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1" r:id="rId6"/>
    <p:sldId id="304" r:id="rId7"/>
    <p:sldId id="301" r:id="rId8"/>
    <p:sldId id="290" r:id="rId9"/>
    <p:sldId id="293" r:id="rId10"/>
    <p:sldId id="294" r:id="rId11"/>
    <p:sldId id="295" r:id="rId12"/>
    <p:sldId id="307" r:id="rId13"/>
    <p:sldId id="310" r:id="rId14"/>
    <p:sldId id="311" r:id="rId15"/>
    <p:sldId id="302" r:id="rId16"/>
    <p:sldId id="305" r:id="rId17"/>
    <p:sldId id="303" r:id="rId18"/>
    <p:sldId id="306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2E4"/>
    <a:srgbClr val="CCD9DC"/>
    <a:srgbClr val="FF6699"/>
    <a:srgbClr val="515B61"/>
    <a:srgbClr val="4ABDE8"/>
    <a:srgbClr val="005B94"/>
    <a:srgbClr val="A6D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81284" autoAdjust="0"/>
  </p:normalViewPr>
  <p:slideViewPr>
    <p:cSldViewPr>
      <p:cViewPr varScale="1">
        <p:scale>
          <a:sx n="101" d="100"/>
          <a:sy n="101" d="100"/>
        </p:scale>
        <p:origin x="1749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180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7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17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4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1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3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6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6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74" y="5410200"/>
            <a:ext cx="5283359" cy="99057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5B94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76" y="2438400"/>
            <a:ext cx="5065524" cy="28088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6074" y="5256055"/>
            <a:ext cx="5065526" cy="171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99671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1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799"/>
            <a:ext cx="8686799" cy="4554061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257300"/>
            <a:ext cx="8613289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005B9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523" y="1450733"/>
            <a:ext cx="4053255" cy="39640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545" y="1447800"/>
            <a:ext cx="4053255" cy="39640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257300"/>
            <a:ext cx="8613289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6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4236720" cy="6773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B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48934"/>
            <a:ext cx="4236720" cy="3970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236720" cy="6773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B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48934"/>
            <a:ext cx="4236720" cy="3970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257300"/>
            <a:ext cx="8613289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3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257300"/>
            <a:ext cx="8613289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5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11382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89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96824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91200"/>
            <a:ext cx="7589520" cy="341415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2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8039" y="6485186"/>
            <a:ext cx="72596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15B61"/>
                </a:solidFill>
              </a:defRPr>
            </a:lvl1pPr>
          </a:lstStyle>
          <a:p>
            <a:pPr>
              <a:defRPr/>
            </a:pPr>
            <a:fld id="{72463FD8-2D6C-4AE9-8BB0-7727139A61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9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19" y="2362200"/>
            <a:ext cx="5065524" cy="280884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Sepsis 101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447799"/>
            <a:ext cx="8077199" cy="455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dirty="0"/>
              <a:t>To be completed within </a:t>
            </a:r>
            <a:r>
              <a:rPr lang="en-US" sz="2400" u="sng" dirty="0"/>
              <a:t>3 hours </a:t>
            </a:r>
            <a:r>
              <a:rPr lang="en-US" sz="2400" dirty="0"/>
              <a:t>of time of presentation*:</a:t>
            </a:r>
          </a:p>
          <a:p>
            <a:pPr marL="457200" indent="-457200">
              <a:buAutoNum type="arabicPeriod"/>
            </a:pPr>
            <a:r>
              <a:rPr lang="en-US" sz="2400" dirty="0"/>
              <a:t>Measure lactate level </a:t>
            </a:r>
          </a:p>
          <a:p>
            <a:pPr marL="457200" indent="-457200">
              <a:buAutoNum type="arabicPeriod"/>
            </a:pPr>
            <a:r>
              <a:rPr lang="en-US" sz="2400" dirty="0"/>
              <a:t>Obtain 2 sets of blood cultures prior to administration of antibiotics from 2 different sites.</a:t>
            </a:r>
          </a:p>
          <a:p>
            <a:pPr marL="457200" indent="-457200">
              <a:buAutoNum type="arabicPeriod"/>
            </a:pPr>
            <a:r>
              <a:rPr lang="en-US" sz="2400" dirty="0"/>
              <a:t>Administer broad spectrum antibiotics</a:t>
            </a:r>
          </a:p>
          <a:p>
            <a:pPr marL="457200" indent="-457200">
              <a:buAutoNum type="arabicPeriod"/>
            </a:pPr>
            <a:r>
              <a:rPr lang="en-US" sz="2400" dirty="0"/>
              <a:t>Administer 30ml/kg crystalloid IVF for hypotension or lactate ≥ 4 mmol/L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400" dirty="0"/>
              <a:t>* “Time of presentation” is defined as the time of earliest chart annotation consistent with all the elements of severe sepsis or septic shock ascertained through chart review.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735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3-Hour Bundle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07413"/>
            <a:ext cx="1682064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880802"/>
            <a:ext cx="739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http://www.survivingsepsis.org/SiteCollectionDocuments/SSC_Bundle.pdf</a:t>
            </a:r>
          </a:p>
        </p:txBody>
      </p:sp>
    </p:spTree>
    <p:extLst>
      <p:ext uri="{BB962C8B-B14F-4D97-AF65-F5344CB8AC3E}">
        <p14:creationId xmlns:p14="http://schemas.microsoft.com/office/powerpoint/2010/main" val="19696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57573"/>
            <a:ext cx="8305800" cy="4554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2800" dirty="0"/>
              <a:t>To be completed within 6 hours of time of presentation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Apply vasopressors (for hypotension that does not respond to initial fluid resuscitation) and titrate pressors to a mean arterial pressure (MAP) ≥ 65 mm Hg.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event of persistent hypotension after initial fluid bolus (MAP &lt; 65 mm Hg) or if initial lactate was ≥ 4 mmol/L, re-assess volume status and tissue perfusion and document findings.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If initial lactate is elevated &gt; 2, re-measure lactate within 6 hours.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7413"/>
            <a:ext cx="5306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6-Hour Bundle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880802"/>
            <a:ext cx="739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http://www.survivingsepsis.org/SiteCollectionDocuments/SSC_Bundle.pdf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07413"/>
            <a:ext cx="168206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Keys to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799"/>
            <a:ext cx="8686799" cy="4800601"/>
          </a:xfrm>
        </p:spPr>
        <p:txBody>
          <a:bodyPr>
            <a:normAutofit lnSpcReduction="10000"/>
          </a:bodyPr>
          <a:lstStyle/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b="1" dirty="0"/>
              <a:t>Early Identification</a:t>
            </a:r>
          </a:p>
          <a:p>
            <a:pPr lvl="1"/>
            <a:r>
              <a:rPr lang="en-US" dirty="0"/>
              <a:t>Subtle signs and symptoms</a:t>
            </a:r>
          </a:p>
          <a:p>
            <a:pPr lvl="1"/>
            <a:r>
              <a:rPr lang="en-US" dirty="0"/>
              <a:t>Don’t wait until your patient is hypotensive!</a:t>
            </a:r>
          </a:p>
          <a:p>
            <a:pPr marL="234950" lvl="1" indent="-182563">
              <a:buFont typeface="Wingdings" panose="05000000000000000000" pitchFamily="2" charset="2"/>
              <a:buChar char="§"/>
            </a:pPr>
            <a:r>
              <a:rPr lang="en-US" sz="2000" b="1" dirty="0"/>
              <a:t>Appropriate antibiotics in a timely manner</a:t>
            </a:r>
          </a:p>
          <a:p>
            <a:pPr lvl="1"/>
            <a:r>
              <a:rPr lang="en-US" dirty="0"/>
              <a:t>For every hour antibiotics are delayed during septic shock, the patient’s risk of death increases by 7.6%</a:t>
            </a:r>
          </a:p>
          <a:p>
            <a:pPr lvl="1"/>
            <a:r>
              <a:rPr lang="en-US" dirty="0"/>
              <a:t>The single most important intervention in treating sepsis</a:t>
            </a:r>
          </a:p>
          <a:p>
            <a:pPr marL="234950" lvl="1" indent="-182563">
              <a:buFont typeface="Wingdings" panose="05000000000000000000" pitchFamily="2" charset="2"/>
              <a:buChar char="§"/>
            </a:pPr>
            <a:r>
              <a:rPr lang="en-US" sz="2000" b="1" dirty="0"/>
              <a:t>Source Control</a:t>
            </a:r>
          </a:p>
          <a:p>
            <a:pPr lvl="1"/>
            <a:r>
              <a:rPr lang="en-US" dirty="0"/>
              <a:t>Antibiotics</a:t>
            </a:r>
          </a:p>
          <a:p>
            <a:pPr lvl="1"/>
            <a:r>
              <a:rPr lang="en-US" dirty="0"/>
              <a:t>Surgery</a:t>
            </a:r>
          </a:p>
          <a:p>
            <a:pPr marL="234950" lvl="1" indent="-182563">
              <a:buFont typeface="Wingdings" panose="05000000000000000000" pitchFamily="2" charset="2"/>
              <a:buChar char="§"/>
            </a:pPr>
            <a:r>
              <a:rPr lang="en-US" sz="2000" b="1" dirty="0"/>
              <a:t>IV Fluids and vasopressors if necessary (hemodynamic stability)</a:t>
            </a:r>
          </a:p>
          <a:p>
            <a:pPr marL="234950" lvl="1" indent="-182563">
              <a:buFont typeface="Wingdings" panose="05000000000000000000" pitchFamily="2" charset="2"/>
              <a:buChar char="§"/>
            </a:pPr>
            <a:r>
              <a:rPr lang="en-US" sz="2000" b="1" dirty="0"/>
              <a:t>Emergency supportive care for acute organ dysfunction</a:t>
            </a:r>
          </a:p>
          <a:p>
            <a:pPr lvl="1"/>
            <a:r>
              <a:rPr lang="en-US" dirty="0"/>
              <a:t>Ventilator</a:t>
            </a:r>
          </a:p>
          <a:p>
            <a:pPr lvl="1"/>
            <a:r>
              <a:rPr lang="en-US" dirty="0"/>
              <a:t>Continuous Renal Replacement Therapy (CRRT)</a:t>
            </a:r>
          </a:p>
          <a:p>
            <a:pPr lvl="1"/>
            <a:r>
              <a:rPr lang="en-US" dirty="0"/>
              <a:t>Prone positioning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22101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3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9525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Patient’s journey does not end at discharge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892" y="1368334"/>
            <a:ext cx="6090816" cy="4754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234249"/>
            <a:ext cx="678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1_ Kessler RC, Sonnega A, Bromet E, et al.: Posttraumatic stress disorder in the National Comorbidity Survey. Arch Gen Psychiatry, 52: 1048–60, 1995. // Davydow DS, Gifford JM, Desai SV, et al.: Posttraumatic stress disorder in general intensive care unit survivors: a systematic review. </a:t>
            </a:r>
            <a:r>
              <a:rPr lang="pl-PL" sz="900" dirty="0"/>
              <a:t>Gen Hosp Psychiatry, 30: 421-434, 2008.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1368334"/>
            <a:ext cx="2209800" cy="4785926"/>
          </a:xfrm>
          <a:prstGeom prst="rect">
            <a:avLst/>
          </a:prstGeom>
          <a:solidFill>
            <a:srgbClr val="D8E2E4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Other symptoms can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Sleep disturbance, including insomnia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Extreme tiredness and 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Inability to concentrate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Loss of confidence and self-belief</a:t>
            </a:r>
          </a:p>
          <a:p>
            <a:endParaRPr lang="en-US" sz="1000" dirty="0"/>
          </a:p>
          <a:p>
            <a:endParaRPr lang="en-US" sz="300" dirty="0"/>
          </a:p>
          <a:p>
            <a:endParaRPr lang="en-US" sz="300" dirty="0"/>
          </a:p>
          <a:p>
            <a:endParaRPr lang="en-US" sz="300" dirty="0"/>
          </a:p>
          <a:p>
            <a:endParaRPr lang="en-US" sz="300" dirty="0"/>
          </a:p>
          <a:p>
            <a:endParaRPr lang="en-US" sz="3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484811"/>
            <a:ext cx="8858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298" y="1359626"/>
            <a:ext cx="2574758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Healthcare Providers Can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8305799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Prevent infections. </a:t>
            </a:r>
            <a:endParaRPr lang="en-US" sz="2400" dirty="0"/>
          </a:p>
          <a:p>
            <a:pPr marL="579946" lvl="1" indent="-287338">
              <a:buFont typeface="Arial" panose="020B0604020202020204" pitchFamily="34" charset="0"/>
              <a:buChar char="•"/>
            </a:pPr>
            <a:r>
              <a:rPr lang="en-US" sz="2200" dirty="0"/>
              <a:t>Hand washing = #1 way to prevent infection</a:t>
            </a:r>
          </a:p>
          <a:p>
            <a:pPr marL="579946" lvl="1" indent="-287338">
              <a:buFont typeface="Arial" panose="020B0604020202020204" pitchFamily="34" charset="0"/>
              <a:buChar char="•"/>
            </a:pPr>
            <a:r>
              <a:rPr lang="en-US" sz="2200" dirty="0"/>
              <a:t>Sterile Technique and Maintenance</a:t>
            </a:r>
          </a:p>
          <a:p>
            <a:pPr marL="1084263" lvl="2" indent="-287338">
              <a:buFont typeface="Arial" panose="020B0604020202020204" pitchFamily="34" charset="0"/>
              <a:buChar char="•"/>
            </a:pPr>
            <a:r>
              <a:rPr lang="en-US" sz="2200" dirty="0"/>
              <a:t>Foley insertion (and maintenance)</a:t>
            </a:r>
          </a:p>
          <a:p>
            <a:pPr marL="1084263" lvl="2" indent="-287338">
              <a:buFont typeface="Arial" panose="020B0604020202020204" pitchFamily="34" charset="0"/>
              <a:buChar char="•"/>
            </a:pPr>
            <a:r>
              <a:rPr lang="en-US" sz="2200" dirty="0"/>
              <a:t>Line insertion and draws (and maintenance)</a:t>
            </a:r>
          </a:p>
          <a:p>
            <a:pPr marL="1084263" lvl="2" indent="-287338">
              <a:buFont typeface="Arial" panose="020B0604020202020204" pitchFamily="34" charset="0"/>
              <a:buChar char="•"/>
            </a:pPr>
            <a:r>
              <a:rPr lang="en-US" sz="2200" dirty="0"/>
              <a:t>Invasive procedures</a:t>
            </a:r>
          </a:p>
          <a:p>
            <a:pPr marL="579946" lvl="1" indent="-287338">
              <a:buFont typeface="Arial" panose="020B0604020202020204" pitchFamily="34" charset="0"/>
              <a:buChar char="•"/>
            </a:pPr>
            <a:r>
              <a:rPr lang="en-US" sz="2200" dirty="0"/>
              <a:t>Vaccines</a:t>
            </a:r>
          </a:p>
          <a:p>
            <a:pPr marL="1084263" lvl="2" indent="-287338">
              <a:buFont typeface="Arial" panose="020B0604020202020204" pitchFamily="34" charset="0"/>
              <a:buChar char="•"/>
            </a:pPr>
            <a:r>
              <a:rPr lang="en-US" sz="2200" dirty="0"/>
              <a:t>Flu and pneumonia shots</a:t>
            </a:r>
          </a:p>
          <a:p>
            <a:pPr marL="796925" lvl="2" indent="0"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Reassess patient management. </a:t>
            </a:r>
            <a:r>
              <a:rPr lang="en-US" sz="2400" dirty="0"/>
              <a:t>Check patient progress frequently. Reassess antibiotic therapy 24-48 hours or sooner to change therapy as needed (narrow the spectrum). Be sure the antibiotic type, dose, and duration are correct.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Educate patients and their families. </a:t>
            </a:r>
            <a:r>
              <a:rPr lang="en-US" sz="2400" dirty="0"/>
              <a:t>Stress the need to prevent infections, manage chronic conditions, and seek care if signs of severe infection or sepsis are present.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8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Trying to understand &#10;#sepsis is like &#10;.....like „ &#10;„it's like trying to &#10;smell the &#10;color 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291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5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04800"/>
            <a:ext cx="3600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is Sepsis?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7459287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331364" y="347951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99"/>
                </a:solidFill>
              </a:rPr>
              <a:t>Stage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5791200"/>
            <a:ext cx="189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world-sepsis-day.org </a:t>
            </a:r>
          </a:p>
        </p:txBody>
      </p:sp>
    </p:spTree>
    <p:extLst>
      <p:ext uri="{BB962C8B-B14F-4D97-AF65-F5344CB8AC3E}">
        <p14:creationId xmlns:p14="http://schemas.microsoft.com/office/powerpoint/2010/main" val="314774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04800"/>
            <a:ext cx="3600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is Sepsis?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3686175"/>
            <a:ext cx="6257925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310912"/>
            <a:ext cx="63246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791200"/>
            <a:ext cx="189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world-sepsis-day.org </a:t>
            </a:r>
          </a:p>
        </p:txBody>
      </p:sp>
    </p:spTree>
    <p:extLst>
      <p:ext uri="{BB962C8B-B14F-4D97-AF65-F5344CB8AC3E}">
        <p14:creationId xmlns:p14="http://schemas.microsoft.com/office/powerpoint/2010/main" val="301411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81" y="392479"/>
            <a:ext cx="5886450" cy="5295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6324600"/>
            <a:ext cx="2190750" cy="26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359" y="354874"/>
            <a:ext cx="609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5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Sepsis at a Glance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447800"/>
            <a:ext cx="7185645" cy="45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0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Sepsis is a </a:t>
            </a:r>
            <a:r>
              <a:rPr lang="en-US" sz="4400" dirty="0">
                <a:solidFill>
                  <a:srgbClr val="FF0000"/>
                </a:solidFill>
              </a:rPr>
              <a:t>medical emergency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.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3" y="5904015"/>
            <a:ext cx="8991600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DA2BF"/>
              </a:buClr>
              <a:buSzPct val="76000"/>
            </a:pPr>
            <a:r>
              <a:rPr lang="en-US" sz="900" dirty="0"/>
              <a:t>Source: </a:t>
            </a:r>
            <a:r>
              <a:rPr lang="en-US" sz="900" b="1" dirty="0"/>
              <a:t>Advisory Board Company: “Why sepsis screening isn't one-size-fits-all” </a:t>
            </a:r>
            <a:r>
              <a:rPr lang="en-US" sz="900" dirty="0"/>
              <a:t>Expert Insight | December 11, 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876300"/>
            <a:ext cx="8686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B6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minutes matter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62600" y="2500661"/>
            <a:ext cx="3026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Every hour a patient in septic shock doesn't receive antibiotics, 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risk of death increases by 7.6%.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04432"/>
            <a:ext cx="43624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Speed is Important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519" y="1752600"/>
            <a:ext cx="8001000" cy="183127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latin typeface="+mn-lt"/>
              </a:rPr>
              <a:t>Time is Tissue! </a:t>
            </a:r>
          </a:p>
          <a:p>
            <a:pPr algn="ctr"/>
            <a:r>
              <a:rPr lang="en-US" sz="2600" b="1" dirty="0">
                <a:latin typeface="+mn-lt"/>
              </a:rPr>
              <a:t>Would you wait an hour to treat a stroke? Heart attack?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en-US" sz="2100" dirty="0">
                <a:latin typeface="Calibri" pitchFamily="34" charset="0"/>
              </a:rPr>
              <a:t>Mortality rates increase as the number of failing organs increase.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962400"/>
            <a:ext cx="360080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 the Signs &amp; Symptoms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00200"/>
            <a:ext cx="49625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 the Signs &amp; Symptoms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517244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536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4ABDE8"/>
      </a:accent1>
      <a:accent2>
        <a:srgbClr val="0E2144"/>
      </a:accent2>
      <a:accent3>
        <a:srgbClr val="A6D30B"/>
      </a:accent3>
      <a:accent4>
        <a:srgbClr val="515B61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F53471BB28F498C50EC22C0F0AEAF" ma:contentTypeVersion="5" ma:contentTypeDescription="Create a new document." ma:contentTypeScope="" ma:versionID="f7dd71ea9961f0c378f3e711ac83a1b4">
  <xsd:schema xmlns:xsd="http://www.w3.org/2001/XMLSchema" xmlns:xs="http://www.w3.org/2001/XMLSchema" xmlns:p="http://schemas.microsoft.com/office/2006/metadata/properties" xmlns:ns2="b7d17d27-7c21-46f2-8ebc-a4358db84241" xmlns:ns3="deccb816-d66d-47c5-841d-d9f75db01861" targetNamespace="http://schemas.microsoft.com/office/2006/metadata/properties" ma:root="true" ma:fieldsID="ca6352418a6e62abb13b37d4f372c40e" ns2:_="" ns3:_="">
    <xsd:import namespace="b7d17d27-7c21-46f2-8ebc-a4358db84241"/>
    <xsd:import namespace="deccb816-d66d-47c5-841d-d9f75db018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7d27-7c21-46f2-8ebc-a4358db842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cb816-d66d-47c5-841d-d9f75db018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714206-6BAA-4B35-9058-43092C7D5E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7d27-7c21-46f2-8ebc-a4358db84241"/>
    <ds:schemaRef ds:uri="deccb816-d66d-47c5-841d-d9f75db01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5A28B9-24B9-4C12-A173-980968DCF6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DAC727-BE99-4473-B5C3-BB0442A914F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deccb816-d66d-47c5-841d-d9f75db01861"/>
    <ds:schemaRef ds:uri="http://purl.org/dc/dcmitype/"/>
    <ds:schemaRef ds:uri="http://schemas.openxmlformats.org/package/2006/metadata/core-properties"/>
    <ds:schemaRef ds:uri="b7d17d27-7c21-46f2-8ebc-a4358db8424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1418</TotalTime>
  <Words>612</Words>
  <Application>Microsoft Office PowerPoint</Application>
  <PresentationFormat>On-screen Show (4:3)</PresentationFormat>
  <Paragraphs>83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Sepsis 101</vt:lpstr>
      <vt:lpstr>PowerPoint Presentation</vt:lpstr>
      <vt:lpstr>PowerPoint Presentation</vt:lpstr>
      <vt:lpstr>PowerPoint Presentation</vt:lpstr>
      <vt:lpstr>Sepsis at a Glance</vt:lpstr>
      <vt:lpstr>Sepsis is a medical emergency . . . </vt:lpstr>
      <vt:lpstr>Speed is Important</vt:lpstr>
      <vt:lpstr>Know the Signs &amp; Symptoms</vt:lpstr>
      <vt:lpstr>Know the Signs &amp; Symptoms</vt:lpstr>
      <vt:lpstr>PowerPoint Presentation</vt:lpstr>
      <vt:lpstr>PowerPoint Presentation</vt:lpstr>
      <vt:lpstr>Keys to Survival</vt:lpstr>
      <vt:lpstr>Patient’s journey does not end at discharge</vt:lpstr>
      <vt:lpstr>Healthcare Providers Can . . 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Welch</dc:creator>
  <cp:lastModifiedBy>Cara Welch</cp:lastModifiedBy>
  <cp:revision>173</cp:revision>
  <cp:lastPrinted>2017-07-17T21:24:09Z</cp:lastPrinted>
  <dcterms:created xsi:type="dcterms:W3CDTF">2015-04-02T18:29:14Z</dcterms:created>
  <dcterms:modified xsi:type="dcterms:W3CDTF">2017-07-28T19:42:04Z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0x010100DE2F53471BB28F498C50EC22C0F0AEAF</vt:lpwstr>
  </property>
</Properties>
</file>