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22"/>
  </p:notesMasterIdLst>
  <p:sldIdLst>
    <p:sldId id="256" r:id="rId5"/>
    <p:sldId id="263" r:id="rId6"/>
    <p:sldId id="264" r:id="rId7"/>
    <p:sldId id="265" r:id="rId8"/>
    <p:sldId id="266" r:id="rId9"/>
    <p:sldId id="269" r:id="rId10"/>
    <p:sldId id="271" r:id="rId11"/>
    <p:sldId id="272" r:id="rId12"/>
    <p:sldId id="274" r:id="rId13"/>
    <p:sldId id="276" r:id="rId14"/>
    <p:sldId id="283" r:id="rId15"/>
    <p:sldId id="285" r:id="rId16"/>
    <p:sldId id="286" r:id="rId17"/>
    <p:sldId id="287" r:id="rId18"/>
    <p:sldId id="290" r:id="rId19"/>
    <p:sldId id="291" r:id="rId20"/>
    <p:sldId id="289"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80"/>
    <a:srgbClr val="004987"/>
    <a:srgbClr val="4ABDE8"/>
    <a:srgbClr val="515B61"/>
    <a:srgbClr val="005B94"/>
    <a:srgbClr val="A6D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1" autoAdjust="0"/>
    <p:restoredTop sz="94612" autoAdjust="0"/>
  </p:normalViewPr>
  <p:slideViewPr>
    <p:cSldViewPr>
      <p:cViewPr varScale="1">
        <p:scale>
          <a:sx n="77" d="100"/>
          <a:sy n="77" d="100"/>
        </p:scale>
        <p:origin x="1680"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Welch" userId="c5bc0eff-c5fd-4ba7-a961-77a29e0fc8c1" providerId="ADAL" clId="{4D0562A3-854A-4383-92CF-65B793AAF240}"/>
    <pc:docChg chg="custSel addSld modSld">
      <pc:chgData name="Cara Welch" userId="c5bc0eff-c5fd-4ba7-a961-77a29e0fc8c1" providerId="ADAL" clId="{4D0562A3-854A-4383-92CF-65B793AAF240}" dt="2018-07-11T13:35:52.368" v="203" actId="1076"/>
      <pc:docMkLst>
        <pc:docMk/>
      </pc:docMkLst>
      <pc:sldChg chg="modSp">
        <pc:chgData name="Cara Welch" userId="c5bc0eff-c5fd-4ba7-a961-77a29e0fc8c1" providerId="ADAL" clId="{4D0562A3-854A-4383-92CF-65B793AAF240}" dt="2018-07-11T13:25:49.165" v="149" actId="5793"/>
        <pc:sldMkLst>
          <pc:docMk/>
          <pc:sldMk cId="0" sldId="256"/>
        </pc:sldMkLst>
        <pc:spChg chg="mod">
          <ac:chgData name="Cara Welch" userId="c5bc0eff-c5fd-4ba7-a961-77a29e0fc8c1" providerId="ADAL" clId="{4D0562A3-854A-4383-92CF-65B793AAF240}" dt="2018-07-11T13:25:49.165" v="149" actId="5793"/>
          <ac:spMkLst>
            <pc:docMk/>
            <pc:sldMk cId="0" sldId="256"/>
            <ac:spMk id="5" creationId="{00000000-0000-0000-0000-000000000000}"/>
          </ac:spMkLst>
        </pc:spChg>
      </pc:sldChg>
      <pc:sldChg chg="addSp delSp modSp">
        <pc:chgData name="Cara Welch" userId="c5bc0eff-c5fd-4ba7-a961-77a29e0fc8c1" providerId="ADAL" clId="{4D0562A3-854A-4383-92CF-65B793AAF240}" dt="2018-07-11T13:35:52.368" v="203" actId="1076"/>
        <pc:sldMkLst>
          <pc:docMk/>
          <pc:sldMk cId="2378385990" sldId="263"/>
        </pc:sldMkLst>
        <pc:grpChg chg="mod">
          <ac:chgData name="Cara Welch" userId="c5bc0eff-c5fd-4ba7-a961-77a29e0fc8c1" providerId="ADAL" clId="{4D0562A3-854A-4383-92CF-65B793AAF240}" dt="2018-07-11T13:35:52.368" v="203" actId="1076"/>
          <ac:grpSpMkLst>
            <pc:docMk/>
            <pc:sldMk cId="2378385990" sldId="263"/>
            <ac:grpSpMk id="5" creationId="{2333DABD-DB4E-4AA2-AD54-F459CE1ED366}"/>
          </ac:grpSpMkLst>
        </pc:grpChg>
        <pc:picChg chg="del">
          <ac:chgData name="Cara Welch" userId="c5bc0eff-c5fd-4ba7-a961-77a29e0fc8c1" providerId="ADAL" clId="{4D0562A3-854A-4383-92CF-65B793AAF240}" dt="2018-07-11T13:35:46.539" v="200" actId="478"/>
          <ac:picMkLst>
            <pc:docMk/>
            <pc:sldMk cId="2378385990" sldId="263"/>
            <ac:picMk id="3" creationId="{58F6DB13-A090-4358-845E-CF19D568486D}"/>
          </ac:picMkLst>
        </pc:picChg>
        <pc:picChg chg="mod">
          <ac:chgData name="Cara Welch" userId="c5bc0eff-c5fd-4ba7-a961-77a29e0fc8c1" providerId="ADAL" clId="{4D0562A3-854A-4383-92CF-65B793AAF240}" dt="2018-07-11T13:35:48.791" v="201" actId="1076"/>
          <ac:picMkLst>
            <pc:docMk/>
            <pc:sldMk cId="2378385990" sldId="263"/>
            <ac:picMk id="6" creationId="{6185FA3C-ACBC-4C23-A5EC-0AF54586F1B6}"/>
          </ac:picMkLst>
        </pc:picChg>
        <pc:picChg chg="mod">
          <ac:chgData name="Cara Welch" userId="c5bc0eff-c5fd-4ba7-a961-77a29e0fc8c1" providerId="ADAL" clId="{4D0562A3-854A-4383-92CF-65B793AAF240}" dt="2018-07-11T13:35:51.278" v="202" actId="1076"/>
          <ac:picMkLst>
            <pc:docMk/>
            <pc:sldMk cId="2378385990" sldId="263"/>
            <ac:picMk id="7" creationId="{8B9DA5EF-FA81-4DC7-A5F0-CFE2D0372ACD}"/>
          </ac:picMkLst>
        </pc:picChg>
        <pc:picChg chg="del mod">
          <ac:chgData name="Cara Welch" userId="c5bc0eff-c5fd-4ba7-a961-77a29e0fc8c1" providerId="ADAL" clId="{4D0562A3-854A-4383-92CF-65B793AAF240}" dt="2018-07-11T13:35:44.821" v="198" actId="478"/>
          <ac:picMkLst>
            <pc:docMk/>
            <pc:sldMk cId="2378385990" sldId="263"/>
            <ac:picMk id="10" creationId="{90A29FEF-541B-4869-9010-1C53CBC7969F}"/>
          </ac:picMkLst>
        </pc:picChg>
        <pc:picChg chg="add">
          <ac:chgData name="Cara Welch" userId="c5bc0eff-c5fd-4ba7-a961-77a29e0fc8c1" providerId="ADAL" clId="{4D0562A3-854A-4383-92CF-65B793AAF240}" dt="2018-07-11T13:35:45.336" v="199"/>
          <ac:picMkLst>
            <pc:docMk/>
            <pc:sldMk cId="2378385990" sldId="263"/>
            <ac:picMk id="11" creationId="{B9825B83-4AAD-4248-B6AE-8008B929AA51}"/>
          </ac:picMkLst>
        </pc:picChg>
      </pc:sldChg>
      <pc:sldChg chg="modSp">
        <pc:chgData name="Cara Welch" userId="c5bc0eff-c5fd-4ba7-a961-77a29e0fc8c1" providerId="ADAL" clId="{4D0562A3-854A-4383-92CF-65B793AAF240}" dt="2018-07-11T13:25:30.555" v="122" actId="20577"/>
        <pc:sldMkLst>
          <pc:docMk/>
          <pc:sldMk cId="1751781608" sldId="290"/>
        </pc:sldMkLst>
        <pc:graphicFrameChg chg="mod">
          <ac:chgData name="Cara Welch" userId="c5bc0eff-c5fd-4ba7-a961-77a29e0fc8c1" providerId="ADAL" clId="{4D0562A3-854A-4383-92CF-65B793AAF240}" dt="2018-07-11T13:25:30.555" v="122" actId="20577"/>
          <ac:graphicFrameMkLst>
            <pc:docMk/>
            <pc:sldMk cId="1751781608" sldId="290"/>
            <ac:graphicFrameMk id="4" creationId="{3A41D716-7A95-45B3-9943-13029AA31A7A}"/>
          </ac:graphicFrameMkLst>
        </pc:graphicFrameChg>
      </pc:sldChg>
      <pc:sldChg chg="modSp add">
        <pc:chgData name="Cara Welch" userId="c5bc0eff-c5fd-4ba7-a961-77a29e0fc8c1" providerId="ADAL" clId="{4D0562A3-854A-4383-92CF-65B793AAF240}" dt="2018-07-11T13:26:28.196" v="196" actId="1076"/>
        <pc:sldMkLst>
          <pc:docMk/>
          <pc:sldMk cId="3611801206" sldId="291"/>
        </pc:sldMkLst>
        <pc:spChg chg="mod">
          <ac:chgData name="Cara Welch" userId="c5bc0eff-c5fd-4ba7-a961-77a29e0fc8c1" providerId="ADAL" clId="{4D0562A3-854A-4383-92CF-65B793AAF240}" dt="2018-07-11T13:25:59.131" v="169" actId="20577"/>
          <ac:spMkLst>
            <pc:docMk/>
            <pc:sldMk cId="3611801206" sldId="291"/>
            <ac:spMk id="2" creationId="{83C3E772-84FB-481C-9E6E-CC33B1F38AC2}"/>
          </ac:spMkLst>
        </pc:spChg>
        <pc:spChg chg="mod">
          <ac:chgData name="Cara Welch" userId="c5bc0eff-c5fd-4ba7-a961-77a29e0fc8c1" providerId="ADAL" clId="{4D0562A3-854A-4383-92CF-65B793AAF240}" dt="2018-07-11T13:26:28.196" v="196" actId="1076"/>
          <ac:spMkLst>
            <pc:docMk/>
            <pc:sldMk cId="3611801206" sldId="291"/>
            <ac:spMk id="3" creationId="{8057224F-F1B3-44D7-AFC8-FB824BE54EA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Hospital</a:t>
            </a:r>
            <a:r>
              <a:rPr lang="en-US" baseline="0" dirty="0"/>
              <a:t> Type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Hospital Type</c:v>
                </c:pt>
              </c:strCache>
            </c:strRef>
          </c:tx>
          <c:dPt>
            <c:idx val="0"/>
            <c:bubble3D val="0"/>
            <c:spPr>
              <a:solidFill>
                <a:srgbClr val="007580"/>
              </a:solidFill>
              <a:ln w="19050">
                <a:solidFill>
                  <a:schemeClr val="lt1"/>
                </a:solidFill>
              </a:ln>
              <a:effectLst/>
            </c:spPr>
            <c:extLst>
              <c:ext xmlns:c16="http://schemas.microsoft.com/office/drawing/2014/chart" uri="{C3380CC4-5D6E-409C-BE32-E72D297353CC}">
                <c16:uniqueId val="{00000001-CDF4-475B-9C12-7A3C0E4E00AA}"/>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CDF4-475B-9C12-7A3C0E4E00AA}"/>
              </c:ext>
            </c:extLst>
          </c:dPt>
          <c:dPt>
            <c:idx val="2"/>
            <c:bubble3D val="0"/>
            <c:spPr>
              <a:solidFill>
                <a:srgbClr val="111C4E"/>
              </a:solidFill>
              <a:ln w="19050">
                <a:solidFill>
                  <a:schemeClr val="lt1"/>
                </a:solidFill>
              </a:ln>
              <a:effectLst/>
            </c:spPr>
            <c:extLst>
              <c:ext xmlns:c16="http://schemas.microsoft.com/office/drawing/2014/chart" uri="{C3380CC4-5D6E-409C-BE32-E72D297353CC}">
                <c16:uniqueId val="{00000005-CDF4-475B-9C12-7A3C0E4E00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DF4-475B-9C12-7A3C0E4E00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DF4-475B-9C12-7A3C0E4E00AA}"/>
              </c:ext>
            </c:extLst>
          </c:dPt>
          <c:dLbls>
            <c:dLbl>
              <c:idx val="1"/>
              <c:layout>
                <c:manualLayout>
                  <c:x val="-0.14021070210624076"/>
                  <c:y val="-8.4550179536882625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437066402378588"/>
                      <c:h val="0.22903297997723207"/>
                    </c:manualLayout>
                  </c15:layout>
                </c:ext>
                <c:ext xmlns:c16="http://schemas.microsoft.com/office/drawing/2014/chart" uri="{C3380CC4-5D6E-409C-BE32-E72D297353CC}">
                  <c16:uniqueId val="{00000003-CDF4-475B-9C12-7A3C0E4E00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3"/>
                <c:pt idx="0">
                  <c:v>Critical Access</c:v>
                </c:pt>
                <c:pt idx="1">
                  <c:v>Freestanding EDs</c:v>
                </c:pt>
                <c:pt idx="2">
                  <c:v>Acute Care</c:v>
                </c:pt>
              </c:strCache>
            </c:strRef>
          </c:cat>
          <c:val>
            <c:numRef>
              <c:f>Sheet1!$B$2:$B$6</c:f>
              <c:numCache>
                <c:formatCode>General</c:formatCode>
                <c:ptCount val="5"/>
                <c:pt idx="0">
                  <c:v>2</c:v>
                </c:pt>
                <c:pt idx="1">
                  <c:v>2</c:v>
                </c:pt>
                <c:pt idx="2">
                  <c:v>6</c:v>
                </c:pt>
              </c:numCache>
            </c:numRef>
          </c:val>
          <c:extLst>
            <c:ext xmlns:c16="http://schemas.microsoft.com/office/drawing/2014/chart" uri="{C3380CC4-5D6E-409C-BE32-E72D297353CC}">
              <c16:uniqueId val="{0000000A-CDF4-475B-9C12-7A3C0E4E00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Location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Hospital Location</c:v>
                </c:pt>
              </c:strCache>
            </c:strRef>
          </c:tx>
          <c:spPr>
            <a:solidFill>
              <a:srgbClr val="00A7E1"/>
            </a:solidFill>
          </c:spPr>
          <c:dPt>
            <c:idx val="0"/>
            <c:bubble3D val="0"/>
            <c:spPr>
              <a:solidFill>
                <a:srgbClr val="00A7E1"/>
              </a:solidFill>
              <a:ln w="19050">
                <a:solidFill>
                  <a:schemeClr val="lt1"/>
                </a:solidFill>
              </a:ln>
              <a:effectLst/>
            </c:spPr>
            <c:extLst>
              <c:ext xmlns:c16="http://schemas.microsoft.com/office/drawing/2014/chart" uri="{C3380CC4-5D6E-409C-BE32-E72D297353CC}">
                <c16:uniqueId val="{00000001-75B5-4696-BCAA-6860ADECF76A}"/>
              </c:ext>
            </c:extLst>
          </c:dPt>
          <c:dPt>
            <c:idx val="1"/>
            <c:bubble3D val="0"/>
            <c:spPr>
              <a:solidFill>
                <a:srgbClr val="672D8B"/>
              </a:solidFill>
              <a:ln w="19050">
                <a:solidFill>
                  <a:schemeClr val="lt1"/>
                </a:solidFill>
              </a:ln>
              <a:effectLst/>
            </c:spPr>
            <c:extLst>
              <c:ext xmlns:c16="http://schemas.microsoft.com/office/drawing/2014/chart" uri="{C3380CC4-5D6E-409C-BE32-E72D297353CC}">
                <c16:uniqueId val="{00000003-75B5-4696-BCAA-6860ADECF76A}"/>
              </c:ext>
            </c:extLst>
          </c:dPt>
          <c:dPt>
            <c:idx val="2"/>
            <c:bubble3D val="0"/>
            <c:spPr>
              <a:solidFill>
                <a:srgbClr val="00A7E1"/>
              </a:solidFill>
              <a:ln w="19050">
                <a:solidFill>
                  <a:schemeClr val="lt1"/>
                </a:solidFill>
              </a:ln>
              <a:effectLst/>
            </c:spPr>
            <c:extLst>
              <c:ext xmlns:c16="http://schemas.microsoft.com/office/drawing/2014/chart" uri="{C3380CC4-5D6E-409C-BE32-E72D297353CC}">
                <c16:uniqueId val="{00000005-75B5-4696-BCAA-6860ADECF76A}"/>
              </c:ext>
            </c:extLst>
          </c:dPt>
          <c:dPt>
            <c:idx val="3"/>
            <c:bubble3D val="0"/>
            <c:spPr>
              <a:solidFill>
                <a:srgbClr val="00A7E1"/>
              </a:solidFill>
              <a:ln w="19050">
                <a:solidFill>
                  <a:schemeClr val="lt1"/>
                </a:solidFill>
              </a:ln>
              <a:effectLst/>
            </c:spPr>
            <c:extLst>
              <c:ext xmlns:c16="http://schemas.microsoft.com/office/drawing/2014/chart" uri="{C3380CC4-5D6E-409C-BE32-E72D297353CC}">
                <c16:uniqueId val="{00000007-75B5-4696-BCAA-6860ADECF76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Urban</c:v>
                </c:pt>
                <c:pt idx="1">
                  <c:v>Rural</c:v>
                </c:pt>
              </c:strCache>
            </c:strRef>
          </c:cat>
          <c:val>
            <c:numRef>
              <c:f>Sheet1!$B$2:$B$5</c:f>
              <c:numCache>
                <c:formatCode>General</c:formatCode>
                <c:ptCount val="4"/>
                <c:pt idx="0">
                  <c:v>7</c:v>
                </c:pt>
                <c:pt idx="1">
                  <c:v>3</c:v>
                </c:pt>
              </c:numCache>
            </c:numRef>
          </c:val>
          <c:extLst>
            <c:ext xmlns:c16="http://schemas.microsoft.com/office/drawing/2014/chart" uri="{C3380CC4-5D6E-409C-BE32-E72D297353CC}">
              <c16:uniqueId val="{00000008-75B5-4696-BCAA-6860ADECF7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Trauma Designation</c:v>
                </c:pt>
              </c:strCache>
            </c:strRef>
          </c:tx>
          <c:dPt>
            <c:idx val="0"/>
            <c:bubble3D val="0"/>
            <c:spPr>
              <a:solidFill>
                <a:srgbClr val="111C4E"/>
              </a:solidFill>
              <a:ln w="19050">
                <a:solidFill>
                  <a:schemeClr val="lt1"/>
                </a:solidFill>
              </a:ln>
              <a:effectLst/>
            </c:spPr>
            <c:extLst>
              <c:ext xmlns:c16="http://schemas.microsoft.com/office/drawing/2014/chart" uri="{C3380CC4-5D6E-409C-BE32-E72D297353CC}">
                <c16:uniqueId val="{00000001-A83D-4747-A1AE-B004C00E1651}"/>
              </c:ext>
            </c:extLst>
          </c:dPt>
          <c:dPt>
            <c:idx val="1"/>
            <c:bubble3D val="0"/>
            <c:spPr>
              <a:solidFill>
                <a:srgbClr val="007580"/>
              </a:solidFill>
              <a:ln w="19050">
                <a:solidFill>
                  <a:schemeClr val="lt1"/>
                </a:solidFill>
              </a:ln>
              <a:effectLst/>
            </c:spPr>
            <c:extLst>
              <c:ext xmlns:c16="http://schemas.microsoft.com/office/drawing/2014/chart" uri="{C3380CC4-5D6E-409C-BE32-E72D297353CC}">
                <c16:uniqueId val="{00000003-A83D-4747-A1AE-B004C00E1651}"/>
              </c:ext>
            </c:extLst>
          </c:dPt>
          <c:dPt>
            <c:idx val="2"/>
            <c:bubble3D val="0"/>
            <c:spPr>
              <a:solidFill>
                <a:srgbClr val="404040"/>
              </a:solidFill>
              <a:ln w="19050">
                <a:solidFill>
                  <a:schemeClr val="lt1"/>
                </a:solidFill>
              </a:ln>
              <a:effectLst/>
            </c:spPr>
            <c:extLst>
              <c:ext xmlns:c16="http://schemas.microsoft.com/office/drawing/2014/chart" uri="{C3380CC4-5D6E-409C-BE32-E72D297353CC}">
                <c16:uniqueId val="{00000005-A83D-4747-A1AE-B004C00E1651}"/>
              </c:ext>
            </c:extLst>
          </c:dPt>
          <c:dPt>
            <c:idx val="3"/>
            <c:bubble3D val="0"/>
            <c:spPr>
              <a:solidFill>
                <a:srgbClr val="672D8B"/>
              </a:solidFill>
              <a:ln w="19050">
                <a:solidFill>
                  <a:schemeClr val="lt1"/>
                </a:solidFill>
              </a:ln>
              <a:effectLst/>
            </c:spPr>
            <c:extLst>
              <c:ext xmlns:c16="http://schemas.microsoft.com/office/drawing/2014/chart" uri="{C3380CC4-5D6E-409C-BE32-E72D297353CC}">
                <c16:uniqueId val="{00000007-A83D-4747-A1AE-B004C00E1651}"/>
              </c:ext>
            </c:extLst>
          </c:dPt>
          <c:dPt>
            <c:idx val="4"/>
            <c:bubble3D val="0"/>
            <c:spPr>
              <a:solidFill>
                <a:srgbClr val="00A7E1"/>
              </a:solidFill>
              <a:ln w="19050">
                <a:solidFill>
                  <a:schemeClr val="lt1"/>
                </a:solidFill>
              </a:ln>
              <a:effectLst/>
            </c:spPr>
            <c:extLst>
              <c:ext xmlns:c16="http://schemas.microsoft.com/office/drawing/2014/chart" uri="{C3380CC4-5D6E-409C-BE32-E72D297353CC}">
                <c16:uniqueId val="{00000009-A83D-4747-A1AE-B004C00E1651}"/>
              </c:ext>
            </c:extLst>
          </c:dPt>
          <c:dLbls>
            <c:dLbl>
              <c:idx val="2"/>
              <c:layout>
                <c:manualLayout>
                  <c:x val="0.13270295710426269"/>
                  <c:y val="-9.76215356330881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83D-4747-A1AE-B004C00E1651}"/>
                </c:ext>
              </c:extLst>
            </c:dLbl>
            <c:dLbl>
              <c:idx val="4"/>
              <c:layout>
                <c:manualLayout>
                  <c:x val="0.14876953311794255"/>
                  <c:y val="0.160836993410926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83D-4747-A1AE-B004C00E16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None</c:v>
                </c:pt>
                <c:pt idx="1">
                  <c:v>Level IV</c:v>
                </c:pt>
                <c:pt idx="2">
                  <c:v>Level III</c:v>
                </c:pt>
                <c:pt idx="3">
                  <c:v>Level II </c:v>
                </c:pt>
                <c:pt idx="4">
                  <c:v>Level 1</c:v>
                </c:pt>
              </c:strCache>
            </c:strRef>
          </c:cat>
          <c:val>
            <c:numRef>
              <c:f>Sheet1!$B$2:$B$6</c:f>
              <c:numCache>
                <c:formatCode>General</c:formatCode>
                <c:ptCount val="5"/>
                <c:pt idx="0">
                  <c:v>2</c:v>
                </c:pt>
                <c:pt idx="1">
                  <c:v>3</c:v>
                </c:pt>
                <c:pt idx="2">
                  <c:v>1</c:v>
                </c:pt>
                <c:pt idx="3">
                  <c:v>3</c:v>
                </c:pt>
                <c:pt idx="4">
                  <c:v>1</c:v>
                </c:pt>
              </c:numCache>
            </c:numRef>
          </c:val>
          <c:extLst>
            <c:ext xmlns:c16="http://schemas.microsoft.com/office/drawing/2014/chart" uri="{C3380CC4-5D6E-409C-BE32-E72D297353CC}">
              <c16:uniqueId val="{0000000A-A83D-4747-A1AE-B004C00E1651}"/>
            </c:ext>
          </c:extLst>
        </c:ser>
        <c:dLbls>
          <c:showLegendKey val="0"/>
          <c:showVal val="0"/>
          <c:showCatName val="0"/>
          <c:showSerName val="0"/>
          <c:showPercent val="0"/>
          <c:showBubbleSize val="0"/>
          <c:showLeaderLines val="0"/>
        </c:dLbls>
        <c:firstSliceAng val="0"/>
      </c:pieChart>
      <c:spPr>
        <a:noFill/>
        <a:ln>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6EED3-0BB9-407D-A644-5DAD26D2772C}" type="doc">
      <dgm:prSet loTypeId="urn:microsoft.com/office/officeart/2005/8/layout/hProcess9" loCatId="process" qsTypeId="urn:microsoft.com/office/officeart/2005/8/quickstyle/simple1" qsCatId="simple" csTypeId="urn:microsoft.com/office/officeart/2005/8/colors/accent1_2" csCatId="accent1" phldr="1"/>
      <dgm:spPr/>
    </dgm:pt>
    <dgm:pt modelId="{DF37F799-B913-434E-8D7C-7516797979F7}">
      <dgm:prSet phldrT="[Text]" custT="1"/>
      <dgm:spPr>
        <a:solidFill>
          <a:srgbClr val="672D8B"/>
        </a:solidFill>
      </dgm:spPr>
      <dgm:t>
        <a:bodyPr/>
        <a:lstStyle/>
        <a:p>
          <a:r>
            <a:rPr lang="en-US" sz="3200" dirty="0"/>
            <a:t>Need:</a:t>
          </a:r>
        </a:p>
        <a:p>
          <a:r>
            <a:rPr lang="en-US" sz="1600" dirty="0"/>
            <a:t>CHA hospitals requested support for opioid work</a:t>
          </a:r>
        </a:p>
        <a:p>
          <a:endParaRPr lang="en-US" sz="1900" dirty="0"/>
        </a:p>
        <a:p>
          <a:endParaRPr lang="en-US" sz="1900" dirty="0"/>
        </a:p>
      </dgm:t>
    </dgm:pt>
    <dgm:pt modelId="{C8AC2B51-BE96-48D1-91E0-7604E10E0DD2}" type="parTrans" cxnId="{E89B45D8-7277-4880-B4A8-C04B0CAB9C77}">
      <dgm:prSet/>
      <dgm:spPr/>
      <dgm:t>
        <a:bodyPr/>
        <a:lstStyle/>
        <a:p>
          <a:endParaRPr lang="en-US"/>
        </a:p>
      </dgm:t>
    </dgm:pt>
    <dgm:pt modelId="{EDAAC939-2BC2-4788-9604-1E9443A34F82}" type="sibTrans" cxnId="{E89B45D8-7277-4880-B4A8-C04B0CAB9C77}">
      <dgm:prSet/>
      <dgm:spPr/>
      <dgm:t>
        <a:bodyPr/>
        <a:lstStyle/>
        <a:p>
          <a:endParaRPr lang="en-US"/>
        </a:p>
      </dgm:t>
    </dgm:pt>
    <dgm:pt modelId="{FDFDEA54-84A3-4632-AE24-56979B1C095A}">
      <dgm:prSet phldrT="[Text]" custT="1"/>
      <dgm:spPr>
        <a:solidFill>
          <a:srgbClr val="672D8B"/>
        </a:solidFill>
      </dgm:spPr>
      <dgm:t>
        <a:bodyPr/>
        <a:lstStyle/>
        <a:p>
          <a:r>
            <a:rPr lang="en-US" sz="3200" dirty="0"/>
            <a:t>Opportunity:</a:t>
          </a:r>
        </a:p>
        <a:p>
          <a:r>
            <a:rPr lang="en-US" sz="1600" dirty="0"/>
            <a:t>Pain is the #1 reason for ED visits</a:t>
          </a:r>
        </a:p>
        <a:p>
          <a:endParaRPr lang="en-US" sz="1900" dirty="0"/>
        </a:p>
        <a:p>
          <a:endParaRPr lang="en-US" sz="1900" dirty="0"/>
        </a:p>
      </dgm:t>
    </dgm:pt>
    <dgm:pt modelId="{FF2BF42E-995E-4C72-BF28-AD239B7BE21E}" type="parTrans" cxnId="{311E8F2C-85C5-4E37-8255-071F4FDB50A1}">
      <dgm:prSet/>
      <dgm:spPr/>
      <dgm:t>
        <a:bodyPr/>
        <a:lstStyle/>
        <a:p>
          <a:endParaRPr lang="en-US"/>
        </a:p>
      </dgm:t>
    </dgm:pt>
    <dgm:pt modelId="{20B04C5C-0925-418D-AE06-DD0FEFC64069}" type="sibTrans" cxnId="{311E8F2C-85C5-4E37-8255-071F4FDB50A1}">
      <dgm:prSet/>
      <dgm:spPr/>
      <dgm:t>
        <a:bodyPr/>
        <a:lstStyle/>
        <a:p>
          <a:endParaRPr lang="en-US"/>
        </a:p>
      </dgm:t>
    </dgm:pt>
    <dgm:pt modelId="{0FBDC86F-576E-40A2-B5AC-7E703AC54CF3}">
      <dgm:prSet phldrT="[Text]" custT="1"/>
      <dgm:spPr>
        <a:solidFill>
          <a:srgbClr val="672D8B"/>
        </a:solidFill>
      </dgm:spPr>
      <dgm:t>
        <a:bodyPr/>
        <a:lstStyle/>
        <a:p>
          <a:r>
            <a:rPr lang="en-US" sz="3000" dirty="0"/>
            <a:t>Solution: </a:t>
          </a:r>
        </a:p>
        <a:p>
          <a:r>
            <a:rPr lang="en-US" sz="1600" dirty="0"/>
            <a:t>Colorado ACEP </a:t>
          </a:r>
          <a:r>
            <a:rPr lang="en-US" sz="1600" i="1" dirty="0"/>
            <a:t>2017 Opioid Prescribing &amp; Treatment Guidelines</a:t>
          </a:r>
          <a:r>
            <a:rPr lang="en-US" sz="1600" i="0" dirty="0"/>
            <a:t> first in the nation to promote alternatives to opioids in multiple ED’s </a:t>
          </a:r>
          <a:endParaRPr lang="en-US" sz="1600" dirty="0"/>
        </a:p>
      </dgm:t>
    </dgm:pt>
    <dgm:pt modelId="{2B7FBC14-2104-4DE5-8714-D970472FEF65}" type="parTrans" cxnId="{C2D90F76-5C11-4EB7-8FCF-484BCC3DDD3A}">
      <dgm:prSet/>
      <dgm:spPr/>
      <dgm:t>
        <a:bodyPr/>
        <a:lstStyle/>
        <a:p>
          <a:endParaRPr lang="en-US"/>
        </a:p>
      </dgm:t>
    </dgm:pt>
    <dgm:pt modelId="{083631BF-415E-4792-A574-926F11975302}" type="sibTrans" cxnId="{C2D90F76-5C11-4EB7-8FCF-484BCC3DDD3A}">
      <dgm:prSet/>
      <dgm:spPr/>
      <dgm:t>
        <a:bodyPr/>
        <a:lstStyle/>
        <a:p>
          <a:endParaRPr lang="en-US"/>
        </a:p>
      </dgm:t>
    </dgm:pt>
    <dgm:pt modelId="{88872D45-AF46-4BDE-B2C2-A8A738DFC323}" type="pres">
      <dgm:prSet presAssocID="{7B56EED3-0BB9-407D-A644-5DAD26D2772C}" presName="CompostProcess" presStyleCnt="0">
        <dgm:presLayoutVars>
          <dgm:dir/>
          <dgm:resizeHandles val="exact"/>
        </dgm:presLayoutVars>
      </dgm:prSet>
      <dgm:spPr/>
    </dgm:pt>
    <dgm:pt modelId="{B8D12938-9D0D-4039-8BA8-796A802D6B44}" type="pres">
      <dgm:prSet presAssocID="{7B56EED3-0BB9-407D-A644-5DAD26D2772C}" presName="arrow" presStyleLbl="bgShp" presStyleIdx="0" presStyleCnt="1" custLinFactNeighborX="114"/>
      <dgm:spPr>
        <a:solidFill>
          <a:srgbClr val="002060">
            <a:alpha val="20000"/>
          </a:srgbClr>
        </a:solidFill>
      </dgm:spPr>
    </dgm:pt>
    <dgm:pt modelId="{572E16F5-0619-4F16-82F9-E90AED1523B8}" type="pres">
      <dgm:prSet presAssocID="{7B56EED3-0BB9-407D-A644-5DAD26D2772C}" presName="linearProcess" presStyleCnt="0"/>
      <dgm:spPr/>
    </dgm:pt>
    <dgm:pt modelId="{AF160DFF-1C7D-419B-9E9D-9DB58C4EEC05}" type="pres">
      <dgm:prSet presAssocID="{DF37F799-B913-434E-8D7C-7516797979F7}" presName="textNode" presStyleLbl="node1" presStyleIdx="0" presStyleCnt="3" custScaleY="133702" custLinFactNeighborX="-1911" custLinFactNeighborY="976">
        <dgm:presLayoutVars>
          <dgm:bulletEnabled val="1"/>
        </dgm:presLayoutVars>
      </dgm:prSet>
      <dgm:spPr/>
    </dgm:pt>
    <dgm:pt modelId="{AD2025E2-537F-46ED-8E82-E5AFE22A985D}" type="pres">
      <dgm:prSet presAssocID="{EDAAC939-2BC2-4788-9604-1E9443A34F82}" presName="sibTrans" presStyleCnt="0"/>
      <dgm:spPr/>
    </dgm:pt>
    <dgm:pt modelId="{62F7C41D-9E34-47DF-9BCA-AB9B5A0F7177}" type="pres">
      <dgm:prSet presAssocID="{FDFDEA54-84A3-4632-AE24-56979B1C095A}" presName="textNode" presStyleLbl="node1" presStyleIdx="1" presStyleCnt="3" custScaleY="133702" custLinFactNeighborX="-6912" custLinFactNeighborY="976">
        <dgm:presLayoutVars>
          <dgm:bulletEnabled val="1"/>
        </dgm:presLayoutVars>
      </dgm:prSet>
      <dgm:spPr/>
    </dgm:pt>
    <dgm:pt modelId="{61889E2E-FAE6-4586-A0A3-E775E512F9D6}" type="pres">
      <dgm:prSet presAssocID="{20B04C5C-0925-418D-AE06-DD0FEFC64069}" presName="sibTrans" presStyleCnt="0"/>
      <dgm:spPr/>
    </dgm:pt>
    <dgm:pt modelId="{CB464CD8-2D28-45AB-BF29-7849D40CB4A8}" type="pres">
      <dgm:prSet presAssocID="{0FBDC86F-576E-40A2-B5AC-7E703AC54CF3}" presName="textNode" presStyleLbl="node1" presStyleIdx="2" presStyleCnt="3" custScaleY="135654">
        <dgm:presLayoutVars>
          <dgm:bulletEnabled val="1"/>
        </dgm:presLayoutVars>
      </dgm:prSet>
      <dgm:spPr/>
    </dgm:pt>
  </dgm:ptLst>
  <dgm:cxnLst>
    <dgm:cxn modelId="{311E8F2C-85C5-4E37-8255-071F4FDB50A1}" srcId="{7B56EED3-0BB9-407D-A644-5DAD26D2772C}" destId="{FDFDEA54-84A3-4632-AE24-56979B1C095A}" srcOrd="1" destOrd="0" parTransId="{FF2BF42E-995E-4C72-BF28-AD239B7BE21E}" sibTransId="{20B04C5C-0925-418D-AE06-DD0FEFC64069}"/>
    <dgm:cxn modelId="{7C6AB349-76E8-4C53-9657-BDD01C8BA4A0}" type="presOf" srcId="{0FBDC86F-576E-40A2-B5AC-7E703AC54CF3}" destId="{CB464CD8-2D28-45AB-BF29-7849D40CB4A8}" srcOrd="0" destOrd="0" presId="urn:microsoft.com/office/officeart/2005/8/layout/hProcess9"/>
    <dgm:cxn modelId="{C2D90F76-5C11-4EB7-8FCF-484BCC3DDD3A}" srcId="{7B56EED3-0BB9-407D-A644-5DAD26D2772C}" destId="{0FBDC86F-576E-40A2-B5AC-7E703AC54CF3}" srcOrd="2" destOrd="0" parTransId="{2B7FBC14-2104-4DE5-8714-D970472FEF65}" sibTransId="{083631BF-415E-4792-A574-926F11975302}"/>
    <dgm:cxn modelId="{E2CCA4A2-DB51-4B4A-A1D5-9FDA0754FFB8}" type="presOf" srcId="{7B56EED3-0BB9-407D-A644-5DAD26D2772C}" destId="{88872D45-AF46-4BDE-B2C2-A8A738DFC323}" srcOrd="0" destOrd="0" presId="urn:microsoft.com/office/officeart/2005/8/layout/hProcess9"/>
    <dgm:cxn modelId="{193155BD-4383-4EE6-B118-228141CCAD4D}" type="presOf" srcId="{DF37F799-B913-434E-8D7C-7516797979F7}" destId="{AF160DFF-1C7D-419B-9E9D-9DB58C4EEC05}" srcOrd="0" destOrd="0" presId="urn:microsoft.com/office/officeart/2005/8/layout/hProcess9"/>
    <dgm:cxn modelId="{E89B45D8-7277-4880-B4A8-C04B0CAB9C77}" srcId="{7B56EED3-0BB9-407D-A644-5DAD26D2772C}" destId="{DF37F799-B913-434E-8D7C-7516797979F7}" srcOrd="0" destOrd="0" parTransId="{C8AC2B51-BE96-48D1-91E0-7604E10E0DD2}" sibTransId="{EDAAC939-2BC2-4788-9604-1E9443A34F82}"/>
    <dgm:cxn modelId="{7D575FFB-292E-42BE-9BD7-FAA70B157492}" type="presOf" srcId="{FDFDEA54-84A3-4632-AE24-56979B1C095A}" destId="{62F7C41D-9E34-47DF-9BCA-AB9B5A0F7177}" srcOrd="0" destOrd="0" presId="urn:microsoft.com/office/officeart/2005/8/layout/hProcess9"/>
    <dgm:cxn modelId="{16463C9F-25CE-4E04-AE60-BD5D80934C92}" type="presParOf" srcId="{88872D45-AF46-4BDE-B2C2-A8A738DFC323}" destId="{B8D12938-9D0D-4039-8BA8-796A802D6B44}" srcOrd="0" destOrd="0" presId="urn:microsoft.com/office/officeart/2005/8/layout/hProcess9"/>
    <dgm:cxn modelId="{F9B818DD-A9FC-4996-9BAD-5892B643C306}" type="presParOf" srcId="{88872D45-AF46-4BDE-B2C2-A8A738DFC323}" destId="{572E16F5-0619-4F16-82F9-E90AED1523B8}" srcOrd="1" destOrd="0" presId="urn:microsoft.com/office/officeart/2005/8/layout/hProcess9"/>
    <dgm:cxn modelId="{295B97BB-744E-4382-ACD6-8F4EEA665FB0}" type="presParOf" srcId="{572E16F5-0619-4F16-82F9-E90AED1523B8}" destId="{AF160DFF-1C7D-419B-9E9D-9DB58C4EEC05}" srcOrd="0" destOrd="0" presId="urn:microsoft.com/office/officeart/2005/8/layout/hProcess9"/>
    <dgm:cxn modelId="{94BD69D4-F3F7-4277-9128-B80C292B3268}" type="presParOf" srcId="{572E16F5-0619-4F16-82F9-E90AED1523B8}" destId="{AD2025E2-537F-46ED-8E82-E5AFE22A985D}" srcOrd="1" destOrd="0" presId="urn:microsoft.com/office/officeart/2005/8/layout/hProcess9"/>
    <dgm:cxn modelId="{7219F9CB-78DD-4863-ABB4-F445E67D9D6F}" type="presParOf" srcId="{572E16F5-0619-4F16-82F9-E90AED1523B8}" destId="{62F7C41D-9E34-47DF-9BCA-AB9B5A0F7177}" srcOrd="2" destOrd="0" presId="urn:microsoft.com/office/officeart/2005/8/layout/hProcess9"/>
    <dgm:cxn modelId="{AA21593A-9F9F-4E1E-BDEA-1CB685DAA6DB}" type="presParOf" srcId="{572E16F5-0619-4F16-82F9-E90AED1523B8}" destId="{61889E2E-FAE6-4586-A0A3-E775E512F9D6}" srcOrd="3" destOrd="0" presId="urn:microsoft.com/office/officeart/2005/8/layout/hProcess9"/>
    <dgm:cxn modelId="{7E527B03-9A0B-4B59-837A-535A8459B543}" type="presParOf" srcId="{572E16F5-0619-4F16-82F9-E90AED1523B8}" destId="{CB464CD8-2D28-45AB-BF29-7849D40CB4A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205474E-D650-44A2-AAC1-E4966A949B78}" type="doc">
      <dgm:prSet loTypeId="urn:microsoft.com/office/officeart/2005/8/layout/vProcess5" loCatId="process" qsTypeId="urn:microsoft.com/office/officeart/2005/8/quickstyle/simple1" qsCatId="simple" csTypeId="urn:microsoft.com/office/officeart/2005/8/colors/accent1_2" csCatId="accent1" phldr="1"/>
      <dgm:spPr/>
    </dgm:pt>
    <dgm:pt modelId="{1785B048-E389-40CE-81A7-900B5DAB43FE}">
      <dgm:prSet phldrT="[Text]"/>
      <dgm:spPr>
        <a:solidFill>
          <a:srgbClr val="111C4E"/>
        </a:solidFill>
      </dgm:spPr>
      <dgm:t>
        <a:bodyPr/>
        <a:lstStyle/>
        <a:p>
          <a:r>
            <a:rPr lang="en-US" dirty="0"/>
            <a:t>Assist pilot hospitals with sustainability plans</a:t>
          </a:r>
        </a:p>
      </dgm:t>
    </dgm:pt>
    <dgm:pt modelId="{543F1102-4B64-4566-A074-EBF13C138FD2}" type="parTrans" cxnId="{9944949F-E06D-467A-B46E-4EA5D08F0914}">
      <dgm:prSet/>
      <dgm:spPr/>
      <dgm:t>
        <a:bodyPr/>
        <a:lstStyle/>
        <a:p>
          <a:endParaRPr lang="en-US"/>
        </a:p>
      </dgm:t>
    </dgm:pt>
    <dgm:pt modelId="{6A55561B-EB5E-4374-8320-7874B1EBAF0C}" type="sibTrans" cxnId="{9944949F-E06D-467A-B46E-4EA5D08F0914}">
      <dgm:prSet/>
      <dgm:spPr/>
      <dgm:t>
        <a:bodyPr/>
        <a:lstStyle/>
        <a:p>
          <a:endParaRPr lang="en-US" dirty="0"/>
        </a:p>
      </dgm:t>
    </dgm:pt>
    <dgm:pt modelId="{9D0BD753-0123-4554-A859-B01E87AD1858}">
      <dgm:prSet phldrT="[Text]"/>
      <dgm:spPr>
        <a:solidFill>
          <a:srgbClr val="00B0F0"/>
        </a:solidFill>
      </dgm:spPr>
      <dgm:t>
        <a:bodyPr/>
        <a:lstStyle/>
        <a:p>
          <a:r>
            <a:rPr lang="en-US" dirty="0"/>
            <a:t>Provide support from CHA and Colorado ACEP for Colorado EDs implementing the ALTO approach – goal is statewide adoption</a:t>
          </a:r>
        </a:p>
      </dgm:t>
    </dgm:pt>
    <dgm:pt modelId="{24A8833D-EB8B-42F4-AF63-895F8439BEC8}" type="parTrans" cxnId="{A05E8D58-2256-46F1-84E4-4818BB03E59D}">
      <dgm:prSet/>
      <dgm:spPr/>
      <dgm:t>
        <a:bodyPr/>
        <a:lstStyle/>
        <a:p>
          <a:endParaRPr lang="en-US"/>
        </a:p>
      </dgm:t>
    </dgm:pt>
    <dgm:pt modelId="{15616F2D-6A41-497F-AC25-B4480A5CC0DB}" type="sibTrans" cxnId="{A05E8D58-2256-46F1-84E4-4818BB03E59D}">
      <dgm:prSet/>
      <dgm:spPr/>
      <dgm:t>
        <a:bodyPr/>
        <a:lstStyle/>
        <a:p>
          <a:endParaRPr lang="en-US" dirty="0"/>
        </a:p>
      </dgm:t>
    </dgm:pt>
    <dgm:pt modelId="{DEC64B2E-7BC6-4453-8675-70C374E1E4C3}">
      <dgm:prSet/>
      <dgm:spPr>
        <a:solidFill>
          <a:srgbClr val="007580"/>
        </a:solidFill>
      </dgm:spPr>
      <dgm:t>
        <a:bodyPr/>
        <a:lstStyle/>
        <a:p>
          <a:r>
            <a:rPr lang="en-US" dirty="0"/>
            <a:t>Identify additional venues for implementation (e.g., promote out-of-state adoption)</a:t>
          </a:r>
        </a:p>
      </dgm:t>
    </dgm:pt>
    <dgm:pt modelId="{E14BDC0D-E4AB-40DB-9B79-D82C6B941F1E}" type="parTrans" cxnId="{A47D52F9-CC6A-46CD-A7CF-F7FEA5792CF3}">
      <dgm:prSet/>
      <dgm:spPr/>
      <dgm:t>
        <a:bodyPr/>
        <a:lstStyle/>
        <a:p>
          <a:endParaRPr lang="en-US"/>
        </a:p>
      </dgm:t>
    </dgm:pt>
    <dgm:pt modelId="{FA416B88-0028-4FD7-8546-224D671B622A}" type="sibTrans" cxnId="{A47D52F9-CC6A-46CD-A7CF-F7FEA5792CF3}">
      <dgm:prSet/>
      <dgm:spPr/>
      <dgm:t>
        <a:bodyPr/>
        <a:lstStyle/>
        <a:p>
          <a:endParaRPr lang="en-US"/>
        </a:p>
      </dgm:t>
    </dgm:pt>
    <dgm:pt modelId="{872C0895-AC43-418B-A7A7-D32852DB91FE}" type="pres">
      <dgm:prSet presAssocID="{9205474E-D650-44A2-AAC1-E4966A949B78}" presName="outerComposite" presStyleCnt="0">
        <dgm:presLayoutVars>
          <dgm:chMax val="5"/>
          <dgm:dir/>
          <dgm:resizeHandles val="exact"/>
        </dgm:presLayoutVars>
      </dgm:prSet>
      <dgm:spPr/>
    </dgm:pt>
    <dgm:pt modelId="{E666F3FC-276F-4E54-A2A8-A9DBA3327E78}" type="pres">
      <dgm:prSet presAssocID="{9205474E-D650-44A2-AAC1-E4966A949B78}" presName="dummyMaxCanvas" presStyleCnt="0">
        <dgm:presLayoutVars/>
      </dgm:prSet>
      <dgm:spPr/>
    </dgm:pt>
    <dgm:pt modelId="{3382A210-C576-4BFA-BE96-943C18E0044A}" type="pres">
      <dgm:prSet presAssocID="{9205474E-D650-44A2-AAC1-E4966A949B78}" presName="ThreeNodes_1" presStyleLbl="node1" presStyleIdx="0" presStyleCnt="3">
        <dgm:presLayoutVars>
          <dgm:bulletEnabled val="1"/>
        </dgm:presLayoutVars>
      </dgm:prSet>
      <dgm:spPr/>
    </dgm:pt>
    <dgm:pt modelId="{16B54CE8-A1D0-4A43-97E3-3F9D1264ECDC}" type="pres">
      <dgm:prSet presAssocID="{9205474E-D650-44A2-AAC1-E4966A949B78}" presName="ThreeNodes_2" presStyleLbl="node1" presStyleIdx="1" presStyleCnt="3">
        <dgm:presLayoutVars>
          <dgm:bulletEnabled val="1"/>
        </dgm:presLayoutVars>
      </dgm:prSet>
      <dgm:spPr/>
    </dgm:pt>
    <dgm:pt modelId="{667A5109-F13B-40C3-B556-CD2DDF8CBE72}" type="pres">
      <dgm:prSet presAssocID="{9205474E-D650-44A2-AAC1-E4966A949B78}" presName="ThreeNodes_3" presStyleLbl="node1" presStyleIdx="2" presStyleCnt="3">
        <dgm:presLayoutVars>
          <dgm:bulletEnabled val="1"/>
        </dgm:presLayoutVars>
      </dgm:prSet>
      <dgm:spPr/>
    </dgm:pt>
    <dgm:pt modelId="{E9F6DAD4-3595-4816-A1EE-BB3CADDC90BB}" type="pres">
      <dgm:prSet presAssocID="{9205474E-D650-44A2-AAC1-E4966A949B78}" presName="ThreeConn_1-2" presStyleLbl="fgAccFollowNode1" presStyleIdx="0" presStyleCnt="2">
        <dgm:presLayoutVars>
          <dgm:bulletEnabled val="1"/>
        </dgm:presLayoutVars>
      </dgm:prSet>
      <dgm:spPr/>
    </dgm:pt>
    <dgm:pt modelId="{6CA569E9-517E-44E5-8AF3-7D633840A5AD}" type="pres">
      <dgm:prSet presAssocID="{9205474E-D650-44A2-AAC1-E4966A949B78}" presName="ThreeConn_2-3" presStyleLbl="fgAccFollowNode1" presStyleIdx="1" presStyleCnt="2">
        <dgm:presLayoutVars>
          <dgm:bulletEnabled val="1"/>
        </dgm:presLayoutVars>
      </dgm:prSet>
      <dgm:spPr/>
    </dgm:pt>
    <dgm:pt modelId="{3893F422-3848-4F73-AC63-0DE653424D65}" type="pres">
      <dgm:prSet presAssocID="{9205474E-D650-44A2-AAC1-E4966A949B78}" presName="ThreeNodes_1_text" presStyleLbl="node1" presStyleIdx="2" presStyleCnt="3">
        <dgm:presLayoutVars>
          <dgm:bulletEnabled val="1"/>
        </dgm:presLayoutVars>
      </dgm:prSet>
      <dgm:spPr/>
    </dgm:pt>
    <dgm:pt modelId="{CC6D6A0E-84BA-4B6D-8D6A-F2555E2E7E3A}" type="pres">
      <dgm:prSet presAssocID="{9205474E-D650-44A2-AAC1-E4966A949B78}" presName="ThreeNodes_2_text" presStyleLbl="node1" presStyleIdx="2" presStyleCnt="3">
        <dgm:presLayoutVars>
          <dgm:bulletEnabled val="1"/>
        </dgm:presLayoutVars>
      </dgm:prSet>
      <dgm:spPr/>
    </dgm:pt>
    <dgm:pt modelId="{B96EC52F-9B98-46B6-8EB0-63C2A0DD98CC}" type="pres">
      <dgm:prSet presAssocID="{9205474E-D650-44A2-AAC1-E4966A949B78}" presName="ThreeNodes_3_text" presStyleLbl="node1" presStyleIdx="2" presStyleCnt="3">
        <dgm:presLayoutVars>
          <dgm:bulletEnabled val="1"/>
        </dgm:presLayoutVars>
      </dgm:prSet>
      <dgm:spPr/>
    </dgm:pt>
  </dgm:ptLst>
  <dgm:cxnLst>
    <dgm:cxn modelId="{9C13180F-8B6C-4C65-BC56-837EC5148E61}" type="presOf" srcId="{6A55561B-EB5E-4374-8320-7874B1EBAF0C}" destId="{E9F6DAD4-3595-4816-A1EE-BB3CADDC90BB}" srcOrd="0" destOrd="0" presId="urn:microsoft.com/office/officeart/2005/8/layout/vProcess5"/>
    <dgm:cxn modelId="{D2FAAC35-E433-4C0A-990E-C15D87B64CEF}" type="presOf" srcId="{DEC64B2E-7BC6-4453-8675-70C374E1E4C3}" destId="{667A5109-F13B-40C3-B556-CD2DDF8CBE72}" srcOrd="0" destOrd="0" presId="urn:microsoft.com/office/officeart/2005/8/layout/vProcess5"/>
    <dgm:cxn modelId="{8D9E816F-AFF3-4F35-9D98-E55EC07726AE}" type="presOf" srcId="{9D0BD753-0123-4554-A859-B01E87AD1858}" destId="{CC6D6A0E-84BA-4B6D-8D6A-F2555E2E7E3A}" srcOrd="1" destOrd="0" presId="urn:microsoft.com/office/officeart/2005/8/layout/vProcess5"/>
    <dgm:cxn modelId="{A05E8D58-2256-46F1-84E4-4818BB03E59D}" srcId="{9205474E-D650-44A2-AAC1-E4966A949B78}" destId="{9D0BD753-0123-4554-A859-B01E87AD1858}" srcOrd="1" destOrd="0" parTransId="{24A8833D-EB8B-42F4-AF63-895F8439BEC8}" sibTransId="{15616F2D-6A41-497F-AC25-B4480A5CC0DB}"/>
    <dgm:cxn modelId="{BB7C2182-A9CD-47FF-B0A6-C496C77F28EB}" type="presOf" srcId="{DEC64B2E-7BC6-4453-8675-70C374E1E4C3}" destId="{B96EC52F-9B98-46B6-8EB0-63C2A0DD98CC}" srcOrd="1" destOrd="0" presId="urn:microsoft.com/office/officeart/2005/8/layout/vProcess5"/>
    <dgm:cxn modelId="{7F4C709B-3A55-4200-B96C-92791282CDD1}" type="presOf" srcId="{15616F2D-6A41-497F-AC25-B4480A5CC0DB}" destId="{6CA569E9-517E-44E5-8AF3-7D633840A5AD}" srcOrd="0" destOrd="0" presId="urn:microsoft.com/office/officeart/2005/8/layout/vProcess5"/>
    <dgm:cxn modelId="{9944949F-E06D-467A-B46E-4EA5D08F0914}" srcId="{9205474E-D650-44A2-AAC1-E4966A949B78}" destId="{1785B048-E389-40CE-81A7-900B5DAB43FE}" srcOrd="0" destOrd="0" parTransId="{543F1102-4B64-4566-A074-EBF13C138FD2}" sibTransId="{6A55561B-EB5E-4374-8320-7874B1EBAF0C}"/>
    <dgm:cxn modelId="{6DD30AB9-10CF-4873-9593-22527A10AA9E}" type="presOf" srcId="{9205474E-D650-44A2-AAC1-E4966A949B78}" destId="{872C0895-AC43-418B-A7A7-D32852DB91FE}" srcOrd="0" destOrd="0" presId="urn:microsoft.com/office/officeart/2005/8/layout/vProcess5"/>
    <dgm:cxn modelId="{BEC882E0-60BB-4C3A-9CA9-9C18C26F6F62}" type="presOf" srcId="{9D0BD753-0123-4554-A859-B01E87AD1858}" destId="{16B54CE8-A1D0-4A43-97E3-3F9D1264ECDC}" srcOrd="0" destOrd="0" presId="urn:microsoft.com/office/officeart/2005/8/layout/vProcess5"/>
    <dgm:cxn modelId="{755E2FE8-A7F9-4683-96E2-C6CA70681EC4}" type="presOf" srcId="{1785B048-E389-40CE-81A7-900B5DAB43FE}" destId="{3382A210-C576-4BFA-BE96-943C18E0044A}" srcOrd="0" destOrd="0" presId="urn:microsoft.com/office/officeart/2005/8/layout/vProcess5"/>
    <dgm:cxn modelId="{71DFC0EB-B69A-4B2F-A1E5-47034BE06627}" type="presOf" srcId="{1785B048-E389-40CE-81A7-900B5DAB43FE}" destId="{3893F422-3848-4F73-AC63-0DE653424D65}" srcOrd="1" destOrd="0" presId="urn:microsoft.com/office/officeart/2005/8/layout/vProcess5"/>
    <dgm:cxn modelId="{A47D52F9-CC6A-46CD-A7CF-F7FEA5792CF3}" srcId="{9205474E-D650-44A2-AAC1-E4966A949B78}" destId="{DEC64B2E-7BC6-4453-8675-70C374E1E4C3}" srcOrd="2" destOrd="0" parTransId="{E14BDC0D-E4AB-40DB-9B79-D82C6B941F1E}" sibTransId="{FA416B88-0028-4FD7-8546-224D671B622A}"/>
    <dgm:cxn modelId="{607ABE5E-3A77-48CD-BC16-A800DDBDEDBB}" type="presParOf" srcId="{872C0895-AC43-418B-A7A7-D32852DB91FE}" destId="{E666F3FC-276F-4E54-A2A8-A9DBA3327E78}" srcOrd="0" destOrd="0" presId="urn:microsoft.com/office/officeart/2005/8/layout/vProcess5"/>
    <dgm:cxn modelId="{1BB3D1E8-07F5-4521-8D9B-DE649A88E563}" type="presParOf" srcId="{872C0895-AC43-418B-A7A7-D32852DB91FE}" destId="{3382A210-C576-4BFA-BE96-943C18E0044A}" srcOrd="1" destOrd="0" presId="urn:microsoft.com/office/officeart/2005/8/layout/vProcess5"/>
    <dgm:cxn modelId="{6CCD97CA-60F2-4B45-8000-B941C318DB6D}" type="presParOf" srcId="{872C0895-AC43-418B-A7A7-D32852DB91FE}" destId="{16B54CE8-A1D0-4A43-97E3-3F9D1264ECDC}" srcOrd="2" destOrd="0" presId="urn:microsoft.com/office/officeart/2005/8/layout/vProcess5"/>
    <dgm:cxn modelId="{1A0E8F15-43DE-41ED-9158-8EE5331B09AF}" type="presParOf" srcId="{872C0895-AC43-418B-A7A7-D32852DB91FE}" destId="{667A5109-F13B-40C3-B556-CD2DDF8CBE72}" srcOrd="3" destOrd="0" presId="urn:microsoft.com/office/officeart/2005/8/layout/vProcess5"/>
    <dgm:cxn modelId="{B5DACA70-DC7A-4D25-99CB-2574030650F8}" type="presParOf" srcId="{872C0895-AC43-418B-A7A7-D32852DB91FE}" destId="{E9F6DAD4-3595-4816-A1EE-BB3CADDC90BB}" srcOrd="4" destOrd="0" presId="urn:microsoft.com/office/officeart/2005/8/layout/vProcess5"/>
    <dgm:cxn modelId="{4E3F1459-417F-4028-B4EB-22108E0E31E9}" type="presParOf" srcId="{872C0895-AC43-418B-A7A7-D32852DB91FE}" destId="{6CA569E9-517E-44E5-8AF3-7D633840A5AD}" srcOrd="5" destOrd="0" presId="urn:microsoft.com/office/officeart/2005/8/layout/vProcess5"/>
    <dgm:cxn modelId="{1ABDF775-932F-4A3E-9F18-F99964006A0A}" type="presParOf" srcId="{872C0895-AC43-418B-A7A7-D32852DB91FE}" destId="{3893F422-3848-4F73-AC63-0DE653424D65}" srcOrd="6" destOrd="0" presId="urn:microsoft.com/office/officeart/2005/8/layout/vProcess5"/>
    <dgm:cxn modelId="{B51B7865-63DD-4001-9F52-E422330A7BB2}" type="presParOf" srcId="{872C0895-AC43-418B-A7A7-D32852DB91FE}" destId="{CC6D6A0E-84BA-4B6D-8D6A-F2555E2E7E3A}" srcOrd="7" destOrd="0" presId="urn:microsoft.com/office/officeart/2005/8/layout/vProcess5"/>
    <dgm:cxn modelId="{BCBD8CBF-E3FF-444C-B489-2795715AB612}" type="presParOf" srcId="{872C0895-AC43-418B-A7A7-D32852DB91FE}" destId="{B96EC52F-9B98-46B6-8EB0-63C2A0DD98C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56EED3-0BB9-407D-A644-5DAD26D2772C}" type="doc">
      <dgm:prSet loTypeId="urn:microsoft.com/office/officeart/2005/8/layout/hProcess9" loCatId="process" qsTypeId="urn:microsoft.com/office/officeart/2005/8/quickstyle/simple1" qsCatId="simple" csTypeId="urn:microsoft.com/office/officeart/2005/8/colors/accent1_2" csCatId="accent1" phldr="1"/>
      <dgm:spPr/>
    </dgm:pt>
    <dgm:pt modelId="{DF37F799-B913-434E-8D7C-7516797979F7}">
      <dgm:prSet phldrT="[Text]" custT="1"/>
      <dgm:spPr>
        <a:solidFill>
          <a:srgbClr val="672D8B"/>
        </a:solidFill>
      </dgm:spPr>
      <dgm:t>
        <a:bodyPr/>
        <a:lstStyle/>
        <a:p>
          <a:endParaRPr lang="en-US" sz="3200" dirty="0"/>
        </a:p>
        <a:p>
          <a:r>
            <a:rPr lang="en-US" sz="3200" dirty="0"/>
            <a:t>Need:</a:t>
          </a:r>
        </a:p>
        <a:p>
          <a:r>
            <a:rPr lang="en-US" sz="1600" dirty="0"/>
            <a:t>CHA hospitals requesting support for opioid ALTO work </a:t>
          </a:r>
        </a:p>
        <a:p>
          <a:endParaRPr lang="en-US" sz="1900" dirty="0"/>
        </a:p>
        <a:p>
          <a:endParaRPr lang="en-US" sz="1900" dirty="0"/>
        </a:p>
      </dgm:t>
    </dgm:pt>
    <dgm:pt modelId="{C8AC2B51-BE96-48D1-91E0-7604E10E0DD2}" type="parTrans" cxnId="{E89B45D8-7277-4880-B4A8-C04B0CAB9C77}">
      <dgm:prSet/>
      <dgm:spPr/>
      <dgm:t>
        <a:bodyPr/>
        <a:lstStyle/>
        <a:p>
          <a:endParaRPr lang="en-US"/>
        </a:p>
      </dgm:t>
    </dgm:pt>
    <dgm:pt modelId="{EDAAC939-2BC2-4788-9604-1E9443A34F82}" type="sibTrans" cxnId="{E89B45D8-7277-4880-B4A8-C04B0CAB9C77}">
      <dgm:prSet/>
      <dgm:spPr/>
      <dgm:t>
        <a:bodyPr/>
        <a:lstStyle/>
        <a:p>
          <a:endParaRPr lang="en-US"/>
        </a:p>
      </dgm:t>
    </dgm:pt>
    <dgm:pt modelId="{FDFDEA54-84A3-4632-AE24-56979B1C095A}">
      <dgm:prSet phldrT="[Text]" custT="1"/>
      <dgm:spPr>
        <a:solidFill>
          <a:srgbClr val="672D8B"/>
        </a:solidFill>
      </dgm:spPr>
      <dgm:t>
        <a:bodyPr/>
        <a:lstStyle/>
        <a:p>
          <a:endParaRPr lang="en-US" sz="3200" dirty="0"/>
        </a:p>
        <a:p>
          <a:r>
            <a:rPr lang="en-US" sz="3200" dirty="0"/>
            <a:t>Opportunity:</a:t>
          </a:r>
        </a:p>
        <a:p>
          <a:r>
            <a:rPr lang="en-US" sz="1600" dirty="0"/>
            <a:t>Leverage ED pilot ALTO success  to hospitals across the state</a:t>
          </a:r>
        </a:p>
        <a:p>
          <a:endParaRPr lang="en-US" sz="1900" dirty="0"/>
        </a:p>
        <a:p>
          <a:endParaRPr lang="en-US" sz="1900" dirty="0"/>
        </a:p>
      </dgm:t>
    </dgm:pt>
    <dgm:pt modelId="{FF2BF42E-995E-4C72-BF28-AD239B7BE21E}" type="parTrans" cxnId="{311E8F2C-85C5-4E37-8255-071F4FDB50A1}">
      <dgm:prSet/>
      <dgm:spPr/>
      <dgm:t>
        <a:bodyPr/>
        <a:lstStyle/>
        <a:p>
          <a:endParaRPr lang="en-US"/>
        </a:p>
      </dgm:t>
    </dgm:pt>
    <dgm:pt modelId="{20B04C5C-0925-418D-AE06-DD0FEFC64069}" type="sibTrans" cxnId="{311E8F2C-85C5-4E37-8255-071F4FDB50A1}">
      <dgm:prSet/>
      <dgm:spPr/>
      <dgm:t>
        <a:bodyPr/>
        <a:lstStyle/>
        <a:p>
          <a:endParaRPr lang="en-US"/>
        </a:p>
      </dgm:t>
    </dgm:pt>
    <dgm:pt modelId="{0FBDC86F-576E-40A2-B5AC-7E703AC54CF3}">
      <dgm:prSet phldrT="[Text]" custT="1"/>
      <dgm:spPr>
        <a:solidFill>
          <a:srgbClr val="672D8B"/>
        </a:solidFill>
      </dgm:spPr>
      <dgm:t>
        <a:bodyPr/>
        <a:lstStyle/>
        <a:p>
          <a:r>
            <a:rPr lang="en-US" sz="3000" dirty="0"/>
            <a:t>Solution: </a:t>
          </a:r>
        </a:p>
        <a:p>
          <a:r>
            <a:rPr lang="en-US" sz="1600" dirty="0"/>
            <a:t>CHA and collaborating partners provide support for Colorado hospitals seeking to implement ALTO approach</a:t>
          </a:r>
        </a:p>
      </dgm:t>
    </dgm:pt>
    <dgm:pt modelId="{2B7FBC14-2104-4DE5-8714-D970472FEF65}" type="parTrans" cxnId="{C2D90F76-5C11-4EB7-8FCF-484BCC3DDD3A}">
      <dgm:prSet/>
      <dgm:spPr/>
      <dgm:t>
        <a:bodyPr/>
        <a:lstStyle/>
        <a:p>
          <a:endParaRPr lang="en-US"/>
        </a:p>
      </dgm:t>
    </dgm:pt>
    <dgm:pt modelId="{083631BF-415E-4792-A574-926F11975302}" type="sibTrans" cxnId="{C2D90F76-5C11-4EB7-8FCF-484BCC3DDD3A}">
      <dgm:prSet/>
      <dgm:spPr/>
      <dgm:t>
        <a:bodyPr/>
        <a:lstStyle/>
        <a:p>
          <a:endParaRPr lang="en-US"/>
        </a:p>
      </dgm:t>
    </dgm:pt>
    <dgm:pt modelId="{88872D45-AF46-4BDE-B2C2-A8A738DFC323}" type="pres">
      <dgm:prSet presAssocID="{7B56EED3-0BB9-407D-A644-5DAD26D2772C}" presName="CompostProcess" presStyleCnt="0">
        <dgm:presLayoutVars>
          <dgm:dir/>
          <dgm:resizeHandles val="exact"/>
        </dgm:presLayoutVars>
      </dgm:prSet>
      <dgm:spPr/>
    </dgm:pt>
    <dgm:pt modelId="{B8D12938-9D0D-4039-8BA8-796A802D6B44}" type="pres">
      <dgm:prSet presAssocID="{7B56EED3-0BB9-407D-A644-5DAD26D2772C}" presName="arrow" presStyleLbl="bgShp" presStyleIdx="0" presStyleCnt="1" custLinFactNeighborX="114"/>
      <dgm:spPr>
        <a:solidFill>
          <a:srgbClr val="002060">
            <a:alpha val="20000"/>
          </a:srgbClr>
        </a:solidFill>
      </dgm:spPr>
    </dgm:pt>
    <dgm:pt modelId="{572E16F5-0619-4F16-82F9-E90AED1523B8}" type="pres">
      <dgm:prSet presAssocID="{7B56EED3-0BB9-407D-A644-5DAD26D2772C}" presName="linearProcess" presStyleCnt="0"/>
      <dgm:spPr/>
    </dgm:pt>
    <dgm:pt modelId="{AF160DFF-1C7D-419B-9E9D-9DB58C4EEC05}" type="pres">
      <dgm:prSet presAssocID="{DF37F799-B913-434E-8D7C-7516797979F7}" presName="textNode" presStyleLbl="node1" presStyleIdx="0" presStyleCnt="3" custScaleY="133702" custLinFactNeighborX="-1911" custLinFactNeighborY="976">
        <dgm:presLayoutVars>
          <dgm:bulletEnabled val="1"/>
        </dgm:presLayoutVars>
      </dgm:prSet>
      <dgm:spPr/>
    </dgm:pt>
    <dgm:pt modelId="{AD2025E2-537F-46ED-8E82-E5AFE22A985D}" type="pres">
      <dgm:prSet presAssocID="{EDAAC939-2BC2-4788-9604-1E9443A34F82}" presName="sibTrans" presStyleCnt="0"/>
      <dgm:spPr/>
    </dgm:pt>
    <dgm:pt modelId="{62F7C41D-9E34-47DF-9BCA-AB9B5A0F7177}" type="pres">
      <dgm:prSet presAssocID="{FDFDEA54-84A3-4632-AE24-56979B1C095A}" presName="textNode" presStyleLbl="node1" presStyleIdx="1" presStyleCnt="3" custScaleX="101876" custScaleY="133702" custLinFactNeighborX="-6912" custLinFactNeighborY="976">
        <dgm:presLayoutVars>
          <dgm:bulletEnabled val="1"/>
        </dgm:presLayoutVars>
      </dgm:prSet>
      <dgm:spPr/>
    </dgm:pt>
    <dgm:pt modelId="{61889E2E-FAE6-4586-A0A3-E775E512F9D6}" type="pres">
      <dgm:prSet presAssocID="{20B04C5C-0925-418D-AE06-DD0FEFC64069}" presName="sibTrans" presStyleCnt="0"/>
      <dgm:spPr/>
    </dgm:pt>
    <dgm:pt modelId="{CB464CD8-2D28-45AB-BF29-7849D40CB4A8}" type="pres">
      <dgm:prSet presAssocID="{0FBDC86F-576E-40A2-B5AC-7E703AC54CF3}" presName="textNode" presStyleLbl="node1" presStyleIdx="2" presStyleCnt="3" custScaleY="135654">
        <dgm:presLayoutVars>
          <dgm:bulletEnabled val="1"/>
        </dgm:presLayoutVars>
      </dgm:prSet>
      <dgm:spPr/>
    </dgm:pt>
  </dgm:ptLst>
  <dgm:cxnLst>
    <dgm:cxn modelId="{311E8F2C-85C5-4E37-8255-071F4FDB50A1}" srcId="{7B56EED3-0BB9-407D-A644-5DAD26D2772C}" destId="{FDFDEA54-84A3-4632-AE24-56979B1C095A}" srcOrd="1" destOrd="0" parTransId="{FF2BF42E-995E-4C72-BF28-AD239B7BE21E}" sibTransId="{20B04C5C-0925-418D-AE06-DD0FEFC64069}"/>
    <dgm:cxn modelId="{7C6AB349-76E8-4C53-9657-BDD01C8BA4A0}" type="presOf" srcId="{0FBDC86F-576E-40A2-B5AC-7E703AC54CF3}" destId="{CB464CD8-2D28-45AB-BF29-7849D40CB4A8}" srcOrd="0" destOrd="0" presId="urn:microsoft.com/office/officeart/2005/8/layout/hProcess9"/>
    <dgm:cxn modelId="{C2D90F76-5C11-4EB7-8FCF-484BCC3DDD3A}" srcId="{7B56EED3-0BB9-407D-A644-5DAD26D2772C}" destId="{0FBDC86F-576E-40A2-B5AC-7E703AC54CF3}" srcOrd="2" destOrd="0" parTransId="{2B7FBC14-2104-4DE5-8714-D970472FEF65}" sibTransId="{083631BF-415E-4792-A574-926F11975302}"/>
    <dgm:cxn modelId="{E2CCA4A2-DB51-4B4A-A1D5-9FDA0754FFB8}" type="presOf" srcId="{7B56EED3-0BB9-407D-A644-5DAD26D2772C}" destId="{88872D45-AF46-4BDE-B2C2-A8A738DFC323}" srcOrd="0" destOrd="0" presId="urn:microsoft.com/office/officeart/2005/8/layout/hProcess9"/>
    <dgm:cxn modelId="{193155BD-4383-4EE6-B118-228141CCAD4D}" type="presOf" srcId="{DF37F799-B913-434E-8D7C-7516797979F7}" destId="{AF160DFF-1C7D-419B-9E9D-9DB58C4EEC05}" srcOrd="0" destOrd="0" presId="urn:microsoft.com/office/officeart/2005/8/layout/hProcess9"/>
    <dgm:cxn modelId="{E89B45D8-7277-4880-B4A8-C04B0CAB9C77}" srcId="{7B56EED3-0BB9-407D-A644-5DAD26D2772C}" destId="{DF37F799-B913-434E-8D7C-7516797979F7}" srcOrd="0" destOrd="0" parTransId="{C8AC2B51-BE96-48D1-91E0-7604E10E0DD2}" sibTransId="{EDAAC939-2BC2-4788-9604-1E9443A34F82}"/>
    <dgm:cxn modelId="{7D575FFB-292E-42BE-9BD7-FAA70B157492}" type="presOf" srcId="{FDFDEA54-84A3-4632-AE24-56979B1C095A}" destId="{62F7C41D-9E34-47DF-9BCA-AB9B5A0F7177}" srcOrd="0" destOrd="0" presId="urn:microsoft.com/office/officeart/2005/8/layout/hProcess9"/>
    <dgm:cxn modelId="{16463C9F-25CE-4E04-AE60-BD5D80934C92}" type="presParOf" srcId="{88872D45-AF46-4BDE-B2C2-A8A738DFC323}" destId="{B8D12938-9D0D-4039-8BA8-796A802D6B44}" srcOrd="0" destOrd="0" presId="urn:microsoft.com/office/officeart/2005/8/layout/hProcess9"/>
    <dgm:cxn modelId="{F9B818DD-A9FC-4996-9BAD-5892B643C306}" type="presParOf" srcId="{88872D45-AF46-4BDE-B2C2-A8A738DFC323}" destId="{572E16F5-0619-4F16-82F9-E90AED1523B8}" srcOrd="1" destOrd="0" presId="urn:microsoft.com/office/officeart/2005/8/layout/hProcess9"/>
    <dgm:cxn modelId="{295B97BB-744E-4382-ACD6-8F4EEA665FB0}" type="presParOf" srcId="{572E16F5-0619-4F16-82F9-E90AED1523B8}" destId="{AF160DFF-1C7D-419B-9E9D-9DB58C4EEC05}" srcOrd="0" destOrd="0" presId="urn:microsoft.com/office/officeart/2005/8/layout/hProcess9"/>
    <dgm:cxn modelId="{94BD69D4-F3F7-4277-9128-B80C292B3268}" type="presParOf" srcId="{572E16F5-0619-4F16-82F9-E90AED1523B8}" destId="{AD2025E2-537F-46ED-8E82-E5AFE22A985D}" srcOrd="1" destOrd="0" presId="urn:microsoft.com/office/officeart/2005/8/layout/hProcess9"/>
    <dgm:cxn modelId="{7219F9CB-78DD-4863-ABB4-F445E67D9D6F}" type="presParOf" srcId="{572E16F5-0619-4F16-82F9-E90AED1523B8}" destId="{62F7C41D-9E34-47DF-9BCA-AB9B5A0F7177}" srcOrd="2" destOrd="0" presId="urn:microsoft.com/office/officeart/2005/8/layout/hProcess9"/>
    <dgm:cxn modelId="{AA21593A-9F9F-4E1E-BDEA-1CB685DAA6DB}" type="presParOf" srcId="{572E16F5-0619-4F16-82F9-E90AED1523B8}" destId="{61889E2E-FAE6-4586-A0A3-E775E512F9D6}" srcOrd="3" destOrd="0" presId="urn:microsoft.com/office/officeart/2005/8/layout/hProcess9"/>
    <dgm:cxn modelId="{7E527B03-9A0B-4B59-837A-535A8459B543}" type="presParOf" srcId="{572E16F5-0619-4F16-82F9-E90AED1523B8}" destId="{CB464CD8-2D28-45AB-BF29-7849D40CB4A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B56EED3-0BB9-407D-A644-5DAD26D2772C}" type="doc">
      <dgm:prSet loTypeId="urn:microsoft.com/office/officeart/2005/8/layout/hProcess9" loCatId="process" qsTypeId="urn:microsoft.com/office/officeart/2005/8/quickstyle/simple1" qsCatId="simple" csTypeId="urn:microsoft.com/office/officeart/2005/8/colors/accent1_2" csCatId="accent1" phldr="1"/>
      <dgm:spPr/>
    </dgm:pt>
    <dgm:pt modelId="{FDFDEA54-84A3-4632-AE24-56979B1C095A}">
      <dgm:prSet phldrT="[Text]" custT="1"/>
      <dgm:spPr>
        <a:solidFill>
          <a:srgbClr val="672D8B"/>
        </a:solidFill>
      </dgm:spPr>
      <dgm:t>
        <a:bodyPr/>
        <a:lstStyle/>
        <a:p>
          <a:endParaRPr lang="en-US" sz="3200" dirty="0"/>
        </a:p>
        <a:p>
          <a:r>
            <a:rPr lang="en-US" sz="3200" dirty="0"/>
            <a:t>Potential Funding:</a:t>
          </a:r>
        </a:p>
        <a:p>
          <a:r>
            <a:rPr lang="en-US" sz="1600" dirty="0"/>
            <a:t>Bipartisan support for S. 2516 and HR 5197, which would provide federal funding for hospitals to implement an ALTO project. Bill sponsors from Colorado and New Jersey, following successful work in both states on this important issue, brought the idea forward. </a:t>
          </a:r>
        </a:p>
        <a:p>
          <a:endParaRPr lang="en-US" sz="1900" dirty="0"/>
        </a:p>
        <a:p>
          <a:endParaRPr lang="en-US" sz="1900" dirty="0"/>
        </a:p>
      </dgm:t>
    </dgm:pt>
    <dgm:pt modelId="{FF2BF42E-995E-4C72-BF28-AD239B7BE21E}" type="parTrans" cxnId="{311E8F2C-85C5-4E37-8255-071F4FDB50A1}">
      <dgm:prSet/>
      <dgm:spPr/>
      <dgm:t>
        <a:bodyPr/>
        <a:lstStyle/>
        <a:p>
          <a:endParaRPr lang="en-US"/>
        </a:p>
      </dgm:t>
    </dgm:pt>
    <dgm:pt modelId="{20B04C5C-0925-418D-AE06-DD0FEFC64069}" type="sibTrans" cxnId="{311E8F2C-85C5-4E37-8255-071F4FDB50A1}">
      <dgm:prSet/>
      <dgm:spPr/>
      <dgm:t>
        <a:bodyPr/>
        <a:lstStyle/>
        <a:p>
          <a:endParaRPr lang="en-US"/>
        </a:p>
      </dgm:t>
    </dgm:pt>
    <dgm:pt modelId="{88872D45-AF46-4BDE-B2C2-A8A738DFC323}" type="pres">
      <dgm:prSet presAssocID="{7B56EED3-0BB9-407D-A644-5DAD26D2772C}" presName="CompostProcess" presStyleCnt="0">
        <dgm:presLayoutVars>
          <dgm:dir/>
          <dgm:resizeHandles val="exact"/>
        </dgm:presLayoutVars>
      </dgm:prSet>
      <dgm:spPr/>
    </dgm:pt>
    <dgm:pt modelId="{B8D12938-9D0D-4039-8BA8-796A802D6B44}" type="pres">
      <dgm:prSet presAssocID="{7B56EED3-0BB9-407D-A644-5DAD26D2772C}" presName="arrow" presStyleLbl="bgShp" presStyleIdx="0" presStyleCnt="1" custLinFactNeighborX="114"/>
      <dgm:spPr>
        <a:solidFill>
          <a:srgbClr val="002060">
            <a:alpha val="20000"/>
          </a:srgbClr>
        </a:solidFill>
      </dgm:spPr>
    </dgm:pt>
    <dgm:pt modelId="{572E16F5-0619-4F16-82F9-E90AED1523B8}" type="pres">
      <dgm:prSet presAssocID="{7B56EED3-0BB9-407D-A644-5DAD26D2772C}" presName="linearProcess" presStyleCnt="0"/>
      <dgm:spPr/>
    </dgm:pt>
    <dgm:pt modelId="{62F7C41D-9E34-47DF-9BCA-AB9B5A0F7177}" type="pres">
      <dgm:prSet presAssocID="{FDFDEA54-84A3-4632-AE24-56979B1C095A}" presName="textNode" presStyleLbl="node1" presStyleIdx="0" presStyleCnt="1" custScaleX="101876" custScaleY="133702" custLinFactNeighborX="-6912" custLinFactNeighborY="976">
        <dgm:presLayoutVars>
          <dgm:bulletEnabled val="1"/>
        </dgm:presLayoutVars>
      </dgm:prSet>
      <dgm:spPr/>
    </dgm:pt>
  </dgm:ptLst>
  <dgm:cxnLst>
    <dgm:cxn modelId="{311E8F2C-85C5-4E37-8255-071F4FDB50A1}" srcId="{7B56EED3-0BB9-407D-A644-5DAD26D2772C}" destId="{FDFDEA54-84A3-4632-AE24-56979B1C095A}" srcOrd="0" destOrd="0" parTransId="{FF2BF42E-995E-4C72-BF28-AD239B7BE21E}" sibTransId="{20B04C5C-0925-418D-AE06-DD0FEFC64069}"/>
    <dgm:cxn modelId="{E2CCA4A2-DB51-4B4A-A1D5-9FDA0754FFB8}" type="presOf" srcId="{7B56EED3-0BB9-407D-A644-5DAD26D2772C}" destId="{88872D45-AF46-4BDE-B2C2-A8A738DFC323}" srcOrd="0" destOrd="0" presId="urn:microsoft.com/office/officeart/2005/8/layout/hProcess9"/>
    <dgm:cxn modelId="{7D575FFB-292E-42BE-9BD7-FAA70B157492}" type="presOf" srcId="{FDFDEA54-84A3-4632-AE24-56979B1C095A}" destId="{62F7C41D-9E34-47DF-9BCA-AB9B5A0F7177}" srcOrd="0" destOrd="0" presId="urn:microsoft.com/office/officeart/2005/8/layout/hProcess9"/>
    <dgm:cxn modelId="{16463C9F-25CE-4E04-AE60-BD5D80934C92}" type="presParOf" srcId="{88872D45-AF46-4BDE-B2C2-A8A738DFC323}" destId="{B8D12938-9D0D-4039-8BA8-796A802D6B44}" srcOrd="0" destOrd="0" presId="urn:microsoft.com/office/officeart/2005/8/layout/hProcess9"/>
    <dgm:cxn modelId="{F9B818DD-A9FC-4996-9BAD-5892B643C306}" type="presParOf" srcId="{88872D45-AF46-4BDE-B2C2-A8A738DFC323}" destId="{572E16F5-0619-4F16-82F9-E90AED1523B8}" srcOrd="1" destOrd="0" presId="urn:microsoft.com/office/officeart/2005/8/layout/hProcess9"/>
    <dgm:cxn modelId="{7219F9CB-78DD-4863-ABB4-F445E67D9D6F}" type="presParOf" srcId="{572E16F5-0619-4F16-82F9-E90AED1523B8}" destId="{62F7C41D-9E34-47DF-9BCA-AB9B5A0F7177}"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12938-9D0D-4039-8BA8-796A802D6B44}">
      <dsp:nvSpPr>
        <dsp:cNvPr id="0" name=""/>
        <dsp:cNvSpPr/>
      </dsp:nvSpPr>
      <dsp:spPr>
        <a:xfrm>
          <a:off x="652788" y="0"/>
          <a:ext cx="7303908" cy="4050527"/>
        </a:xfrm>
        <a:prstGeom prst="rightArrow">
          <a:avLst/>
        </a:prstGeom>
        <a:solidFill>
          <a:srgbClr val="002060">
            <a:alpha val="20000"/>
          </a:srgbClr>
        </a:solidFill>
        <a:ln>
          <a:noFill/>
        </a:ln>
        <a:effectLst/>
      </dsp:spPr>
      <dsp:style>
        <a:lnRef idx="0">
          <a:scrgbClr r="0" g="0" b="0"/>
        </a:lnRef>
        <a:fillRef idx="1">
          <a:scrgbClr r="0" g="0" b="0"/>
        </a:fillRef>
        <a:effectRef idx="0">
          <a:scrgbClr r="0" g="0" b="0"/>
        </a:effectRef>
        <a:fontRef idx="minor"/>
      </dsp:style>
    </dsp:sp>
    <dsp:sp modelId="{AF160DFF-1C7D-419B-9E9D-9DB58C4EEC05}">
      <dsp:nvSpPr>
        <dsp:cNvPr id="0" name=""/>
        <dsp:cNvSpPr/>
      </dsp:nvSpPr>
      <dsp:spPr>
        <a:xfrm>
          <a:off x="0" y="957949"/>
          <a:ext cx="2701108" cy="2166254"/>
        </a:xfrm>
        <a:prstGeom prst="roundRect">
          <a:avLst/>
        </a:prstGeom>
        <a:solidFill>
          <a:srgbClr val="672D8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Need:</a:t>
          </a:r>
        </a:p>
        <a:p>
          <a:pPr marL="0" lvl="0" indent="0" algn="ctr" defTabSz="1422400">
            <a:lnSpc>
              <a:spcPct val="90000"/>
            </a:lnSpc>
            <a:spcBef>
              <a:spcPct val="0"/>
            </a:spcBef>
            <a:spcAft>
              <a:spcPct val="35000"/>
            </a:spcAft>
            <a:buNone/>
          </a:pPr>
          <a:r>
            <a:rPr lang="en-US" sz="1600" kern="1200" dirty="0"/>
            <a:t>CHA hospitals requested support for opioid work</a:t>
          </a:r>
        </a:p>
        <a:p>
          <a:pPr marL="0" lvl="0" indent="0" algn="ctr" defTabSz="1422400">
            <a:lnSpc>
              <a:spcPct val="90000"/>
            </a:lnSpc>
            <a:spcBef>
              <a:spcPct val="0"/>
            </a:spcBef>
            <a:spcAft>
              <a:spcPct val="35000"/>
            </a:spcAft>
            <a:buNone/>
          </a:pPr>
          <a:endParaRPr lang="en-US" sz="1900" kern="1200" dirty="0"/>
        </a:p>
        <a:p>
          <a:pPr marL="0" lvl="0" indent="0" algn="ctr" defTabSz="1422400">
            <a:lnSpc>
              <a:spcPct val="90000"/>
            </a:lnSpc>
            <a:spcBef>
              <a:spcPct val="0"/>
            </a:spcBef>
            <a:spcAft>
              <a:spcPct val="35000"/>
            </a:spcAft>
            <a:buNone/>
          </a:pPr>
          <a:endParaRPr lang="en-US" sz="1900" kern="1200" dirty="0"/>
        </a:p>
      </dsp:txBody>
      <dsp:txXfrm>
        <a:off x="105748" y="1063697"/>
        <a:ext cx="2489612" cy="1954758"/>
      </dsp:txXfrm>
    </dsp:sp>
    <dsp:sp modelId="{62F7C41D-9E34-47DF-9BCA-AB9B5A0F7177}">
      <dsp:nvSpPr>
        <dsp:cNvPr id="0" name=""/>
        <dsp:cNvSpPr/>
      </dsp:nvSpPr>
      <dsp:spPr>
        <a:xfrm>
          <a:off x="2929041" y="957949"/>
          <a:ext cx="2701108" cy="2166254"/>
        </a:xfrm>
        <a:prstGeom prst="roundRect">
          <a:avLst/>
        </a:prstGeom>
        <a:solidFill>
          <a:srgbClr val="672D8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Opportunity:</a:t>
          </a:r>
        </a:p>
        <a:p>
          <a:pPr marL="0" lvl="0" indent="0" algn="ctr" defTabSz="1422400">
            <a:lnSpc>
              <a:spcPct val="90000"/>
            </a:lnSpc>
            <a:spcBef>
              <a:spcPct val="0"/>
            </a:spcBef>
            <a:spcAft>
              <a:spcPct val="35000"/>
            </a:spcAft>
            <a:buNone/>
          </a:pPr>
          <a:r>
            <a:rPr lang="en-US" sz="1600" kern="1200" dirty="0"/>
            <a:t>Pain is the #1 reason for ED visits</a:t>
          </a:r>
        </a:p>
        <a:p>
          <a:pPr marL="0" lvl="0" indent="0" algn="ctr" defTabSz="1422400">
            <a:lnSpc>
              <a:spcPct val="90000"/>
            </a:lnSpc>
            <a:spcBef>
              <a:spcPct val="0"/>
            </a:spcBef>
            <a:spcAft>
              <a:spcPct val="35000"/>
            </a:spcAft>
            <a:buNone/>
          </a:pPr>
          <a:endParaRPr lang="en-US" sz="1900" kern="1200" dirty="0"/>
        </a:p>
        <a:p>
          <a:pPr marL="0" lvl="0" indent="0" algn="ctr" defTabSz="1422400">
            <a:lnSpc>
              <a:spcPct val="90000"/>
            </a:lnSpc>
            <a:spcBef>
              <a:spcPct val="0"/>
            </a:spcBef>
            <a:spcAft>
              <a:spcPct val="35000"/>
            </a:spcAft>
            <a:buNone/>
          </a:pPr>
          <a:endParaRPr lang="en-US" sz="1900" kern="1200" dirty="0"/>
        </a:p>
      </dsp:txBody>
      <dsp:txXfrm>
        <a:off x="3034789" y="1063697"/>
        <a:ext cx="2489612" cy="1954758"/>
      </dsp:txXfrm>
    </dsp:sp>
    <dsp:sp modelId="{CB464CD8-2D28-45AB-BF29-7849D40CB4A8}">
      <dsp:nvSpPr>
        <dsp:cNvPr id="0" name=""/>
        <dsp:cNvSpPr/>
      </dsp:nvSpPr>
      <dsp:spPr>
        <a:xfrm>
          <a:off x="5890322" y="926323"/>
          <a:ext cx="2701108" cy="2197880"/>
        </a:xfrm>
        <a:prstGeom prst="roundRect">
          <a:avLst/>
        </a:prstGeom>
        <a:solidFill>
          <a:srgbClr val="672D8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Solution: </a:t>
          </a:r>
        </a:p>
        <a:p>
          <a:pPr marL="0" lvl="0" indent="0" algn="ctr" defTabSz="1333500">
            <a:lnSpc>
              <a:spcPct val="90000"/>
            </a:lnSpc>
            <a:spcBef>
              <a:spcPct val="0"/>
            </a:spcBef>
            <a:spcAft>
              <a:spcPct val="35000"/>
            </a:spcAft>
            <a:buNone/>
          </a:pPr>
          <a:r>
            <a:rPr lang="en-US" sz="1600" kern="1200" dirty="0"/>
            <a:t>Colorado ACEP </a:t>
          </a:r>
          <a:r>
            <a:rPr lang="en-US" sz="1600" i="1" kern="1200" dirty="0"/>
            <a:t>2017 Opioid Prescribing &amp; Treatment Guidelines</a:t>
          </a:r>
          <a:r>
            <a:rPr lang="en-US" sz="1600" i="0" kern="1200" dirty="0"/>
            <a:t> first in the nation to promote alternatives to opioids in multiple ED’s </a:t>
          </a:r>
          <a:endParaRPr lang="en-US" sz="1600" kern="1200" dirty="0"/>
        </a:p>
      </dsp:txBody>
      <dsp:txXfrm>
        <a:off x="5997614" y="1033615"/>
        <a:ext cx="2486524" cy="1983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2A210-C576-4BFA-BE96-943C18E0044A}">
      <dsp:nvSpPr>
        <dsp:cNvPr id="0" name=""/>
        <dsp:cNvSpPr/>
      </dsp:nvSpPr>
      <dsp:spPr>
        <a:xfrm>
          <a:off x="0" y="0"/>
          <a:ext cx="7448550" cy="1254715"/>
        </a:xfrm>
        <a:prstGeom prst="roundRect">
          <a:avLst>
            <a:gd name="adj" fmla="val 10000"/>
          </a:avLst>
        </a:prstGeom>
        <a:solidFill>
          <a:srgbClr val="111C4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Assist pilot hospitals with sustainability plans</a:t>
          </a:r>
        </a:p>
      </dsp:txBody>
      <dsp:txXfrm>
        <a:off x="36749" y="36749"/>
        <a:ext cx="6094614" cy="1181217"/>
      </dsp:txXfrm>
    </dsp:sp>
    <dsp:sp modelId="{16B54CE8-A1D0-4A43-97E3-3F9D1264ECDC}">
      <dsp:nvSpPr>
        <dsp:cNvPr id="0" name=""/>
        <dsp:cNvSpPr/>
      </dsp:nvSpPr>
      <dsp:spPr>
        <a:xfrm>
          <a:off x="657224" y="1463835"/>
          <a:ext cx="7448550" cy="1254715"/>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Provide support from CHA and Colorado ACEP for Colorado EDs implementing the ALTO approach – goal is statewide adoption</a:t>
          </a:r>
        </a:p>
      </dsp:txBody>
      <dsp:txXfrm>
        <a:off x="693973" y="1500584"/>
        <a:ext cx="5902261" cy="1181217"/>
      </dsp:txXfrm>
    </dsp:sp>
    <dsp:sp modelId="{667A5109-F13B-40C3-B556-CD2DDF8CBE72}">
      <dsp:nvSpPr>
        <dsp:cNvPr id="0" name=""/>
        <dsp:cNvSpPr/>
      </dsp:nvSpPr>
      <dsp:spPr>
        <a:xfrm>
          <a:off x="1314449" y="2927670"/>
          <a:ext cx="7448550" cy="1254715"/>
        </a:xfrm>
        <a:prstGeom prst="roundRect">
          <a:avLst>
            <a:gd name="adj" fmla="val 10000"/>
          </a:avLst>
        </a:prstGeom>
        <a:solidFill>
          <a:srgbClr val="00758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Identify additional venues for implementation (e.g., promote out-of-state adoption)</a:t>
          </a:r>
        </a:p>
      </dsp:txBody>
      <dsp:txXfrm>
        <a:off x="1351198" y="2964419"/>
        <a:ext cx="5902261" cy="1181217"/>
      </dsp:txXfrm>
    </dsp:sp>
    <dsp:sp modelId="{E9F6DAD4-3595-4816-A1EE-BB3CADDC90BB}">
      <dsp:nvSpPr>
        <dsp:cNvPr id="0" name=""/>
        <dsp:cNvSpPr/>
      </dsp:nvSpPr>
      <dsp:spPr>
        <a:xfrm>
          <a:off x="6632984" y="951492"/>
          <a:ext cx="815565" cy="81556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816486" y="951492"/>
        <a:ext cx="448561" cy="613713"/>
      </dsp:txXfrm>
    </dsp:sp>
    <dsp:sp modelId="{6CA569E9-517E-44E5-8AF3-7D633840A5AD}">
      <dsp:nvSpPr>
        <dsp:cNvPr id="0" name=""/>
        <dsp:cNvSpPr/>
      </dsp:nvSpPr>
      <dsp:spPr>
        <a:xfrm>
          <a:off x="7290209" y="2406963"/>
          <a:ext cx="815565" cy="81556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473711" y="2406963"/>
        <a:ext cx="448561" cy="613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12938-9D0D-4039-8BA8-796A802D6B44}">
      <dsp:nvSpPr>
        <dsp:cNvPr id="0" name=""/>
        <dsp:cNvSpPr/>
      </dsp:nvSpPr>
      <dsp:spPr>
        <a:xfrm>
          <a:off x="652788" y="0"/>
          <a:ext cx="7303908" cy="4050527"/>
        </a:xfrm>
        <a:prstGeom prst="rightArrow">
          <a:avLst/>
        </a:prstGeom>
        <a:solidFill>
          <a:srgbClr val="002060">
            <a:alpha val="20000"/>
          </a:srgbClr>
        </a:solidFill>
        <a:ln>
          <a:noFill/>
        </a:ln>
        <a:effectLst/>
      </dsp:spPr>
      <dsp:style>
        <a:lnRef idx="0">
          <a:scrgbClr r="0" g="0" b="0"/>
        </a:lnRef>
        <a:fillRef idx="1">
          <a:scrgbClr r="0" g="0" b="0"/>
        </a:fillRef>
        <a:effectRef idx="0">
          <a:scrgbClr r="0" g="0" b="0"/>
        </a:effectRef>
        <a:fontRef idx="minor"/>
      </dsp:style>
    </dsp:sp>
    <dsp:sp modelId="{AF160DFF-1C7D-419B-9E9D-9DB58C4EEC05}">
      <dsp:nvSpPr>
        <dsp:cNvPr id="0" name=""/>
        <dsp:cNvSpPr/>
      </dsp:nvSpPr>
      <dsp:spPr>
        <a:xfrm>
          <a:off x="0" y="957949"/>
          <a:ext cx="2704562" cy="2166254"/>
        </a:xfrm>
        <a:prstGeom prst="roundRect">
          <a:avLst/>
        </a:prstGeom>
        <a:solidFill>
          <a:srgbClr val="672D8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Need:</a:t>
          </a:r>
        </a:p>
        <a:p>
          <a:pPr marL="0" lvl="0" indent="0" algn="ctr" defTabSz="1422400">
            <a:lnSpc>
              <a:spcPct val="90000"/>
            </a:lnSpc>
            <a:spcBef>
              <a:spcPct val="0"/>
            </a:spcBef>
            <a:spcAft>
              <a:spcPct val="35000"/>
            </a:spcAft>
            <a:buNone/>
          </a:pPr>
          <a:r>
            <a:rPr lang="en-US" sz="1600" kern="1200" dirty="0"/>
            <a:t>CHA hospitals requesting support for opioid ALTO work </a:t>
          </a:r>
        </a:p>
        <a:p>
          <a:pPr marL="0" lvl="0" indent="0" algn="ctr" defTabSz="1422400">
            <a:lnSpc>
              <a:spcPct val="90000"/>
            </a:lnSpc>
            <a:spcBef>
              <a:spcPct val="0"/>
            </a:spcBef>
            <a:spcAft>
              <a:spcPct val="35000"/>
            </a:spcAft>
            <a:buNone/>
          </a:pPr>
          <a:endParaRPr lang="en-US" sz="1900" kern="1200" dirty="0"/>
        </a:p>
        <a:p>
          <a:pPr marL="0" lvl="0" indent="0" algn="ctr" defTabSz="1422400">
            <a:lnSpc>
              <a:spcPct val="90000"/>
            </a:lnSpc>
            <a:spcBef>
              <a:spcPct val="0"/>
            </a:spcBef>
            <a:spcAft>
              <a:spcPct val="35000"/>
            </a:spcAft>
            <a:buNone/>
          </a:pPr>
          <a:endParaRPr lang="en-US" sz="1900" kern="1200" dirty="0"/>
        </a:p>
      </dsp:txBody>
      <dsp:txXfrm>
        <a:off x="105748" y="1063697"/>
        <a:ext cx="2493066" cy="1954758"/>
      </dsp:txXfrm>
    </dsp:sp>
    <dsp:sp modelId="{62F7C41D-9E34-47DF-9BCA-AB9B5A0F7177}">
      <dsp:nvSpPr>
        <dsp:cNvPr id="0" name=""/>
        <dsp:cNvSpPr/>
      </dsp:nvSpPr>
      <dsp:spPr>
        <a:xfrm>
          <a:off x="2904077" y="957949"/>
          <a:ext cx="2755299" cy="2166254"/>
        </a:xfrm>
        <a:prstGeom prst="roundRect">
          <a:avLst/>
        </a:prstGeom>
        <a:solidFill>
          <a:srgbClr val="672D8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Opportunity:</a:t>
          </a:r>
        </a:p>
        <a:p>
          <a:pPr marL="0" lvl="0" indent="0" algn="ctr" defTabSz="1422400">
            <a:lnSpc>
              <a:spcPct val="90000"/>
            </a:lnSpc>
            <a:spcBef>
              <a:spcPct val="0"/>
            </a:spcBef>
            <a:spcAft>
              <a:spcPct val="35000"/>
            </a:spcAft>
            <a:buNone/>
          </a:pPr>
          <a:r>
            <a:rPr lang="en-US" sz="1600" kern="1200" dirty="0"/>
            <a:t>Leverage ED pilot ALTO success  to hospitals across the state</a:t>
          </a:r>
        </a:p>
        <a:p>
          <a:pPr marL="0" lvl="0" indent="0" algn="ctr" defTabSz="1422400">
            <a:lnSpc>
              <a:spcPct val="90000"/>
            </a:lnSpc>
            <a:spcBef>
              <a:spcPct val="0"/>
            </a:spcBef>
            <a:spcAft>
              <a:spcPct val="35000"/>
            </a:spcAft>
            <a:buNone/>
          </a:pPr>
          <a:endParaRPr lang="en-US" sz="1900" kern="1200" dirty="0"/>
        </a:p>
        <a:p>
          <a:pPr marL="0" lvl="0" indent="0" algn="ctr" defTabSz="1422400">
            <a:lnSpc>
              <a:spcPct val="90000"/>
            </a:lnSpc>
            <a:spcBef>
              <a:spcPct val="0"/>
            </a:spcBef>
            <a:spcAft>
              <a:spcPct val="35000"/>
            </a:spcAft>
            <a:buNone/>
          </a:pPr>
          <a:endParaRPr lang="en-US" sz="1900" kern="1200" dirty="0"/>
        </a:p>
      </dsp:txBody>
      <dsp:txXfrm>
        <a:off x="3009825" y="1063697"/>
        <a:ext cx="2543803" cy="1954758"/>
      </dsp:txXfrm>
    </dsp:sp>
    <dsp:sp modelId="{CB464CD8-2D28-45AB-BF29-7849D40CB4A8}">
      <dsp:nvSpPr>
        <dsp:cNvPr id="0" name=""/>
        <dsp:cNvSpPr/>
      </dsp:nvSpPr>
      <dsp:spPr>
        <a:xfrm>
          <a:off x="5886579" y="926323"/>
          <a:ext cx="2704562" cy="2197880"/>
        </a:xfrm>
        <a:prstGeom prst="roundRect">
          <a:avLst/>
        </a:prstGeom>
        <a:solidFill>
          <a:srgbClr val="672D8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Solution: </a:t>
          </a:r>
        </a:p>
        <a:p>
          <a:pPr marL="0" lvl="0" indent="0" algn="ctr" defTabSz="1333500">
            <a:lnSpc>
              <a:spcPct val="90000"/>
            </a:lnSpc>
            <a:spcBef>
              <a:spcPct val="0"/>
            </a:spcBef>
            <a:spcAft>
              <a:spcPct val="35000"/>
            </a:spcAft>
            <a:buNone/>
          </a:pPr>
          <a:r>
            <a:rPr lang="en-US" sz="1600" kern="1200" dirty="0"/>
            <a:t>CHA and collaborating partners provide support for Colorado hospitals seeking to implement ALTO approach</a:t>
          </a:r>
        </a:p>
      </dsp:txBody>
      <dsp:txXfrm>
        <a:off x="5993871" y="1033615"/>
        <a:ext cx="2489978" cy="19832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12938-9D0D-4039-8BA8-796A802D6B44}">
      <dsp:nvSpPr>
        <dsp:cNvPr id="0" name=""/>
        <dsp:cNvSpPr/>
      </dsp:nvSpPr>
      <dsp:spPr>
        <a:xfrm>
          <a:off x="652788" y="0"/>
          <a:ext cx="7303908" cy="4050527"/>
        </a:xfrm>
        <a:prstGeom prst="rightArrow">
          <a:avLst/>
        </a:prstGeom>
        <a:solidFill>
          <a:srgbClr val="002060">
            <a:alpha val="20000"/>
          </a:srgbClr>
        </a:solidFill>
        <a:ln>
          <a:noFill/>
        </a:ln>
        <a:effectLst/>
      </dsp:spPr>
      <dsp:style>
        <a:lnRef idx="0">
          <a:scrgbClr r="0" g="0" b="0"/>
        </a:lnRef>
        <a:fillRef idx="1">
          <a:scrgbClr r="0" g="0" b="0"/>
        </a:fillRef>
        <a:effectRef idx="0">
          <a:scrgbClr r="0" g="0" b="0"/>
        </a:effectRef>
        <a:fontRef idx="minor"/>
      </dsp:style>
    </dsp:sp>
    <dsp:sp modelId="{62F7C41D-9E34-47DF-9BCA-AB9B5A0F7177}">
      <dsp:nvSpPr>
        <dsp:cNvPr id="0" name=""/>
        <dsp:cNvSpPr/>
      </dsp:nvSpPr>
      <dsp:spPr>
        <a:xfrm>
          <a:off x="0" y="957949"/>
          <a:ext cx="8591606" cy="2166254"/>
        </a:xfrm>
        <a:prstGeom prst="roundRect">
          <a:avLst/>
        </a:prstGeom>
        <a:solidFill>
          <a:srgbClr val="672D8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Potential Funding:</a:t>
          </a:r>
        </a:p>
        <a:p>
          <a:pPr marL="0" lvl="0" indent="0" algn="ctr" defTabSz="1422400">
            <a:lnSpc>
              <a:spcPct val="90000"/>
            </a:lnSpc>
            <a:spcBef>
              <a:spcPct val="0"/>
            </a:spcBef>
            <a:spcAft>
              <a:spcPct val="35000"/>
            </a:spcAft>
            <a:buNone/>
          </a:pPr>
          <a:r>
            <a:rPr lang="en-US" sz="1600" kern="1200" dirty="0"/>
            <a:t>Bipartisan support for S. 2516 and HR 5197, which would provide federal funding for hospitals to implement an ALTO project. Bill sponsors from Colorado and New Jersey, following successful work in both states on this important issue, brought the idea forward. </a:t>
          </a:r>
        </a:p>
        <a:p>
          <a:pPr marL="0" lvl="0" indent="0" algn="ctr" defTabSz="1422400">
            <a:lnSpc>
              <a:spcPct val="90000"/>
            </a:lnSpc>
            <a:spcBef>
              <a:spcPct val="0"/>
            </a:spcBef>
            <a:spcAft>
              <a:spcPct val="35000"/>
            </a:spcAft>
            <a:buNone/>
          </a:pPr>
          <a:endParaRPr lang="en-US" sz="1900" kern="1200" dirty="0"/>
        </a:p>
        <a:p>
          <a:pPr marL="0" lvl="0" indent="0" algn="ctr" defTabSz="1422400">
            <a:lnSpc>
              <a:spcPct val="90000"/>
            </a:lnSpc>
            <a:spcBef>
              <a:spcPct val="0"/>
            </a:spcBef>
            <a:spcAft>
              <a:spcPct val="35000"/>
            </a:spcAft>
            <a:buNone/>
          </a:pPr>
          <a:endParaRPr lang="en-US" sz="1900" kern="1200" dirty="0"/>
        </a:p>
      </dsp:txBody>
      <dsp:txXfrm>
        <a:off x="105748" y="1063697"/>
        <a:ext cx="8380110" cy="19547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6946813-02E1-443B-A725-ABB84259F136}" type="datetimeFigureOut">
              <a:rPr lang="en-US"/>
              <a:pPr>
                <a:defRPr/>
              </a:pPr>
              <a:t>7/11/2018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54B4585-F1D6-46B2-96F9-B460943EBDC8}" type="slidenum">
              <a:rPr lang="en-US" altLang="en-US"/>
              <a:pPr>
                <a:defRPr/>
              </a:pPr>
              <a:t>‹#›</a:t>
            </a:fld>
            <a:endParaRPr lang="en-US" altLang="en-US" dirty="0"/>
          </a:p>
        </p:txBody>
      </p:sp>
    </p:spTree>
    <p:extLst>
      <p:ext uri="{BB962C8B-B14F-4D97-AF65-F5344CB8AC3E}">
        <p14:creationId xmlns:p14="http://schemas.microsoft.com/office/powerpoint/2010/main" val="734617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4990" y="2895600"/>
            <a:ext cx="5283359" cy="1860023"/>
          </a:xfrm>
        </p:spPr>
        <p:txBody>
          <a:bodyPr lIns="91440" rIns="91440">
            <a:normAutofit/>
          </a:bodyPr>
          <a:lstStyle>
            <a:lvl1pPr marL="0" indent="0" algn="l">
              <a:buNone/>
              <a:defRPr sz="6000" cap="none" spc="-150" baseline="0">
                <a:solidFill>
                  <a:schemeClr val="tx1">
                    <a:lumMod val="75000"/>
                    <a:lumOff val="25000"/>
                  </a:schemeClr>
                </a:solidFill>
                <a:latin typeface="Cambria Math" charset="0"/>
                <a:ea typeface="Cambria Math" charset="0"/>
                <a:cs typeface="Cambria Math"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Main Headline Here</a:t>
            </a:r>
          </a:p>
        </p:txBody>
      </p:sp>
      <p:sp>
        <p:nvSpPr>
          <p:cNvPr id="5" name="Footer Placeholder 4"/>
          <p:cNvSpPr>
            <a:spLocks noGrp="1"/>
          </p:cNvSpPr>
          <p:nvPr>
            <p:ph type="ftr" sz="quarter" idx="11"/>
          </p:nvPr>
        </p:nvSpPr>
        <p:spPr/>
        <p:txBody>
          <a:bodyPr/>
          <a:lstStyle/>
          <a:p>
            <a:pPr>
              <a:defRPr/>
            </a:pPr>
            <a:endParaRPr lang="en-US" dirty="0"/>
          </a:p>
        </p:txBody>
      </p:sp>
      <p:sp>
        <p:nvSpPr>
          <p:cNvPr id="2" name="Title 1"/>
          <p:cNvSpPr>
            <a:spLocks noGrp="1"/>
          </p:cNvSpPr>
          <p:nvPr>
            <p:ph type="ctrTitle" hasCustomPrompt="1"/>
          </p:nvPr>
        </p:nvSpPr>
        <p:spPr>
          <a:xfrm>
            <a:off x="224990" y="304800"/>
            <a:ext cx="5871009" cy="2057400"/>
          </a:xfrm>
        </p:spPr>
        <p:txBody>
          <a:bodyPr anchor="b">
            <a:normAutofit/>
          </a:bodyPr>
          <a:lstStyle>
            <a:lvl1pPr algn="l">
              <a:lnSpc>
                <a:spcPct val="85000"/>
              </a:lnSpc>
              <a:defRPr sz="6000" b="1" spc="-50" baseline="0">
                <a:solidFill>
                  <a:schemeClr val="bg1"/>
                </a:solidFill>
              </a:defRPr>
            </a:lvl1pPr>
          </a:lstStyle>
          <a:p>
            <a:r>
              <a:rPr lang="en-US" dirty="0"/>
              <a:t>Sub-headline </a:t>
            </a:r>
            <a:br>
              <a:rPr lang="en-US" dirty="0"/>
            </a:br>
            <a:r>
              <a:rPr lang="en-US" dirty="0"/>
              <a:t>to go Here</a:t>
            </a:r>
          </a:p>
        </p:txBody>
      </p:sp>
    </p:spTree>
    <p:extLst>
      <p:ext uri="{BB962C8B-B14F-4D97-AF65-F5344CB8AC3E}">
        <p14:creationId xmlns:p14="http://schemas.microsoft.com/office/powerpoint/2010/main" val="422231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799" cy="1143000"/>
          </a:xfrm>
          <a:noFill/>
        </p:spPr>
        <p:txBody>
          <a:bodyPr>
            <a:normAutofit/>
          </a:bodyPr>
          <a:lstStyle>
            <a:lvl1pPr>
              <a:defRPr sz="4800" b="0">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304800" y="1905000"/>
            <a:ext cx="8686799" cy="409686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2308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3628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3445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05390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0182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88927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4214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609600"/>
            <a:ext cx="7543800" cy="1143000"/>
          </a:xfrm>
          <a:prstGeom prst="rect">
            <a:avLst/>
          </a:prstGeom>
          <a:noFill/>
          <a:ln>
            <a:noFill/>
          </a:ln>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845734"/>
            <a:ext cx="7543800" cy="4023360"/>
          </a:xfrm>
          <a:prstGeom prst="rect">
            <a:avLst/>
          </a:prstGeom>
          <a:noFill/>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chemeClr val="tx1"/>
                </a:solidFill>
              </a:defRPr>
            </a:lvl1pPr>
          </a:lstStyle>
          <a:p>
            <a:pPr>
              <a:defRPr/>
            </a:pPr>
            <a:endParaRPr lang="en-US" dirty="0"/>
          </a:p>
        </p:txBody>
      </p:sp>
      <p:sp>
        <p:nvSpPr>
          <p:cNvPr id="10" name="Slide Number Placeholder 5"/>
          <p:cNvSpPr>
            <a:spLocks noGrp="1"/>
          </p:cNvSpPr>
          <p:nvPr>
            <p:ph type="sldNum" sz="quarter" idx="4"/>
          </p:nvPr>
        </p:nvSpPr>
        <p:spPr>
          <a:xfrm>
            <a:off x="8418039" y="6485186"/>
            <a:ext cx="725961" cy="365125"/>
          </a:xfrm>
          <a:prstGeom prst="rect">
            <a:avLst/>
          </a:prstGeom>
        </p:spPr>
        <p:txBody>
          <a:bodyPr/>
          <a:lstStyle>
            <a:lvl1pPr algn="r">
              <a:defRPr sz="1200">
                <a:solidFill>
                  <a:srgbClr val="515B61"/>
                </a:solidFill>
              </a:defRPr>
            </a:lvl1pPr>
          </a:lstStyle>
          <a:p>
            <a:pPr>
              <a:defRPr/>
            </a:pPr>
            <a:fld id="{72463FD8-2D6C-4AE9-8BB0-7727139A61AD}" type="slidenum">
              <a:rPr lang="en-US" altLang="en-US" smtClean="0"/>
              <a:pPr>
                <a:defRPr/>
              </a:pPr>
              <a:t>‹#›</a:t>
            </a:fld>
            <a:endParaRPr lang="en-US" altLang="en-US" dirty="0"/>
          </a:p>
        </p:txBody>
      </p:sp>
    </p:spTree>
    <p:extLst>
      <p:ext uri="{BB962C8B-B14F-4D97-AF65-F5344CB8AC3E}">
        <p14:creationId xmlns:p14="http://schemas.microsoft.com/office/powerpoint/2010/main" val="324797055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10" r:id="rId4"/>
    <p:sldLayoutId id="2147483711" r:id="rId5"/>
    <p:sldLayoutId id="2147483712" r:id="rId6"/>
    <p:sldLayoutId id="2147483713" r:id="rId7"/>
    <p:sldLayoutId id="2147483714" r:id="rId8"/>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hyperlink" Target="http://www.cha.com/ALT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ln4OxICk1cvM1M&amp;tbnid=klWg0wIY4q3TMM:&amp;ved=0CAUQjRw&amp;url=http://eng.sfpe.org/Chapters/RockyMountain.aspx&amp;ei=wsVDUtidEsf2rAHxx4CIAg&amp;bvm=bv.53217764,d.aWM&amp;psig=AFQjCNFi5Fs0Ql98dOojkxHLm28C26OjYg&amp;ust=138025963828932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4990" y="2895600"/>
            <a:ext cx="7471210" cy="1860023"/>
          </a:xfrm>
        </p:spPr>
        <p:txBody>
          <a:bodyPr>
            <a:normAutofit/>
          </a:bodyPr>
          <a:lstStyle/>
          <a:p>
            <a:r>
              <a:rPr lang="en-US" dirty="0"/>
              <a:t>Guidelines for Opioid Use in the ED</a:t>
            </a:r>
          </a:p>
        </p:txBody>
      </p:sp>
      <p:sp>
        <p:nvSpPr>
          <p:cNvPr id="5" name="Title 4"/>
          <p:cNvSpPr>
            <a:spLocks noGrp="1"/>
          </p:cNvSpPr>
          <p:nvPr>
            <p:ph type="ctrTitle"/>
          </p:nvPr>
        </p:nvSpPr>
        <p:spPr/>
        <p:txBody>
          <a:bodyPr>
            <a:normAutofit/>
          </a:bodyPr>
          <a:lstStyle/>
          <a:p>
            <a:r>
              <a:rPr lang="en-US" dirty="0"/>
              <a:t>The Colorado ALTO Project </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FB2B-FF87-4502-8354-185015F61F8B}"/>
              </a:ext>
            </a:extLst>
          </p:cNvPr>
          <p:cNvSpPr>
            <a:spLocks noGrp="1"/>
          </p:cNvSpPr>
          <p:nvPr>
            <p:ph type="title"/>
          </p:nvPr>
        </p:nvSpPr>
        <p:spPr/>
        <p:txBody>
          <a:bodyPr/>
          <a:lstStyle/>
          <a:p>
            <a:r>
              <a:rPr lang="en-US" dirty="0"/>
              <a:t>ALTO vs. Opioid Use Over Time</a:t>
            </a:r>
          </a:p>
        </p:txBody>
      </p:sp>
      <p:pic>
        <p:nvPicPr>
          <p:cNvPr id="4" name="Content Placeholder 4">
            <a:extLst>
              <a:ext uri="{FF2B5EF4-FFF2-40B4-BE49-F238E27FC236}">
                <a16:creationId xmlns:a16="http://schemas.microsoft.com/office/drawing/2014/main" id="{5EFEE145-1782-4A82-8BFA-FED54565668E}"/>
              </a:ext>
            </a:extLst>
          </p:cNvPr>
          <p:cNvPicPr>
            <a:picLocks noGrp="1" noChangeAspect="1"/>
          </p:cNvPicPr>
          <p:nvPr>
            <p:ph idx="1"/>
          </p:nvPr>
        </p:nvPicPr>
        <p:blipFill rotWithShape="1">
          <a:blip r:embed="rId2"/>
          <a:srcRect t="10066"/>
          <a:stretch/>
        </p:blipFill>
        <p:spPr>
          <a:xfrm>
            <a:off x="329788" y="1752600"/>
            <a:ext cx="8661811" cy="3664857"/>
          </a:xfrm>
        </p:spPr>
      </p:pic>
    </p:spTree>
    <p:extLst>
      <p:ext uri="{BB962C8B-B14F-4D97-AF65-F5344CB8AC3E}">
        <p14:creationId xmlns:p14="http://schemas.microsoft.com/office/powerpoint/2010/main" val="55872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E287-E904-4862-8220-19DFF94EE4BA}"/>
              </a:ext>
            </a:extLst>
          </p:cNvPr>
          <p:cNvSpPr>
            <a:spLocks noGrp="1"/>
          </p:cNvSpPr>
          <p:nvPr>
            <p:ph type="title"/>
          </p:nvPr>
        </p:nvSpPr>
        <p:spPr/>
        <p:txBody>
          <a:bodyPr/>
          <a:lstStyle/>
          <a:p>
            <a:r>
              <a:rPr lang="en-US" dirty="0"/>
              <a:t>Patient Satisfaction </a:t>
            </a:r>
          </a:p>
        </p:txBody>
      </p:sp>
      <p:sp>
        <p:nvSpPr>
          <p:cNvPr id="4" name="Content Placeholder 2">
            <a:extLst>
              <a:ext uri="{FF2B5EF4-FFF2-40B4-BE49-F238E27FC236}">
                <a16:creationId xmlns:a16="http://schemas.microsoft.com/office/drawing/2014/main" id="{77E367ED-19EE-4CBC-8764-5F1FAA17ACC2}"/>
              </a:ext>
            </a:extLst>
          </p:cNvPr>
          <p:cNvSpPr>
            <a:spLocks noGrp="1"/>
          </p:cNvSpPr>
          <p:nvPr>
            <p:ph idx="1"/>
          </p:nvPr>
        </p:nvSpPr>
        <p:spPr>
          <a:xfrm>
            <a:off x="228600" y="1600200"/>
            <a:ext cx="8686799" cy="4096860"/>
          </a:xfrm>
        </p:spPr>
        <p:txBody>
          <a:bodyPr/>
          <a:lstStyle/>
          <a:p>
            <a:r>
              <a:rPr lang="en-US" dirty="0"/>
              <a:t>ED Specific HCAHPS Questions:</a:t>
            </a:r>
          </a:p>
          <a:p>
            <a:pPr marL="457200" indent="-457200">
              <a:buFont typeface="+mj-lt"/>
              <a:buAutoNum type="arabicPeriod"/>
            </a:pPr>
            <a:r>
              <a:rPr lang="en-US" dirty="0"/>
              <a:t>How well was your pain controlled?</a:t>
            </a:r>
          </a:p>
          <a:p>
            <a:pPr marL="457200" indent="-457200">
              <a:buFont typeface="+mj-lt"/>
              <a:buAutoNum type="arabicPeriod"/>
            </a:pPr>
            <a:r>
              <a:rPr lang="en-US" dirty="0"/>
              <a:t>How likely are you to recommend this ED?</a:t>
            </a:r>
          </a:p>
          <a:p>
            <a:endParaRPr lang="en-US" dirty="0"/>
          </a:p>
          <a:p>
            <a:pPr algn="ctr"/>
            <a:r>
              <a:rPr lang="en-US" sz="2800" dirty="0"/>
              <a:t>There were no significant differences in HCAHPS scores between the baseline and project period.</a:t>
            </a:r>
          </a:p>
        </p:txBody>
      </p:sp>
    </p:spTree>
    <p:extLst>
      <p:ext uri="{BB962C8B-B14F-4D97-AF65-F5344CB8AC3E}">
        <p14:creationId xmlns:p14="http://schemas.microsoft.com/office/powerpoint/2010/main" val="240827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4791-9BFF-4F41-A70C-AB76E4940DA3}"/>
              </a:ext>
            </a:extLst>
          </p:cNvPr>
          <p:cNvSpPr>
            <a:spLocks noGrp="1"/>
          </p:cNvSpPr>
          <p:nvPr>
            <p:ph type="title"/>
          </p:nvPr>
        </p:nvSpPr>
        <p:spPr/>
        <p:txBody>
          <a:bodyPr/>
          <a:lstStyle/>
          <a:p>
            <a:r>
              <a:rPr lang="en-US" dirty="0"/>
              <a:t>Conclusions</a:t>
            </a:r>
          </a:p>
        </p:txBody>
      </p:sp>
      <p:sp>
        <p:nvSpPr>
          <p:cNvPr id="4" name="Rectangle: Rounded Corners 3">
            <a:extLst>
              <a:ext uri="{FF2B5EF4-FFF2-40B4-BE49-F238E27FC236}">
                <a16:creationId xmlns:a16="http://schemas.microsoft.com/office/drawing/2014/main" id="{9A441C25-89B2-4F6D-BD9C-D0E6653E6135}"/>
              </a:ext>
            </a:extLst>
          </p:cNvPr>
          <p:cNvSpPr/>
          <p:nvPr/>
        </p:nvSpPr>
        <p:spPr>
          <a:xfrm>
            <a:off x="152399" y="1322916"/>
            <a:ext cx="2971801" cy="2865225"/>
          </a:xfrm>
          <a:prstGeom prst="roundRect">
            <a:avLst/>
          </a:prstGeom>
          <a:solidFill>
            <a:srgbClr val="111C4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35A82444-747E-4476-AE16-C4D379D8167B}"/>
              </a:ext>
            </a:extLst>
          </p:cNvPr>
          <p:cNvSpPr txBox="1"/>
          <p:nvPr/>
        </p:nvSpPr>
        <p:spPr>
          <a:xfrm>
            <a:off x="183109" y="1502664"/>
            <a:ext cx="2864892" cy="2249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t" anchorCtr="0">
            <a:noAutofit/>
          </a:bodyPr>
          <a:lstStyle/>
          <a:p>
            <a:pPr algn="ctr"/>
            <a:r>
              <a:rPr lang="en-US" sz="2400" dirty="0"/>
              <a:t>Colorado ACEP </a:t>
            </a:r>
            <a:r>
              <a:rPr lang="en-US" sz="2400" i="1" dirty="0"/>
              <a:t>2017 Opioid Prescribing &amp; Treatment Guidelines </a:t>
            </a:r>
            <a:r>
              <a:rPr lang="en-US" sz="2400" dirty="0"/>
              <a:t>are effective in reducing opioid usage. </a:t>
            </a:r>
          </a:p>
          <a:p>
            <a:pPr marL="0" lvl="0" indent="0" algn="ctr" defTabSz="1778000">
              <a:lnSpc>
                <a:spcPct val="90000"/>
              </a:lnSpc>
              <a:spcBef>
                <a:spcPct val="0"/>
              </a:spcBef>
              <a:spcAft>
                <a:spcPct val="35000"/>
              </a:spcAft>
              <a:buNone/>
            </a:pPr>
            <a:endParaRPr lang="en-US" sz="2400" kern="1200" dirty="0"/>
          </a:p>
          <a:p>
            <a:pPr marL="0" lvl="0" indent="0" algn="ctr" defTabSz="1778000">
              <a:lnSpc>
                <a:spcPct val="90000"/>
              </a:lnSpc>
              <a:spcBef>
                <a:spcPct val="0"/>
              </a:spcBef>
              <a:spcAft>
                <a:spcPct val="35000"/>
              </a:spcAft>
              <a:buNone/>
            </a:pPr>
            <a:endParaRPr lang="en-US" sz="2400" kern="1200" dirty="0"/>
          </a:p>
        </p:txBody>
      </p:sp>
      <p:sp>
        <p:nvSpPr>
          <p:cNvPr id="6" name="Rectangle: Rounded Corners 5">
            <a:extLst>
              <a:ext uri="{FF2B5EF4-FFF2-40B4-BE49-F238E27FC236}">
                <a16:creationId xmlns:a16="http://schemas.microsoft.com/office/drawing/2014/main" id="{D1FEAA2A-8B6C-4944-8291-A4AC86A50004}"/>
              </a:ext>
            </a:extLst>
          </p:cNvPr>
          <p:cNvSpPr/>
          <p:nvPr/>
        </p:nvSpPr>
        <p:spPr>
          <a:xfrm>
            <a:off x="3263040" y="1322748"/>
            <a:ext cx="2604360" cy="2865393"/>
          </a:xfrm>
          <a:prstGeom prst="roundRect">
            <a:avLst/>
          </a:prstGeom>
          <a:solidFill>
            <a:srgbClr val="00A7E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Rounded Corners 6">
            <a:extLst>
              <a:ext uri="{FF2B5EF4-FFF2-40B4-BE49-F238E27FC236}">
                <a16:creationId xmlns:a16="http://schemas.microsoft.com/office/drawing/2014/main" id="{1BF52E89-D9B7-4233-A775-1E40AA52713F}"/>
              </a:ext>
            </a:extLst>
          </p:cNvPr>
          <p:cNvSpPr/>
          <p:nvPr/>
        </p:nvSpPr>
        <p:spPr>
          <a:xfrm>
            <a:off x="152400" y="4299947"/>
            <a:ext cx="8839199" cy="1521502"/>
          </a:xfrm>
          <a:prstGeom prst="roundRect">
            <a:avLst/>
          </a:prstGeom>
          <a:solidFill>
            <a:srgbClr val="672D8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CC5A7FDB-A649-4E57-86CA-F01DD8568B72}"/>
              </a:ext>
            </a:extLst>
          </p:cNvPr>
          <p:cNvSpPr txBox="1"/>
          <p:nvPr/>
        </p:nvSpPr>
        <p:spPr>
          <a:xfrm>
            <a:off x="150041" y="4367889"/>
            <a:ext cx="8686801" cy="1361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t" anchorCtr="0">
            <a:noAutofit/>
          </a:bodyPr>
          <a:lstStyle/>
          <a:p>
            <a:pPr algn="ctr"/>
            <a:r>
              <a:rPr lang="en-US" sz="3600" dirty="0"/>
              <a:t>The Colorado Opioid Safety Pilot ED ALTO approach should be disseminated statewide. </a:t>
            </a:r>
          </a:p>
          <a:p>
            <a:pPr marL="0" lvl="0" indent="0" algn="ctr" defTabSz="1778000">
              <a:lnSpc>
                <a:spcPct val="90000"/>
              </a:lnSpc>
              <a:spcBef>
                <a:spcPct val="0"/>
              </a:spcBef>
              <a:spcAft>
                <a:spcPct val="35000"/>
              </a:spcAft>
              <a:buNone/>
            </a:pPr>
            <a:endParaRPr lang="en-US" sz="3600" kern="1200" dirty="0"/>
          </a:p>
          <a:p>
            <a:pPr marL="0" lvl="0" indent="0" algn="ctr" defTabSz="1778000">
              <a:lnSpc>
                <a:spcPct val="90000"/>
              </a:lnSpc>
              <a:spcBef>
                <a:spcPct val="0"/>
              </a:spcBef>
              <a:spcAft>
                <a:spcPct val="35000"/>
              </a:spcAft>
              <a:buNone/>
            </a:pPr>
            <a:endParaRPr lang="en-US" sz="3600" kern="1200" dirty="0"/>
          </a:p>
        </p:txBody>
      </p:sp>
      <p:sp>
        <p:nvSpPr>
          <p:cNvPr id="9" name="Rectangle: Rounded Corners 8">
            <a:extLst>
              <a:ext uri="{FF2B5EF4-FFF2-40B4-BE49-F238E27FC236}">
                <a16:creationId xmlns:a16="http://schemas.microsoft.com/office/drawing/2014/main" id="{160AA08B-96F0-4062-BE25-B23AC01C2EF9}"/>
              </a:ext>
            </a:extLst>
          </p:cNvPr>
          <p:cNvSpPr/>
          <p:nvPr/>
        </p:nvSpPr>
        <p:spPr>
          <a:xfrm>
            <a:off x="5981700" y="1288777"/>
            <a:ext cx="3009899" cy="2865393"/>
          </a:xfrm>
          <a:prstGeom prst="roundRect">
            <a:avLst/>
          </a:prstGeom>
          <a:solidFill>
            <a:srgbClr val="0075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A385ABB5-E586-4234-8717-04A571E6CAEC}"/>
              </a:ext>
            </a:extLst>
          </p:cNvPr>
          <p:cNvSpPr txBox="1"/>
          <p:nvPr/>
        </p:nvSpPr>
        <p:spPr>
          <a:xfrm>
            <a:off x="5996715" y="1650990"/>
            <a:ext cx="2842485" cy="23876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a:r>
              <a:rPr lang="en-US" sz="2400" dirty="0"/>
              <a:t>Significant change to clinician culture regarding pain treatment. </a:t>
            </a:r>
          </a:p>
          <a:p>
            <a:pPr marL="0" lvl="0" indent="0" algn="ctr" defTabSz="1778000">
              <a:lnSpc>
                <a:spcPct val="90000"/>
              </a:lnSpc>
              <a:spcBef>
                <a:spcPct val="0"/>
              </a:spcBef>
              <a:spcAft>
                <a:spcPct val="35000"/>
              </a:spcAft>
              <a:buNone/>
            </a:pPr>
            <a:endParaRPr lang="en-US" kern="1200" dirty="0"/>
          </a:p>
          <a:p>
            <a:pPr marL="0" lvl="0" indent="0" algn="ctr" defTabSz="1778000">
              <a:lnSpc>
                <a:spcPct val="90000"/>
              </a:lnSpc>
              <a:spcBef>
                <a:spcPct val="0"/>
              </a:spcBef>
              <a:spcAft>
                <a:spcPct val="35000"/>
              </a:spcAft>
              <a:buNone/>
            </a:pPr>
            <a:endParaRPr lang="en-US" kern="1200" dirty="0"/>
          </a:p>
        </p:txBody>
      </p:sp>
      <p:sp>
        <p:nvSpPr>
          <p:cNvPr id="11" name="Rectangle: Rounded Corners 4">
            <a:extLst>
              <a:ext uri="{FF2B5EF4-FFF2-40B4-BE49-F238E27FC236}">
                <a16:creationId xmlns:a16="http://schemas.microsoft.com/office/drawing/2014/main" id="{70275616-B3EC-48A4-ABAC-50F9185D272C}"/>
              </a:ext>
            </a:extLst>
          </p:cNvPr>
          <p:cNvSpPr txBox="1"/>
          <p:nvPr/>
        </p:nvSpPr>
        <p:spPr>
          <a:xfrm>
            <a:off x="3271884" y="1510667"/>
            <a:ext cx="2443116" cy="267747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a:r>
              <a:rPr lang="en-US" sz="2400" dirty="0"/>
              <a:t>ALTOs for pain in the ED is a feasible and effective strategy. </a:t>
            </a:r>
          </a:p>
          <a:p>
            <a:pPr marL="0" lvl="0" indent="0" algn="ctr" defTabSz="1778000">
              <a:lnSpc>
                <a:spcPct val="90000"/>
              </a:lnSpc>
              <a:spcBef>
                <a:spcPct val="0"/>
              </a:spcBef>
              <a:spcAft>
                <a:spcPct val="35000"/>
              </a:spcAft>
              <a:buNone/>
            </a:pPr>
            <a:endParaRPr lang="en-US" kern="1200" dirty="0"/>
          </a:p>
          <a:p>
            <a:pPr marL="0" lvl="0" indent="0" algn="ctr" defTabSz="1778000">
              <a:lnSpc>
                <a:spcPct val="90000"/>
              </a:lnSpc>
              <a:spcBef>
                <a:spcPct val="0"/>
              </a:spcBef>
              <a:spcAft>
                <a:spcPct val="35000"/>
              </a:spcAft>
              <a:buNone/>
            </a:pPr>
            <a:endParaRPr lang="en-US" kern="1200" dirty="0"/>
          </a:p>
        </p:txBody>
      </p:sp>
    </p:spTree>
    <p:extLst>
      <p:ext uri="{BB962C8B-B14F-4D97-AF65-F5344CB8AC3E}">
        <p14:creationId xmlns:p14="http://schemas.microsoft.com/office/powerpoint/2010/main" val="3156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8BB6-D411-4AE9-BC70-4B49F6E12CF1}"/>
              </a:ext>
            </a:extLst>
          </p:cNvPr>
          <p:cNvSpPr>
            <a:spLocks noGrp="1"/>
          </p:cNvSpPr>
          <p:nvPr>
            <p:ph type="title"/>
          </p:nvPr>
        </p:nvSpPr>
        <p:spPr/>
        <p:txBody>
          <a:bodyPr>
            <a:noAutofit/>
          </a:bodyPr>
          <a:lstStyle/>
          <a:p>
            <a:r>
              <a:rPr lang="en-US" sz="4000" dirty="0"/>
              <a:t>Colorado Opioid Safety Pilot Next Steps</a:t>
            </a:r>
          </a:p>
        </p:txBody>
      </p:sp>
      <p:graphicFrame>
        <p:nvGraphicFramePr>
          <p:cNvPr id="12" name="Diagram 11">
            <a:extLst>
              <a:ext uri="{FF2B5EF4-FFF2-40B4-BE49-F238E27FC236}">
                <a16:creationId xmlns:a16="http://schemas.microsoft.com/office/drawing/2014/main" id="{005B0F26-809C-41AE-9CFD-19D1C4763045}"/>
              </a:ext>
            </a:extLst>
          </p:cNvPr>
          <p:cNvGraphicFramePr/>
          <p:nvPr>
            <p:extLst>
              <p:ext uri="{D42A27DB-BD31-4B8C-83A1-F6EECF244321}">
                <p14:modId xmlns:p14="http://schemas.microsoft.com/office/powerpoint/2010/main" val="2008884371"/>
              </p:ext>
            </p:extLst>
          </p:nvPr>
        </p:nvGraphicFramePr>
        <p:xfrm>
          <a:off x="152400" y="1566408"/>
          <a:ext cx="8763000" cy="418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20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E5BC-8964-42BA-BB4E-CFCAF65D1165}"/>
              </a:ext>
            </a:extLst>
          </p:cNvPr>
          <p:cNvSpPr>
            <a:spLocks noGrp="1"/>
          </p:cNvSpPr>
          <p:nvPr>
            <p:ph type="title"/>
          </p:nvPr>
        </p:nvSpPr>
        <p:spPr/>
        <p:txBody>
          <a:bodyPr/>
          <a:lstStyle/>
          <a:p>
            <a:r>
              <a:rPr lang="en-US" dirty="0"/>
              <a:t>Colorado ALTO Project</a:t>
            </a:r>
          </a:p>
        </p:txBody>
      </p:sp>
      <p:graphicFrame>
        <p:nvGraphicFramePr>
          <p:cNvPr id="4" name="Diagram 3">
            <a:extLst>
              <a:ext uri="{FF2B5EF4-FFF2-40B4-BE49-F238E27FC236}">
                <a16:creationId xmlns:a16="http://schemas.microsoft.com/office/drawing/2014/main" id="{3A41D716-7A95-45B3-9943-13029AA31A7A}"/>
              </a:ext>
            </a:extLst>
          </p:cNvPr>
          <p:cNvGraphicFramePr/>
          <p:nvPr>
            <p:extLst>
              <p:ext uri="{D42A27DB-BD31-4B8C-83A1-F6EECF244321}">
                <p14:modId xmlns:p14="http://schemas.microsoft.com/office/powerpoint/2010/main" val="4034901156"/>
              </p:ext>
            </p:extLst>
          </p:nvPr>
        </p:nvGraphicFramePr>
        <p:xfrm>
          <a:off x="295275" y="1676400"/>
          <a:ext cx="8592833" cy="4050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90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E5BC-8964-42BA-BB4E-CFCAF65D1165}"/>
              </a:ext>
            </a:extLst>
          </p:cNvPr>
          <p:cNvSpPr>
            <a:spLocks noGrp="1"/>
          </p:cNvSpPr>
          <p:nvPr>
            <p:ph type="title"/>
          </p:nvPr>
        </p:nvSpPr>
        <p:spPr/>
        <p:txBody>
          <a:bodyPr/>
          <a:lstStyle/>
          <a:p>
            <a:r>
              <a:rPr lang="en-US" dirty="0"/>
              <a:t>Federal ALTO Work</a:t>
            </a:r>
          </a:p>
        </p:txBody>
      </p:sp>
      <p:graphicFrame>
        <p:nvGraphicFramePr>
          <p:cNvPr id="4" name="Diagram 3">
            <a:extLst>
              <a:ext uri="{FF2B5EF4-FFF2-40B4-BE49-F238E27FC236}">
                <a16:creationId xmlns:a16="http://schemas.microsoft.com/office/drawing/2014/main" id="{3A41D716-7A95-45B3-9943-13029AA31A7A}"/>
              </a:ext>
            </a:extLst>
          </p:cNvPr>
          <p:cNvGraphicFramePr/>
          <p:nvPr>
            <p:extLst>
              <p:ext uri="{D42A27DB-BD31-4B8C-83A1-F6EECF244321}">
                <p14:modId xmlns:p14="http://schemas.microsoft.com/office/powerpoint/2010/main" val="2922886291"/>
              </p:ext>
            </p:extLst>
          </p:nvPr>
        </p:nvGraphicFramePr>
        <p:xfrm>
          <a:off x="295275" y="1676400"/>
          <a:ext cx="8592833" cy="4050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78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E772-84FB-481C-9E6E-CC33B1F38AC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057224F-F1B3-44D7-AFC8-FB824BE54EA8}"/>
              </a:ext>
            </a:extLst>
          </p:cNvPr>
          <p:cNvSpPr>
            <a:spLocks noGrp="1"/>
          </p:cNvSpPr>
          <p:nvPr>
            <p:ph idx="1"/>
          </p:nvPr>
        </p:nvSpPr>
        <p:spPr>
          <a:xfrm>
            <a:off x="0" y="1676400"/>
            <a:ext cx="9144000" cy="3581400"/>
          </a:xfrm>
        </p:spPr>
        <p:txBody>
          <a:bodyPr>
            <a:normAutofit/>
          </a:bodyPr>
          <a:lstStyle/>
          <a:p>
            <a:pPr algn="ctr"/>
            <a:endParaRPr lang="en-US" sz="8000" dirty="0">
              <a:hlinkClick r:id="rId2"/>
            </a:endParaRPr>
          </a:p>
          <a:p>
            <a:pPr algn="ctr"/>
            <a:r>
              <a:rPr lang="en-US" sz="8000" dirty="0">
                <a:hlinkClick r:id="rId2"/>
              </a:rPr>
              <a:t>www.cha.com/ALTO</a:t>
            </a:r>
            <a:r>
              <a:rPr lang="en-US" sz="8000" dirty="0"/>
              <a:t> </a:t>
            </a:r>
          </a:p>
        </p:txBody>
      </p:sp>
    </p:spTree>
    <p:extLst>
      <p:ext uri="{BB962C8B-B14F-4D97-AF65-F5344CB8AC3E}">
        <p14:creationId xmlns:p14="http://schemas.microsoft.com/office/powerpoint/2010/main" val="361180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553E74C-6C41-4633-9F60-022BD6A6CF52}"/>
              </a:ext>
            </a:extLst>
          </p:cNvPr>
          <p:cNvSpPr txBox="1">
            <a:spLocks/>
          </p:cNvSpPr>
          <p:nvPr/>
        </p:nvSpPr>
        <p:spPr>
          <a:xfrm>
            <a:off x="0" y="1447800"/>
            <a:ext cx="9144000" cy="1066800"/>
          </a:xfrm>
          <a:prstGeom prst="rect">
            <a:avLst/>
          </a:prstGeom>
          <a:noFill/>
          <a:ln>
            <a:noFill/>
          </a:ln>
        </p:spPr>
        <p:txBody>
          <a:bodyPr vert="horz" lIns="91440" tIns="45720" rIns="91440" bIns="45720" rtlCol="0" anchor="b">
            <a:noAutofit/>
          </a:bodyPr>
          <a:lstStyle>
            <a:lvl1pPr algn="l" defTabSz="914400" rtl="0" eaLnBrk="1" latinLnBrk="0" hangingPunct="1">
              <a:lnSpc>
                <a:spcPct val="85000"/>
              </a:lnSpc>
              <a:spcBef>
                <a:spcPct val="0"/>
              </a:spcBef>
              <a:buNone/>
              <a:defRPr sz="4000" b="1" kern="1200" spc="-50" baseline="0">
                <a:solidFill>
                  <a:schemeClr val="bg1"/>
                </a:solidFill>
                <a:latin typeface="+mj-lt"/>
                <a:ea typeface="+mj-ea"/>
                <a:cs typeface="+mj-cs"/>
              </a:defRPr>
            </a:lvl1pPr>
          </a:lstStyle>
          <a:p>
            <a:pPr algn="ctr" fontAlgn="auto">
              <a:spcAft>
                <a:spcPts val="0"/>
              </a:spcAft>
            </a:pPr>
            <a:r>
              <a:rPr lang="en-US" sz="4800" i="1" dirty="0">
                <a:solidFill>
                  <a:srgbClr val="404040"/>
                </a:solidFill>
              </a:rPr>
              <a:t>You save lives every day … Thank you. </a:t>
            </a:r>
          </a:p>
        </p:txBody>
      </p:sp>
      <p:pic>
        <p:nvPicPr>
          <p:cNvPr id="5" name="Picture 2" descr="http://eng.sfpe.org/upload/denver_skyline.jpg">
            <a:hlinkClick r:id="rId2"/>
            <a:extLst>
              <a:ext uri="{FF2B5EF4-FFF2-40B4-BE49-F238E27FC236}">
                <a16:creationId xmlns:a16="http://schemas.microsoft.com/office/drawing/2014/main" id="{8C2F3B9D-87FA-41DF-B59D-5506E76797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2743200"/>
            <a:ext cx="8564104" cy="2704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58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Partners</a:t>
            </a:r>
          </a:p>
        </p:txBody>
      </p:sp>
      <p:pic>
        <p:nvPicPr>
          <p:cNvPr id="6" name="Picture 2" descr="Site logo">
            <a:extLst>
              <a:ext uri="{FF2B5EF4-FFF2-40B4-BE49-F238E27FC236}">
                <a16:creationId xmlns:a16="http://schemas.microsoft.com/office/drawing/2014/main" id="{6185FA3C-ACBC-4C23-A5EC-0AF54586F1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2229" y="2226777"/>
            <a:ext cx="2887007" cy="7948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coloradoena.homestead.com/2011_Website/Images/coloena.JPG">
            <a:extLst>
              <a:ext uri="{FF2B5EF4-FFF2-40B4-BE49-F238E27FC236}">
                <a16:creationId xmlns:a16="http://schemas.microsoft.com/office/drawing/2014/main" id="{8B9DA5EF-FA81-4DC7-A5F0-CFE2D0372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674205"/>
            <a:ext cx="2382182" cy="16377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333DABD-DB4E-4AA2-AD54-F459CE1ED366}"/>
              </a:ext>
            </a:extLst>
          </p:cNvPr>
          <p:cNvGrpSpPr/>
          <p:nvPr/>
        </p:nvGrpSpPr>
        <p:grpSpPr>
          <a:xfrm>
            <a:off x="4648199" y="1921401"/>
            <a:ext cx="3381526" cy="1405555"/>
            <a:chOff x="5000475" y="1785220"/>
            <a:chExt cx="3381526" cy="1405555"/>
          </a:xfrm>
        </p:grpSpPr>
        <p:sp>
          <p:nvSpPr>
            <p:cNvPr id="8" name="Rectangle 7">
              <a:extLst>
                <a:ext uri="{FF2B5EF4-FFF2-40B4-BE49-F238E27FC236}">
                  <a16:creationId xmlns:a16="http://schemas.microsoft.com/office/drawing/2014/main" id="{374BEA39-7E75-4B24-BF86-3DCB1556F279}"/>
                </a:ext>
              </a:extLst>
            </p:cNvPr>
            <p:cNvSpPr/>
            <p:nvPr/>
          </p:nvSpPr>
          <p:spPr>
            <a:xfrm>
              <a:off x="5000475" y="1828800"/>
              <a:ext cx="3381526" cy="1301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10" descr="Telligen">
              <a:extLst>
                <a:ext uri="{FF2B5EF4-FFF2-40B4-BE49-F238E27FC236}">
                  <a16:creationId xmlns:a16="http://schemas.microsoft.com/office/drawing/2014/main" id="{F74EAB83-4CD5-4675-ADFA-F091350BE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85220"/>
              <a:ext cx="3048000" cy="140555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A screenshot of a cell phone&#10;&#10;Description generated with very high confidence">
            <a:extLst>
              <a:ext uri="{FF2B5EF4-FFF2-40B4-BE49-F238E27FC236}">
                <a16:creationId xmlns:a16="http://schemas.microsoft.com/office/drawing/2014/main" id="{B9825B83-4AAD-4248-B6AE-8008B929AA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6583" y="3923269"/>
            <a:ext cx="5038024" cy="1367151"/>
          </a:xfrm>
          <a:prstGeom prst="rect">
            <a:avLst/>
          </a:prstGeom>
        </p:spPr>
      </p:pic>
    </p:spTree>
    <p:extLst>
      <p:ext uri="{BB962C8B-B14F-4D97-AF65-F5344CB8AC3E}">
        <p14:creationId xmlns:p14="http://schemas.microsoft.com/office/powerpoint/2010/main" val="237838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DA92-AD79-4240-AA60-0AFA0467A981}"/>
              </a:ext>
            </a:extLst>
          </p:cNvPr>
          <p:cNvSpPr>
            <a:spLocks noGrp="1"/>
          </p:cNvSpPr>
          <p:nvPr>
            <p:ph type="title"/>
          </p:nvPr>
        </p:nvSpPr>
        <p:spPr/>
        <p:txBody>
          <a:bodyPr/>
          <a:lstStyle/>
          <a:p>
            <a:r>
              <a:rPr lang="en-US" dirty="0"/>
              <a:t>Background</a:t>
            </a:r>
          </a:p>
        </p:txBody>
      </p:sp>
      <p:graphicFrame>
        <p:nvGraphicFramePr>
          <p:cNvPr id="4" name="Diagram 3">
            <a:extLst>
              <a:ext uri="{FF2B5EF4-FFF2-40B4-BE49-F238E27FC236}">
                <a16:creationId xmlns:a16="http://schemas.microsoft.com/office/drawing/2014/main" id="{30A29199-BEB2-46FF-9211-1018DF81D44B}"/>
              </a:ext>
            </a:extLst>
          </p:cNvPr>
          <p:cNvGraphicFramePr/>
          <p:nvPr>
            <p:extLst>
              <p:ext uri="{D42A27DB-BD31-4B8C-83A1-F6EECF244321}">
                <p14:modId xmlns:p14="http://schemas.microsoft.com/office/powerpoint/2010/main" val="502675651"/>
              </p:ext>
            </p:extLst>
          </p:nvPr>
        </p:nvGraphicFramePr>
        <p:xfrm>
          <a:off x="295275" y="1676400"/>
          <a:ext cx="8592833" cy="4050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65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BDD5-06CE-4626-8242-EA5490FD0F2D}"/>
              </a:ext>
            </a:extLst>
          </p:cNvPr>
          <p:cNvSpPr>
            <a:spLocks noGrp="1"/>
          </p:cNvSpPr>
          <p:nvPr>
            <p:ph type="title"/>
          </p:nvPr>
        </p:nvSpPr>
        <p:spPr/>
        <p:txBody>
          <a:bodyPr/>
          <a:lstStyle/>
          <a:p>
            <a:r>
              <a:rPr lang="en-US" dirty="0"/>
              <a:t>Colorado ACEP Guidelines</a:t>
            </a:r>
          </a:p>
        </p:txBody>
      </p:sp>
      <p:sp>
        <p:nvSpPr>
          <p:cNvPr id="5" name="Content Placeholder 2">
            <a:extLst>
              <a:ext uri="{FF2B5EF4-FFF2-40B4-BE49-F238E27FC236}">
                <a16:creationId xmlns:a16="http://schemas.microsoft.com/office/drawing/2014/main" id="{4426E071-3849-4C16-BCD1-0509093ACDF2}"/>
              </a:ext>
            </a:extLst>
          </p:cNvPr>
          <p:cNvSpPr>
            <a:spLocks noGrp="1"/>
          </p:cNvSpPr>
          <p:nvPr>
            <p:ph idx="1"/>
          </p:nvPr>
        </p:nvSpPr>
        <p:spPr>
          <a:xfrm>
            <a:off x="304801" y="1447800"/>
            <a:ext cx="5791199" cy="4554060"/>
          </a:xfrm>
        </p:spPr>
        <p:txBody>
          <a:bodyPr>
            <a:normAutofit/>
          </a:bodyPr>
          <a:lstStyle/>
          <a:p>
            <a:r>
              <a:rPr lang="en-US" sz="2400" dirty="0"/>
              <a:t>Colorado ACEP </a:t>
            </a:r>
            <a:r>
              <a:rPr lang="en-US" sz="2400" i="1" dirty="0"/>
              <a:t>2017 Opioid Prescribing &amp; Treatment Guidelines </a:t>
            </a:r>
          </a:p>
          <a:p>
            <a:r>
              <a:rPr lang="en-US" dirty="0"/>
              <a:t>Guidelines for opioid use in the emergency department</a:t>
            </a:r>
          </a:p>
          <a:p>
            <a:endParaRPr lang="en-US" dirty="0"/>
          </a:p>
          <a:p>
            <a:r>
              <a:rPr lang="en-US" u="sng" dirty="0"/>
              <a:t>Four Pillars</a:t>
            </a:r>
          </a:p>
          <a:p>
            <a:pPr marL="457200" indent="-457200">
              <a:buFont typeface="+mj-lt"/>
              <a:buAutoNum type="arabicPeriod"/>
            </a:pPr>
            <a:r>
              <a:rPr lang="en-US" dirty="0"/>
              <a:t>Limiting opioids from the ED</a:t>
            </a:r>
          </a:p>
          <a:p>
            <a:pPr marL="457200" indent="-457200">
              <a:buFont typeface="+mj-lt"/>
              <a:buAutoNum type="arabicPeriod"/>
            </a:pPr>
            <a:r>
              <a:rPr lang="en-US" dirty="0"/>
              <a:t>Alternatives to opioids for painful conditions (ALTOs)</a:t>
            </a:r>
          </a:p>
          <a:p>
            <a:pPr marL="457200" indent="-457200">
              <a:buFont typeface="+mj-lt"/>
              <a:buAutoNum type="arabicPeriod"/>
            </a:pPr>
            <a:r>
              <a:rPr lang="en-US" dirty="0"/>
              <a:t>Harm reduction</a:t>
            </a:r>
          </a:p>
          <a:p>
            <a:pPr marL="457200" indent="-457200">
              <a:buFont typeface="+mj-lt"/>
              <a:buAutoNum type="arabicPeriod"/>
            </a:pPr>
            <a:r>
              <a:rPr lang="en-US" dirty="0"/>
              <a:t>Treatment for addicted patients and referral</a:t>
            </a:r>
          </a:p>
        </p:txBody>
      </p:sp>
      <p:pic>
        <p:nvPicPr>
          <p:cNvPr id="7" name="Picture 6">
            <a:extLst>
              <a:ext uri="{FF2B5EF4-FFF2-40B4-BE49-F238E27FC236}">
                <a16:creationId xmlns:a16="http://schemas.microsoft.com/office/drawing/2014/main" id="{7BAA8C20-04CA-48A2-9EBF-15642F5350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752600"/>
            <a:ext cx="2767445" cy="3581400"/>
          </a:xfrm>
          <a:prstGeom prst="rect">
            <a:avLst/>
          </a:prstGeom>
        </p:spPr>
      </p:pic>
    </p:spTree>
    <p:extLst>
      <p:ext uri="{BB962C8B-B14F-4D97-AF65-F5344CB8AC3E}">
        <p14:creationId xmlns:p14="http://schemas.microsoft.com/office/powerpoint/2010/main" val="373824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1D14-9D1A-4281-8168-23C6CF74F232}"/>
              </a:ext>
            </a:extLst>
          </p:cNvPr>
          <p:cNvSpPr>
            <a:spLocks noGrp="1"/>
          </p:cNvSpPr>
          <p:nvPr>
            <p:ph type="title"/>
          </p:nvPr>
        </p:nvSpPr>
        <p:spPr/>
        <p:txBody>
          <a:bodyPr/>
          <a:lstStyle/>
          <a:p>
            <a:r>
              <a:rPr lang="en-US" dirty="0"/>
              <a:t>ALTOs – Colorado ACEP Guidance</a:t>
            </a:r>
          </a:p>
        </p:txBody>
      </p:sp>
      <p:sp>
        <p:nvSpPr>
          <p:cNvPr id="4" name="Content Placeholder 1">
            <a:extLst>
              <a:ext uri="{FF2B5EF4-FFF2-40B4-BE49-F238E27FC236}">
                <a16:creationId xmlns:a16="http://schemas.microsoft.com/office/drawing/2014/main" id="{0D208FBC-F2F2-48A5-A7D9-CE4FC2A5C6EB}"/>
              </a:ext>
            </a:extLst>
          </p:cNvPr>
          <p:cNvSpPr>
            <a:spLocks noGrp="1"/>
          </p:cNvSpPr>
          <p:nvPr>
            <p:ph idx="1"/>
          </p:nvPr>
        </p:nvSpPr>
        <p:spPr>
          <a:xfrm>
            <a:off x="381000" y="1600200"/>
            <a:ext cx="8346987" cy="4096860"/>
          </a:xfrm>
        </p:spPr>
        <p:txBody>
          <a:bodyPr/>
          <a:lstStyle/>
          <a:p>
            <a:pPr marL="514350" indent="-514350">
              <a:buFont typeface="+mj-lt"/>
              <a:buAutoNum type="arabicPeriod"/>
            </a:pPr>
            <a:r>
              <a:rPr lang="en-US" dirty="0">
                <a:solidFill>
                  <a:srgbClr val="404040"/>
                </a:solidFill>
              </a:rPr>
              <a:t>Non-opioid medications first</a:t>
            </a:r>
          </a:p>
          <a:p>
            <a:pPr marL="514350" indent="-514350">
              <a:buFont typeface="+mj-lt"/>
              <a:buAutoNum type="arabicPeriod"/>
            </a:pPr>
            <a:r>
              <a:rPr lang="en-US" dirty="0">
                <a:solidFill>
                  <a:srgbClr val="404040"/>
                </a:solidFill>
              </a:rPr>
              <a:t>Opioids as rescue therapy</a:t>
            </a:r>
          </a:p>
          <a:p>
            <a:pPr marL="514350" indent="-514350">
              <a:buFont typeface="+mj-lt"/>
              <a:buAutoNum type="arabicPeriod"/>
            </a:pPr>
            <a:r>
              <a:rPr lang="en-US" dirty="0">
                <a:solidFill>
                  <a:srgbClr val="404040"/>
                </a:solidFill>
              </a:rPr>
              <a:t>Multimodal and holistic pain management</a:t>
            </a:r>
          </a:p>
          <a:p>
            <a:pPr marL="514350" indent="-514350">
              <a:buFont typeface="+mj-lt"/>
              <a:buAutoNum type="arabicPeriod"/>
            </a:pPr>
            <a:r>
              <a:rPr lang="en-US" dirty="0">
                <a:solidFill>
                  <a:srgbClr val="404040"/>
                </a:solidFill>
              </a:rPr>
              <a:t>Pathways: </a:t>
            </a:r>
          </a:p>
          <a:p>
            <a:pPr lvl="3"/>
            <a:r>
              <a:rPr lang="en-US" sz="2000" dirty="0">
                <a:solidFill>
                  <a:srgbClr val="404040"/>
                </a:solidFill>
              </a:rPr>
              <a:t>Kidney stones</a:t>
            </a:r>
          </a:p>
          <a:p>
            <a:pPr lvl="3"/>
            <a:r>
              <a:rPr lang="en-US" sz="2000" dirty="0">
                <a:solidFill>
                  <a:srgbClr val="404040"/>
                </a:solidFill>
              </a:rPr>
              <a:t>Low back pain</a:t>
            </a:r>
          </a:p>
          <a:p>
            <a:pPr lvl="3"/>
            <a:r>
              <a:rPr lang="en-US" sz="2000" dirty="0">
                <a:solidFill>
                  <a:srgbClr val="404040"/>
                </a:solidFill>
              </a:rPr>
              <a:t>Fractures</a:t>
            </a:r>
          </a:p>
          <a:p>
            <a:pPr lvl="3"/>
            <a:r>
              <a:rPr lang="en-US" sz="2000" dirty="0">
                <a:solidFill>
                  <a:srgbClr val="404040"/>
                </a:solidFill>
              </a:rPr>
              <a:t>Headache</a:t>
            </a:r>
          </a:p>
          <a:p>
            <a:pPr lvl="3"/>
            <a:r>
              <a:rPr lang="en-US" sz="2000" dirty="0">
                <a:solidFill>
                  <a:srgbClr val="404040"/>
                </a:solidFill>
              </a:rPr>
              <a:t>Chronic abdominal pain</a:t>
            </a:r>
          </a:p>
        </p:txBody>
      </p:sp>
    </p:spTree>
    <p:extLst>
      <p:ext uri="{BB962C8B-B14F-4D97-AF65-F5344CB8AC3E}">
        <p14:creationId xmlns:p14="http://schemas.microsoft.com/office/powerpoint/2010/main" val="300002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0B91-C5D1-49B5-9071-68BF9609FE55}"/>
              </a:ext>
            </a:extLst>
          </p:cNvPr>
          <p:cNvSpPr>
            <a:spLocks noGrp="1"/>
          </p:cNvSpPr>
          <p:nvPr>
            <p:ph type="title"/>
          </p:nvPr>
        </p:nvSpPr>
        <p:spPr/>
        <p:txBody>
          <a:bodyPr/>
          <a:lstStyle/>
          <a:p>
            <a:r>
              <a:rPr lang="en-US" dirty="0"/>
              <a:t>Measures</a:t>
            </a:r>
          </a:p>
        </p:txBody>
      </p:sp>
      <p:grpSp>
        <p:nvGrpSpPr>
          <p:cNvPr id="7" name="Group 6">
            <a:extLst>
              <a:ext uri="{FF2B5EF4-FFF2-40B4-BE49-F238E27FC236}">
                <a16:creationId xmlns:a16="http://schemas.microsoft.com/office/drawing/2014/main" id="{57F12B0A-3C2F-4D31-959A-4556F2376128}"/>
              </a:ext>
            </a:extLst>
          </p:cNvPr>
          <p:cNvGrpSpPr/>
          <p:nvPr/>
        </p:nvGrpSpPr>
        <p:grpSpPr>
          <a:xfrm>
            <a:off x="368734" y="1600200"/>
            <a:ext cx="2668414" cy="4151222"/>
            <a:chOff x="0" y="0"/>
            <a:chExt cx="2668414" cy="4151222"/>
          </a:xfrm>
        </p:grpSpPr>
        <p:sp>
          <p:nvSpPr>
            <p:cNvPr id="32" name="Rectangle: Rounded Corners 31">
              <a:extLst>
                <a:ext uri="{FF2B5EF4-FFF2-40B4-BE49-F238E27FC236}">
                  <a16:creationId xmlns:a16="http://schemas.microsoft.com/office/drawing/2014/main" id="{C2D6CC71-4D52-4E61-A049-E1F49B0D80CD}"/>
                </a:ext>
              </a:extLst>
            </p:cNvPr>
            <p:cNvSpPr/>
            <p:nvPr/>
          </p:nvSpPr>
          <p:spPr>
            <a:xfrm>
              <a:off x="0" y="0"/>
              <a:ext cx="2668414" cy="4151222"/>
            </a:xfrm>
            <a:prstGeom prst="roundRect">
              <a:avLst>
                <a:gd name="adj" fmla="val 10000"/>
              </a:avLst>
            </a:prstGeom>
            <a:solidFill>
              <a:srgbClr val="111C4E">
                <a:alpha val="20000"/>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3" name="Rectangle: Rounded Corners 4">
              <a:extLst>
                <a:ext uri="{FF2B5EF4-FFF2-40B4-BE49-F238E27FC236}">
                  <a16:creationId xmlns:a16="http://schemas.microsoft.com/office/drawing/2014/main" id="{CE25766D-AEB9-4832-BA52-D4F7E1B9F88D}"/>
                </a:ext>
              </a:extLst>
            </p:cNvPr>
            <p:cNvSpPr txBox="1"/>
            <p:nvPr/>
          </p:nvSpPr>
          <p:spPr>
            <a:xfrm>
              <a:off x="0" y="0"/>
              <a:ext cx="2668414" cy="1245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Opioids Used</a:t>
              </a:r>
            </a:p>
          </p:txBody>
        </p:sp>
      </p:grpSp>
      <p:grpSp>
        <p:nvGrpSpPr>
          <p:cNvPr id="8" name="Group 7">
            <a:extLst>
              <a:ext uri="{FF2B5EF4-FFF2-40B4-BE49-F238E27FC236}">
                <a16:creationId xmlns:a16="http://schemas.microsoft.com/office/drawing/2014/main" id="{2B2FB4C8-C4D9-4335-8AB8-5F96053C3455}"/>
              </a:ext>
            </a:extLst>
          </p:cNvPr>
          <p:cNvGrpSpPr/>
          <p:nvPr/>
        </p:nvGrpSpPr>
        <p:grpSpPr>
          <a:xfrm>
            <a:off x="636601" y="2846782"/>
            <a:ext cx="2134731" cy="1251650"/>
            <a:chOff x="267867" y="1246582"/>
            <a:chExt cx="2134731" cy="1251650"/>
          </a:xfrm>
        </p:grpSpPr>
        <p:sp>
          <p:nvSpPr>
            <p:cNvPr id="30" name="Rectangle: Rounded Corners 29">
              <a:extLst>
                <a:ext uri="{FF2B5EF4-FFF2-40B4-BE49-F238E27FC236}">
                  <a16:creationId xmlns:a16="http://schemas.microsoft.com/office/drawing/2014/main" id="{1815C663-4E09-4C3C-80C2-869FC35B1978}"/>
                </a:ext>
              </a:extLst>
            </p:cNvPr>
            <p:cNvSpPr/>
            <p:nvPr/>
          </p:nvSpPr>
          <p:spPr>
            <a:xfrm>
              <a:off x="267867" y="1246582"/>
              <a:ext cx="2134731" cy="1251650"/>
            </a:xfrm>
            <a:prstGeom prst="roundRect">
              <a:avLst>
                <a:gd name="adj" fmla="val 10000"/>
              </a:avLst>
            </a:prstGeom>
            <a:solidFill>
              <a:srgbClr val="111C4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ectangle: Rounded Corners 6">
              <a:extLst>
                <a:ext uri="{FF2B5EF4-FFF2-40B4-BE49-F238E27FC236}">
                  <a16:creationId xmlns:a16="http://schemas.microsoft.com/office/drawing/2014/main" id="{39359080-3330-4B12-8BBD-6F22AC36FA89}"/>
                </a:ext>
              </a:extLst>
            </p:cNvPr>
            <p:cNvSpPr txBox="1"/>
            <p:nvPr/>
          </p:nvSpPr>
          <p:spPr>
            <a:xfrm>
              <a:off x="304527" y="1283242"/>
              <a:ext cx="2061411" cy="1178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Total administration (in MEUs)/1,000 ED visits</a:t>
              </a:r>
            </a:p>
          </p:txBody>
        </p:sp>
      </p:grpSp>
      <p:grpSp>
        <p:nvGrpSpPr>
          <p:cNvPr id="9" name="Group 8">
            <a:extLst>
              <a:ext uri="{FF2B5EF4-FFF2-40B4-BE49-F238E27FC236}">
                <a16:creationId xmlns:a16="http://schemas.microsoft.com/office/drawing/2014/main" id="{CC248693-811A-459F-A31B-8F40117F397F}"/>
              </a:ext>
            </a:extLst>
          </p:cNvPr>
          <p:cNvGrpSpPr/>
          <p:nvPr/>
        </p:nvGrpSpPr>
        <p:grpSpPr>
          <a:xfrm>
            <a:off x="636601" y="4290994"/>
            <a:ext cx="2134731" cy="1251650"/>
            <a:chOff x="267867" y="2690794"/>
            <a:chExt cx="2134731" cy="1251650"/>
          </a:xfrm>
        </p:grpSpPr>
        <p:sp>
          <p:nvSpPr>
            <p:cNvPr id="28" name="Rectangle: Rounded Corners 27">
              <a:extLst>
                <a:ext uri="{FF2B5EF4-FFF2-40B4-BE49-F238E27FC236}">
                  <a16:creationId xmlns:a16="http://schemas.microsoft.com/office/drawing/2014/main" id="{12883514-4911-41B1-9761-AD9DA43457FC}"/>
                </a:ext>
              </a:extLst>
            </p:cNvPr>
            <p:cNvSpPr/>
            <p:nvPr/>
          </p:nvSpPr>
          <p:spPr>
            <a:xfrm>
              <a:off x="267867" y="2690794"/>
              <a:ext cx="2134731" cy="1251650"/>
            </a:xfrm>
            <a:prstGeom prst="roundRect">
              <a:avLst>
                <a:gd name="adj" fmla="val 10000"/>
              </a:avLst>
            </a:prstGeom>
            <a:solidFill>
              <a:srgbClr val="111C4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8">
              <a:extLst>
                <a:ext uri="{FF2B5EF4-FFF2-40B4-BE49-F238E27FC236}">
                  <a16:creationId xmlns:a16="http://schemas.microsoft.com/office/drawing/2014/main" id="{8AC6C039-CBEC-4014-A97F-DACB03222230}"/>
                </a:ext>
              </a:extLst>
            </p:cNvPr>
            <p:cNvSpPr txBox="1"/>
            <p:nvPr/>
          </p:nvSpPr>
          <p:spPr>
            <a:xfrm>
              <a:off x="304527" y="2727454"/>
              <a:ext cx="2061411" cy="1178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Total number of treated pain visits/1,000 ED visits</a:t>
              </a:r>
            </a:p>
          </p:txBody>
        </p:sp>
      </p:grpSp>
      <p:grpSp>
        <p:nvGrpSpPr>
          <p:cNvPr id="10" name="Group 9">
            <a:extLst>
              <a:ext uri="{FF2B5EF4-FFF2-40B4-BE49-F238E27FC236}">
                <a16:creationId xmlns:a16="http://schemas.microsoft.com/office/drawing/2014/main" id="{C2730EC6-E0F3-4775-9C6F-46D4D39E4FFC}"/>
              </a:ext>
            </a:extLst>
          </p:cNvPr>
          <p:cNvGrpSpPr/>
          <p:nvPr/>
        </p:nvGrpSpPr>
        <p:grpSpPr>
          <a:xfrm>
            <a:off x="3238305" y="1600200"/>
            <a:ext cx="2668414" cy="4151222"/>
            <a:chOff x="2869571" y="0"/>
            <a:chExt cx="2668414" cy="4151222"/>
          </a:xfrm>
        </p:grpSpPr>
        <p:sp>
          <p:nvSpPr>
            <p:cNvPr id="26" name="Rectangle: Rounded Corners 25">
              <a:extLst>
                <a:ext uri="{FF2B5EF4-FFF2-40B4-BE49-F238E27FC236}">
                  <a16:creationId xmlns:a16="http://schemas.microsoft.com/office/drawing/2014/main" id="{7DB76AFC-3827-4669-9676-EA521FD0C953}"/>
                </a:ext>
              </a:extLst>
            </p:cNvPr>
            <p:cNvSpPr/>
            <p:nvPr/>
          </p:nvSpPr>
          <p:spPr>
            <a:xfrm>
              <a:off x="2869571" y="0"/>
              <a:ext cx="2668414" cy="4151222"/>
            </a:xfrm>
            <a:prstGeom prst="roundRect">
              <a:avLst>
                <a:gd name="adj" fmla="val 10000"/>
              </a:avLst>
            </a:prstGeom>
            <a:solidFill>
              <a:srgbClr val="111C4E">
                <a:alpha val="20000"/>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Rectangle: Rounded Corners 10">
              <a:extLst>
                <a:ext uri="{FF2B5EF4-FFF2-40B4-BE49-F238E27FC236}">
                  <a16:creationId xmlns:a16="http://schemas.microsoft.com/office/drawing/2014/main" id="{DE08A7E3-7062-4E40-8863-1FD17B387894}"/>
                </a:ext>
              </a:extLst>
            </p:cNvPr>
            <p:cNvSpPr txBox="1"/>
            <p:nvPr/>
          </p:nvSpPr>
          <p:spPr>
            <a:xfrm>
              <a:off x="2869571" y="0"/>
              <a:ext cx="2668414" cy="1245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ALTOs Used</a:t>
              </a:r>
            </a:p>
          </p:txBody>
        </p:sp>
      </p:grpSp>
      <p:grpSp>
        <p:nvGrpSpPr>
          <p:cNvPr id="11" name="Group 10">
            <a:extLst>
              <a:ext uri="{FF2B5EF4-FFF2-40B4-BE49-F238E27FC236}">
                <a16:creationId xmlns:a16="http://schemas.microsoft.com/office/drawing/2014/main" id="{8EE2BFA1-5EEF-4040-9C95-C441A3EE8ADD}"/>
              </a:ext>
            </a:extLst>
          </p:cNvPr>
          <p:cNvGrpSpPr/>
          <p:nvPr/>
        </p:nvGrpSpPr>
        <p:grpSpPr>
          <a:xfrm>
            <a:off x="3505147" y="2846782"/>
            <a:ext cx="2134731" cy="1251650"/>
            <a:chOff x="3136413" y="1246582"/>
            <a:chExt cx="2134731" cy="1251650"/>
          </a:xfrm>
        </p:grpSpPr>
        <p:sp>
          <p:nvSpPr>
            <p:cNvPr id="24" name="Rectangle: Rounded Corners 23">
              <a:extLst>
                <a:ext uri="{FF2B5EF4-FFF2-40B4-BE49-F238E27FC236}">
                  <a16:creationId xmlns:a16="http://schemas.microsoft.com/office/drawing/2014/main" id="{4732805E-0535-4B57-B646-A3EADB7083F2}"/>
                </a:ext>
              </a:extLst>
            </p:cNvPr>
            <p:cNvSpPr/>
            <p:nvPr/>
          </p:nvSpPr>
          <p:spPr>
            <a:xfrm>
              <a:off x="3136413" y="1246582"/>
              <a:ext cx="2134731" cy="1251650"/>
            </a:xfrm>
            <a:prstGeom prst="roundRect">
              <a:avLst>
                <a:gd name="adj" fmla="val 10000"/>
              </a:avLst>
            </a:prstGeom>
            <a:solidFill>
              <a:srgbClr val="111C4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Rounded Corners 12">
              <a:extLst>
                <a:ext uri="{FF2B5EF4-FFF2-40B4-BE49-F238E27FC236}">
                  <a16:creationId xmlns:a16="http://schemas.microsoft.com/office/drawing/2014/main" id="{84AB17CE-2AEC-4642-9114-CA66A15B635E}"/>
                </a:ext>
              </a:extLst>
            </p:cNvPr>
            <p:cNvSpPr txBox="1"/>
            <p:nvPr/>
          </p:nvSpPr>
          <p:spPr>
            <a:xfrm>
              <a:off x="3173073" y="1283242"/>
              <a:ext cx="2061411" cy="1178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Total administrations/ 1,000 ED visits</a:t>
              </a:r>
            </a:p>
          </p:txBody>
        </p:sp>
      </p:grpSp>
      <p:grpSp>
        <p:nvGrpSpPr>
          <p:cNvPr id="12" name="Group 11">
            <a:extLst>
              <a:ext uri="{FF2B5EF4-FFF2-40B4-BE49-F238E27FC236}">
                <a16:creationId xmlns:a16="http://schemas.microsoft.com/office/drawing/2014/main" id="{A35E41A2-3075-46F0-B465-2FF423BC4542}"/>
              </a:ext>
            </a:extLst>
          </p:cNvPr>
          <p:cNvGrpSpPr/>
          <p:nvPr/>
        </p:nvGrpSpPr>
        <p:grpSpPr>
          <a:xfrm>
            <a:off x="3505147" y="4290994"/>
            <a:ext cx="2134731" cy="1251650"/>
            <a:chOff x="3136413" y="2690794"/>
            <a:chExt cx="2134731" cy="1251650"/>
          </a:xfrm>
        </p:grpSpPr>
        <p:sp>
          <p:nvSpPr>
            <p:cNvPr id="22" name="Rectangle: Rounded Corners 21">
              <a:extLst>
                <a:ext uri="{FF2B5EF4-FFF2-40B4-BE49-F238E27FC236}">
                  <a16:creationId xmlns:a16="http://schemas.microsoft.com/office/drawing/2014/main" id="{67E4A6EA-6E6A-461D-9EAB-A7D56BF84430}"/>
                </a:ext>
              </a:extLst>
            </p:cNvPr>
            <p:cNvSpPr/>
            <p:nvPr/>
          </p:nvSpPr>
          <p:spPr>
            <a:xfrm>
              <a:off x="3136413" y="2690794"/>
              <a:ext cx="2134731" cy="1251650"/>
            </a:xfrm>
            <a:prstGeom prst="roundRect">
              <a:avLst>
                <a:gd name="adj" fmla="val 10000"/>
              </a:avLst>
            </a:prstGeom>
            <a:solidFill>
              <a:srgbClr val="111C4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Rounded Corners 14">
              <a:extLst>
                <a:ext uri="{FF2B5EF4-FFF2-40B4-BE49-F238E27FC236}">
                  <a16:creationId xmlns:a16="http://schemas.microsoft.com/office/drawing/2014/main" id="{27B332ED-A243-4837-8F3C-03BF68576103}"/>
                </a:ext>
              </a:extLst>
            </p:cNvPr>
            <p:cNvSpPr txBox="1"/>
            <p:nvPr/>
          </p:nvSpPr>
          <p:spPr>
            <a:xfrm>
              <a:off x="3173073" y="2727454"/>
              <a:ext cx="2061411" cy="1178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Total number of treated pain visits/1,000 ED visits</a:t>
              </a:r>
            </a:p>
          </p:txBody>
        </p:sp>
      </p:grpSp>
      <p:grpSp>
        <p:nvGrpSpPr>
          <p:cNvPr id="13" name="Group 12">
            <a:extLst>
              <a:ext uri="{FF2B5EF4-FFF2-40B4-BE49-F238E27FC236}">
                <a16:creationId xmlns:a16="http://schemas.microsoft.com/office/drawing/2014/main" id="{22F0D102-2B64-4185-A915-E951C67FD0E1}"/>
              </a:ext>
            </a:extLst>
          </p:cNvPr>
          <p:cNvGrpSpPr/>
          <p:nvPr/>
        </p:nvGrpSpPr>
        <p:grpSpPr>
          <a:xfrm>
            <a:off x="6106851" y="1600200"/>
            <a:ext cx="2668414" cy="4151222"/>
            <a:chOff x="5738117" y="0"/>
            <a:chExt cx="2668414" cy="4151222"/>
          </a:xfrm>
        </p:grpSpPr>
        <p:sp>
          <p:nvSpPr>
            <p:cNvPr id="20" name="Rectangle: Rounded Corners 19">
              <a:extLst>
                <a:ext uri="{FF2B5EF4-FFF2-40B4-BE49-F238E27FC236}">
                  <a16:creationId xmlns:a16="http://schemas.microsoft.com/office/drawing/2014/main" id="{288B7F27-8DB7-4795-A62E-C0D3CA7847D3}"/>
                </a:ext>
              </a:extLst>
            </p:cNvPr>
            <p:cNvSpPr/>
            <p:nvPr/>
          </p:nvSpPr>
          <p:spPr>
            <a:xfrm>
              <a:off x="5738117" y="0"/>
              <a:ext cx="2668414" cy="4151222"/>
            </a:xfrm>
            <a:prstGeom prst="roundRect">
              <a:avLst>
                <a:gd name="adj" fmla="val 10000"/>
              </a:avLst>
            </a:prstGeom>
            <a:solidFill>
              <a:srgbClr val="111C4E">
                <a:alpha val="20000"/>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Rectangle: Rounded Corners 16">
              <a:extLst>
                <a:ext uri="{FF2B5EF4-FFF2-40B4-BE49-F238E27FC236}">
                  <a16:creationId xmlns:a16="http://schemas.microsoft.com/office/drawing/2014/main" id="{73E219A2-0B51-444E-88BA-E24F1053BE6A}"/>
                </a:ext>
              </a:extLst>
            </p:cNvPr>
            <p:cNvSpPr txBox="1"/>
            <p:nvPr/>
          </p:nvSpPr>
          <p:spPr>
            <a:xfrm>
              <a:off x="5738117" y="0"/>
              <a:ext cx="2668414" cy="1245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ED HCAHPS Responses </a:t>
              </a:r>
            </a:p>
          </p:txBody>
        </p:sp>
      </p:grpSp>
      <p:grpSp>
        <p:nvGrpSpPr>
          <p:cNvPr id="14" name="Group 13">
            <a:extLst>
              <a:ext uri="{FF2B5EF4-FFF2-40B4-BE49-F238E27FC236}">
                <a16:creationId xmlns:a16="http://schemas.microsoft.com/office/drawing/2014/main" id="{5A4361D3-6446-490F-9306-08365963631F}"/>
              </a:ext>
            </a:extLst>
          </p:cNvPr>
          <p:cNvGrpSpPr/>
          <p:nvPr/>
        </p:nvGrpSpPr>
        <p:grpSpPr>
          <a:xfrm>
            <a:off x="6373692" y="2846782"/>
            <a:ext cx="2134731" cy="1251650"/>
            <a:chOff x="6004958" y="1246582"/>
            <a:chExt cx="2134731" cy="1251650"/>
          </a:xfrm>
        </p:grpSpPr>
        <p:sp>
          <p:nvSpPr>
            <p:cNvPr id="18" name="Rectangle: Rounded Corners 17">
              <a:extLst>
                <a:ext uri="{FF2B5EF4-FFF2-40B4-BE49-F238E27FC236}">
                  <a16:creationId xmlns:a16="http://schemas.microsoft.com/office/drawing/2014/main" id="{460713A8-075E-40A9-9DC9-0452605F791F}"/>
                </a:ext>
              </a:extLst>
            </p:cNvPr>
            <p:cNvSpPr/>
            <p:nvPr/>
          </p:nvSpPr>
          <p:spPr>
            <a:xfrm>
              <a:off x="6004958" y="1246582"/>
              <a:ext cx="2134731" cy="1251650"/>
            </a:xfrm>
            <a:prstGeom prst="roundRect">
              <a:avLst>
                <a:gd name="adj" fmla="val 10000"/>
              </a:avLst>
            </a:prstGeom>
            <a:solidFill>
              <a:srgbClr val="111C4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Rounded Corners 18">
              <a:extLst>
                <a:ext uri="{FF2B5EF4-FFF2-40B4-BE49-F238E27FC236}">
                  <a16:creationId xmlns:a16="http://schemas.microsoft.com/office/drawing/2014/main" id="{61AF4F4D-C9EB-496A-9A31-EEC06F816052}"/>
                </a:ext>
              </a:extLst>
            </p:cNvPr>
            <p:cNvSpPr txBox="1"/>
            <p:nvPr/>
          </p:nvSpPr>
          <p:spPr>
            <a:xfrm>
              <a:off x="6041618" y="1283242"/>
              <a:ext cx="2061411" cy="1178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How well was your pain controlled? </a:t>
              </a:r>
            </a:p>
          </p:txBody>
        </p:sp>
      </p:grpSp>
      <p:grpSp>
        <p:nvGrpSpPr>
          <p:cNvPr id="15" name="Group 14">
            <a:extLst>
              <a:ext uri="{FF2B5EF4-FFF2-40B4-BE49-F238E27FC236}">
                <a16:creationId xmlns:a16="http://schemas.microsoft.com/office/drawing/2014/main" id="{F7C0A2B3-A49B-43A0-B943-3400D61CA1EC}"/>
              </a:ext>
            </a:extLst>
          </p:cNvPr>
          <p:cNvGrpSpPr/>
          <p:nvPr/>
        </p:nvGrpSpPr>
        <p:grpSpPr>
          <a:xfrm>
            <a:off x="6373692" y="4290994"/>
            <a:ext cx="2134731" cy="1251650"/>
            <a:chOff x="6004958" y="2690794"/>
            <a:chExt cx="2134731" cy="1251650"/>
          </a:xfrm>
        </p:grpSpPr>
        <p:sp>
          <p:nvSpPr>
            <p:cNvPr id="16" name="Rectangle: Rounded Corners 15">
              <a:extLst>
                <a:ext uri="{FF2B5EF4-FFF2-40B4-BE49-F238E27FC236}">
                  <a16:creationId xmlns:a16="http://schemas.microsoft.com/office/drawing/2014/main" id="{E7C5D753-E24A-4009-A8F9-85B78193286B}"/>
                </a:ext>
              </a:extLst>
            </p:cNvPr>
            <p:cNvSpPr/>
            <p:nvPr/>
          </p:nvSpPr>
          <p:spPr>
            <a:xfrm>
              <a:off x="6004958" y="2690794"/>
              <a:ext cx="2134731" cy="1251650"/>
            </a:xfrm>
            <a:prstGeom prst="roundRect">
              <a:avLst>
                <a:gd name="adj" fmla="val 10000"/>
              </a:avLst>
            </a:prstGeom>
            <a:solidFill>
              <a:srgbClr val="111C4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Rounded Corners 20">
              <a:extLst>
                <a:ext uri="{FF2B5EF4-FFF2-40B4-BE49-F238E27FC236}">
                  <a16:creationId xmlns:a16="http://schemas.microsoft.com/office/drawing/2014/main" id="{5089B65D-5996-474F-8BB4-384F76EDAEEB}"/>
                </a:ext>
              </a:extLst>
            </p:cNvPr>
            <p:cNvSpPr txBox="1"/>
            <p:nvPr/>
          </p:nvSpPr>
          <p:spPr>
            <a:xfrm>
              <a:off x="6041618" y="2727454"/>
              <a:ext cx="2061411" cy="1178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Would you recommend this ED? </a:t>
              </a:r>
            </a:p>
          </p:txBody>
        </p:sp>
      </p:grpSp>
    </p:spTree>
    <p:extLst>
      <p:ext uri="{BB962C8B-B14F-4D97-AF65-F5344CB8AC3E}">
        <p14:creationId xmlns:p14="http://schemas.microsoft.com/office/powerpoint/2010/main" val="374903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0B2D-1591-4907-B893-91FDE10668D0}"/>
              </a:ext>
            </a:extLst>
          </p:cNvPr>
          <p:cNvSpPr>
            <a:spLocks noGrp="1"/>
          </p:cNvSpPr>
          <p:nvPr>
            <p:ph type="title"/>
          </p:nvPr>
        </p:nvSpPr>
        <p:spPr/>
        <p:txBody>
          <a:bodyPr/>
          <a:lstStyle/>
          <a:p>
            <a:r>
              <a:rPr lang="en-US" dirty="0"/>
              <a:t>Participating ED Characteristics</a:t>
            </a:r>
          </a:p>
        </p:txBody>
      </p:sp>
      <p:graphicFrame>
        <p:nvGraphicFramePr>
          <p:cNvPr id="4" name="Chart 3">
            <a:extLst>
              <a:ext uri="{FF2B5EF4-FFF2-40B4-BE49-F238E27FC236}">
                <a16:creationId xmlns:a16="http://schemas.microsoft.com/office/drawing/2014/main" id="{BBD4CE9E-3818-4FCB-9BE9-872909FCA6D8}"/>
              </a:ext>
            </a:extLst>
          </p:cNvPr>
          <p:cNvGraphicFramePr/>
          <p:nvPr>
            <p:extLst>
              <p:ext uri="{D42A27DB-BD31-4B8C-83A1-F6EECF244321}">
                <p14:modId xmlns:p14="http://schemas.microsoft.com/office/powerpoint/2010/main" val="4281638161"/>
              </p:ext>
            </p:extLst>
          </p:nvPr>
        </p:nvGraphicFramePr>
        <p:xfrm>
          <a:off x="0" y="1371600"/>
          <a:ext cx="3203575" cy="32266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DE21882-9D51-4F98-A376-3FE03824348B}"/>
              </a:ext>
            </a:extLst>
          </p:cNvPr>
          <p:cNvGraphicFramePr/>
          <p:nvPr>
            <p:extLst>
              <p:ext uri="{D42A27DB-BD31-4B8C-83A1-F6EECF244321}">
                <p14:modId xmlns:p14="http://schemas.microsoft.com/office/powerpoint/2010/main" val="2008860870"/>
              </p:ext>
            </p:extLst>
          </p:nvPr>
        </p:nvGraphicFramePr>
        <p:xfrm>
          <a:off x="3028950" y="1384702"/>
          <a:ext cx="3238498" cy="32135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C7E451D-6EF5-4E18-B06F-43DA5EC2DBF1}"/>
              </a:ext>
            </a:extLst>
          </p:cNvPr>
          <p:cNvGraphicFramePr/>
          <p:nvPr>
            <p:extLst>
              <p:ext uri="{D42A27DB-BD31-4B8C-83A1-F6EECF244321}">
                <p14:modId xmlns:p14="http://schemas.microsoft.com/office/powerpoint/2010/main" val="2469357623"/>
              </p:ext>
            </p:extLst>
          </p:nvPr>
        </p:nvGraphicFramePr>
        <p:xfrm>
          <a:off x="6353173" y="1384702"/>
          <a:ext cx="2781302" cy="3213502"/>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1">
            <a:extLst>
              <a:ext uri="{FF2B5EF4-FFF2-40B4-BE49-F238E27FC236}">
                <a16:creationId xmlns:a16="http://schemas.microsoft.com/office/drawing/2014/main" id="{3696FDA2-4488-4369-B0FB-704DA472DA3A}"/>
              </a:ext>
            </a:extLst>
          </p:cNvPr>
          <p:cNvSpPr>
            <a:spLocks noGrp="1"/>
          </p:cNvSpPr>
          <p:nvPr>
            <p:ph idx="1"/>
          </p:nvPr>
        </p:nvSpPr>
        <p:spPr>
          <a:xfrm>
            <a:off x="152400" y="4839906"/>
            <a:ext cx="4800600" cy="890214"/>
          </a:xfrm>
        </p:spPr>
        <p:txBody>
          <a:bodyPr>
            <a:normAutofit/>
          </a:bodyPr>
          <a:lstStyle/>
          <a:p>
            <a:pPr marL="0" indent="0">
              <a:buNone/>
            </a:pPr>
            <a:r>
              <a:rPr lang="en-US" sz="2400" dirty="0">
                <a:solidFill>
                  <a:srgbClr val="404040"/>
                </a:solidFill>
              </a:rPr>
              <a:t>Annual ED visit range: 4,164 – 59,753 (median = 26,297)</a:t>
            </a:r>
          </a:p>
        </p:txBody>
      </p:sp>
      <p:sp>
        <p:nvSpPr>
          <p:cNvPr id="8" name="Content Placeholder 1">
            <a:extLst>
              <a:ext uri="{FF2B5EF4-FFF2-40B4-BE49-F238E27FC236}">
                <a16:creationId xmlns:a16="http://schemas.microsoft.com/office/drawing/2014/main" id="{70F72D76-D65D-4EE6-8914-EABCCD333D47}"/>
              </a:ext>
            </a:extLst>
          </p:cNvPr>
          <p:cNvSpPr txBox="1">
            <a:spLocks/>
          </p:cNvSpPr>
          <p:nvPr/>
        </p:nvSpPr>
        <p:spPr>
          <a:xfrm>
            <a:off x="4953000" y="4839906"/>
            <a:ext cx="3905250" cy="8902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buNone/>
            </a:pPr>
            <a:r>
              <a:rPr lang="en-US" dirty="0">
                <a:solidFill>
                  <a:srgbClr val="404040"/>
                </a:solidFill>
              </a:rPr>
              <a:t>Licensed bed range: 0 – 408 </a:t>
            </a:r>
          </a:p>
          <a:p>
            <a:pPr marL="0" lvl="1" indent="0">
              <a:buNone/>
            </a:pPr>
            <a:r>
              <a:rPr lang="en-US" dirty="0">
                <a:solidFill>
                  <a:srgbClr val="404040"/>
                </a:solidFill>
              </a:rPr>
              <a:t>(median = 169)</a:t>
            </a:r>
          </a:p>
        </p:txBody>
      </p:sp>
      <p:cxnSp>
        <p:nvCxnSpPr>
          <p:cNvPr id="9" name="Straight Connector 8">
            <a:extLst>
              <a:ext uri="{FF2B5EF4-FFF2-40B4-BE49-F238E27FC236}">
                <a16:creationId xmlns:a16="http://schemas.microsoft.com/office/drawing/2014/main" id="{43EDAD42-9F65-4F15-A00E-512E30D6DFC6}"/>
              </a:ext>
            </a:extLst>
          </p:cNvPr>
          <p:cNvCxnSpPr/>
          <p:nvPr/>
        </p:nvCxnSpPr>
        <p:spPr>
          <a:xfrm>
            <a:off x="4876800" y="4826804"/>
            <a:ext cx="0" cy="890214"/>
          </a:xfrm>
          <a:prstGeom prst="line">
            <a:avLst/>
          </a:prstGeom>
          <a:ln>
            <a:solidFill>
              <a:srgbClr val="515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81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0B1E-0E09-4364-8F44-653FA56E9973}"/>
              </a:ext>
            </a:extLst>
          </p:cNvPr>
          <p:cNvSpPr>
            <a:spLocks noGrp="1"/>
          </p:cNvSpPr>
          <p:nvPr>
            <p:ph type="title"/>
          </p:nvPr>
        </p:nvSpPr>
        <p:spPr/>
        <p:txBody>
          <a:bodyPr/>
          <a:lstStyle/>
          <a:p>
            <a:r>
              <a:rPr lang="en-US" dirty="0"/>
              <a:t>Overall Results</a:t>
            </a:r>
          </a:p>
        </p:txBody>
      </p:sp>
      <p:grpSp>
        <p:nvGrpSpPr>
          <p:cNvPr id="4" name="Group 3">
            <a:extLst>
              <a:ext uri="{FF2B5EF4-FFF2-40B4-BE49-F238E27FC236}">
                <a16:creationId xmlns:a16="http://schemas.microsoft.com/office/drawing/2014/main" id="{640B2C30-E75E-47A0-B8F8-082433EF6826}"/>
              </a:ext>
            </a:extLst>
          </p:cNvPr>
          <p:cNvGrpSpPr/>
          <p:nvPr/>
        </p:nvGrpSpPr>
        <p:grpSpPr>
          <a:xfrm>
            <a:off x="3043668" y="1676402"/>
            <a:ext cx="2923126" cy="3840609"/>
            <a:chOff x="0" y="1182798"/>
            <a:chExt cx="3655659" cy="2253053"/>
          </a:xfrm>
          <a:solidFill>
            <a:srgbClr val="111C4E"/>
          </a:solidFill>
        </p:grpSpPr>
        <p:sp>
          <p:nvSpPr>
            <p:cNvPr id="5" name="Rectangle: Rounded Corners 4">
              <a:extLst>
                <a:ext uri="{FF2B5EF4-FFF2-40B4-BE49-F238E27FC236}">
                  <a16:creationId xmlns:a16="http://schemas.microsoft.com/office/drawing/2014/main" id="{833A0928-4BD6-4C07-B2E3-DFA2722C300E}"/>
                </a:ext>
              </a:extLst>
            </p:cNvPr>
            <p:cNvSpPr/>
            <p:nvPr/>
          </p:nvSpPr>
          <p:spPr>
            <a:xfrm>
              <a:off x="0" y="1272201"/>
              <a:ext cx="3655659" cy="216365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AABD4DDD-D2E4-45D5-8973-E8D82BEA2CDD}"/>
                </a:ext>
              </a:extLst>
            </p:cNvPr>
            <p:cNvSpPr txBox="1"/>
            <p:nvPr/>
          </p:nvSpPr>
          <p:spPr>
            <a:xfrm>
              <a:off x="14337" y="1182798"/>
              <a:ext cx="3511346" cy="214569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t" anchorCtr="0">
              <a:noAutofit/>
            </a:bodyPr>
            <a:lstStyle/>
            <a:p>
              <a:pPr marL="0" lvl="0" indent="0" defTabSz="1778000">
                <a:lnSpc>
                  <a:spcPct val="90000"/>
                </a:lnSpc>
                <a:spcBef>
                  <a:spcPct val="0"/>
                </a:spcBef>
                <a:spcAft>
                  <a:spcPct val="35000"/>
                </a:spcAft>
                <a:buNone/>
              </a:pPr>
              <a:r>
                <a:rPr lang="en-US" sz="7800" kern="1200" dirty="0"/>
                <a:t>31% </a:t>
              </a:r>
            </a:p>
            <a:p>
              <a:pPr marL="0" lvl="0" indent="0" algn="ctr" defTabSz="1778000">
                <a:lnSpc>
                  <a:spcPct val="90000"/>
                </a:lnSpc>
                <a:spcBef>
                  <a:spcPct val="0"/>
                </a:spcBef>
                <a:spcAft>
                  <a:spcPct val="35000"/>
                </a:spcAft>
                <a:buNone/>
              </a:pPr>
              <a:r>
                <a:rPr lang="en-US" sz="3000" dirty="0"/>
                <a:t>in ALTO administration</a:t>
              </a:r>
              <a:endParaRPr lang="en-US" sz="3000" kern="1200" dirty="0"/>
            </a:p>
            <a:p>
              <a:pPr marL="0" lvl="0" indent="0" algn="ctr" defTabSz="1778000">
                <a:lnSpc>
                  <a:spcPct val="90000"/>
                </a:lnSpc>
                <a:spcBef>
                  <a:spcPct val="0"/>
                </a:spcBef>
                <a:spcAft>
                  <a:spcPct val="35000"/>
                </a:spcAft>
                <a:buNone/>
              </a:pPr>
              <a:endParaRPr lang="en-US" sz="1900" kern="1200" dirty="0"/>
            </a:p>
          </p:txBody>
        </p:sp>
      </p:grpSp>
      <p:sp>
        <p:nvSpPr>
          <p:cNvPr id="7" name="Rectangle: Rounded Corners 6">
            <a:extLst>
              <a:ext uri="{FF2B5EF4-FFF2-40B4-BE49-F238E27FC236}">
                <a16:creationId xmlns:a16="http://schemas.microsoft.com/office/drawing/2014/main" id="{FB9E4BC2-E16F-4306-8C9B-6E743C08DC42}"/>
              </a:ext>
            </a:extLst>
          </p:cNvPr>
          <p:cNvSpPr/>
          <p:nvPr/>
        </p:nvSpPr>
        <p:spPr>
          <a:xfrm>
            <a:off x="6059449" y="1828800"/>
            <a:ext cx="3008351" cy="3688210"/>
          </a:xfrm>
          <a:prstGeom prst="roundRect">
            <a:avLst/>
          </a:prstGeom>
          <a:solidFill>
            <a:srgbClr val="0075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US" sz="6600" dirty="0"/>
              <a:t>35,000</a:t>
            </a:r>
          </a:p>
          <a:p>
            <a:pPr algn="ctr"/>
            <a:r>
              <a:rPr lang="en-US" sz="3000" dirty="0"/>
              <a:t>fewer projected opioid administrations </a:t>
            </a:r>
            <a:r>
              <a:rPr lang="en-US" sz="2200" dirty="0"/>
              <a:t>during the pilot than during the baseline period</a:t>
            </a:r>
          </a:p>
        </p:txBody>
      </p:sp>
      <p:grpSp>
        <p:nvGrpSpPr>
          <p:cNvPr id="8" name="Group 7">
            <a:extLst>
              <a:ext uri="{FF2B5EF4-FFF2-40B4-BE49-F238E27FC236}">
                <a16:creationId xmlns:a16="http://schemas.microsoft.com/office/drawing/2014/main" id="{3A76CAB4-A621-4B31-9E23-D938C6F725D8}"/>
              </a:ext>
            </a:extLst>
          </p:cNvPr>
          <p:cNvGrpSpPr/>
          <p:nvPr/>
        </p:nvGrpSpPr>
        <p:grpSpPr>
          <a:xfrm>
            <a:off x="152400" y="1828800"/>
            <a:ext cx="2810077" cy="3789223"/>
            <a:chOff x="0" y="1272201"/>
            <a:chExt cx="3655659" cy="2233944"/>
          </a:xfrm>
        </p:grpSpPr>
        <p:sp>
          <p:nvSpPr>
            <p:cNvPr id="9" name="Rectangle: Rounded Corners 8">
              <a:extLst>
                <a:ext uri="{FF2B5EF4-FFF2-40B4-BE49-F238E27FC236}">
                  <a16:creationId xmlns:a16="http://schemas.microsoft.com/office/drawing/2014/main" id="{61BDF7A3-E11E-46DE-9749-3C1CF86C2DD0}"/>
                </a:ext>
              </a:extLst>
            </p:cNvPr>
            <p:cNvSpPr/>
            <p:nvPr/>
          </p:nvSpPr>
          <p:spPr>
            <a:xfrm>
              <a:off x="0" y="1272201"/>
              <a:ext cx="3655659" cy="2163650"/>
            </a:xfrm>
            <a:prstGeom prst="roundRect">
              <a:avLst/>
            </a:prstGeom>
            <a:solidFill>
              <a:srgbClr val="672D8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B24D2B86-6A3B-4271-8B31-F8F424F465F2}"/>
                </a:ext>
              </a:extLst>
            </p:cNvPr>
            <p:cNvSpPr txBox="1"/>
            <p:nvPr/>
          </p:nvSpPr>
          <p:spPr>
            <a:xfrm>
              <a:off x="105621" y="1369688"/>
              <a:ext cx="3444417" cy="2136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defTabSz="1778000">
                <a:lnSpc>
                  <a:spcPct val="90000"/>
                </a:lnSpc>
                <a:spcBef>
                  <a:spcPct val="0"/>
                </a:spcBef>
                <a:spcAft>
                  <a:spcPct val="35000"/>
                </a:spcAft>
                <a:buNone/>
              </a:pPr>
              <a:r>
                <a:rPr lang="en-US" sz="7000" kern="1200" dirty="0"/>
                <a:t>36% </a:t>
              </a:r>
            </a:p>
            <a:p>
              <a:pPr marL="0" lvl="0" indent="0" algn="ctr" defTabSz="1778000">
                <a:lnSpc>
                  <a:spcPct val="90000"/>
                </a:lnSpc>
                <a:spcBef>
                  <a:spcPct val="0"/>
                </a:spcBef>
                <a:spcAft>
                  <a:spcPct val="35000"/>
                </a:spcAft>
                <a:buNone/>
              </a:pPr>
              <a:r>
                <a:rPr lang="en-US" sz="3000" dirty="0"/>
                <a:t>in opioid administration</a:t>
              </a:r>
              <a:endParaRPr lang="en-US" sz="3000" kern="1200" dirty="0"/>
            </a:p>
            <a:p>
              <a:pPr marL="0" lvl="0" indent="0" algn="ctr" defTabSz="1778000">
                <a:lnSpc>
                  <a:spcPct val="90000"/>
                </a:lnSpc>
                <a:spcBef>
                  <a:spcPct val="0"/>
                </a:spcBef>
                <a:spcAft>
                  <a:spcPct val="35000"/>
                </a:spcAft>
                <a:buNone/>
              </a:pPr>
              <a:r>
                <a:rPr lang="en-US" sz="1900" kern="1200" dirty="0"/>
                <a:t>Measured in MEUs/1,000 ED visits across all 10 EDs</a:t>
              </a:r>
            </a:p>
            <a:p>
              <a:pPr marL="0" lvl="0" indent="0" algn="ctr" defTabSz="1778000">
                <a:lnSpc>
                  <a:spcPct val="90000"/>
                </a:lnSpc>
                <a:spcBef>
                  <a:spcPct val="0"/>
                </a:spcBef>
                <a:spcAft>
                  <a:spcPct val="35000"/>
                </a:spcAft>
                <a:buNone/>
              </a:pPr>
              <a:r>
                <a:rPr lang="en-US" sz="1900" dirty="0"/>
                <a:t>2017 vs. 2016</a:t>
              </a:r>
              <a:endParaRPr lang="en-US" sz="1900" kern="1200" dirty="0"/>
            </a:p>
            <a:p>
              <a:pPr marL="0" lvl="0" indent="0" algn="ctr" defTabSz="1778000">
                <a:lnSpc>
                  <a:spcPct val="90000"/>
                </a:lnSpc>
                <a:spcBef>
                  <a:spcPct val="0"/>
                </a:spcBef>
                <a:spcAft>
                  <a:spcPct val="35000"/>
                </a:spcAft>
                <a:buNone/>
              </a:pPr>
              <a:endParaRPr lang="en-US" sz="1900" kern="1200" dirty="0"/>
            </a:p>
          </p:txBody>
        </p:sp>
      </p:grpSp>
      <p:sp>
        <p:nvSpPr>
          <p:cNvPr id="11" name="Arrow: Down 10">
            <a:extLst>
              <a:ext uri="{FF2B5EF4-FFF2-40B4-BE49-F238E27FC236}">
                <a16:creationId xmlns:a16="http://schemas.microsoft.com/office/drawing/2014/main" id="{AF1BB228-3E90-424F-B909-2AC28DE74ACA}"/>
              </a:ext>
            </a:extLst>
          </p:cNvPr>
          <p:cNvSpPr/>
          <p:nvPr/>
        </p:nvSpPr>
        <p:spPr>
          <a:xfrm>
            <a:off x="2073611" y="1948033"/>
            <a:ext cx="767496" cy="95003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4582A1FF-20D0-4E49-A9D6-9404D5FEAAE8}"/>
              </a:ext>
            </a:extLst>
          </p:cNvPr>
          <p:cNvSpPr/>
          <p:nvPr/>
        </p:nvSpPr>
        <p:spPr>
          <a:xfrm rot="10800000">
            <a:off x="5110868" y="1948033"/>
            <a:ext cx="767496" cy="95003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625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794B-4FF6-4C5C-AE1D-48740046D99E}"/>
              </a:ext>
            </a:extLst>
          </p:cNvPr>
          <p:cNvSpPr>
            <a:spLocks noGrp="1"/>
          </p:cNvSpPr>
          <p:nvPr>
            <p:ph type="title"/>
          </p:nvPr>
        </p:nvSpPr>
        <p:spPr/>
        <p:txBody>
          <a:bodyPr/>
          <a:lstStyle/>
          <a:p>
            <a:r>
              <a:rPr lang="en-US" dirty="0"/>
              <a:t>Overall Results – by Site</a:t>
            </a:r>
          </a:p>
        </p:txBody>
      </p:sp>
      <p:pic>
        <p:nvPicPr>
          <p:cNvPr id="4" name="Picture 3">
            <a:extLst>
              <a:ext uri="{FF2B5EF4-FFF2-40B4-BE49-F238E27FC236}">
                <a16:creationId xmlns:a16="http://schemas.microsoft.com/office/drawing/2014/main" id="{FF613DEF-6875-43A2-9D3E-82CC63F59AB3}"/>
              </a:ext>
            </a:extLst>
          </p:cNvPr>
          <p:cNvPicPr>
            <a:picLocks noChangeAspect="1"/>
          </p:cNvPicPr>
          <p:nvPr/>
        </p:nvPicPr>
        <p:blipFill rotWithShape="1">
          <a:blip r:embed="rId2"/>
          <a:srcRect t="7216" b="33217"/>
          <a:stretch/>
        </p:blipFill>
        <p:spPr>
          <a:xfrm>
            <a:off x="323850" y="1752600"/>
            <a:ext cx="8669179" cy="3393219"/>
          </a:xfrm>
          <a:prstGeom prst="rect">
            <a:avLst/>
          </a:prstGeom>
        </p:spPr>
      </p:pic>
    </p:spTree>
    <p:extLst>
      <p:ext uri="{BB962C8B-B14F-4D97-AF65-F5344CB8AC3E}">
        <p14:creationId xmlns:p14="http://schemas.microsoft.com/office/powerpoint/2010/main" val="145367209"/>
      </p:ext>
    </p:extLst>
  </p:cSld>
  <p:clrMapOvr>
    <a:masterClrMapping/>
  </p:clrMapOvr>
</p:sld>
</file>

<file path=ppt/theme/theme1.xml><?xml version="1.0" encoding="utf-8"?>
<a:theme xmlns:a="http://schemas.openxmlformats.org/drawingml/2006/main" name="Retrospect">
  <a:themeElements>
    <a:clrScheme name="Custom 5">
      <a:dk1>
        <a:srgbClr val="000000"/>
      </a:dk1>
      <a:lt1>
        <a:sysClr val="window" lastClr="FFFFFF"/>
      </a:lt1>
      <a:dk2>
        <a:srgbClr val="637052"/>
      </a:dk2>
      <a:lt2>
        <a:srgbClr val="CCDDEA"/>
      </a:lt2>
      <a:accent1>
        <a:srgbClr val="4ABDE8"/>
      </a:accent1>
      <a:accent2>
        <a:srgbClr val="0E2144"/>
      </a:accent2>
      <a:accent3>
        <a:srgbClr val="A6D30B"/>
      </a:accent3>
      <a:accent4>
        <a:srgbClr val="515B61"/>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D09F7C30CE4F47AA48BDC85A05A7F5" ma:contentTypeVersion="8" ma:contentTypeDescription="Create a new document." ma:contentTypeScope="" ma:versionID="62b5be9e5f1c5178a6dff4a978a35840">
  <xsd:schema xmlns:xsd="http://www.w3.org/2001/XMLSchema" xmlns:xs="http://www.w3.org/2001/XMLSchema" xmlns:p="http://schemas.microsoft.com/office/2006/metadata/properties" xmlns:ns2="b7d17d27-7c21-46f2-8ebc-a4358db84241" xmlns:ns3="52f41ad7-8b0a-4b71-b5ed-8a0b7e2514eb" targetNamespace="http://schemas.microsoft.com/office/2006/metadata/properties" ma:root="true" ma:fieldsID="c3a25361f28ea977fc6da1ccab08a74b" ns2:_="" ns3:_="">
    <xsd:import namespace="b7d17d27-7c21-46f2-8ebc-a4358db84241"/>
    <xsd:import namespace="52f41ad7-8b0a-4b71-b5ed-8a0b7e2514e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17d27-7c21-46f2-8ebc-a4358db842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2f41ad7-8b0a-4b71-b5ed-8a0b7e2514e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DAC727-BE99-4473-B5C3-BB0442A914F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2f41ad7-8b0a-4b71-b5ed-8a0b7e2514eb"/>
    <ds:schemaRef ds:uri="http://purl.org/dc/terms/"/>
    <ds:schemaRef ds:uri="b7d17d27-7c21-46f2-8ebc-a4358db84241"/>
    <ds:schemaRef ds:uri="http://www.w3.org/XML/1998/namespace"/>
    <ds:schemaRef ds:uri="http://purl.org/dc/dcmitype/"/>
  </ds:schemaRefs>
</ds:datastoreItem>
</file>

<file path=customXml/itemProps2.xml><?xml version="1.0" encoding="utf-8"?>
<ds:datastoreItem xmlns:ds="http://schemas.openxmlformats.org/officeDocument/2006/customXml" ds:itemID="{B6E26BFE-D694-4F94-80B6-64ED8E74EF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d17d27-7c21-46f2-8ebc-a4358db84241"/>
    <ds:schemaRef ds:uri="52f41ad7-8b0a-4b71-b5ed-8a0b7e251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5A28B9-24B9-4C12-A173-980968DCF6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553</TotalTime>
  <Words>513</Words>
  <Application>Microsoft Office PowerPoint</Application>
  <PresentationFormat>On-screen Show (4:3)</PresentationFormat>
  <Paragraphs>89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vt:lpstr>
      <vt:lpstr>Cambria Math</vt:lpstr>
      <vt:lpstr>Retrospect</vt:lpstr>
      <vt:lpstr>The Colorado ALTO Project </vt:lpstr>
      <vt:lpstr>Partners</vt:lpstr>
      <vt:lpstr>Background</vt:lpstr>
      <vt:lpstr>Colorado ACEP Guidelines</vt:lpstr>
      <vt:lpstr>ALTOs – Colorado ACEP Guidance</vt:lpstr>
      <vt:lpstr>Measures</vt:lpstr>
      <vt:lpstr>Participating ED Characteristics</vt:lpstr>
      <vt:lpstr>Overall Results</vt:lpstr>
      <vt:lpstr>Overall Results – by Site</vt:lpstr>
      <vt:lpstr>ALTO vs. Opioid Use Over Time</vt:lpstr>
      <vt:lpstr>Patient Satisfaction </vt:lpstr>
      <vt:lpstr>Conclusions</vt:lpstr>
      <vt:lpstr>Colorado Opioid Safety Pilot Next Steps</vt:lpstr>
      <vt:lpstr>Colorado ALTO Project</vt:lpstr>
      <vt:lpstr>Federal ALTO Work</vt:lpstr>
      <vt:lpstr>Resources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Welch</dc:creator>
  <cp:lastModifiedBy>Cara Welch</cp:lastModifiedBy>
  <cp:revision>90</cp:revision>
  <dcterms:created xsi:type="dcterms:W3CDTF">2015-04-02T18:29:14Z</dcterms:created>
  <dcterms:modified xsi:type="dcterms:W3CDTF">2018-07-11T13:35:53Z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0x01010086D09F7C30CE4F47AA48BDC85A05A7F5</vt:lpwstr>
  </property>
</Properties>
</file>