
<file path=[Content_Types].xml><?xml version="1.0" encoding="utf-8"?>
<Types xmlns="http://schemas.openxmlformats.org/package/2006/content-types">
  <Default Extension="png" ContentType="image/png"/>
  <Default Extension="tmp"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xml" ContentType="application/vnd.openxmlformats-officedocument.drawingml.chart+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omments/comment1.xml" ContentType="application/vnd.openxmlformats-officedocument.presentationml.comments+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charts/chart3.xml" ContentType="application/vnd.openxmlformats-officedocument.drawingml.chart+xml"/>
  <Override PartName="/ppt/theme/themeOverride1.xml" ContentType="application/vnd.openxmlformats-officedocument.themeOverride+xml"/>
  <Override PartName="/ppt/notesSlides/notesSlide8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charts/chart4.xml" ContentType="application/vnd.openxmlformats-officedocument.drawingml.chart+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2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3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32.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charts/chart5.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 id="2147483677" r:id="rId6"/>
    <p:sldMasterId id="2147483690" r:id="rId7"/>
    <p:sldMasterId id="2147483699" r:id="rId8"/>
    <p:sldMasterId id="2147483711" r:id="rId9"/>
    <p:sldMasterId id="2147483723" r:id="rId10"/>
    <p:sldMasterId id="2147483736" r:id="rId11"/>
    <p:sldMasterId id="2147483749" r:id="rId12"/>
    <p:sldMasterId id="2147483761" r:id="rId13"/>
  </p:sldMasterIdLst>
  <p:notesMasterIdLst>
    <p:notesMasterId r:id="rId239"/>
  </p:notesMasterIdLst>
  <p:sldIdLst>
    <p:sldId id="256" r:id="rId14"/>
    <p:sldId id="1599" r:id="rId15"/>
    <p:sldId id="1622" r:id="rId16"/>
    <p:sldId id="265" r:id="rId17"/>
    <p:sldId id="1621" r:id="rId18"/>
    <p:sldId id="1603" r:id="rId19"/>
    <p:sldId id="1605" r:id="rId20"/>
    <p:sldId id="1604" r:id="rId21"/>
    <p:sldId id="1606" r:id="rId22"/>
    <p:sldId id="1639" r:id="rId23"/>
    <p:sldId id="348" r:id="rId24"/>
    <p:sldId id="1640" r:id="rId25"/>
    <p:sldId id="1641" r:id="rId26"/>
    <p:sldId id="1642" r:id="rId27"/>
    <p:sldId id="1643" r:id="rId28"/>
    <p:sldId id="1644" r:id="rId29"/>
    <p:sldId id="1645" r:id="rId30"/>
    <p:sldId id="1646" r:id="rId31"/>
    <p:sldId id="332" r:id="rId32"/>
    <p:sldId id="1647" r:id="rId33"/>
    <p:sldId id="331" r:id="rId34"/>
    <p:sldId id="1648" r:id="rId35"/>
    <p:sldId id="1649" r:id="rId36"/>
    <p:sldId id="1650" r:id="rId37"/>
    <p:sldId id="1651" r:id="rId38"/>
    <p:sldId id="1652" r:id="rId39"/>
    <p:sldId id="1653" r:id="rId40"/>
    <p:sldId id="345" r:id="rId41"/>
    <p:sldId id="342" r:id="rId42"/>
    <p:sldId id="343" r:id="rId43"/>
    <p:sldId id="1654" r:id="rId44"/>
    <p:sldId id="1655" r:id="rId45"/>
    <p:sldId id="1656" r:id="rId46"/>
    <p:sldId id="1657" r:id="rId47"/>
    <p:sldId id="1658" r:id="rId48"/>
    <p:sldId id="1659" r:id="rId49"/>
    <p:sldId id="305" r:id="rId50"/>
    <p:sldId id="1660" r:id="rId51"/>
    <p:sldId id="1661" r:id="rId52"/>
    <p:sldId id="1662" r:id="rId53"/>
    <p:sldId id="346" r:id="rId54"/>
    <p:sldId id="333" r:id="rId55"/>
    <p:sldId id="1663" r:id="rId56"/>
    <p:sldId id="349" r:id="rId57"/>
    <p:sldId id="297" r:id="rId58"/>
    <p:sldId id="1664" r:id="rId59"/>
    <p:sldId id="323" r:id="rId60"/>
    <p:sldId id="324" r:id="rId61"/>
    <p:sldId id="325" r:id="rId62"/>
    <p:sldId id="329" r:id="rId63"/>
    <p:sldId id="326" r:id="rId64"/>
    <p:sldId id="327" r:id="rId65"/>
    <p:sldId id="328" r:id="rId66"/>
    <p:sldId id="1665" r:id="rId67"/>
    <p:sldId id="1666" r:id="rId68"/>
    <p:sldId id="1667" r:id="rId69"/>
    <p:sldId id="1668" r:id="rId70"/>
    <p:sldId id="1669" r:id="rId71"/>
    <p:sldId id="1670" r:id="rId72"/>
    <p:sldId id="334" r:id="rId73"/>
    <p:sldId id="335" r:id="rId74"/>
    <p:sldId id="336" r:id="rId75"/>
    <p:sldId id="337" r:id="rId76"/>
    <p:sldId id="338" r:id="rId77"/>
    <p:sldId id="339" r:id="rId78"/>
    <p:sldId id="341" r:id="rId79"/>
    <p:sldId id="344" r:id="rId80"/>
    <p:sldId id="271" r:id="rId81"/>
    <p:sldId id="1607" r:id="rId82"/>
    <p:sldId id="1608" r:id="rId83"/>
    <p:sldId id="267" r:id="rId84"/>
    <p:sldId id="268" r:id="rId85"/>
    <p:sldId id="269" r:id="rId86"/>
    <p:sldId id="270" r:id="rId87"/>
    <p:sldId id="1634" r:id="rId88"/>
    <p:sldId id="1635" r:id="rId89"/>
    <p:sldId id="273" r:id="rId90"/>
    <p:sldId id="275" r:id="rId91"/>
    <p:sldId id="274" r:id="rId92"/>
    <p:sldId id="1636" r:id="rId93"/>
    <p:sldId id="1637" r:id="rId94"/>
    <p:sldId id="260" r:id="rId95"/>
    <p:sldId id="261" r:id="rId96"/>
    <p:sldId id="262" r:id="rId97"/>
    <p:sldId id="263" r:id="rId98"/>
    <p:sldId id="264" r:id="rId99"/>
    <p:sldId id="1638" r:id="rId100"/>
    <p:sldId id="266" r:id="rId101"/>
    <p:sldId id="276" r:id="rId102"/>
    <p:sldId id="1609" r:id="rId103"/>
    <p:sldId id="314" r:id="rId104"/>
    <p:sldId id="315" r:id="rId105"/>
    <p:sldId id="1548" r:id="rId106"/>
    <p:sldId id="1549" r:id="rId107"/>
    <p:sldId id="1550" r:id="rId108"/>
    <p:sldId id="1551" r:id="rId109"/>
    <p:sldId id="1552" r:id="rId110"/>
    <p:sldId id="1553" r:id="rId111"/>
    <p:sldId id="1554" r:id="rId112"/>
    <p:sldId id="1555" r:id="rId113"/>
    <p:sldId id="290" r:id="rId114"/>
    <p:sldId id="291" r:id="rId115"/>
    <p:sldId id="292" r:id="rId116"/>
    <p:sldId id="293" r:id="rId117"/>
    <p:sldId id="1556" r:id="rId118"/>
    <p:sldId id="298" r:id="rId119"/>
    <p:sldId id="1557" r:id="rId120"/>
    <p:sldId id="1558" r:id="rId121"/>
    <p:sldId id="316" r:id="rId122"/>
    <p:sldId id="1559" r:id="rId123"/>
    <p:sldId id="303" r:id="rId124"/>
    <p:sldId id="304" r:id="rId125"/>
    <p:sldId id="299" r:id="rId126"/>
    <p:sldId id="317" r:id="rId127"/>
    <p:sldId id="1560" r:id="rId128"/>
    <p:sldId id="1561" r:id="rId129"/>
    <p:sldId id="1562" r:id="rId130"/>
    <p:sldId id="1563" r:id="rId131"/>
    <p:sldId id="1564" r:id="rId132"/>
    <p:sldId id="1565" r:id="rId133"/>
    <p:sldId id="1566" r:id="rId134"/>
    <p:sldId id="321" r:id="rId135"/>
    <p:sldId id="322" r:id="rId136"/>
    <p:sldId id="1567" r:id="rId137"/>
    <p:sldId id="1568" r:id="rId138"/>
    <p:sldId id="300" r:id="rId139"/>
    <p:sldId id="302" r:id="rId140"/>
    <p:sldId id="301" r:id="rId141"/>
    <p:sldId id="320" r:id="rId142"/>
    <p:sldId id="309" r:id="rId143"/>
    <p:sldId id="310" r:id="rId144"/>
    <p:sldId id="306" r:id="rId145"/>
    <p:sldId id="308" r:id="rId146"/>
    <p:sldId id="312" r:id="rId147"/>
    <p:sldId id="307" r:id="rId148"/>
    <p:sldId id="311" r:id="rId149"/>
    <p:sldId id="313" r:id="rId150"/>
    <p:sldId id="318" r:id="rId151"/>
    <p:sldId id="319" r:id="rId152"/>
    <p:sldId id="1610" r:id="rId153"/>
    <p:sldId id="257" r:id="rId154"/>
    <p:sldId id="1587" r:id="rId155"/>
    <p:sldId id="1588" r:id="rId156"/>
    <p:sldId id="1589" r:id="rId157"/>
    <p:sldId id="1590" r:id="rId158"/>
    <p:sldId id="1591" r:id="rId159"/>
    <p:sldId id="272" r:id="rId160"/>
    <p:sldId id="1570" r:id="rId161"/>
    <p:sldId id="1611" r:id="rId162"/>
    <p:sldId id="1612" r:id="rId163"/>
    <p:sldId id="1519" r:id="rId164"/>
    <p:sldId id="1520" r:id="rId165"/>
    <p:sldId id="1524" r:id="rId166"/>
    <p:sldId id="1515" r:id="rId167"/>
    <p:sldId id="1523" r:id="rId168"/>
    <p:sldId id="1525" r:id="rId169"/>
    <p:sldId id="1527" r:id="rId170"/>
    <p:sldId id="1521" r:id="rId171"/>
    <p:sldId id="1526" r:id="rId172"/>
    <p:sldId id="1613" r:id="rId173"/>
    <p:sldId id="1614" r:id="rId174"/>
    <p:sldId id="1615" r:id="rId175"/>
    <p:sldId id="284" r:id="rId176"/>
    <p:sldId id="285" r:id="rId177"/>
    <p:sldId id="286" r:id="rId178"/>
    <p:sldId id="287" r:id="rId179"/>
    <p:sldId id="288" r:id="rId180"/>
    <p:sldId id="289" r:id="rId181"/>
    <p:sldId id="1578" r:id="rId182"/>
    <p:sldId id="1616" r:id="rId183"/>
    <p:sldId id="1534" r:id="rId184"/>
    <p:sldId id="1535" r:id="rId185"/>
    <p:sldId id="1536" r:id="rId186"/>
    <p:sldId id="1537" r:id="rId187"/>
    <p:sldId id="1538" r:id="rId188"/>
    <p:sldId id="1539" r:id="rId189"/>
    <p:sldId id="1540" r:id="rId190"/>
    <p:sldId id="1541" r:id="rId191"/>
    <p:sldId id="1542" r:id="rId192"/>
    <p:sldId id="1543" r:id="rId193"/>
    <p:sldId id="1544" r:id="rId194"/>
    <p:sldId id="1545" r:id="rId195"/>
    <p:sldId id="1546" r:id="rId196"/>
    <p:sldId id="1547" r:id="rId197"/>
    <p:sldId id="1617" r:id="rId198"/>
    <p:sldId id="429" r:id="rId199"/>
    <p:sldId id="430" r:id="rId200"/>
    <p:sldId id="710" r:id="rId201"/>
    <p:sldId id="431" r:id="rId202"/>
    <p:sldId id="1528" r:id="rId203"/>
    <p:sldId id="424" r:id="rId204"/>
    <p:sldId id="1529" r:id="rId205"/>
    <p:sldId id="1530" r:id="rId206"/>
    <p:sldId id="426" r:id="rId207"/>
    <p:sldId id="427" r:id="rId208"/>
    <p:sldId id="711" r:id="rId209"/>
    <p:sldId id="433" r:id="rId210"/>
    <p:sldId id="712" r:id="rId211"/>
    <p:sldId id="713" r:id="rId212"/>
    <p:sldId id="714" r:id="rId213"/>
    <p:sldId id="715" r:id="rId214"/>
    <p:sldId id="716" r:id="rId215"/>
    <p:sldId id="414" r:id="rId216"/>
    <p:sldId id="1531" r:id="rId217"/>
    <p:sldId id="717" r:id="rId218"/>
    <p:sldId id="1532" r:id="rId219"/>
    <p:sldId id="1533" r:id="rId220"/>
    <p:sldId id="432" r:id="rId221"/>
    <p:sldId id="434" r:id="rId222"/>
    <p:sldId id="435" r:id="rId223"/>
    <p:sldId id="436" r:id="rId224"/>
    <p:sldId id="1582" r:id="rId225"/>
    <p:sldId id="1619" r:id="rId226"/>
    <p:sldId id="1618" r:id="rId227"/>
    <p:sldId id="1623" r:id="rId228"/>
    <p:sldId id="1624" r:id="rId229"/>
    <p:sldId id="1625" r:id="rId230"/>
    <p:sldId id="1626" r:id="rId231"/>
    <p:sldId id="1627" r:id="rId232"/>
    <p:sldId id="1629" r:id="rId233"/>
    <p:sldId id="1630" r:id="rId234"/>
    <p:sldId id="1631" r:id="rId235"/>
    <p:sldId id="1632" r:id="rId236"/>
    <p:sldId id="1633" r:id="rId237"/>
    <p:sldId id="1620" r:id="rId23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in, Andrew" initials="SA" lastIdx="1" clrIdx="0">
    <p:extLst>
      <p:ext uri="{19B8F6BF-5375-455C-9EA6-DF929625EA0E}">
        <p15:presenceInfo xmlns:p15="http://schemas.microsoft.com/office/powerpoint/2012/main" userId="S-1-5-21-921608389-1917390104-3615547825-1726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B90018-8D1E-4A1C-9DBD-1F9A3AAFD8D6}" v="4" dt="2018-10-04T13:06:50.679"/>
    <p1510:client id="{43E9F74F-F804-405F-9F2B-FDE4953DD77A}" v="3" dt="2018-10-05T13:05:23.2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616" autoAdjust="0"/>
    <p:restoredTop sz="71462" autoAdjust="0"/>
  </p:normalViewPr>
  <p:slideViewPr>
    <p:cSldViewPr snapToGrid="0" snapToObjects="1">
      <p:cViewPr>
        <p:scale>
          <a:sx n="68" d="100"/>
          <a:sy n="68" d="100"/>
        </p:scale>
        <p:origin x="1596" y="288"/>
      </p:cViewPr>
      <p:guideLst/>
    </p:cSldViewPr>
  </p:slideViewPr>
  <p:notesTextViewPr>
    <p:cViewPr>
      <p:scale>
        <a:sx n="1" d="1"/>
        <a:sy n="1" d="1"/>
      </p:scale>
      <p:origin x="0" y="0"/>
    </p:cViewPr>
  </p:notesTextViewPr>
  <p:sorterViewPr>
    <p:cViewPr varScale="1">
      <p:scale>
        <a:sx n="100" d="100"/>
        <a:sy n="100" d="100"/>
      </p:scale>
      <p:origin x="0" y="-43194"/>
    </p:cViewPr>
  </p:sorterViewPr>
  <p:notesViewPr>
    <p:cSldViewPr snapToGrid="0" snapToObjects="1">
      <p:cViewPr varScale="1">
        <p:scale>
          <a:sx n="84" d="100"/>
          <a:sy n="84" d="100"/>
        </p:scale>
        <p:origin x="2976" y="102"/>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4.xml"/><Relationship Id="rId21" Type="http://schemas.openxmlformats.org/officeDocument/2006/relationships/slide" Target="slides/slide8.xml"/><Relationship Id="rId42" Type="http://schemas.openxmlformats.org/officeDocument/2006/relationships/slide" Target="slides/slide29.xml"/><Relationship Id="rId63" Type="http://schemas.openxmlformats.org/officeDocument/2006/relationships/slide" Target="slides/slide50.xml"/><Relationship Id="rId84" Type="http://schemas.openxmlformats.org/officeDocument/2006/relationships/slide" Target="slides/slide71.xml"/><Relationship Id="rId138" Type="http://schemas.openxmlformats.org/officeDocument/2006/relationships/slide" Target="slides/slide125.xml"/><Relationship Id="rId159" Type="http://schemas.openxmlformats.org/officeDocument/2006/relationships/slide" Target="slides/slide146.xml"/><Relationship Id="rId170" Type="http://schemas.openxmlformats.org/officeDocument/2006/relationships/slide" Target="slides/slide157.xml"/><Relationship Id="rId191" Type="http://schemas.openxmlformats.org/officeDocument/2006/relationships/slide" Target="slides/slide178.xml"/><Relationship Id="rId205" Type="http://schemas.openxmlformats.org/officeDocument/2006/relationships/slide" Target="slides/slide192.xml"/><Relationship Id="rId226" Type="http://schemas.openxmlformats.org/officeDocument/2006/relationships/slide" Target="slides/slide213.xml"/><Relationship Id="rId107" Type="http://schemas.openxmlformats.org/officeDocument/2006/relationships/slide" Target="slides/slide94.xml"/><Relationship Id="rId11" Type="http://schemas.openxmlformats.org/officeDocument/2006/relationships/slideMaster" Target="slideMasters/slideMaster8.xml"/><Relationship Id="rId32" Type="http://schemas.openxmlformats.org/officeDocument/2006/relationships/slide" Target="slides/slide19.xml"/><Relationship Id="rId53" Type="http://schemas.openxmlformats.org/officeDocument/2006/relationships/slide" Target="slides/slide40.xml"/><Relationship Id="rId74" Type="http://schemas.openxmlformats.org/officeDocument/2006/relationships/slide" Target="slides/slide61.xml"/><Relationship Id="rId128" Type="http://schemas.openxmlformats.org/officeDocument/2006/relationships/slide" Target="slides/slide115.xml"/><Relationship Id="rId149" Type="http://schemas.openxmlformats.org/officeDocument/2006/relationships/slide" Target="slides/slide136.xml"/><Relationship Id="rId5" Type="http://schemas.openxmlformats.org/officeDocument/2006/relationships/slideMaster" Target="slideMasters/slideMaster2.xml"/><Relationship Id="rId95" Type="http://schemas.openxmlformats.org/officeDocument/2006/relationships/slide" Target="slides/slide82.xml"/><Relationship Id="rId160" Type="http://schemas.openxmlformats.org/officeDocument/2006/relationships/slide" Target="slides/slide147.xml"/><Relationship Id="rId181" Type="http://schemas.openxmlformats.org/officeDocument/2006/relationships/slide" Target="slides/slide168.xml"/><Relationship Id="rId216" Type="http://schemas.openxmlformats.org/officeDocument/2006/relationships/slide" Target="slides/slide203.xml"/><Relationship Id="rId237" Type="http://schemas.openxmlformats.org/officeDocument/2006/relationships/slide" Target="slides/slide224.xml"/><Relationship Id="rId22" Type="http://schemas.openxmlformats.org/officeDocument/2006/relationships/slide" Target="slides/slide9.xml"/><Relationship Id="rId43" Type="http://schemas.openxmlformats.org/officeDocument/2006/relationships/slide" Target="slides/slide30.xml"/><Relationship Id="rId64" Type="http://schemas.openxmlformats.org/officeDocument/2006/relationships/slide" Target="slides/slide51.xml"/><Relationship Id="rId118" Type="http://schemas.openxmlformats.org/officeDocument/2006/relationships/slide" Target="slides/slide105.xml"/><Relationship Id="rId139" Type="http://schemas.openxmlformats.org/officeDocument/2006/relationships/slide" Target="slides/slide126.xml"/><Relationship Id="rId85" Type="http://schemas.openxmlformats.org/officeDocument/2006/relationships/slide" Target="slides/slide72.xml"/><Relationship Id="rId150" Type="http://schemas.openxmlformats.org/officeDocument/2006/relationships/slide" Target="slides/slide137.xml"/><Relationship Id="rId171" Type="http://schemas.openxmlformats.org/officeDocument/2006/relationships/slide" Target="slides/slide158.xml"/><Relationship Id="rId192" Type="http://schemas.openxmlformats.org/officeDocument/2006/relationships/slide" Target="slides/slide179.xml"/><Relationship Id="rId206" Type="http://schemas.openxmlformats.org/officeDocument/2006/relationships/slide" Target="slides/slide193.xml"/><Relationship Id="rId227" Type="http://schemas.openxmlformats.org/officeDocument/2006/relationships/slide" Target="slides/slide214.xml"/><Relationship Id="rId201" Type="http://schemas.openxmlformats.org/officeDocument/2006/relationships/slide" Target="slides/slide188.xml"/><Relationship Id="rId222" Type="http://schemas.openxmlformats.org/officeDocument/2006/relationships/slide" Target="slides/slide209.xml"/><Relationship Id="rId243" Type="http://schemas.openxmlformats.org/officeDocument/2006/relationships/theme" Target="theme/theme1.xml"/><Relationship Id="rId12" Type="http://schemas.openxmlformats.org/officeDocument/2006/relationships/slideMaster" Target="slideMasters/slideMaster9.xml"/><Relationship Id="rId17" Type="http://schemas.openxmlformats.org/officeDocument/2006/relationships/slide" Target="slides/slide4.xml"/><Relationship Id="rId33" Type="http://schemas.openxmlformats.org/officeDocument/2006/relationships/slide" Target="slides/slide20.xml"/><Relationship Id="rId38" Type="http://schemas.openxmlformats.org/officeDocument/2006/relationships/slide" Target="slides/slide25.xml"/><Relationship Id="rId59" Type="http://schemas.openxmlformats.org/officeDocument/2006/relationships/slide" Target="slides/slide46.xml"/><Relationship Id="rId103" Type="http://schemas.openxmlformats.org/officeDocument/2006/relationships/slide" Target="slides/slide90.xml"/><Relationship Id="rId108" Type="http://schemas.openxmlformats.org/officeDocument/2006/relationships/slide" Target="slides/slide95.xml"/><Relationship Id="rId124" Type="http://schemas.openxmlformats.org/officeDocument/2006/relationships/slide" Target="slides/slide111.xml"/><Relationship Id="rId129" Type="http://schemas.openxmlformats.org/officeDocument/2006/relationships/slide" Target="slides/slide116.xml"/><Relationship Id="rId54" Type="http://schemas.openxmlformats.org/officeDocument/2006/relationships/slide" Target="slides/slide41.xml"/><Relationship Id="rId70" Type="http://schemas.openxmlformats.org/officeDocument/2006/relationships/slide" Target="slides/slide57.xml"/><Relationship Id="rId75" Type="http://schemas.openxmlformats.org/officeDocument/2006/relationships/slide" Target="slides/slide62.xml"/><Relationship Id="rId91" Type="http://schemas.openxmlformats.org/officeDocument/2006/relationships/slide" Target="slides/slide78.xml"/><Relationship Id="rId96" Type="http://schemas.openxmlformats.org/officeDocument/2006/relationships/slide" Target="slides/slide83.xml"/><Relationship Id="rId140" Type="http://schemas.openxmlformats.org/officeDocument/2006/relationships/slide" Target="slides/slide127.xml"/><Relationship Id="rId145" Type="http://schemas.openxmlformats.org/officeDocument/2006/relationships/slide" Target="slides/slide132.xml"/><Relationship Id="rId161" Type="http://schemas.openxmlformats.org/officeDocument/2006/relationships/slide" Target="slides/slide148.xml"/><Relationship Id="rId166" Type="http://schemas.openxmlformats.org/officeDocument/2006/relationships/slide" Target="slides/slide153.xml"/><Relationship Id="rId182" Type="http://schemas.openxmlformats.org/officeDocument/2006/relationships/slide" Target="slides/slide169.xml"/><Relationship Id="rId187" Type="http://schemas.openxmlformats.org/officeDocument/2006/relationships/slide" Target="slides/slide174.xml"/><Relationship Id="rId217" Type="http://schemas.openxmlformats.org/officeDocument/2006/relationships/slide" Target="slides/slide204.xml"/><Relationship Id="rId1" Type="http://schemas.openxmlformats.org/officeDocument/2006/relationships/customXml" Target="../customXml/item1.xml"/><Relationship Id="rId6" Type="http://schemas.openxmlformats.org/officeDocument/2006/relationships/slideMaster" Target="slideMasters/slideMaster3.xml"/><Relationship Id="rId212" Type="http://schemas.openxmlformats.org/officeDocument/2006/relationships/slide" Target="slides/slide199.xml"/><Relationship Id="rId233" Type="http://schemas.openxmlformats.org/officeDocument/2006/relationships/slide" Target="slides/slide220.xml"/><Relationship Id="rId238" Type="http://schemas.openxmlformats.org/officeDocument/2006/relationships/slide" Target="slides/slide225.xml"/><Relationship Id="rId23" Type="http://schemas.openxmlformats.org/officeDocument/2006/relationships/slide" Target="slides/slide10.xml"/><Relationship Id="rId28" Type="http://schemas.openxmlformats.org/officeDocument/2006/relationships/slide" Target="slides/slide15.xml"/><Relationship Id="rId49" Type="http://schemas.openxmlformats.org/officeDocument/2006/relationships/slide" Target="slides/slide36.xml"/><Relationship Id="rId114" Type="http://schemas.openxmlformats.org/officeDocument/2006/relationships/slide" Target="slides/slide101.xml"/><Relationship Id="rId119" Type="http://schemas.openxmlformats.org/officeDocument/2006/relationships/slide" Target="slides/slide106.xml"/><Relationship Id="rId44" Type="http://schemas.openxmlformats.org/officeDocument/2006/relationships/slide" Target="slides/slide31.xml"/><Relationship Id="rId60" Type="http://schemas.openxmlformats.org/officeDocument/2006/relationships/slide" Target="slides/slide47.xml"/><Relationship Id="rId65" Type="http://schemas.openxmlformats.org/officeDocument/2006/relationships/slide" Target="slides/slide52.xml"/><Relationship Id="rId81" Type="http://schemas.openxmlformats.org/officeDocument/2006/relationships/slide" Target="slides/slide68.xml"/><Relationship Id="rId86" Type="http://schemas.openxmlformats.org/officeDocument/2006/relationships/slide" Target="slides/slide73.xml"/><Relationship Id="rId130" Type="http://schemas.openxmlformats.org/officeDocument/2006/relationships/slide" Target="slides/slide117.xml"/><Relationship Id="rId135" Type="http://schemas.openxmlformats.org/officeDocument/2006/relationships/slide" Target="slides/slide122.xml"/><Relationship Id="rId151" Type="http://schemas.openxmlformats.org/officeDocument/2006/relationships/slide" Target="slides/slide138.xml"/><Relationship Id="rId156" Type="http://schemas.openxmlformats.org/officeDocument/2006/relationships/slide" Target="slides/slide143.xml"/><Relationship Id="rId177" Type="http://schemas.openxmlformats.org/officeDocument/2006/relationships/slide" Target="slides/slide164.xml"/><Relationship Id="rId198" Type="http://schemas.openxmlformats.org/officeDocument/2006/relationships/slide" Target="slides/slide185.xml"/><Relationship Id="rId172" Type="http://schemas.openxmlformats.org/officeDocument/2006/relationships/slide" Target="slides/slide159.xml"/><Relationship Id="rId193" Type="http://schemas.openxmlformats.org/officeDocument/2006/relationships/slide" Target="slides/slide180.xml"/><Relationship Id="rId202" Type="http://schemas.openxmlformats.org/officeDocument/2006/relationships/slide" Target="slides/slide189.xml"/><Relationship Id="rId207" Type="http://schemas.openxmlformats.org/officeDocument/2006/relationships/slide" Target="slides/slide194.xml"/><Relationship Id="rId223" Type="http://schemas.openxmlformats.org/officeDocument/2006/relationships/slide" Target="slides/slide210.xml"/><Relationship Id="rId228" Type="http://schemas.openxmlformats.org/officeDocument/2006/relationships/slide" Target="slides/slide215.xml"/><Relationship Id="rId244" Type="http://schemas.openxmlformats.org/officeDocument/2006/relationships/tableStyles" Target="tableStyles.xml"/><Relationship Id="rId13" Type="http://schemas.openxmlformats.org/officeDocument/2006/relationships/slideMaster" Target="slideMasters/slideMaster10.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slide" Target="slides/slide9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slide" Target="slides/slide91.xml"/><Relationship Id="rId120" Type="http://schemas.openxmlformats.org/officeDocument/2006/relationships/slide" Target="slides/slide107.xml"/><Relationship Id="rId125" Type="http://schemas.openxmlformats.org/officeDocument/2006/relationships/slide" Target="slides/slide112.xml"/><Relationship Id="rId141" Type="http://schemas.openxmlformats.org/officeDocument/2006/relationships/slide" Target="slides/slide128.xml"/><Relationship Id="rId146" Type="http://schemas.openxmlformats.org/officeDocument/2006/relationships/slide" Target="slides/slide133.xml"/><Relationship Id="rId167" Type="http://schemas.openxmlformats.org/officeDocument/2006/relationships/slide" Target="slides/slide154.xml"/><Relationship Id="rId188" Type="http://schemas.openxmlformats.org/officeDocument/2006/relationships/slide" Target="slides/slide175.xml"/><Relationship Id="rId7" Type="http://schemas.openxmlformats.org/officeDocument/2006/relationships/slideMaster" Target="slideMasters/slideMaster4.xml"/><Relationship Id="rId71" Type="http://schemas.openxmlformats.org/officeDocument/2006/relationships/slide" Target="slides/slide58.xml"/><Relationship Id="rId92" Type="http://schemas.openxmlformats.org/officeDocument/2006/relationships/slide" Target="slides/slide79.xml"/><Relationship Id="rId162" Type="http://schemas.openxmlformats.org/officeDocument/2006/relationships/slide" Target="slides/slide149.xml"/><Relationship Id="rId183" Type="http://schemas.openxmlformats.org/officeDocument/2006/relationships/slide" Target="slides/slide170.xml"/><Relationship Id="rId213" Type="http://schemas.openxmlformats.org/officeDocument/2006/relationships/slide" Target="slides/slide200.xml"/><Relationship Id="rId218" Type="http://schemas.openxmlformats.org/officeDocument/2006/relationships/slide" Target="slides/slide205.xml"/><Relationship Id="rId234" Type="http://schemas.openxmlformats.org/officeDocument/2006/relationships/slide" Target="slides/slide221.xml"/><Relationship Id="rId239"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slide" Target="slides/slide97.xml"/><Relationship Id="rId115" Type="http://schemas.openxmlformats.org/officeDocument/2006/relationships/slide" Target="slides/slide102.xml"/><Relationship Id="rId131" Type="http://schemas.openxmlformats.org/officeDocument/2006/relationships/slide" Target="slides/slide118.xml"/><Relationship Id="rId136" Type="http://schemas.openxmlformats.org/officeDocument/2006/relationships/slide" Target="slides/slide123.xml"/><Relationship Id="rId157" Type="http://schemas.openxmlformats.org/officeDocument/2006/relationships/slide" Target="slides/slide144.xml"/><Relationship Id="rId178" Type="http://schemas.openxmlformats.org/officeDocument/2006/relationships/slide" Target="slides/slide165.xml"/><Relationship Id="rId61" Type="http://schemas.openxmlformats.org/officeDocument/2006/relationships/slide" Target="slides/slide48.xml"/><Relationship Id="rId82" Type="http://schemas.openxmlformats.org/officeDocument/2006/relationships/slide" Target="slides/slide69.xml"/><Relationship Id="rId152" Type="http://schemas.openxmlformats.org/officeDocument/2006/relationships/slide" Target="slides/slide139.xml"/><Relationship Id="rId173" Type="http://schemas.openxmlformats.org/officeDocument/2006/relationships/slide" Target="slides/slide160.xml"/><Relationship Id="rId194" Type="http://schemas.openxmlformats.org/officeDocument/2006/relationships/slide" Target="slides/slide181.xml"/><Relationship Id="rId199" Type="http://schemas.openxmlformats.org/officeDocument/2006/relationships/slide" Target="slides/slide186.xml"/><Relationship Id="rId203" Type="http://schemas.openxmlformats.org/officeDocument/2006/relationships/slide" Target="slides/slide190.xml"/><Relationship Id="rId208" Type="http://schemas.openxmlformats.org/officeDocument/2006/relationships/slide" Target="slides/slide195.xml"/><Relationship Id="rId229" Type="http://schemas.openxmlformats.org/officeDocument/2006/relationships/slide" Target="slides/slide216.xml"/><Relationship Id="rId19" Type="http://schemas.openxmlformats.org/officeDocument/2006/relationships/slide" Target="slides/slide6.xml"/><Relationship Id="rId224" Type="http://schemas.openxmlformats.org/officeDocument/2006/relationships/slide" Target="slides/slide211.xml"/><Relationship Id="rId240" Type="http://schemas.openxmlformats.org/officeDocument/2006/relationships/commentAuthors" Target="commentAuthors.xml"/><Relationship Id="rId245" Type="http://schemas.microsoft.com/office/2016/11/relationships/changesInfo" Target="changesInfos/changesInfo1.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126" Type="http://schemas.openxmlformats.org/officeDocument/2006/relationships/slide" Target="slides/slide113.xml"/><Relationship Id="rId147" Type="http://schemas.openxmlformats.org/officeDocument/2006/relationships/slide" Target="slides/slide134.xml"/><Relationship Id="rId168" Type="http://schemas.openxmlformats.org/officeDocument/2006/relationships/slide" Target="slides/slide155.xml"/><Relationship Id="rId8" Type="http://schemas.openxmlformats.org/officeDocument/2006/relationships/slideMaster" Target="slideMasters/slideMaster5.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slide" Target="slides/slide85.xml"/><Relationship Id="rId121" Type="http://schemas.openxmlformats.org/officeDocument/2006/relationships/slide" Target="slides/slide108.xml"/><Relationship Id="rId142" Type="http://schemas.openxmlformats.org/officeDocument/2006/relationships/slide" Target="slides/slide129.xml"/><Relationship Id="rId163" Type="http://schemas.openxmlformats.org/officeDocument/2006/relationships/slide" Target="slides/slide150.xml"/><Relationship Id="rId184" Type="http://schemas.openxmlformats.org/officeDocument/2006/relationships/slide" Target="slides/slide171.xml"/><Relationship Id="rId189" Type="http://schemas.openxmlformats.org/officeDocument/2006/relationships/slide" Target="slides/slide176.xml"/><Relationship Id="rId219" Type="http://schemas.openxmlformats.org/officeDocument/2006/relationships/slide" Target="slides/slide206.xml"/><Relationship Id="rId3" Type="http://schemas.openxmlformats.org/officeDocument/2006/relationships/customXml" Target="../customXml/item3.xml"/><Relationship Id="rId214" Type="http://schemas.openxmlformats.org/officeDocument/2006/relationships/slide" Target="slides/slide201.xml"/><Relationship Id="rId230" Type="http://schemas.openxmlformats.org/officeDocument/2006/relationships/slide" Target="slides/slide217.xml"/><Relationship Id="rId235" Type="http://schemas.openxmlformats.org/officeDocument/2006/relationships/slide" Target="slides/slide222.xml"/><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slide" Target="slides/slide54.xml"/><Relationship Id="rId116" Type="http://schemas.openxmlformats.org/officeDocument/2006/relationships/slide" Target="slides/slide103.xml"/><Relationship Id="rId137" Type="http://schemas.openxmlformats.org/officeDocument/2006/relationships/slide" Target="slides/slide124.xml"/><Relationship Id="rId158" Type="http://schemas.openxmlformats.org/officeDocument/2006/relationships/slide" Target="slides/slide145.xml"/><Relationship Id="rId20" Type="http://schemas.openxmlformats.org/officeDocument/2006/relationships/slide" Target="slides/slide7.xml"/><Relationship Id="rId41" Type="http://schemas.openxmlformats.org/officeDocument/2006/relationships/slide" Target="slides/slide28.xml"/><Relationship Id="rId62" Type="http://schemas.openxmlformats.org/officeDocument/2006/relationships/slide" Target="slides/slide49.xml"/><Relationship Id="rId83" Type="http://schemas.openxmlformats.org/officeDocument/2006/relationships/slide" Target="slides/slide70.xml"/><Relationship Id="rId88" Type="http://schemas.openxmlformats.org/officeDocument/2006/relationships/slide" Target="slides/slide75.xml"/><Relationship Id="rId111" Type="http://schemas.openxmlformats.org/officeDocument/2006/relationships/slide" Target="slides/slide98.xml"/><Relationship Id="rId132" Type="http://schemas.openxmlformats.org/officeDocument/2006/relationships/slide" Target="slides/slide119.xml"/><Relationship Id="rId153" Type="http://schemas.openxmlformats.org/officeDocument/2006/relationships/slide" Target="slides/slide140.xml"/><Relationship Id="rId174" Type="http://schemas.openxmlformats.org/officeDocument/2006/relationships/slide" Target="slides/slide161.xml"/><Relationship Id="rId179" Type="http://schemas.openxmlformats.org/officeDocument/2006/relationships/slide" Target="slides/slide166.xml"/><Relationship Id="rId195" Type="http://schemas.openxmlformats.org/officeDocument/2006/relationships/slide" Target="slides/slide182.xml"/><Relationship Id="rId209" Type="http://schemas.openxmlformats.org/officeDocument/2006/relationships/slide" Target="slides/slide196.xml"/><Relationship Id="rId190" Type="http://schemas.openxmlformats.org/officeDocument/2006/relationships/slide" Target="slides/slide177.xml"/><Relationship Id="rId204" Type="http://schemas.openxmlformats.org/officeDocument/2006/relationships/slide" Target="slides/slide191.xml"/><Relationship Id="rId220" Type="http://schemas.openxmlformats.org/officeDocument/2006/relationships/slide" Target="slides/slide207.xml"/><Relationship Id="rId225" Type="http://schemas.openxmlformats.org/officeDocument/2006/relationships/slide" Target="slides/slide212.xml"/><Relationship Id="rId241" Type="http://schemas.openxmlformats.org/officeDocument/2006/relationships/presProps" Target="presProps.xml"/><Relationship Id="rId246" Type="http://schemas.microsoft.com/office/2015/10/relationships/revisionInfo" Target="revisionInfo.xml"/><Relationship Id="rId15" Type="http://schemas.openxmlformats.org/officeDocument/2006/relationships/slide" Target="slides/slide2.xml"/><Relationship Id="rId36" Type="http://schemas.openxmlformats.org/officeDocument/2006/relationships/slide" Target="slides/slide23.xml"/><Relationship Id="rId57" Type="http://schemas.openxmlformats.org/officeDocument/2006/relationships/slide" Target="slides/slide44.xml"/><Relationship Id="rId106" Type="http://schemas.openxmlformats.org/officeDocument/2006/relationships/slide" Target="slides/slide93.xml"/><Relationship Id="rId127" Type="http://schemas.openxmlformats.org/officeDocument/2006/relationships/slide" Target="slides/slide114.xml"/><Relationship Id="rId10" Type="http://schemas.openxmlformats.org/officeDocument/2006/relationships/slideMaster" Target="slideMasters/slideMaster7.xml"/><Relationship Id="rId31" Type="http://schemas.openxmlformats.org/officeDocument/2006/relationships/slide" Target="slides/slide18.xml"/><Relationship Id="rId52" Type="http://schemas.openxmlformats.org/officeDocument/2006/relationships/slide" Target="slides/slide39.xml"/><Relationship Id="rId73" Type="http://schemas.openxmlformats.org/officeDocument/2006/relationships/slide" Target="slides/slide60.xml"/><Relationship Id="rId78" Type="http://schemas.openxmlformats.org/officeDocument/2006/relationships/slide" Target="slides/slide65.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122" Type="http://schemas.openxmlformats.org/officeDocument/2006/relationships/slide" Target="slides/slide109.xml"/><Relationship Id="rId143" Type="http://schemas.openxmlformats.org/officeDocument/2006/relationships/slide" Target="slides/slide130.xml"/><Relationship Id="rId148" Type="http://schemas.openxmlformats.org/officeDocument/2006/relationships/slide" Target="slides/slide135.xml"/><Relationship Id="rId164" Type="http://schemas.openxmlformats.org/officeDocument/2006/relationships/slide" Target="slides/slide151.xml"/><Relationship Id="rId169" Type="http://schemas.openxmlformats.org/officeDocument/2006/relationships/slide" Target="slides/slide156.xml"/><Relationship Id="rId185" Type="http://schemas.openxmlformats.org/officeDocument/2006/relationships/slide" Target="slides/slide172.xml"/><Relationship Id="rId4" Type="http://schemas.openxmlformats.org/officeDocument/2006/relationships/slideMaster" Target="slideMasters/slideMaster1.xml"/><Relationship Id="rId9" Type="http://schemas.openxmlformats.org/officeDocument/2006/relationships/slideMaster" Target="slideMasters/slideMaster6.xml"/><Relationship Id="rId180" Type="http://schemas.openxmlformats.org/officeDocument/2006/relationships/slide" Target="slides/slide167.xml"/><Relationship Id="rId210" Type="http://schemas.openxmlformats.org/officeDocument/2006/relationships/slide" Target="slides/slide197.xml"/><Relationship Id="rId215" Type="http://schemas.openxmlformats.org/officeDocument/2006/relationships/slide" Target="slides/slide202.xml"/><Relationship Id="rId236" Type="http://schemas.openxmlformats.org/officeDocument/2006/relationships/slide" Target="slides/slide223.xml"/><Relationship Id="rId26" Type="http://schemas.openxmlformats.org/officeDocument/2006/relationships/slide" Target="slides/slide13.xml"/><Relationship Id="rId231" Type="http://schemas.openxmlformats.org/officeDocument/2006/relationships/slide" Target="slides/slide218.xml"/><Relationship Id="rId47" Type="http://schemas.openxmlformats.org/officeDocument/2006/relationships/slide" Target="slides/slide34.xml"/><Relationship Id="rId68" Type="http://schemas.openxmlformats.org/officeDocument/2006/relationships/slide" Target="slides/slide55.xml"/><Relationship Id="rId89" Type="http://schemas.openxmlformats.org/officeDocument/2006/relationships/slide" Target="slides/slide76.xml"/><Relationship Id="rId112" Type="http://schemas.openxmlformats.org/officeDocument/2006/relationships/slide" Target="slides/slide99.xml"/><Relationship Id="rId133" Type="http://schemas.openxmlformats.org/officeDocument/2006/relationships/slide" Target="slides/slide120.xml"/><Relationship Id="rId154" Type="http://schemas.openxmlformats.org/officeDocument/2006/relationships/slide" Target="slides/slide141.xml"/><Relationship Id="rId175" Type="http://schemas.openxmlformats.org/officeDocument/2006/relationships/slide" Target="slides/slide162.xml"/><Relationship Id="rId196" Type="http://schemas.openxmlformats.org/officeDocument/2006/relationships/slide" Target="slides/slide183.xml"/><Relationship Id="rId200" Type="http://schemas.openxmlformats.org/officeDocument/2006/relationships/slide" Target="slides/slide187.xml"/><Relationship Id="rId16" Type="http://schemas.openxmlformats.org/officeDocument/2006/relationships/slide" Target="slides/slide3.xml"/><Relationship Id="rId221" Type="http://schemas.openxmlformats.org/officeDocument/2006/relationships/slide" Target="slides/slide208.xml"/><Relationship Id="rId242" Type="http://schemas.openxmlformats.org/officeDocument/2006/relationships/viewProps" Target="viewProps.xml"/><Relationship Id="rId37" Type="http://schemas.openxmlformats.org/officeDocument/2006/relationships/slide" Target="slides/slide24.xml"/><Relationship Id="rId58" Type="http://schemas.openxmlformats.org/officeDocument/2006/relationships/slide" Target="slides/slide45.xml"/><Relationship Id="rId79" Type="http://schemas.openxmlformats.org/officeDocument/2006/relationships/slide" Target="slides/slide66.xml"/><Relationship Id="rId102" Type="http://schemas.openxmlformats.org/officeDocument/2006/relationships/slide" Target="slides/slide89.xml"/><Relationship Id="rId123" Type="http://schemas.openxmlformats.org/officeDocument/2006/relationships/slide" Target="slides/slide110.xml"/><Relationship Id="rId144" Type="http://schemas.openxmlformats.org/officeDocument/2006/relationships/slide" Target="slides/slide131.xml"/><Relationship Id="rId90" Type="http://schemas.openxmlformats.org/officeDocument/2006/relationships/slide" Target="slides/slide77.xml"/><Relationship Id="rId165" Type="http://schemas.openxmlformats.org/officeDocument/2006/relationships/slide" Target="slides/slide152.xml"/><Relationship Id="rId186" Type="http://schemas.openxmlformats.org/officeDocument/2006/relationships/slide" Target="slides/slide173.xml"/><Relationship Id="rId211" Type="http://schemas.openxmlformats.org/officeDocument/2006/relationships/slide" Target="slides/slide198.xml"/><Relationship Id="rId232" Type="http://schemas.openxmlformats.org/officeDocument/2006/relationships/slide" Target="slides/slide219.xml"/><Relationship Id="rId27" Type="http://schemas.openxmlformats.org/officeDocument/2006/relationships/slide" Target="slides/slide14.xml"/><Relationship Id="rId48" Type="http://schemas.openxmlformats.org/officeDocument/2006/relationships/slide" Target="slides/slide35.xml"/><Relationship Id="rId69" Type="http://schemas.openxmlformats.org/officeDocument/2006/relationships/slide" Target="slides/slide56.xml"/><Relationship Id="rId113" Type="http://schemas.openxmlformats.org/officeDocument/2006/relationships/slide" Target="slides/slide100.xml"/><Relationship Id="rId134" Type="http://schemas.openxmlformats.org/officeDocument/2006/relationships/slide" Target="slides/slide121.xml"/><Relationship Id="rId80" Type="http://schemas.openxmlformats.org/officeDocument/2006/relationships/slide" Target="slides/slide67.xml"/><Relationship Id="rId155" Type="http://schemas.openxmlformats.org/officeDocument/2006/relationships/slide" Target="slides/slide142.xml"/><Relationship Id="rId176" Type="http://schemas.openxmlformats.org/officeDocument/2006/relationships/slide" Target="slides/slide163.xml"/><Relationship Id="rId197" Type="http://schemas.openxmlformats.org/officeDocument/2006/relationships/slide" Target="slides/slide18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n Savage" userId="ea03ee2e-b864-4832-a882-fbea58ff0c95" providerId="ADAL" clId="{43E9F74F-F804-405F-9F2B-FDE4953DD77A}"/>
    <pc:docChg chg="modSld">
      <pc:chgData name="John Savage" userId="ea03ee2e-b864-4832-a882-fbea58ff0c95" providerId="ADAL" clId="{43E9F74F-F804-405F-9F2B-FDE4953DD77A}" dt="2018-10-05T13:05:23.275" v="1" actId="400"/>
      <pc:docMkLst>
        <pc:docMk/>
      </pc:docMkLst>
      <pc:sldChg chg="modTransition">
        <pc:chgData name="John Savage" userId="ea03ee2e-b864-4832-a882-fbea58ff0c95" providerId="ADAL" clId="{43E9F74F-F804-405F-9F2B-FDE4953DD77A}" dt="2018-10-05T12:52:13.276" v="0"/>
        <pc:sldMkLst>
          <pc:docMk/>
          <pc:sldMk cId="738278884" sldId="1534"/>
        </pc:sldMkLst>
      </pc:sldChg>
      <pc:sldChg chg="modTransition">
        <pc:chgData name="John Savage" userId="ea03ee2e-b864-4832-a882-fbea58ff0c95" providerId="ADAL" clId="{43E9F74F-F804-405F-9F2B-FDE4953DD77A}" dt="2018-10-05T12:52:13.276" v="0"/>
        <pc:sldMkLst>
          <pc:docMk/>
          <pc:sldMk cId="4221925714" sldId="1535"/>
        </pc:sldMkLst>
      </pc:sldChg>
      <pc:sldChg chg="modTransition">
        <pc:chgData name="John Savage" userId="ea03ee2e-b864-4832-a882-fbea58ff0c95" providerId="ADAL" clId="{43E9F74F-F804-405F-9F2B-FDE4953DD77A}" dt="2018-10-05T12:52:13.276" v="0"/>
        <pc:sldMkLst>
          <pc:docMk/>
          <pc:sldMk cId="1125032570" sldId="1536"/>
        </pc:sldMkLst>
      </pc:sldChg>
      <pc:sldChg chg="modTransition">
        <pc:chgData name="John Savage" userId="ea03ee2e-b864-4832-a882-fbea58ff0c95" providerId="ADAL" clId="{43E9F74F-F804-405F-9F2B-FDE4953DD77A}" dt="2018-10-05T12:52:13.276" v="0"/>
        <pc:sldMkLst>
          <pc:docMk/>
          <pc:sldMk cId="3743520013" sldId="1537"/>
        </pc:sldMkLst>
      </pc:sldChg>
      <pc:sldChg chg="modTransition">
        <pc:chgData name="John Savage" userId="ea03ee2e-b864-4832-a882-fbea58ff0c95" providerId="ADAL" clId="{43E9F74F-F804-405F-9F2B-FDE4953DD77A}" dt="2018-10-05T12:52:13.276" v="0"/>
        <pc:sldMkLst>
          <pc:docMk/>
          <pc:sldMk cId="3375829590" sldId="1538"/>
        </pc:sldMkLst>
      </pc:sldChg>
      <pc:sldChg chg="modTransition">
        <pc:chgData name="John Savage" userId="ea03ee2e-b864-4832-a882-fbea58ff0c95" providerId="ADAL" clId="{43E9F74F-F804-405F-9F2B-FDE4953DD77A}" dt="2018-10-05T12:52:13.276" v="0"/>
        <pc:sldMkLst>
          <pc:docMk/>
          <pc:sldMk cId="335569076" sldId="1539"/>
        </pc:sldMkLst>
      </pc:sldChg>
      <pc:sldChg chg="modTransition">
        <pc:chgData name="John Savage" userId="ea03ee2e-b864-4832-a882-fbea58ff0c95" providerId="ADAL" clId="{43E9F74F-F804-405F-9F2B-FDE4953DD77A}" dt="2018-10-05T12:52:13.276" v="0"/>
        <pc:sldMkLst>
          <pc:docMk/>
          <pc:sldMk cId="1818130469" sldId="1540"/>
        </pc:sldMkLst>
      </pc:sldChg>
      <pc:sldChg chg="modTransition">
        <pc:chgData name="John Savage" userId="ea03ee2e-b864-4832-a882-fbea58ff0c95" providerId="ADAL" clId="{43E9F74F-F804-405F-9F2B-FDE4953DD77A}" dt="2018-10-05T12:52:13.276" v="0"/>
        <pc:sldMkLst>
          <pc:docMk/>
          <pc:sldMk cId="2482050258" sldId="1541"/>
        </pc:sldMkLst>
      </pc:sldChg>
      <pc:sldChg chg="modTransition">
        <pc:chgData name="John Savage" userId="ea03ee2e-b864-4832-a882-fbea58ff0c95" providerId="ADAL" clId="{43E9F74F-F804-405F-9F2B-FDE4953DD77A}" dt="2018-10-05T12:52:13.276" v="0"/>
        <pc:sldMkLst>
          <pc:docMk/>
          <pc:sldMk cId="3956635141" sldId="1542"/>
        </pc:sldMkLst>
      </pc:sldChg>
      <pc:sldChg chg="modTransition">
        <pc:chgData name="John Savage" userId="ea03ee2e-b864-4832-a882-fbea58ff0c95" providerId="ADAL" clId="{43E9F74F-F804-405F-9F2B-FDE4953DD77A}" dt="2018-10-05T12:52:13.276" v="0"/>
        <pc:sldMkLst>
          <pc:docMk/>
          <pc:sldMk cId="3944527940" sldId="1543"/>
        </pc:sldMkLst>
      </pc:sldChg>
      <pc:sldChg chg="modTransition">
        <pc:chgData name="John Savage" userId="ea03ee2e-b864-4832-a882-fbea58ff0c95" providerId="ADAL" clId="{43E9F74F-F804-405F-9F2B-FDE4953DD77A}" dt="2018-10-05T12:52:13.276" v="0"/>
        <pc:sldMkLst>
          <pc:docMk/>
          <pc:sldMk cId="3415337937" sldId="1544"/>
        </pc:sldMkLst>
      </pc:sldChg>
      <pc:sldChg chg="modTransition">
        <pc:chgData name="John Savage" userId="ea03ee2e-b864-4832-a882-fbea58ff0c95" providerId="ADAL" clId="{43E9F74F-F804-405F-9F2B-FDE4953DD77A}" dt="2018-10-05T12:52:13.276" v="0"/>
        <pc:sldMkLst>
          <pc:docMk/>
          <pc:sldMk cId="3802217972" sldId="1545"/>
        </pc:sldMkLst>
      </pc:sldChg>
      <pc:sldChg chg="modTransition">
        <pc:chgData name="John Savage" userId="ea03ee2e-b864-4832-a882-fbea58ff0c95" providerId="ADAL" clId="{43E9F74F-F804-405F-9F2B-FDE4953DD77A}" dt="2018-10-05T12:52:13.276" v="0"/>
        <pc:sldMkLst>
          <pc:docMk/>
          <pc:sldMk cId="3609023237" sldId="1546"/>
        </pc:sldMkLst>
      </pc:sldChg>
      <pc:sldChg chg="modTransition">
        <pc:chgData name="John Savage" userId="ea03ee2e-b864-4832-a882-fbea58ff0c95" providerId="ADAL" clId="{43E9F74F-F804-405F-9F2B-FDE4953DD77A}" dt="2018-10-05T12:52:13.276" v="0"/>
        <pc:sldMkLst>
          <pc:docMk/>
          <pc:sldMk cId="1597703077" sldId="1547"/>
        </pc:sldMkLst>
      </pc:sldChg>
      <pc:sldChg chg="modSp">
        <pc:chgData name="John Savage" userId="ea03ee2e-b864-4832-a882-fbea58ff0c95" providerId="ADAL" clId="{43E9F74F-F804-405F-9F2B-FDE4953DD77A}" dt="2018-10-05T13:05:23.275" v="1" actId="400"/>
        <pc:sldMkLst>
          <pc:docMk/>
          <pc:sldMk cId="3555651452" sldId="1614"/>
        </pc:sldMkLst>
        <pc:spChg chg="mod">
          <ac:chgData name="John Savage" userId="ea03ee2e-b864-4832-a882-fbea58ff0c95" providerId="ADAL" clId="{43E9F74F-F804-405F-9F2B-FDE4953DD77A}" dt="2018-10-05T13:05:23.275" v="1" actId="400"/>
          <ac:spMkLst>
            <pc:docMk/>
            <pc:sldMk cId="3555651452" sldId="1614"/>
            <ac:spMk id="3" creationId="{25F72837-89D2-4343-8500-590380A249F9}"/>
          </ac:spMkLst>
        </pc:spChg>
      </pc:sldChg>
      <pc:sldChg chg="modTransition">
        <pc:chgData name="John Savage" userId="ea03ee2e-b864-4832-a882-fbea58ff0c95" providerId="ADAL" clId="{43E9F74F-F804-405F-9F2B-FDE4953DD77A}" dt="2018-10-05T12:52:13.276" v="0"/>
        <pc:sldMkLst>
          <pc:docMk/>
          <pc:sldMk cId="3066595875" sldId="1616"/>
        </pc:sldMkLst>
      </pc:sldChg>
    </pc:docChg>
  </pc:docChgLst>
</pc:chgInfo>
</file>

<file path=ppt/charts/_rels/chart1.xml.rels><?xml version="1.0" encoding="UTF-8" standalone="yes"?>
<Relationships xmlns="http://schemas.openxmlformats.org/package/2006/relationships"><Relationship Id="rId1" Type="http://schemas.openxmlformats.org/officeDocument/2006/relationships/oleObject" Target="file:///C:\Users\erobinson\Desktop\Jeff%20Ad%20Hoc%20Requests\20180803\IPF%20Ad%20Hoc_FY%202019%20Program%20Data%20for%20Webinar.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335193213482147"/>
          <c:y val="5.3270245981157115E-2"/>
          <c:w val="0.85166679224789765"/>
          <c:h val="0.56083902194138413"/>
        </c:manualLayout>
      </c:layout>
      <c:barChart>
        <c:barDir val="col"/>
        <c:grouping val="clustered"/>
        <c:varyColors val="0"/>
        <c:ser>
          <c:idx val="0"/>
          <c:order val="0"/>
          <c:spPr>
            <a:solidFill>
              <a:srgbClr val="50B848"/>
            </a:solidFill>
            <a:ln>
              <a:solidFill>
                <a:srgbClr val="50B848"/>
              </a:solidFill>
            </a:ln>
          </c:spPr>
          <c:invertIfNegative val="0"/>
          <c:dPt>
            <c:idx val="2"/>
            <c:invertIfNegative val="0"/>
            <c:bubble3D val="0"/>
            <c:extLst>
              <c:ext xmlns:c16="http://schemas.microsoft.com/office/drawing/2014/chart" uri="{C3380CC4-5D6E-409C-BE32-E72D297353CC}">
                <c16:uniqueId val="{00000000-FF4F-40D8-9905-A6677A7EAAA1}"/>
              </c:ext>
            </c:extLst>
          </c:dPt>
          <c:dPt>
            <c:idx val="3"/>
            <c:invertIfNegative val="0"/>
            <c:bubble3D val="0"/>
            <c:extLst>
              <c:ext xmlns:c16="http://schemas.microsoft.com/office/drawing/2014/chart" uri="{C3380CC4-5D6E-409C-BE32-E72D297353CC}">
                <c16:uniqueId val="{00000001-FF4F-40D8-9905-A6677A7EAAA1}"/>
              </c:ext>
            </c:extLst>
          </c:dPt>
          <c:dPt>
            <c:idx val="4"/>
            <c:invertIfNegative val="0"/>
            <c:bubble3D val="0"/>
            <c:extLst>
              <c:ext xmlns:c16="http://schemas.microsoft.com/office/drawing/2014/chart" uri="{C3380CC4-5D6E-409C-BE32-E72D297353CC}">
                <c16:uniqueId val="{00000002-FF4F-40D8-9905-A6677A7EAAA1}"/>
              </c:ext>
            </c:extLst>
          </c:dPt>
          <c:dPt>
            <c:idx val="5"/>
            <c:invertIfNegative val="0"/>
            <c:bubble3D val="0"/>
            <c:extLst>
              <c:ext xmlns:c16="http://schemas.microsoft.com/office/drawing/2014/chart" uri="{C3380CC4-5D6E-409C-BE32-E72D297353CC}">
                <c16:uniqueId val="{00000003-FF4F-40D8-9905-A6677A7EAAA1}"/>
              </c:ext>
            </c:extLst>
          </c:dPt>
          <c:dPt>
            <c:idx val="6"/>
            <c:invertIfNegative val="0"/>
            <c:bubble3D val="0"/>
            <c:extLst>
              <c:ext xmlns:c16="http://schemas.microsoft.com/office/drawing/2014/chart" uri="{C3380CC4-5D6E-409C-BE32-E72D297353CC}">
                <c16:uniqueId val="{00000004-FF4F-40D8-9905-A6677A7EAAA1}"/>
              </c:ext>
            </c:extLst>
          </c:dPt>
          <c:dPt>
            <c:idx val="7"/>
            <c:invertIfNegative val="0"/>
            <c:bubble3D val="0"/>
            <c:extLst>
              <c:ext xmlns:c16="http://schemas.microsoft.com/office/drawing/2014/chart" uri="{C3380CC4-5D6E-409C-BE32-E72D297353CC}">
                <c16:uniqueId val="{00000005-FF4F-40D8-9905-A6677A7EAAA1}"/>
              </c:ext>
            </c:extLst>
          </c:dPt>
          <c:dPt>
            <c:idx val="8"/>
            <c:invertIfNegative val="0"/>
            <c:bubble3D val="0"/>
            <c:extLst>
              <c:ext xmlns:c16="http://schemas.microsoft.com/office/drawing/2014/chart" uri="{C3380CC4-5D6E-409C-BE32-E72D297353CC}">
                <c16:uniqueId val="{00000006-FF4F-40D8-9905-A6677A7EAAA1}"/>
              </c:ext>
            </c:extLst>
          </c:dPt>
          <c:dPt>
            <c:idx val="9"/>
            <c:invertIfNegative val="0"/>
            <c:bubble3D val="0"/>
            <c:extLst>
              <c:ext xmlns:c16="http://schemas.microsoft.com/office/drawing/2014/chart" uri="{C3380CC4-5D6E-409C-BE32-E72D297353CC}">
                <c16:uniqueId val="{00000007-FF4F-40D8-9905-A6677A7EAAA1}"/>
              </c:ext>
            </c:extLst>
          </c:dPt>
          <c:dPt>
            <c:idx val="10"/>
            <c:invertIfNegative val="0"/>
            <c:bubble3D val="0"/>
            <c:extLst>
              <c:ext xmlns:c16="http://schemas.microsoft.com/office/drawing/2014/chart" uri="{C3380CC4-5D6E-409C-BE32-E72D297353CC}">
                <c16:uniqueId val="{00000008-FF4F-40D8-9905-A6677A7EAAA1}"/>
              </c:ext>
            </c:extLst>
          </c:dPt>
          <c:dPt>
            <c:idx val="11"/>
            <c:invertIfNegative val="0"/>
            <c:bubble3D val="0"/>
            <c:extLst>
              <c:ext xmlns:c16="http://schemas.microsoft.com/office/drawing/2014/chart" uri="{C3380CC4-5D6E-409C-BE32-E72D297353CC}">
                <c16:uniqueId val="{00000009-FF4F-40D8-9905-A6677A7EAAA1}"/>
              </c:ext>
            </c:extLst>
          </c:dPt>
          <c:dPt>
            <c:idx val="12"/>
            <c:invertIfNegative val="0"/>
            <c:bubble3D val="0"/>
            <c:extLst>
              <c:ext xmlns:c16="http://schemas.microsoft.com/office/drawing/2014/chart" uri="{C3380CC4-5D6E-409C-BE32-E72D297353CC}">
                <c16:uniqueId val="{0000000A-FF4F-40D8-9905-A6677A7EAAA1}"/>
              </c:ext>
            </c:extLst>
          </c:dPt>
          <c:dPt>
            <c:idx val="13"/>
            <c:invertIfNegative val="0"/>
            <c:bubble3D val="0"/>
            <c:extLst>
              <c:ext xmlns:c16="http://schemas.microsoft.com/office/drawing/2014/chart" uri="{C3380CC4-5D6E-409C-BE32-E72D297353CC}">
                <c16:uniqueId val="{0000000B-FF4F-40D8-9905-A6677A7EAAA1}"/>
              </c:ext>
            </c:extLst>
          </c:dPt>
          <c:dLbls>
            <c:spPr>
              <a:noFill/>
              <a:ln>
                <a:noFill/>
              </a:ln>
              <a:effectLst/>
            </c:spPr>
            <c:txPr>
              <a:bodyPr wrap="square" lIns="38100" tIns="19050" rIns="38100" bIns="19050" anchor="ctr">
                <a:spAutoFit/>
              </a:bodyPr>
              <a:lstStyle/>
              <a:p>
                <a:pPr>
                  <a:defRPr sz="12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'Diagnostic Category'!$A$2:$A$8</c:f>
              <c:strCache>
                <c:ptCount val="7"/>
                <c:pt idx="0">
                  <c:v>Alcohol-
related
Disorders</c:v>
                </c:pt>
                <c:pt idx="1">
                  <c:v>Anxiety
Disorders</c:v>
                </c:pt>
                <c:pt idx="2">
                  <c:v>Delirium,
Dementia,
and Amnestic
and other
Cognitive
Disorders</c:v>
                </c:pt>
                <c:pt idx="3">
                  <c:v>Mood
Disorders</c:v>
                </c:pt>
                <c:pt idx="4">
                  <c:v>Other
Diagnosis</c:v>
                </c:pt>
                <c:pt idx="5">
                  <c:v>Schizophrenia
and Other
Psychotic
Disorders</c:v>
                </c:pt>
                <c:pt idx="6">
                  <c:v>Substance-
related
Disorders</c:v>
                </c:pt>
              </c:strCache>
            </c:strRef>
          </c:cat>
          <c:val>
            <c:numRef>
              <c:f>'Diagnostic Category'!$B$2:$B$8</c:f>
              <c:numCache>
                <c:formatCode>0.00%</c:formatCode>
                <c:ptCount val="7"/>
                <c:pt idx="0">
                  <c:v>4.3299999999999998E-2</c:v>
                </c:pt>
                <c:pt idx="1">
                  <c:v>2.01E-2</c:v>
                </c:pt>
                <c:pt idx="2">
                  <c:v>3.7100000000000001E-2</c:v>
                </c:pt>
                <c:pt idx="3">
                  <c:v>0.54479999999999995</c:v>
                </c:pt>
                <c:pt idx="4">
                  <c:v>7.5899999999999995E-2</c:v>
                </c:pt>
                <c:pt idx="5">
                  <c:v>0.2278</c:v>
                </c:pt>
                <c:pt idx="6">
                  <c:v>5.0999999999999997E-2</c:v>
                </c:pt>
              </c:numCache>
            </c:numRef>
          </c:val>
          <c:extLst>
            <c:ext xmlns:c16="http://schemas.microsoft.com/office/drawing/2014/chart" uri="{C3380CC4-5D6E-409C-BE32-E72D297353CC}">
              <c16:uniqueId val="{0000000C-FF4F-40D8-9905-A6677A7EAAA1}"/>
            </c:ext>
          </c:extLst>
        </c:ser>
        <c:dLbls>
          <c:dLblPos val="outEnd"/>
          <c:showLegendKey val="0"/>
          <c:showVal val="1"/>
          <c:showCatName val="0"/>
          <c:showSerName val="0"/>
          <c:showPercent val="0"/>
          <c:showBubbleSize val="0"/>
        </c:dLbls>
        <c:gapWidth val="51"/>
        <c:overlap val="100"/>
        <c:axId val="562512120"/>
        <c:axId val="562515648"/>
      </c:barChart>
      <c:catAx>
        <c:axId val="562512120"/>
        <c:scaling>
          <c:orientation val="minMax"/>
        </c:scaling>
        <c:delete val="0"/>
        <c:axPos val="b"/>
        <c:numFmt formatCode="General" sourceLinked="0"/>
        <c:majorTickMark val="out"/>
        <c:minorTickMark val="none"/>
        <c:tickLblPos val="nextTo"/>
        <c:txPr>
          <a:bodyPr/>
          <a:lstStyle/>
          <a:p>
            <a:pPr>
              <a:defRPr sz="1200"/>
            </a:pPr>
            <a:endParaRPr lang="en-US"/>
          </a:p>
        </c:txPr>
        <c:crossAx val="562515648"/>
        <c:crosses val="autoZero"/>
        <c:auto val="1"/>
        <c:lblAlgn val="ctr"/>
        <c:lblOffset val="100"/>
        <c:noMultiLvlLbl val="0"/>
      </c:catAx>
      <c:valAx>
        <c:axId val="562515648"/>
        <c:scaling>
          <c:orientation val="minMax"/>
          <c:max val="1"/>
          <c:min val="0"/>
        </c:scaling>
        <c:delete val="0"/>
        <c:axPos val="l"/>
        <c:title>
          <c:tx>
            <c:rich>
              <a:bodyPr rot="-5400000" vert="horz"/>
              <a:lstStyle/>
              <a:p>
                <a:pPr>
                  <a:defRPr sz="1400"/>
                </a:pPr>
                <a:r>
                  <a:rPr lang="en-US" sz="1400"/>
                  <a:t>Percentage of IPFs (%)</a:t>
                </a:r>
              </a:p>
            </c:rich>
          </c:tx>
          <c:layout>
            <c:manualLayout>
              <c:xMode val="edge"/>
              <c:yMode val="edge"/>
              <c:x val="1.8822160107926041E-2"/>
              <c:y val="0.13916170377180009"/>
            </c:manualLayout>
          </c:layout>
          <c:overlay val="0"/>
        </c:title>
        <c:numFmt formatCode="0%" sourceLinked="0"/>
        <c:majorTickMark val="out"/>
        <c:minorTickMark val="none"/>
        <c:tickLblPos val="nextTo"/>
        <c:txPr>
          <a:bodyPr/>
          <a:lstStyle/>
          <a:p>
            <a:pPr>
              <a:defRPr sz="1200"/>
            </a:pPr>
            <a:endParaRPr lang="en-US"/>
          </a:p>
        </c:txPr>
        <c:crossAx val="562512120"/>
        <c:crosses val="autoZero"/>
        <c:crossBetween val="between"/>
        <c:majorUnit val="0.2"/>
        <c:minorUnit val="4.000000000000001E-3"/>
      </c:valAx>
      <c:spPr>
        <a:ln>
          <a:noFill/>
        </a:ln>
      </c:spPr>
    </c:plotArea>
    <c:plotVisOnly val="1"/>
    <c:dispBlanksAs val="gap"/>
    <c:showDLblsOverMax val="0"/>
  </c:chart>
  <c:spPr>
    <a:ln>
      <a:noFill/>
    </a:ln>
  </c:spPr>
  <c:txPr>
    <a:bodyPr/>
    <a:lstStyle/>
    <a:p>
      <a:pPr>
        <a:defRPr b="1">
          <a:latin typeface="+mn-lt"/>
          <a:cs typeface="Times New Roman" panose="02020603050405020304" pitchFamily="18"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r>
              <a:rPr lang="en-US" sz="2400" b="1"/>
              <a:t>Behavioral Health Disorders in US Adults and Access to Services, 2016 (in millions)</a:t>
            </a:r>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stacked"/>
        <c:varyColors val="0"/>
        <c:ser>
          <c:idx val="0"/>
          <c:order val="0"/>
          <c:tx>
            <c:strRef>
              <c:f>Sheet1!$B$3</c:f>
              <c:strCache>
                <c:ptCount val="1"/>
                <c:pt idx="0">
                  <c:v>% Adults Receiving Services </c:v>
                </c:pt>
              </c:strCache>
            </c:strRef>
          </c:tx>
          <c:spPr>
            <a:solidFill>
              <a:schemeClr val="accent1"/>
            </a:solidFill>
            <a:ln>
              <a:noFill/>
            </a:ln>
            <a:effectLst/>
          </c:spPr>
          <c:invertIfNegative val="0"/>
          <c:dLbls>
            <c:dLbl>
              <c:idx val="0"/>
              <c:tx>
                <c:rich>
                  <a:bodyPr/>
                  <a:lstStyle/>
                  <a:p>
                    <a:r>
                      <a:rPr lang="en-US"/>
                      <a:t>48%</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569-417F-956F-FEE55638523B}"/>
                </c:ext>
              </c:extLst>
            </c:dLbl>
            <c:dLbl>
              <c:idx val="1"/>
              <c:tx>
                <c:rich>
                  <a:bodyPr/>
                  <a:lstStyle/>
                  <a:p>
                    <a:r>
                      <a:rPr lang="en-US"/>
                      <a:t>18%</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569-417F-956F-FEE55638523B}"/>
                </c:ext>
              </c:extLst>
            </c:dLbl>
            <c:dLbl>
              <c:idx val="2"/>
              <c:tx>
                <c:rich>
                  <a:bodyPr/>
                  <a:lstStyle/>
                  <a:p>
                    <a:r>
                      <a:rPr lang="en-US"/>
                      <a:t>64%</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569-417F-956F-FEE55638523B}"/>
                </c:ext>
              </c:extLst>
            </c:dLbl>
            <c:dLbl>
              <c:idx val="3"/>
              <c:tx>
                <c:rich>
                  <a:bodyPr/>
                  <a:lstStyle/>
                  <a:p>
                    <a:r>
                      <a:rPr lang="en-US"/>
                      <a:t>43%</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569-417F-956F-FEE55638523B}"/>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Sheet1!$A$4:$A$7</c:f>
              <c:strCache>
                <c:ptCount val="4"/>
                <c:pt idx="0">
                  <c:v>Co-occurring</c:v>
                </c:pt>
                <c:pt idx="1">
                  <c:v>Substance Use Disorders</c:v>
                </c:pt>
                <c:pt idx="2">
                  <c:v>Serious Mental Illness</c:v>
                </c:pt>
                <c:pt idx="3">
                  <c:v>Any Mental Illness</c:v>
                </c:pt>
              </c:strCache>
            </c:strRef>
          </c:cat>
          <c:val>
            <c:numRef>
              <c:f>Sheet1!$B$4:$B$7</c:f>
              <c:numCache>
                <c:formatCode>General</c:formatCode>
                <c:ptCount val="4"/>
                <c:pt idx="0">
                  <c:v>3.84</c:v>
                </c:pt>
                <c:pt idx="1">
                  <c:v>3.4380000000000002</c:v>
                </c:pt>
                <c:pt idx="2">
                  <c:v>6.6560000000000006</c:v>
                </c:pt>
                <c:pt idx="3">
                  <c:v>19.221</c:v>
                </c:pt>
              </c:numCache>
            </c:numRef>
          </c:val>
          <c:extLst>
            <c:ext xmlns:c16="http://schemas.microsoft.com/office/drawing/2014/chart" uri="{C3380CC4-5D6E-409C-BE32-E72D297353CC}">
              <c16:uniqueId val="{00000004-C569-417F-956F-FEE55638523B}"/>
            </c:ext>
          </c:extLst>
        </c:ser>
        <c:ser>
          <c:idx val="1"/>
          <c:order val="1"/>
          <c:tx>
            <c:strRef>
              <c:f>Sheet1!$C$3</c:f>
              <c:strCache>
                <c:ptCount val="1"/>
                <c:pt idx="0">
                  <c:v>% Adults Not Receiving Services</c:v>
                </c:pt>
              </c:strCache>
            </c:strRef>
          </c:tx>
          <c:spPr>
            <a:solidFill>
              <a:schemeClr val="accent2"/>
            </a:solidFill>
            <a:ln>
              <a:noFill/>
            </a:ln>
            <a:effectLst/>
          </c:spPr>
          <c:invertIfNegative val="0"/>
          <c:dLbls>
            <c:dLbl>
              <c:idx val="0"/>
              <c:tx>
                <c:rich>
                  <a:bodyPr/>
                  <a:lstStyle/>
                  <a:p>
                    <a:r>
                      <a:rPr lang="en-US"/>
                      <a:t>53%</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569-417F-956F-FEE55638523B}"/>
                </c:ext>
              </c:extLst>
            </c:dLbl>
            <c:dLbl>
              <c:idx val="1"/>
              <c:tx>
                <c:rich>
                  <a:bodyPr/>
                  <a:lstStyle/>
                  <a:p>
                    <a:r>
                      <a:rPr lang="en-US"/>
                      <a:t>82%</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569-417F-956F-FEE55638523B}"/>
                </c:ext>
              </c:extLst>
            </c:dLbl>
            <c:dLbl>
              <c:idx val="2"/>
              <c:tx>
                <c:rich>
                  <a:bodyPr/>
                  <a:lstStyle/>
                  <a:p>
                    <a:r>
                      <a:rPr lang="en-US"/>
                      <a:t>36%</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569-417F-956F-FEE55638523B}"/>
                </c:ext>
              </c:extLst>
            </c:dLbl>
            <c:dLbl>
              <c:idx val="3"/>
              <c:tx>
                <c:rich>
                  <a:bodyPr/>
                  <a:lstStyle/>
                  <a:p>
                    <a:r>
                      <a:rPr lang="en-US"/>
                      <a:t>57%</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C569-417F-956F-FEE55638523B}"/>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Sheet1!$A$4:$A$7</c:f>
              <c:strCache>
                <c:ptCount val="4"/>
                <c:pt idx="0">
                  <c:v>Co-occurring</c:v>
                </c:pt>
                <c:pt idx="1">
                  <c:v>Substance Use Disorders</c:v>
                </c:pt>
                <c:pt idx="2">
                  <c:v>Serious Mental Illness</c:v>
                </c:pt>
                <c:pt idx="3">
                  <c:v>Any Mental Illness</c:v>
                </c:pt>
              </c:strCache>
            </c:strRef>
          </c:cat>
          <c:val>
            <c:numRef>
              <c:f>Sheet1!$C$4:$C$7</c:f>
              <c:numCache>
                <c:formatCode>General</c:formatCode>
                <c:ptCount val="4"/>
                <c:pt idx="0">
                  <c:v>4.24</c:v>
                </c:pt>
                <c:pt idx="1">
                  <c:v>15.662000000000001</c:v>
                </c:pt>
                <c:pt idx="2">
                  <c:v>3.7439999999999998</c:v>
                </c:pt>
                <c:pt idx="3">
                  <c:v>25.478999999999999</c:v>
                </c:pt>
              </c:numCache>
            </c:numRef>
          </c:val>
          <c:extLst>
            <c:ext xmlns:c16="http://schemas.microsoft.com/office/drawing/2014/chart" uri="{C3380CC4-5D6E-409C-BE32-E72D297353CC}">
              <c16:uniqueId val="{00000009-C569-417F-956F-FEE55638523B}"/>
            </c:ext>
          </c:extLst>
        </c:ser>
        <c:dLbls>
          <c:showLegendKey val="0"/>
          <c:showVal val="0"/>
          <c:showCatName val="0"/>
          <c:showSerName val="0"/>
          <c:showPercent val="0"/>
          <c:showBubbleSize val="0"/>
        </c:dLbls>
        <c:gapWidth val="150"/>
        <c:overlap val="100"/>
        <c:axId val="474802224"/>
        <c:axId val="474802784"/>
      </c:barChart>
      <c:catAx>
        <c:axId val="474802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74802784"/>
        <c:crosses val="autoZero"/>
        <c:auto val="1"/>
        <c:lblAlgn val="ctr"/>
        <c:lblOffset val="100"/>
        <c:noMultiLvlLbl val="0"/>
      </c:catAx>
      <c:valAx>
        <c:axId val="47480278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748022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2160" b="0" i="0" u="none" strike="noStrike" kern="1200" cap="all" spc="0" baseline="0">
              <a:gradFill>
                <a:gsLst>
                  <a:gs pos="0">
                    <a:schemeClr val="dk1">
                      <a:lumMod val="50000"/>
                      <a:lumOff val="50000"/>
                    </a:schemeClr>
                  </a:gs>
                  <a:gs pos="100000">
                    <a:schemeClr val="dk1">
                      <a:lumMod val="85000"/>
                      <a:lumOff val="15000"/>
                    </a:schemeClr>
                  </a:gs>
                </a:gsLst>
                <a:lin ang="5400000" scaled="0"/>
              </a:gradFill>
              <a:latin typeface="+mn-lt"/>
              <a:ea typeface="+mn-ea"/>
              <a:cs typeface="+mn-cs"/>
            </a:defRPr>
          </a:pPr>
          <a:endParaRPr lang="en-US"/>
        </a:p>
      </c:txPr>
    </c:title>
    <c:autoTitleDeleted val="0"/>
    <c:plotArea>
      <c:layout/>
      <c:lineChart>
        <c:grouping val="standard"/>
        <c:varyColors val="0"/>
        <c:ser>
          <c:idx val="0"/>
          <c:order val="0"/>
          <c:tx>
            <c:strRef>
              <c:f>'HCLE Road Map'!$A$116</c:f>
              <c:strCache>
                <c:ptCount val="1"/>
                <c:pt idx="0">
                  <c:v>Total Number of Hospitals Participating in the Road Map</c:v>
                </c:pt>
              </c:strCache>
            </c:strRef>
          </c:tx>
          <c:spPr>
            <a:ln w="19050" cap="rnd" cmpd="sng" algn="ctr">
              <a:solidFill>
                <a:schemeClr val="accent1">
                  <a:shade val="95000"/>
                  <a:satMod val="105000"/>
                </a:schemeClr>
              </a:solidFill>
              <a:round/>
            </a:ln>
            <a:effectLst/>
          </c:spPr>
          <c:marker>
            <c:symbol val="circle"/>
            <c:size val="17"/>
            <c:spPr>
              <a:solidFill>
                <a:schemeClr val="lt1"/>
              </a:solidFill>
              <a:ln>
                <a:noFill/>
              </a:ln>
              <a:effectLst/>
            </c:spPr>
          </c:marker>
          <c:dLbls>
            <c:spPr>
              <a:noFill/>
              <a:ln>
                <a:noFill/>
              </a:ln>
              <a:effectLst/>
            </c:spPr>
            <c:txPr>
              <a:bodyPr rot="0" spcFirstLastPara="1" vertOverflow="ellipsis" vert="horz" wrap="square" anchor="ctr" anchorCtr="1"/>
              <a:lstStyle/>
              <a:p>
                <a:pPr>
                  <a:defRPr sz="1800" b="1" i="0" u="none" strike="noStrike" kern="1200" baseline="0">
                    <a:solidFill>
                      <a:schemeClr val="accen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'HCLE Road Map'!$B$1:$H$1</c:f>
              <c:numCache>
                <c:formatCode>mmm\-yy</c:formatCode>
                <c:ptCount val="7"/>
                <c:pt idx="0">
                  <c:v>43101</c:v>
                </c:pt>
                <c:pt idx="1">
                  <c:v>43132</c:v>
                </c:pt>
                <c:pt idx="2">
                  <c:v>43160</c:v>
                </c:pt>
                <c:pt idx="3">
                  <c:v>43191</c:v>
                </c:pt>
                <c:pt idx="4">
                  <c:v>43221</c:v>
                </c:pt>
                <c:pt idx="5" formatCode="d\-mmm">
                  <c:v>43269</c:v>
                </c:pt>
                <c:pt idx="6">
                  <c:v>43282</c:v>
                </c:pt>
              </c:numCache>
            </c:numRef>
          </c:cat>
          <c:val>
            <c:numRef>
              <c:f>'HCLE Road Map'!$B$116:$H$116</c:f>
              <c:numCache>
                <c:formatCode>General</c:formatCode>
                <c:ptCount val="7"/>
                <c:pt idx="0">
                  <c:v>10</c:v>
                </c:pt>
                <c:pt idx="1">
                  <c:v>12</c:v>
                </c:pt>
                <c:pt idx="2">
                  <c:v>17</c:v>
                </c:pt>
                <c:pt idx="3">
                  <c:v>20</c:v>
                </c:pt>
                <c:pt idx="4">
                  <c:v>22</c:v>
                </c:pt>
                <c:pt idx="5">
                  <c:v>27</c:v>
                </c:pt>
                <c:pt idx="6">
                  <c:v>31</c:v>
                </c:pt>
              </c:numCache>
            </c:numRef>
          </c:val>
          <c:smooth val="0"/>
          <c:extLst>
            <c:ext xmlns:c16="http://schemas.microsoft.com/office/drawing/2014/chart" uri="{C3380CC4-5D6E-409C-BE32-E72D297353CC}">
              <c16:uniqueId val="{00000000-566F-49E2-A498-D31E46F6A5EB}"/>
            </c:ext>
          </c:extLst>
        </c:ser>
        <c:dLbls>
          <c:dLblPos val="ctr"/>
          <c:showLegendKey val="0"/>
          <c:showVal val="1"/>
          <c:showCatName val="0"/>
          <c:showSerName val="0"/>
          <c:showPercent val="0"/>
          <c:showBubbleSize val="0"/>
        </c:dLbls>
        <c:marker val="1"/>
        <c:smooth val="0"/>
        <c:axId val="133744512"/>
        <c:axId val="134845184"/>
      </c:lineChart>
      <c:dateAx>
        <c:axId val="133744512"/>
        <c:scaling>
          <c:orientation val="minMax"/>
        </c:scaling>
        <c:delete val="0"/>
        <c:axPos val="b"/>
        <c:numFmt formatCode="mmm\-yy"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dk1">
                    <a:lumMod val="65000"/>
                    <a:lumOff val="35000"/>
                  </a:schemeClr>
                </a:solidFill>
                <a:latin typeface="+mn-lt"/>
                <a:ea typeface="+mn-ea"/>
                <a:cs typeface="+mn-cs"/>
              </a:defRPr>
            </a:pPr>
            <a:endParaRPr lang="en-US"/>
          </a:p>
        </c:txPr>
        <c:crossAx val="134845184"/>
        <c:crosses val="autoZero"/>
        <c:auto val="1"/>
        <c:lblOffset val="100"/>
        <c:baseTimeUnit val="months"/>
      </c:dateAx>
      <c:valAx>
        <c:axId val="134845184"/>
        <c:scaling>
          <c:orientation val="minMax"/>
        </c:scaling>
        <c:delete val="1"/>
        <c:axPos val="l"/>
        <c:numFmt formatCode="General" sourceLinked="1"/>
        <c:majorTickMark val="none"/>
        <c:minorTickMark val="none"/>
        <c:tickLblPos val="nextTo"/>
        <c:crossAx val="133744512"/>
        <c:crosses val="autoZero"/>
        <c:crossBetween val="between"/>
      </c:valAx>
      <c:spPr>
        <a:no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sz="1800"/>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ctr">
              <a:defRPr/>
            </a:pPr>
            <a:r>
              <a:rPr lang="en-US" dirty="0"/>
              <a:t>If you had to list your top areas of concern for your employees, please rank in order of priority</a:t>
            </a:r>
            <a:r>
              <a:rPr lang="en-US" baseline="0" dirty="0"/>
              <a:t> with #1 the highest, and #6 the lowest. (N=29)</a:t>
            </a:r>
            <a:endParaRPr lang="en-US" dirty="0"/>
          </a:p>
        </c:rich>
      </c:tx>
      <c:layout>
        <c:manualLayout>
          <c:xMode val="edge"/>
          <c:yMode val="edge"/>
          <c:x val="0.14968358121901429"/>
          <c:y val="1.6836195965366927E-2"/>
        </c:manualLayout>
      </c:layout>
      <c:overlay val="0"/>
    </c:title>
    <c:autoTitleDeleted val="0"/>
    <c:plotArea>
      <c:layout/>
      <c:barChart>
        <c:barDir val="col"/>
        <c:grouping val="clustered"/>
        <c:varyColors val="0"/>
        <c:ser>
          <c:idx val="0"/>
          <c:order val="0"/>
          <c:tx>
            <c:strRef>
              <c:f>Sheet1!$B$1</c:f>
              <c:strCache>
                <c:ptCount val="1"/>
                <c:pt idx="0">
                  <c:v>Series 1</c:v>
                </c:pt>
              </c:strCache>
            </c:strRef>
          </c:tx>
          <c:spPr>
            <a:solidFill>
              <a:srgbClr val="92D050"/>
            </a:solidFill>
          </c:spPr>
          <c:invertIfNegative val="0"/>
          <c:dPt>
            <c:idx val="1"/>
            <c:invertIfNegative val="0"/>
            <c:bubble3D val="0"/>
            <c:spPr>
              <a:solidFill>
                <a:srgbClr val="0070C0"/>
              </a:solidFill>
            </c:spPr>
            <c:extLst>
              <c:ext xmlns:c16="http://schemas.microsoft.com/office/drawing/2014/chart" uri="{C3380CC4-5D6E-409C-BE32-E72D297353CC}">
                <c16:uniqueId val="{00000001-28BC-406B-9AE5-E008C3ADAFCD}"/>
              </c:ext>
            </c:extLst>
          </c:dPt>
          <c:dPt>
            <c:idx val="2"/>
            <c:invertIfNegative val="0"/>
            <c:bubble3D val="0"/>
            <c:spPr>
              <a:solidFill>
                <a:srgbClr val="FFC000"/>
              </a:solidFill>
            </c:spPr>
            <c:extLst>
              <c:ext xmlns:c16="http://schemas.microsoft.com/office/drawing/2014/chart" uri="{C3380CC4-5D6E-409C-BE32-E72D297353CC}">
                <c16:uniqueId val="{00000003-28BC-406B-9AE5-E008C3ADAFCD}"/>
              </c:ext>
            </c:extLst>
          </c:dPt>
          <c:dPt>
            <c:idx val="3"/>
            <c:invertIfNegative val="0"/>
            <c:bubble3D val="0"/>
            <c:spPr>
              <a:solidFill>
                <a:srgbClr val="00B0F0"/>
              </a:solidFill>
            </c:spPr>
            <c:extLst>
              <c:ext xmlns:c16="http://schemas.microsoft.com/office/drawing/2014/chart" uri="{C3380CC4-5D6E-409C-BE32-E72D297353CC}">
                <c16:uniqueId val="{00000005-28BC-406B-9AE5-E008C3ADAFCD}"/>
              </c:ext>
            </c:extLst>
          </c:dPt>
          <c:dPt>
            <c:idx val="4"/>
            <c:invertIfNegative val="0"/>
            <c:bubble3D val="0"/>
            <c:spPr>
              <a:solidFill>
                <a:srgbClr val="FF0000"/>
              </a:solidFill>
            </c:spPr>
            <c:extLst>
              <c:ext xmlns:c16="http://schemas.microsoft.com/office/drawing/2014/chart" uri="{C3380CC4-5D6E-409C-BE32-E72D297353CC}">
                <c16:uniqueId val="{00000007-28BC-406B-9AE5-E008C3ADAFCD}"/>
              </c:ext>
            </c:extLst>
          </c:dPt>
          <c:dPt>
            <c:idx val="5"/>
            <c:invertIfNegative val="0"/>
            <c:bubble3D val="0"/>
            <c:spPr>
              <a:solidFill>
                <a:srgbClr val="7030A0"/>
              </a:solidFill>
            </c:spPr>
            <c:extLst>
              <c:ext xmlns:c16="http://schemas.microsoft.com/office/drawing/2014/chart" uri="{C3380CC4-5D6E-409C-BE32-E72D297353CC}">
                <c16:uniqueId val="{00000009-28BC-406B-9AE5-E008C3ADAFCD}"/>
              </c:ext>
            </c:extLst>
          </c:dPt>
          <c:dPt>
            <c:idx val="6"/>
            <c:invertIfNegative val="0"/>
            <c:bubble3D val="0"/>
            <c:spPr>
              <a:solidFill>
                <a:schemeClr val="accent2">
                  <a:lumMod val="75000"/>
                </a:schemeClr>
              </a:solidFill>
            </c:spPr>
            <c:extLst>
              <c:ext xmlns:c16="http://schemas.microsoft.com/office/drawing/2014/chart" uri="{C3380CC4-5D6E-409C-BE32-E72D297353CC}">
                <c16:uniqueId val="{0000000B-28BC-406B-9AE5-E008C3ADAFCD}"/>
              </c:ext>
            </c:extLst>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Stress</c:v>
                </c:pt>
                <c:pt idx="1">
                  <c:v>Burnout</c:v>
                </c:pt>
                <c:pt idx="2">
                  <c:v>Staffing</c:v>
                </c:pt>
                <c:pt idx="3">
                  <c:v>Resources</c:v>
                </c:pt>
                <c:pt idx="4">
                  <c:v>Safety</c:v>
                </c:pt>
                <c:pt idx="5">
                  <c:v>Compensation</c:v>
                </c:pt>
                <c:pt idx="6">
                  <c:v>Other</c:v>
                </c:pt>
              </c:strCache>
            </c:strRef>
          </c:cat>
          <c:val>
            <c:numRef>
              <c:f>Sheet1!$B$2:$B$8</c:f>
              <c:numCache>
                <c:formatCode>General</c:formatCode>
                <c:ptCount val="7"/>
                <c:pt idx="0">
                  <c:v>5.8</c:v>
                </c:pt>
                <c:pt idx="1">
                  <c:v>4.9000000000000004</c:v>
                </c:pt>
                <c:pt idx="2">
                  <c:v>4.5999999999999996</c:v>
                </c:pt>
                <c:pt idx="3">
                  <c:v>4.2</c:v>
                </c:pt>
                <c:pt idx="4">
                  <c:v>4</c:v>
                </c:pt>
                <c:pt idx="5">
                  <c:v>3.3</c:v>
                </c:pt>
                <c:pt idx="6">
                  <c:v>1.6</c:v>
                </c:pt>
              </c:numCache>
            </c:numRef>
          </c:val>
          <c:extLst>
            <c:ext xmlns:c16="http://schemas.microsoft.com/office/drawing/2014/chart" uri="{C3380CC4-5D6E-409C-BE32-E72D297353CC}">
              <c16:uniqueId val="{0000000C-28BC-406B-9AE5-E008C3ADAFCD}"/>
            </c:ext>
          </c:extLst>
        </c:ser>
        <c:dLbls>
          <c:showLegendKey val="0"/>
          <c:showVal val="0"/>
          <c:showCatName val="0"/>
          <c:showSerName val="0"/>
          <c:showPercent val="0"/>
          <c:showBubbleSize val="0"/>
        </c:dLbls>
        <c:gapWidth val="150"/>
        <c:axId val="135254400"/>
        <c:axId val="135255936"/>
      </c:barChart>
      <c:catAx>
        <c:axId val="135254400"/>
        <c:scaling>
          <c:orientation val="minMax"/>
        </c:scaling>
        <c:delete val="0"/>
        <c:axPos val="b"/>
        <c:numFmt formatCode="General" sourceLinked="0"/>
        <c:majorTickMark val="out"/>
        <c:minorTickMark val="none"/>
        <c:tickLblPos val="nextTo"/>
        <c:crossAx val="135255936"/>
        <c:crosses val="autoZero"/>
        <c:auto val="1"/>
        <c:lblAlgn val="ctr"/>
        <c:lblOffset val="100"/>
        <c:noMultiLvlLbl val="0"/>
      </c:catAx>
      <c:valAx>
        <c:axId val="135255936"/>
        <c:scaling>
          <c:orientation val="minMax"/>
        </c:scaling>
        <c:delete val="0"/>
        <c:axPos val="l"/>
        <c:majorGridlines>
          <c:spPr>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c:spPr>
        </c:majorGridlines>
        <c:numFmt formatCode="General" sourceLinked="1"/>
        <c:majorTickMark val="out"/>
        <c:minorTickMark val="none"/>
        <c:tickLblPos val="nextTo"/>
        <c:crossAx val="13525440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2363974166151"/>
          <c:y val="5.3658939485711203E-2"/>
          <c:w val="0.695100207649193"/>
          <c:h val="0.668586531578657"/>
        </c:manualLayout>
      </c:layout>
      <c:pieChart>
        <c:varyColors val="1"/>
        <c:ser>
          <c:idx val="0"/>
          <c:order val="0"/>
          <c:tx>
            <c:strRef>
              <c:f>Sheet1!$B$1</c:f>
              <c:strCache>
                <c:ptCount val="1"/>
                <c:pt idx="0">
                  <c:v>Percent of days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361-4A43-B503-C4B8C032E67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361-4A43-B503-C4B8C032E67F}"/>
              </c:ext>
            </c:extLst>
          </c:dPt>
          <c:dLbls>
            <c:dLbl>
              <c:idx val="0"/>
              <c:dLblPos val="ct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B361-4A43-B503-C4B8C032E67F}"/>
                </c:ext>
              </c:extLst>
            </c:dLbl>
            <c:dLbl>
              <c:idx val="1"/>
              <c:dLblPos val="ct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B361-4A43-B503-C4B8C032E67F}"/>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Potentially avoidable days</c:v>
                </c:pt>
                <c:pt idx="1">
                  <c:v>Non-avoidable days</c:v>
                </c:pt>
              </c:strCache>
            </c:strRef>
          </c:cat>
          <c:val>
            <c:numRef>
              <c:f>Sheet1!$B$2:$B$3</c:f>
              <c:numCache>
                <c:formatCode>0%</c:formatCode>
                <c:ptCount val="2"/>
                <c:pt idx="0">
                  <c:v>0.19</c:v>
                </c:pt>
                <c:pt idx="1">
                  <c:v>0.81</c:v>
                </c:pt>
              </c:numCache>
            </c:numRef>
          </c:val>
          <c:extLst>
            <c:ext xmlns:c16="http://schemas.microsoft.com/office/drawing/2014/chart" uri="{C3380CC4-5D6E-409C-BE32-E72D297353CC}">
              <c16:uniqueId val="{00000004-B361-4A43-B503-C4B8C032E67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zero"/>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8-09-28T11:19:24.314" idx="1">
    <p:pos x="10" y="10"/>
    <p:text>We changed this back when, so should add, "Market Intelligence" to the Emerging Issues category</p:text>
    <p:extLst>
      <p:ext uri="{C676402C-5697-4E1C-873F-D02D1690AC5C}">
        <p15:threadingInfo xmlns:p15="http://schemas.microsoft.com/office/powerpoint/2012/main" timeZoneBias="300"/>
      </p:ext>
    </p:extLst>
  </p:cm>
</p:cmLst>
</file>

<file path=ppt/diagrams/_rels/data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image" Target="../media/image104.jpeg"/></Relationships>
</file>

<file path=ppt/diagrams/_rels/data5.xml.rels><?xml version="1.0" encoding="UTF-8" standalone="yes"?>
<Relationships xmlns="http://schemas.openxmlformats.org/package/2006/relationships"><Relationship Id="rId3" Type="http://schemas.openxmlformats.org/officeDocument/2006/relationships/image" Target="../media/image109.jpeg"/><Relationship Id="rId7" Type="http://schemas.openxmlformats.org/officeDocument/2006/relationships/image" Target="../media/image112.jpeg"/><Relationship Id="rId2" Type="http://schemas.openxmlformats.org/officeDocument/2006/relationships/image" Target="../media/image108.png"/><Relationship Id="rId1" Type="http://schemas.openxmlformats.org/officeDocument/2006/relationships/image" Target="../media/image107.png"/><Relationship Id="rId6" Type="http://schemas.openxmlformats.org/officeDocument/2006/relationships/hyperlink" Target="http://commons.wikimedia.org/wiki/file:ambulance_font_awesome.svg" TargetMode="External"/><Relationship Id="rId5" Type="http://schemas.openxmlformats.org/officeDocument/2006/relationships/image" Target="../media/image111.png"/><Relationship Id="rId4" Type="http://schemas.openxmlformats.org/officeDocument/2006/relationships/image" Target="../media/image110.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image" Target="../media/image104.jpeg"/></Relationships>
</file>

<file path=ppt/diagrams/_rels/drawing5.xml.rels><?xml version="1.0" encoding="UTF-8" standalone="yes"?>
<Relationships xmlns="http://schemas.openxmlformats.org/package/2006/relationships"><Relationship Id="rId3" Type="http://schemas.openxmlformats.org/officeDocument/2006/relationships/image" Target="../media/image109.jpeg"/><Relationship Id="rId7" Type="http://schemas.openxmlformats.org/officeDocument/2006/relationships/image" Target="../media/image112.jpeg"/><Relationship Id="rId2" Type="http://schemas.openxmlformats.org/officeDocument/2006/relationships/image" Target="../media/image108.png"/><Relationship Id="rId1" Type="http://schemas.openxmlformats.org/officeDocument/2006/relationships/image" Target="../media/image107.png"/><Relationship Id="rId6" Type="http://schemas.openxmlformats.org/officeDocument/2006/relationships/hyperlink" Target="http://commons.wikimedia.org/wiki/file:ambulance_font_awesome.svg" TargetMode="External"/><Relationship Id="rId5" Type="http://schemas.openxmlformats.org/officeDocument/2006/relationships/image" Target="../media/image111.png"/><Relationship Id="rId4" Type="http://schemas.openxmlformats.org/officeDocument/2006/relationships/image" Target="../media/image110.jpeg"/></Relationships>
</file>

<file path=ppt/diagrams/colors1.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8955D07-FA3F-4626-BDED-0F34D1B75344}" type="doc">
      <dgm:prSet loTypeId="urn:microsoft.com/office/officeart/2005/8/layout/vProcess5" loCatId="process" qsTypeId="urn:microsoft.com/office/officeart/2005/8/quickstyle/simple4" qsCatId="simple" csTypeId="urn:microsoft.com/office/officeart/2005/8/colors/accent6_3" csCatId="accent6" phldr="1"/>
      <dgm:spPr/>
      <dgm:t>
        <a:bodyPr/>
        <a:lstStyle/>
        <a:p>
          <a:endParaRPr lang="en-US"/>
        </a:p>
      </dgm:t>
    </dgm:pt>
    <dgm:pt modelId="{AA27C1D4-59C7-4352-856D-B3A49385C7AE}">
      <dgm:prSet phldrT="[Text]"/>
      <dgm:spPr>
        <a:xfrm>
          <a:off x="0" y="0"/>
          <a:ext cx="5307092" cy="1148661"/>
        </a:xfrm>
        <a:prstGeom prst="roundRect">
          <a:avLst>
            <a:gd name="adj" fmla="val 10000"/>
          </a:avLst>
        </a:prstGeom>
        <a:gradFill rotWithShape="0">
          <a:gsLst>
            <a:gs pos="0">
              <a:srgbClr val="2D2D8A">
                <a:shade val="80000"/>
                <a:hueOff val="0"/>
                <a:satOff val="0"/>
                <a:lumOff val="0"/>
                <a:alphaOff val="0"/>
                <a:shade val="51000"/>
                <a:satMod val="130000"/>
              </a:srgbClr>
            </a:gs>
            <a:gs pos="80000">
              <a:srgbClr val="2D2D8A">
                <a:shade val="80000"/>
                <a:hueOff val="0"/>
                <a:satOff val="0"/>
                <a:lumOff val="0"/>
                <a:alphaOff val="0"/>
                <a:shade val="93000"/>
                <a:satMod val="130000"/>
              </a:srgbClr>
            </a:gs>
            <a:gs pos="100000">
              <a:srgbClr val="2D2D8A">
                <a:shade val="80000"/>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en-US" dirty="0">
              <a:solidFill>
                <a:srgbClr val="FFFFFF"/>
              </a:solidFill>
              <a:latin typeface="Arial"/>
              <a:ea typeface="+mn-ea"/>
              <a:cs typeface="+mn-cs"/>
            </a:rPr>
            <a:t>1. Score each individual HAC measure (Winsorized z-score)</a:t>
          </a:r>
        </a:p>
      </dgm:t>
    </dgm:pt>
    <dgm:pt modelId="{BCDF7877-3E4B-4CD7-9900-1DD487F926E0}" type="parTrans" cxnId="{52C3D6EF-9005-4D0B-849A-868F6487C0F3}">
      <dgm:prSet/>
      <dgm:spPr/>
      <dgm:t>
        <a:bodyPr/>
        <a:lstStyle/>
        <a:p>
          <a:endParaRPr lang="en-US"/>
        </a:p>
      </dgm:t>
    </dgm:pt>
    <dgm:pt modelId="{BAB02BFA-00D2-4CD7-ACA9-5EFF6A780A14}" type="sibTrans" cxnId="{52C3D6EF-9005-4D0B-849A-868F6487C0F3}">
      <dgm:prSet/>
      <dgm:spPr>
        <a:xfrm>
          <a:off x="4560462" y="871068"/>
          <a:ext cx="746629" cy="746629"/>
        </a:xfrm>
        <a:prstGeom prst="downArrow">
          <a:avLst>
            <a:gd name="adj1" fmla="val 55000"/>
            <a:gd name="adj2" fmla="val 45000"/>
          </a:avLst>
        </a:prstGeom>
        <a:solidFill>
          <a:srgbClr val="2D2D8A">
            <a:alpha val="90000"/>
            <a:tint val="40000"/>
            <a:hueOff val="0"/>
            <a:satOff val="0"/>
            <a:lumOff val="0"/>
            <a:alphaOff val="0"/>
          </a:srgbClr>
        </a:solidFill>
        <a:ln w="9525" cap="flat" cmpd="sng" algn="ctr">
          <a:solidFill>
            <a:srgbClr val="2D2D8A">
              <a:alpha val="90000"/>
              <a:tint val="40000"/>
              <a:hueOff val="0"/>
              <a:satOff val="0"/>
              <a:lumOff val="0"/>
              <a:alphaOff val="0"/>
            </a:srgbClr>
          </a:solidFill>
          <a:prstDash val="solid"/>
        </a:ln>
        <a:effectLst/>
      </dgm:spPr>
      <dgm:t>
        <a:bodyPr/>
        <a:lstStyle/>
        <a:p>
          <a:endParaRPr lang="en-US" dirty="0">
            <a:solidFill>
              <a:srgbClr val="000000">
                <a:hueOff val="0"/>
                <a:satOff val="0"/>
                <a:lumOff val="0"/>
                <a:alphaOff val="0"/>
              </a:srgbClr>
            </a:solidFill>
            <a:latin typeface="Arial"/>
            <a:ea typeface="+mn-ea"/>
            <a:cs typeface="+mn-cs"/>
          </a:endParaRPr>
        </a:p>
      </dgm:t>
    </dgm:pt>
    <dgm:pt modelId="{BA671CC6-AD17-40A8-AE73-8CB7A7CEAA6D}">
      <dgm:prSet phldrT="[Text]"/>
      <dgm:spPr>
        <a:xfrm>
          <a:off x="468272" y="1328388"/>
          <a:ext cx="5307092" cy="1148661"/>
        </a:xfrm>
        <a:prstGeom prst="roundRect">
          <a:avLst>
            <a:gd name="adj" fmla="val 10000"/>
          </a:avLst>
        </a:prstGeom>
        <a:gradFill rotWithShape="0">
          <a:gsLst>
            <a:gs pos="0">
              <a:srgbClr val="2D2D8A">
                <a:shade val="80000"/>
                <a:hueOff val="0"/>
                <a:satOff val="-16910"/>
                <a:lumOff val="16907"/>
                <a:alphaOff val="0"/>
                <a:shade val="51000"/>
                <a:satMod val="130000"/>
              </a:srgbClr>
            </a:gs>
            <a:gs pos="80000">
              <a:srgbClr val="2D2D8A">
                <a:shade val="80000"/>
                <a:hueOff val="0"/>
                <a:satOff val="-16910"/>
                <a:lumOff val="16907"/>
                <a:alphaOff val="0"/>
                <a:shade val="93000"/>
                <a:satMod val="130000"/>
              </a:srgbClr>
            </a:gs>
            <a:gs pos="100000">
              <a:srgbClr val="2D2D8A">
                <a:shade val="80000"/>
                <a:hueOff val="0"/>
                <a:satOff val="-16910"/>
                <a:lumOff val="16907"/>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en-US" dirty="0">
              <a:solidFill>
                <a:srgbClr val="FFFFFF"/>
              </a:solidFill>
              <a:latin typeface="Arial"/>
              <a:ea typeface="+mn-ea"/>
              <a:cs typeface="+mn-cs"/>
            </a:rPr>
            <a:t>2. Calculate domain scores (85% HAI measures, 15% PSI)</a:t>
          </a:r>
        </a:p>
      </dgm:t>
    </dgm:pt>
    <dgm:pt modelId="{723D3DDB-5FCD-4AC2-B621-7605098EAED7}" type="parTrans" cxnId="{3C38F8B4-1F60-48E0-A353-3680D11526AD}">
      <dgm:prSet/>
      <dgm:spPr/>
      <dgm:t>
        <a:bodyPr/>
        <a:lstStyle/>
        <a:p>
          <a:endParaRPr lang="en-US"/>
        </a:p>
      </dgm:t>
    </dgm:pt>
    <dgm:pt modelId="{B4CCDE59-F29B-467A-A4B2-FA60C729F6EA}" type="sibTrans" cxnId="{3C38F8B4-1F60-48E0-A353-3680D11526AD}">
      <dgm:prSet/>
      <dgm:spPr>
        <a:xfrm>
          <a:off x="5028735" y="2203515"/>
          <a:ext cx="746629" cy="746629"/>
        </a:xfrm>
        <a:prstGeom prst="downArrow">
          <a:avLst>
            <a:gd name="adj1" fmla="val 55000"/>
            <a:gd name="adj2" fmla="val 45000"/>
          </a:avLst>
        </a:prstGeom>
        <a:solidFill>
          <a:srgbClr val="2D2D8A">
            <a:alpha val="90000"/>
            <a:tint val="40000"/>
            <a:hueOff val="0"/>
            <a:satOff val="0"/>
            <a:lumOff val="0"/>
            <a:alphaOff val="0"/>
          </a:srgbClr>
        </a:solidFill>
        <a:ln w="9525" cap="flat" cmpd="sng" algn="ctr">
          <a:solidFill>
            <a:srgbClr val="2D2D8A">
              <a:alpha val="90000"/>
              <a:tint val="40000"/>
              <a:hueOff val="0"/>
              <a:satOff val="0"/>
              <a:lumOff val="0"/>
              <a:alphaOff val="0"/>
            </a:srgbClr>
          </a:solidFill>
          <a:prstDash val="solid"/>
        </a:ln>
        <a:effectLst/>
      </dgm:spPr>
      <dgm:t>
        <a:bodyPr/>
        <a:lstStyle/>
        <a:p>
          <a:endParaRPr lang="en-US" dirty="0">
            <a:solidFill>
              <a:srgbClr val="000000">
                <a:hueOff val="0"/>
                <a:satOff val="0"/>
                <a:lumOff val="0"/>
                <a:alphaOff val="0"/>
              </a:srgbClr>
            </a:solidFill>
            <a:latin typeface="Arial"/>
            <a:ea typeface="+mn-ea"/>
            <a:cs typeface="+mn-cs"/>
          </a:endParaRPr>
        </a:p>
      </dgm:t>
    </dgm:pt>
    <dgm:pt modelId="{A0CD892F-10EE-4AFC-8FE5-2103BFEA7D4E}">
      <dgm:prSet phldrT="[Text]"/>
      <dgm:spPr>
        <a:xfrm>
          <a:off x="936545" y="2680209"/>
          <a:ext cx="5307092" cy="1148661"/>
        </a:xfrm>
        <a:prstGeom prst="roundRect">
          <a:avLst>
            <a:gd name="adj" fmla="val 10000"/>
          </a:avLst>
        </a:prstGeom>
        <a:gradFill rotWithShape="0">
          <a:gsLst>
            <a:gs pos="0">
              <a:srgbClr val="2D2D8A">
                <a:shade val="80000"/>
                <a:hueOff val="0"/>
                <a:satOff val="-33821"/>
                <a:lumOff val="33815"/>
                <a:alphaOff val="0"/>
                <a:shade val="51000"/>
                <a:satMod val="130000"/>
              </a:srgbClr>
            </a:gs>
            <a:gs pos="80000">
              <a:srgbClr val="2D2D8A">
                <a:shade val="80000"/>
                <a:hueOff val="0"/>
                <a:satOff val="-33821"/>
                <a:lumOff val="33815"/>
                <a:alphaOff val="0"/>
                <a:shade val="93000"/>
                <a:satMod val="130000"/>
              </a:srgbClr>
            </a:gs>
            <a:gs pos="100000">
              <a:srgbClr val="2D2D8A">
                <a:shade val="80000"/>
                <a:hueOff val="0"/>
                <a:satOff val="-33821"/>
                <a:lumOff val="33815"/>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en-US" dirty="0">
              <a:solidFill>
                <a:srgbClr val="FFFFFF"/>
              </a:solidFill>
              <a:latin typeface="Arial"/>
              <a:ea typeface="+mn-ea"/>
              <a:cs typeface="+mn-cs"/>
            </a:rPr>
            <a:t>3. Calculate the Total HAC Score</a:t>
          </a:r>
        </a:p>
      </dgm:t>
    </dgm:pt>
    <dgm:pt modelId="{E59F0F43-BD3C-4641-8BD4-2E71B164BD7E}" type="parTrans" cxnId="{5E8305A9-9D1F-4A78-B814-168ACE06AB73}">
      <dgm:prSet/>
      <dgm:spPr/>
      <dgm:t>
        <a:bodyPr/>
        <a:lstStyle/>
        <a:p>
          <a:endParaRPr lang="en-US"/>
        </a:p>
      </dgm:t>
    </dgm:pt>
    <dgm:pt modelId="{42CEADF2-0289-466A-9CFC-3D4E230420A4}" type="sibTrans" cxnId="{5E8305A9-9D1F-4A78-B814-168ACE06AB73}">
      <dgm:prSet/>
      <dgm:spPr/>
      <dgm:t>
        <a:bodyPr/>
        <a:lstStyle/>
        <a:p>
          <a:endParaRPr lang="en-US"/>
        </a:p>
      </dgm:t>
    </dgm:pt>
    <dgm:pt modelId="{2658F36E-F6CB-4FD5-9F5D-CC5D160D7E48}" type="pres">
      <dgm:prSet presAssocID="{F8955D07-FA3F-4626-BDED-0F34D1B75344}" presName="outerComposite" presStyleCnt="0">
        <dgm:presLayoutVars>
          <dgm:chMax val="5"/>
          <dgm:dir/>
          <dgm:resizeHandles val="exact"/>
        </dgm:presLayoutVars>
      </dgm:prSet>
      <dgm:spPr/>
    </dgm:pt>
    <dgm:pt modelId="{8000B26A-BEC5-40F8-9940-1CE6DF5D3526}" type="pres">
      <dgm:prSet presAssocID="{F8955D07-FA3F-4626-BDED-0F34D1B75344}" presName="dummyMaxCanvas" presStyleCnt="0">
        <dgm:presLayoutVars/>
      </dgm:prSet>
      <dgm:spPr/>
    </dgm:pt>
    <dgm:pt modelId="{FC103004-5623-48D9-A621-CE2D773BD813}" type="pres">
      <dgm:prSet presAssocID="{F8955D07-FA3F-4626-BDED-0F34D1B75344}" presName="ThreeNodes_1" presStyleLbl="node1" presStyleIdx="0" presStyleCnt="3">
        <dgm:presLayoutVars>
          <dgm:bulletEnabled val="1"/>
        </dgm:presLayoutVars>
      </dgm:prSet>
      <dgm:spPr/>
    </dgm:pt>
    <dgm:pt modelId="{30C1C437-7783-4806-B74D-58AABB78CD1A}" type="pres">
      <dgm:prSet presAssocID="{F8955D07-FA3F-4626-BDED-0F34D1B75344}" presName="ThreeNodes_2" presStyleLbl="node1" presStyleIdx="1" presStyleCnt="3" custLinFactNeighborY="-1020">
        <dgm:presLayoutVars>
          <dgm:bulletEnabled val="1"/>
        </dgm:presLayoutVars>
      </dgm:prSet>
      <dgm:spPr/>
    </dgm:pt>
    <dgm:pt modelId="{A5D8518D-2258-4BC3-B716-CC359D9D7055}" type="pres">
      <dgm:prSet presAssocID="{F8955D07-FA3F-4626-BDED-0F34D1B75344}" presName="ThreeNodes_3" presStyleLbl="node1" presStyleIdx="2" presStyleCnt="3">
        <dgm:presLayoutVars>
          <dgm:bulletEnabled val="1"/>
        </dgm:presLayoutVars>
      </dgm:prSet>
      <dgm:spPr/>
    </dgm:pt>
    <dgm:pt modelId="{2F4AD58F-14F8-4072-862A-01AD1FC01CB1}" type="pres">
      <dgm:prSet presAssocID="{F8955D07-FA3F-4626-BDED-0F34D1B75344}" presName="ThreeConn_1-2" presStyleLbl="fgAccFollowNode1" presStyleIdx="0" presStyleCnt="2">
        <dgm:presLayoutVars>
          <dgm:bulletEnabled val="1"/>
        </dgm:presLayoutVars>
      </dgm:prSet>
      <dgm:spPr/>
    </dgm:pt>
    <dgm:pt modelId="{8F64EF26-3725-4DF1-AC00-C7681ACA3AC8}" type="pres">
      <dgm:prSet presAssocID="{F8955D07-FA3F-4626-BDED-0F34D1B75344}" presName="ThreeConn_2-3" presStyleLbl="fgAccFollowNode1" presStyleIdx="1" presStyleCnt="2">
        <dgm:presLayoutVars>
          <dgm:bulletEnabled val="1"/>
        </dgm:presLayoutVars>
      </dgm:prSet>
      <dgm:spPr/>
    </dgm:pt>
    <dgm:pt modelId="{30B81D6A-B25F-469E-B920-3EB7269F73EA}" type="pres">
      <dgm:prSet presAssocID="{F8955D07-FA3F-4626-BDED-0F34D1B75344}" presName="ThreeNodes_1_text" presStyleLbl="node1" presStyleIdx="2" presStyleCnt="3">
        <dgm:presLayoutVars>
          <dgm:bulletEnabled val="1"/>
        </dgm:presLayoutVars>
      </dgm:prSet>
      <dgm:spPr/>
    </dgm:pt>
    <dgm:pt modelId="{88B6D69C-DAE7-42E8-9CC0-7303AFBABCF3}" type="pres">
      <dgm:prSet presAssocID="{F8955D07-FA3F-4626-BDED-0F34D1B75344}" presName="ThreeNodes_2_text" presStyleLbl="node1" presStyleIdx="2" presStyleCnt="3">
        <dgm:presLayoutVars>
          <dgm:bulletEnabled val="1"/>
        </dgm:presLayoutVars>
      </dgm:prSet>
      <dgm:spPr/>
    </dgm:pt>
    <dgm:pt modelId="{4F10F1BC-157D-4C7C-A4B3-DBDBCFDE5EB1}" type="pres">
      <dgm:prSet presAssocID="{F8955D07-FA3F-4626-BDED-0F34D1B75344}" presName="ThreeNodes_3_text" presStyleLbl="node1" presStyleIdx="2" presStyleCnt="3">
        <dgm:presLayoutVars>
          <dgm:bulletEnabled val="1"/>
        </dgm:presLayoutVars>
      </dgm:prSet>
      <dgm:spPr/>
    </dgm:pt>
  </dgm:ptLst>
  <dgm:cxnLst>
    <dgm:cxn modelId="{51809204-9478-4D26-AA82-396E2BD4471E}" type="presOf" srcId="{A0CD892F-10EE-4AFC-8FE5-2103BFEA7D4E}" destId="{A5D8518D-2258-4BC3-B716-CC359D9D7055}" srcOrd="0" destOrd="0" presId="urn:microsoft.com/office/officeart/2005/8/layout/vProcess5"/>
    <dgm:cxn modelId="{3D764C05-DE40-4895-8B7E-F3F1CD03A862}" type="presOf" srcId="{AA27C1D4-59C7-4352-856D-B3A49385C7AE}" destId="{30B81D6A-B25F-469E-B920-3EB7269F73EA}" srcOrd="1" destOrd="0" presId="urn:microsoft.com/office/officeart/2005/8/layout/vProcess5"/>
    <dgm:cxn modelId="{21A23727-A799-4997-B139-3F6A73B45107}" type="presOf" srcId="{BA671CC6-AD17-40A8-AE73-8CB7A7CEAA6D}" destId="{88B6D69C-DAE7-42E8-9CC0-7303AFBABCF3}" srcOrd="1" destOrd="0" presId="urn:microsoft.com/office/officeart/2005/8/layout/vProcess5"/>
    <dgm:cxn modelId="{7048944C-B0C6-4472-9E6B-14ABFBEC7FDB}" type="presOf" srcId="{BA671CC6-AD17-40A8-AE73-8CB7A7CEAA6D}" destId="{30C1C437-7783-4806-B74D-58AABB78CD1A}" srcOrd="0" destOrd="0" presId="urn:microsoft.com/office/officeart/2005/8/layout/vProcess5"/>
    <dgm:cxn modelId="{E27B6C75-727E-4BD2-A132-0FC9BFF767C8}" type="presOf" srcId="{AA27C1D4-59C7-4352-856D-B3A49385C7AE}" destId="{FC103004-5623-48D9-A621-CE2D773BD813}" srcOrd="0" destOrd="0" presId="urn:microsoft.com/office/officeart/2005/8/layout/vProcess5"/>
    <dgm:cxn modelId="{689ECF55-359C-4B42-9182-CAB24C18C511}" type="presOf" srcId="{B4CCDE59-F29B-467A-A4B2-FA60C729F6EA}" destId="{8F64EF26-3725-4DF1-AC00-C7681ACA3AC8}" srcOrd="0" destOrd="0" presId="urn:microsoft.com/office/officeart/2005/8/layout/vProcess5"/>
    <dgm:cxn modelId="{024ABE81-DB99-4020-BC51-769C51437F90}" type="presOf" srcId="{A0CD892F-10EE-4AFC-8FE5-2103BFEA7D4E}" destId="{4F10F1BC-157D-4C7C-A4B3-DBDBCFDE5EB1}" srcOrd="1" destOrd="0" presId="urn:microsoft.com/office/officeart/2005/8/layout/vProcess5"/>
    <dgm:cxn modelId="{C447AC97-3540-4804-A938-5CD7A17D5E35}" type="presOf" srcId="{BAB02BFA-00D2-4CD7-ACA9-5EFF6A780A14}" destId="{2F4AD58F-14F8-4072-862A-01AD1FC01CB1}" srcOrd="0" destOrd="0" presId="urn:microsoft.com/office/officeart/2005/8/layout/vProcess5"/>
    <dgm:cxn modelId="{5E8305A9-9D1F-4A78-B814-168ACE06AB73}" srcId="{F8955D07-FA3F-4626-BDED-0F34D1B75344}" destId="{A0CD892F-10EE-4AFC-8FE5-2103BFEA7D4E}" srcOrd="2" destOrd="0" parTransId="{E59F0F43-BD3C-4641-8BD4-2E71B164BD7E}" sibTransId="{42CEADF2-0289-466A-9CFC-3D4E230420A4}"/>
    <dgm:cxn modelId="{3C38F8B4-1F60-48E0-A353-3680D11526AD}" srcId="{F8955D07-FA3F-4626-BDED-0F34D1B75344}" destId="{BA671CC6-AD17-40A8-AE73-8CB7A7CEAA6D}" srcOrd="1" destOrd="0" parTransId="{723D3DDB-5FCD-4AC2-B621-7605098EAED7}" sibTransId="{B4CCDE59-F29B-467A-A4B2-FA60C729F6EA}"/>
    <dgm:cxn modelId="{D7B44EE4-7653-4985-BDD3-8A8F2347240C}" type="presOf" srcId="{F8955D07-FA3F-4626-BDED-0F34D1B75344}" destId="{2658F36E-F6CB-4FD5-9F5D-CC5D160D7E48}" srcOrd="0" destOrd="0" presId="urn:microsoft.com/office/officeart/2005/8/layout/vProcess5"/>
    <dgm:cxn modelId="{52C3D6EF-9005-4D0B-849A-868F6487C0F3}" srcId="{F8955D07-FA3F-4626-BDED-0F34D1B75344}" destId="{AA27C1D4-59C7-4352-856D-B3A49385C7AE}" srcOrd="0" destOrd="0" parTransId="{BCDF7877-3E4B-4CD7-9900-1DD487F926E0}" sibTransId="{BAB02BFA-00D2-4CD7-ACA9-5EFF6A780A14}"/>
    <dgm:cxn modelId="{20B47C0E-5573-4515-83D9-2232E9A4C218}" type="presParOf" srcId="{2658F36E-F6CB-4FD5-9F5D-CC5D160D7E48}" destId="{8000B26A-BEC5-40F8-9940-1CE6DF5D3526}" srcOrd="0" destOrd="0" presId="urn:microsoft.com/office/officeart/2005/8/layout/vProcess5"/>
    <dgm:cxn modelId="{E583172B-1F7D-485D-BE46-F38A7AE0ED0F}" type="presParOf" srcId="{2658F36E-F6CB-4FD5-9F5D-CC5D160D7E48}" destId="{FC103004-5623-48D9-A621-CE2D773BD813}" srcOrd="1" destOrd="0" presId="urn:microsoft.com/office/officeart/2005/8/layout/vProcess5"/>
    <dgm:cxn modelId="{47E1D13B-3716-46CC-AED0-296711FE00D5}" type="presParOf" srcId="{2658F36E-F6CB-4FD5-9F5D-CC5D160D7E48}" destId="{30C1C437-7783-4806-B74D-58AABB78CD1A}" srcOrd="2" destOrd="0" presId="urn:microsoft.com/office/officeart/2005/8/layout/vProcess5"/>
    <dgm:cxn modelId="{9756C190-26FA-4012-AFEE-24A495A42B11}" type="presParOf" srcId="{2658F36E-F6CB-4FD5-9F5D-CC5D160D7E48}" destId="{A5D8518D-2258-4BC3-B716-CC359D9D7055}" srcOrd="3" destOrd="0" presId="urn:microsoft.com/office/officeart/2005/8/layout/vProcess5"/>
    <dgm:cxn modelId="{A651C100-83FF-406E-B3E4-3EB29C31CF78}" type="presParOf" srcId="{2658F36E-F6CB-4FD5-9F5D-CC5D160D7E48}" destId="{2F4AD58F-14F8-4072-862A-01AD1FC01CB1}" srcOrd="4" destOrd="0" presId="urn:microsoft.com/office/officeart/2005/8/layout/vProcess5"/>
    <dgm:cxn modelId="{8A0337C0-FEC9-4909-8B4F-EE325CE0E958}" type="presParOf" srcId="{2658F36E-F6CB-4FD5-9F5D-CC5D160D7E48}" destId="{8F64EF26-3725-4DF1-AC00-C7681ACA3AC8}" srcOrd="5" destOrd="0" presId="urn:microsoft.com/office/officeart/2005/8/layout/vProcess5"/>
    <dgm:cxn modelId="{9B8E5A32-076A-4300-9E24-90C15BB0661F}" type="presParOf" srcId="{2658F36E-F6CB-4FD5-9F5D-CC5D160D7E48}" destId="{30B81D6A-B25F-469E-B920-3EB7269F73EA}" srcOrd="6" destOrd="0" presId="urn:microsoft.com/office/officeart/2005/8/layout/vProcess5"/>
    <dgm:cxn modelId="{19713053-6B4D-40DA-8421-E898FF35EB88}" type="presParOf" srcId="{2658F36E-F6CB-4FD5-9F5D-CC5D160D7E48}" destId="{88B6D69C-DAE7-42E8-9CC0-7303AFBABCF3}" srcOrd="7" destOrd="0" presId="urn:microsoft.com/office/officeart/2005/8/layout/vProcess5"/>
    <dgm:cxn modelId="{C7A9F308-6D26-41F2-9FE1-5631FEB404CF}" type="presParOf" srcId="{2658F36E-F6CB-4FD5-9F5D-CC5D160D7E48}" destId="{4F10F1BC-157D-4C7C-A4B3-DBDBCFDE5EB1}"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250354C-05C9-433F-9E3E-BF96CDA66902}" type="doc">
      <dgm:prSet loTypeId="urn:microsoft.com/office/officeart/2005/8/layout/hierarchy6" loCatId="hierarchy" qsTypeId="urn:microsoft.com/office/officeart/2005/8/quickstyle/simple1" qsCatId="simple" csTypeId="urn:microsoft.com/office/officeart/2005/8/colors/accent3_1" csCatId="accent3" phldr="1"/>
      <dgm:spPr/>
      <dgm:t>
        <a:bodyPr/>
        <a:lstStyle/>
        <a:p>
          <a:endParaRPr lang="en-US"/>
        </a:p>
      </dgm:t>
    </dgm:pt>
    <dgm:pt modelId="{31098F2B-94BA-476D-8FB6-0BC9A7DB1366}">
      <dgm:prSet phldrT="[Text]" custT="1"/>
      <dgm:spPr/>
      <dgm:t>
        <a:bodyPr/>
        <a:lstStyle/>
        <a:p>
          <a:r>
            <a:rPr lang="en-US" sz="1400" dirty="0"/>
            <a:t>Mental and Behavioral Health Committee</a:t>
          </a:r>
        </a:p>
      </dgm:t>
    </dgm:pt>
    <dgm:pt modelId="{CD8E60F3-CDE5-4D1C-B8D8-7DDE0485E989}" type="parTrans" cxnId="{C36D0BD2-53E6-4EEF-B8E0-38A8658C5593}">
      <dgm:prSet/>
      <dgm:spPr/>
      <dgm:t>
        <a:bodyPr/>
        <a:lstStyle/>
        <a:p>
          <a:endParaRPr lang="en-US"/>
        </a:p>
      </dgm:t>
    </dgm:pt>
    <dgm:pt modelId="{70186505-19C2-4125-B263-BCE6ACE11EAF}" type="sibTrans" cxnId="{C36D0BD2-53E6-4EEF-B8E0-38A8658C5593}">
      <dgm:prSet/>
      <dgm:spPr/>
      <dgm:t>
        <a:bodyPr/>
        <a:lstStyle/>
        <a:p>
          <a:endParaRPr lang="en-US"/>
        </a:p>
      </dgm:t>
    </dgm:pt>
    <dgm:pt modelId="{58C80C79-4D6C-42C4-9B37-66B1948DE085}">
      <dgm:prSet phldrT="[Text]" custT="1"/>
      <dgm:spPr/>
      <dgm:t>
        <a:bodyPr/>
        <a:lstStyle/>
        <a:p>
          <a:pPr algn="ctr"/>
          <a:r>
            <a:rPr lang="en-US" sz="1400" dirty="0"/>
            <a:t>1) Expand to include Intensive Residential Treatment Services (IRTS), crisis, detox and partial hospitalization</a:t>
          </a:r>
        </a:p>
      </dgm:t>
    </dgm:pt>
    <dgm:pt modelId="{33D894BD-479F-40C7-9B59-4772099E7F23}" type="parTrans" cxnId="{197D86B4-13EB-4A54-9407-5ED49B2F98B9}">
      <dgm:prSet/>
      <dgm:spPr/>
      <dgm:t>
        <a:bodyPr/>
        <a:lstStyle/>
        <a:p>
          <a:endParaRPr lang="en-US"/>
        </a:p>
      </dgm:t>
    </dgm:pt>
    <dgm:pt modelId="{7DC84F10-CE15-4030-A094-1E7D24351587}" type="sibTrans" cxnId="{197D86B4-13EB-4A54-9407-5ED49B2F98B9}">
      <dgm:prSet/>
      <dgm:spPr/>
      <dgm:t>
        <a:bodyPr/>
        <a:lstStyle/>
        <a:p>
          <a:endParaRPr lang="en-US"/>
        </a:p>
      </dgm:t>
    </dgm:pt>
    <dgm:pt modelId="{0699FABA-4381-4002-AD1C-8DBFA4453548}">
      <dgm:prSet phldrT="[Text]" custT="1"/>
      <dgm:spPr>
        <a:ln>
          <a:solidFill>
            <a:srgbClr val="FF0000"/>
          </a:solidFill>
        </a:ln>
      </dgm:spPr>
      <dgm:t>
        <a:bodyPr/>
        <a:lstStyle/>
        <a:p>
          <a:r>
            <a:rPr lang="en-US" sz="1400" b="1" dirty="0"/>
            <a:t>Mental Health Access Website Subgroup</a:t>
          </a:r>
        </a:p>
      </dgm:t>
    </dgm:pt>
    <dgm:pt modelId="{38382D4A-C7C1-4868-9DCD-273CB039D1A8}" type="sibTrans" cxnId="{20E47C49-4EC4-46E7-9448-3636E7B17262}">
      <dgm:prSet/>
      <dgm:spPr/>
      <dgm:t>
        <a:bodyPr/>
        <a:lstStyle/>
        <a:p>
          <a:endParaRPr lang="en-US"/>
        </a:p>
      </dgm:t>
    </dgm:pt>
    <dgm:pt modelId="{2628EC55-BEE7-4F20-A99B-8745A75D1FEA}" type="parTrans" cxnId="{20E47C49-4EC4-46E7-9448-3636E7B17262}">
      <dgm:prSet/>
      <dgm:spPr/>
      <dgm:t>
        <a:bodyPr/>
        <a:lstStyle/>
        <a:p>
          <a:endParaRPr lang="en-US"/>
        </a:p>
      </dgm:t>
    </dgm:pt>
    <dgm:pt modelId="{AFE11BB1-F5E5-43E6-A634-99810D043310}">
      <dgm:prSet phldrT="[Text]" custT="1"/>
      <dgm:spPr/>
      <dgm:t>
        <a:bodyPr/>
        <a:lstStyle/>
        <a:p>
          <a:pPr algn="ctr"/>
          <a:r>
            <a:rPr lang="en-US" sz="1400" dirty="0"/>
            <a:t>3) Increase the information that is available on the services</a:t>
          </a:r>
        </a:p>
      </dgm:t>
    </dgm:pt>
    <dgm:pt modelId="{A753CB1E-1778-44AC-B142-D9396EB32B5B}" type="sibTrans" cxnId="{E81FA2CF-C24C-45B4-8E11-8ABAB3DBB860}">
      <dgm:prSet/>
      <dgm:spPr/>
      <dgm:t>
        <a:bodyPr/>
        <a:lstStyle/>
        <a:p>
          <a:endParaRPr lang="en-US"/>
        </a:p>
      </dgm:t>
    </dgm:pt>
    <dgm:pt modelId="{ACF911F7-DB5C-488C-9B2C-4D686C3C1C5E}" type="parTrans" cxnId="{E81FA2CF-C24C-45B4-8E11-8ABAB3DBB860}">
      <dgm:prSet/>
      <dgm:spPr/>
      <dgm:t>
        <a:bodyPr/>
        <a:lstStyle/>
        <a:p>
          <a:endParaRPr lang="en-US"/>
        </a:p>
      </dgm:t>
    </dgm:pt>
    <dgm:pt modelId="{4EB87F9C-7D8C-4A6D-892E-32247E1A7961}">
      <dgm:prSet phldrT="[Text]" custT="1"/>
      <dgm:spPr/>
      <dgm:t>
        <a:bodyPr/>
        <a:lstStyle/>
        <a:p>
          <a:pPr algn="ctr"/>
          <a:r>
            <a:rPr lang="en-US" sz="1400" dirty="0"/>
            <a:t>2) Increase communication of the available website resources</a:t>
          </a:r>
        </a:p>
      </dgm:t>
    </dgm:pt>
    <dgm:pt modelId="{19331FF3-FA62-4F77-A0F7-AC29122C4F74}" type="sibTrans" cxnId="{9F28739F-68AA-404F-98DB-DD28423F93ED}">
      <dgm:prSet/>
      <dgm:spPr/>
      <dgm:t>
        <a:bodyPr/>
        <a:lstStyle/>
        <a:p>
          <a:endParaRPr lang="en-US"/>
        </a:p>
      </dgm:t>
    </dgm:pt>
    <dgm:pt modelId="{595AC0F6-139A-4B8C-97ED-201FD0716AFB}" type="parTrans" cxnId="{9F28739F-68AA-404F-98DB-DD28423F93ED}">
      <dgm:prSet/>
      <dgm:spPr/>
      <dgm:t>
        <a:bodyPr/>
        <a:lstStyle/>
        <a:p>
          <a:endParaRPr lang="en-US"/>
        </a:p>
      </dgm:t>
    </dgm:pt>
    <dgm:pt modelId="{486FACC6-9A03-45AD-AF89-8697F69BF8FD}">
      <dgm:prSet phldrT="[Text]" custT="1"/>
      <dgm:spPr/>
      <dgm:t>
        <a:bodyPr/>
        <a:lstStyle/>
        <a:p>
          <a:pPr algn="ctr"/>
          <a:r>
            <a:rPr lang="en-US" sz="1400" dirty="0"/>
            <a:t>4) Annual user survey/review </a:t>
          </a:r>
        </a:p>
      </dgm:t>
    </dgm:pt>
    <dgm:pt modelId="{72146AA3-F17D-4AD6-9C7D-600268995256}" type="parTrans" cxnId="{C57668F1-0175-4067-9AAB-FA34EEC9FB41}">
      <dgm:prSet/>
      <dgm:spPr/>
      <dgm:t>
        <a:bodyPr/>
        <a:lstStyle/>
        <a:p>
          <a:endParaRPr lang="en-US"/>
        </a:p>
      </dgm:t>
    </dgm:pt>
    <dgm:pt modelId="{46C18CDD-922F-450F-9687-07F027CD178B}" type="sibTrans" cxnId="{C57668F1-0175-4067-9AAB-FA34EEC9FB41}">
      <dgm:prSet/>
      <dgm:spPr/>
      <dgm:t>
        <a:bodyPr/>
        <a:lstStyle/>
        <a:p>
          <a:endParaRPr lang="en-US"/>
        </a:p>
      </dgm:t>
    </dgm:pt>
    <dgm:pt modelId="{E75F3E8D-1BCD-4063-98FA-695428D72BC7}" type="pres">
      <dgm:prSet presAssocID="{F250354C-05C9-433F-9E3E-BF96CDA66902}" presName="mainComposite" presStyleCnt="0">
        <dgm:presLayoutVars>
          <dgm:chPref val="1"/>
          <dgm:dir/>
          <dgm:animOne val="branch"/>
          <dgm:animLvl val="lvl"/>
          <dgm:resizeHandles val="exact"/>
        </dgm:presLayoutVars>
      </dgm:prSet>
      <dgm:spPr/>
    </dgm:pt>
    <dgm:pt modelId="{47873588-DDB1-452A-B3D6-DEBF509321BF}" type="pres">
      <dgm:prSet presAssocID="{F250354C-05C9-433F-9E3E-BF96CDA66902}" presName="hierFlow" presStyleCnt="0"/>
      <dgm:spPr/>
    </dgm:pt>
    <dgm:pt modelId="{747D041F-B180-4542-B850-8493BD9FE401}" type="pres">
      <dgm:prSet presAssocID="{F250354C-05C9-433F-9E3E-BF96CDA66902}" presName="hierChild1" presStyleCnt="0">
        <dgm:presLayoutVars>
          <dgm:chPref val="1"/>
          <dgm:animOne val="branch"/>
          <dgm:animLvl val="lvl"/>
        </dgm:presLayoutVars>
      </dgm:prSet>
      <dgm:spPr/>
    </dgm:pt>
    <dgm:pt modelId="{DBF3E1B2-D209-4DD2-A0F7-E598CA3CFEA4}" type="pres">
      <dgm:prSet presAssocID="{31098F2B-94BA-476D-8FB6-0BC9A7DB1366}" presName="Name14" presStyleCnt="0"/>
      <dgm:spPr/>
    </dgm:pt>
    <dgm:pt modelId="{A714732F-A96D-42ED-AD5B-00E5B6747BC1}" type="pres">
      <dgm:prSet presAssocID="{31098F2B-94BA-476D-8FB6-0BC9A7DB1366}" presName="level1Shape" presStyleLbl="node0" presStyleIdx="0" presStyleCnt="1" custScaleX="171544" custScaleY="57355" custLinFactNeighborY="-41186">
        <dgm:presLayoutVars>
          <dgm:chPref val="3"/>
        </dgm:presLayoutVars>
      </dgm:prSet>
      <dgm:spPr/>
    </dgm:pt>
    <dgm:pt modelId="{68CD43DB-7043-42D9-8FC9-2E0A34314963}" type="pres">
      <dgm:prSet presAssocID="{31098F2B-94BA-476D-8FB6-0BC9A7DB1366}" presName="hierChild2" presStyleCnt="0"/>
      <dgm:spPr/>
    </dgm:pt>
    <dgm:pt modelId="{EF7DBFE2-F78A-425F-9820-716281619875}" type="pres">
      <dgm:prSet presAssocID="{2628EC55-BEE7-4F20-A99B-8745A75D1FEA}" presName="Name19" presStyleLbl="parChTrans1D2" presStyleIdx="0" presStyleCnt="1"/>
      <dgm:spPr/>
    </dgm:pt>
    <dgm:pt modelId="{B4E0024E-C7E0-4D6B-85E2-87350960D09B}" type="pres">
      <dgm:prSet presAssocID="{0699FABA-4381-4002-AD1C-8DBFA4453548}" presName="Name21" presStyleCnt="0"/>
      <dgm:spPr/>
    </dgm:pt>
    <dgm:pt modelId="{45ACE634-DE7B-4FA4-8331-F84129B52DF8}" type="pres">
      <dgm:prSet presAssocID="{0699FABA-4381-4002-AD1C-8DBFA4453548}" presName="level2Shape" presStyleLbl="node2" presStyleIdx="0" presStyleCnt="1" custScaleX="143955" custScaleY="85114"/>
      <dgm:spPr/>
    </dgm:pt>
    <dgm:pt modelId="{3D64EDDF-89DD-4E99-AFEF-AA00252B3AF5}" type="pres">
      <dgm:prSet presAssocID="{0699FABA-4381-4002-AD1C-8DBFA4453548}" presName="hierChild3" presStyleCnt="0"/>
      <dgm:spPr/>
    </dgm:pt>
    <dgm:pt modelId="{52708AC9-3402-49E1-8B73-22A016C77BBD}" type="pres">
      <dgm:prSet presAssocID="{33D894BD-479F-40C7-9B59-4772099E7F23}" presName="Name19" presStyleLbl="parChTrans1D3" presStyleIdx="0" presStyleCnt="4"/>
      <dgm:spPr/>
    </dgm:pt>
    <dgm:pt modelId="{75BB0D8B-0DD1-44F3-A3A7-A3E17902220C}" type="pres">
      <dgm:prSet presAssocID="{58C80C79-4D6C-42C4-9B37-66B1948DE085}" presName="Name21" presStyleCnt="0"/>
      <dgm:spPr/>
    </dgm:pt>
    <dgm:pt modelId="{D835FCE6-5408-4C61-9C5B-DEABFB0B349C}" type="pres">
      <dgm:prSet presAssocID="{58C80C79-4D6C-42C4-9B37-66B1948DE085}" presName="level2Shape" presStyleLbl="node3" presStyleIdx="0" presStyleCnt="4" custScaleX="116750" custScaleY="130998"/>
      <dgm:spPr/>
    </dgm:pt>
    <dgm:pt modelId="{240A7643-A72D-4368-89D2-89E9F11AC7F2}" type="pres">
      <dgm:prSet presAssocID="{58C80C79-4D6C-42C4-9B37-66B1948DE085}" presName="hierChild3" presStyleCnt="0"/>
      <dgm:spPr/>
    </dgm:pt>
    <dgm:pt modelId="{540FF589-3925-4A42-98DE-7FED4173AED4}" type="pres">
      <dgm:prSet presAssocID="{595AC0F6-139A-4B8C-97ED-201FD0716AFB}" presName="Name19" presStyleLbl="parChTrans1D3" presStyleIdx="1" presStyleCnt="4"/>
      <dgm:spPr/>
    </dgm:pt>
    <dgm:pt modelId="{4ADE08FB-E1E3-40F2-B52D-27EEA6AB9E94}" type="pres">
      <dgm:prSet presAssocID="{4EB87F9C-7D8C-4A6D-892E-32247E1A7961}" presName="Name21" presStyleCnt="0"/>
      <dgm:spPr/>
    </dgm:pt>
    <dgm:pt modelId="{22A6463B-5991-4E38-B0C3-039140353089}" type="pres">
      <dgm:prSet presAssocID="{4EB87F9C-7D8C-4A6D-892E-32247E1A7961}" presName="level2Shape" presStyleLbl="node3" presStyleIdx="1" presStyleCnt="4" custScaleX="108123" custScaleY="134542"/>
      <dgm:spPr/>
    </dgm:pt>
    <dgm:pt modelId="{8B9DD71E-EAD5-4375-835F-7FBA11F6CD9A}" type="pres">
      <dgm:prSet presAssocID="{4EB87F9C-7D8C-4A6D-892E-32247E1A7961}" presName="hierChild3" presStyleCnt="0"/>
      <dgm:spPr/>
    </dgm:pt>
    <dgm:pt modelId="{34699BE5-8370-445C-980B-E90CEEB23E37}" type="pres">
      <dgm:prSet presAssocID="{ACF911F7-DB5C-488C-9B2C-4D686C3C1C5E}" presName="Name19" presStyleLbl="parChTrans1D3" presStyleIdx="2" presStyleCnt="4"/>
      <dgm:spPr/>
    </dgm:pt>
    <dgm:pt modelId="{45F74542-6D98-4797-BF45-A4BBD0F4503C}" type="pres">
      <dgm:prSet presAssocID="{AFE11BB1-F5E5-43E6-A634-99810D043310}" presName="Name21" presStyleCnt="0"/>
      <dgm:spPr/>
    </dgm:pt>
    <dgm:pt modelId="{E996350A-D509-4DB4-AB39-68F88DA968F1}" type="pres">
      <dgm:prSet presAssocID="{AFE11BB1-F5E5-43E6-A634-99810D043310}" presName="level2Shape" presStyleLbl="node3" presStyleIdx="2" presStyleCnt="4" custScaleX="104657" custScaleY="134542"/>
      <dgm:spPr/>
    </dgm:pt>
    <dgm:pt modelId="{9A05F48E-A747-4942-A04C-E117C2F66486}" type="pres">
      <dgm:prSet presAssocID="{AFE11BB1-F5E5-43E6-A634-99810D043310}" presName="hierChild3" presStyleCnt="0"/>
      <dgm:spPr/>
    </dgm:pt>
    <dgm:pt modelId="{6386936E-C6EA-449B-A507-98B4144DAD1D}" type="pres">
      <dgm:prSet presAssocID="{72146AA3-F17D-4AD6-9C7D-600268995256}" presName="Name19" presStyleLbl="parChTrans1D3" presStyleIdx="3" presStyleCnt="4"/>
      <dgm:spPr/>
    </dgm:pt>
    <dgm:pt modelId="{213BE8B6-C94D-42B8-886C-E2AD12A60396}" type="pres">
      <dgm:prSet presAssocID="{486FACC6-9A03-45AD-AF89-8697F69BF8FD}" presName="Name21" presStyleCnt="0"/>
      <dgm:spPr/>
    </dgm:pt>
    <dgm:pt modelId="{DB2E03AF-58AA-49BC-BF53-4CE7AC177D3C}" type="pres">
      <dgm:prSet presAssocID="{486FACC6-9A03-45AD-AF89-8697F69BF8FD}" presName="level2Shape" presStyleLbl="node3" presStyleIdx="3" presStyleCnt="4" custScaleX="111500" custScaleY="131836"/>
      <dgm:spPr/>
    </dgm:pt>
    <dgm:pt modelId="{1790B4D4-176F-487A-B798-D2F2B3D87953}" type="pres">
      <dgm:prSet presAssocID="{486FACC6-9A03-45AD-AF89-8697F69BF8FD}" presName="hierChild3" presStyleCnt="0"/>
      <dgm:spPr/>
    </dgm:pt>
    <dgm:pt modelId="{DBA23EB5-556F-405B-9A5E-B680FC88FE01}" type="pres">
      <dgm:prSet presAssocID="{F250354C-05C9-433F-9E3E-BF96CDA66902}" presName="bgShapesFlow" presStyleCnt="0"/>
      <dgm:spPr/>
    </dgm:pt>
  </dgm:ptLst>
  <dgm:cxnLst>
    <dgm:cxn modelId="{61B21018-196D-4ADA-806D-B20D264CBD86}" type="presOf" srcId="{58C80C79-4D6C-42C4-9B37-66B1948DE085}" destId="{D835FCE6-5408-4C61-9C5B-DEABFB0B349C}" srcOrd="0" destOrd="0" presId="urn:microsoft.com/office/officeart/2005/8/layout/hierarchy6"/>
    <dgm:cxn modelId="{B7788D22-9A1E-43D6-986B-6C1E6B7AF450}" type="presOf" srcId="{595AC0F6-139A-4B8C-97ED-201FD0716AFB}" destId="{540FF589-3925-4A42-98DE-7FED4173AED4}" srcOrd="0" destOrd="0" presId="urn:microsoft.com/office/officeart/2005/8/layout/hierarchy6"/>
    <dgm:cxn modelId="{B238BE39-CE17-4A1F-ACEC-4D887E771322}" type="presOf" srcId="{0699FABA-4381-4002-AD1C-8DBFA4453548}" destId="{45ACE634-DE7B-4FA4-8331-F84129B52DF8}" srcOrd="0" destOrd="0" presId="urn:microsoft.com/office/officeart/2005/8/layout/hierarchy6"/>
    <dgm:cxn modelId="{F80A3242-7F36-43FA-B73B-060C70054A6B}" type="presOf" srcId="{31098F2B-94BA-476D-8FB6-0BC9A7DB1366}" destId="{A714732F-A96D-42ED-AD5B-00E5B6747BC1}" srcOrd="0" destOrd="0" presId="urn:microsoft.com/office/officeart/2005/8/layout/hierarchy6"/>
    <dgm:cxn modelId="{20E47C49-4EC4-46E7-9448-3636E7B17262}" srcId="{31098F2B-94BA-476D-8FB6-0BC9A7DB1366}" destId="{0699FABA-4381-4002-AD1C-8DBFA4453548}" srcOrd="0" destOrd="0" parTransId="{2628EC55-BEE7-4F20-A99B-8745A75D1FEA}" sibTransId="{38382D4A-C7C1-4868-9DCD-273CB039D1A8}"/>
    <dgm:cxn modelId="{E1542C4F-19E7-4881-9696-D46DE53CCBBC}" type="presOf" srcId="{4EB87F9C-7D8C-4A6D-892E-32247E1A7961}" destId="{22A6463B-5991-4E38-B0C3-039140353089}" srcOrd="0" destOrd="0" presId="urn:microsoft.com/office/officeart/2005/8/layout/hierarchy6"/>
    <dgm:cxn modelId="{A7751B78-26FA-4674-A023-844406E42918}" type="presOf" srcId="{F250354C-05C9-433F-9E3E-BF96CDA66902}" destId="{E75F3E8D-1BCD-4063-98FA-695428D72BC7}" srcOrd="0" destOrd="0" presId="urn:microsoft.com/office/officeart/2005/8/layout/hierarchy6"/>
    <dgm:cxn modelId="{5E4F3A80-CAF3-43BE-A429-76E7F4EB416C}" type="presOf" srcId="{AFE11BB1-F5E5-43E6-A634-99810D043310}" destId="{E996350A-D509-4DB4-AB39-68F88DA968F1}" srcOrd="0" destOrd="0" presId="urn:microsoft.com/office/officeart/2005/8/layout/hierarchy6"/>
    <dgm:cxn modelId="{69C27383-EABC-4A15-A38F-8B2F520E72C7}" type="presOf" srcId="{486FACC6-9A03-45AD-AF89-8697F69BF8FD}" destId="{DB2E03AF-58AA-49BC-BF53-4CE7AC177D3C}" srcOrd="0" destOrd="0" presId="urn:microsoft.com/office/officeart/2005/8/layout/hierarchy6"/>
    <dgm:cxn modelId="{1343FE96-7FDE-4786-9A17-9AC51E50D7D4}" type="presOf" srcId="{33D894BD-479F-40C7-9B59-4772099E7F23}" destId="{52708AC9-3402-49E1-8B73-22A016C77BBD}" srcOrd="0" destOrd="0" presId="urn:microsoft.com/office/officeart/2005/8/layout/hierarchy6"/>
    <dgm:cxn modelId="{9F28739F-68AA-404F-98DB-DD28423F93ED}" srcId="{0699FABA-4381-4002-AD1C-8DBFA4453548}" destId="{4EB87F9C-7D8C-4A6D-892E-32247E1A7961}" srcOrd="1" destOrd="0" parTransId="{595AC0F6-139A-4B8C-97ED-201FD0716AFB}" sibTransId="{19331FF3-FA62-4F77-A0F7-AC29122C4F74}"/>
    <dgm:cxn modelId="{197D86B4-13EB-4A54-9407-5ED49B2F98B9}" srcId="{0699FABA-4381-4002-AD1C-8DBFA4453548}" destId="{58C80C79-4D6C-42C4-9B37-66B1948DE085}" srcOrd="0" destOrd="0" parTransId="{33D894BD-479F-40C7-9B59-4772099E7F23}" sibTransId="{7DC84F10-CE15-4030-A094-1E7D24351587}"/>
    <dgm:cxn modelId="{E81FA2CF-C24C-45B4-8E11-8ABAB3DBB860}" srcId="{0699FABA-4381-4002-AD1C-8DBFA4453548}" destId="{AFE11BB1-F5E5-43E6-A634-99810D043310}" srcOrd="2" destOrd="0" parTransId="{ACF911F7-DB5C-488C-9B2C-4D686C3C1C5E}" sibTransId="{A753CB1E-1778-44AC-B142-D9396EB32B5B}"/>
    <dgm:cxn modelId="{7D72C4CF-9F3E-48FC-9F3C-7D4C5E749600}" type="presOf" srcId="{ACF911F7-DB5C-488C-9B2C-4D686C3C1C5E}" destId="{34699BE5-8370-445C-980B-E90CEEB23E37}" srcOrd="0" destOrd="0" presId="urn:microsoft.com/office/officeart/2005/8/layout/hierarchy6"/>
    <dgm:cxn modelId="{C36D0BD2-53E6-4EEF-B8E0-38A8658C5593}" srcId="{F250354C-05C9-433F-9E3E-BF96CDA66902}" destId="{31098F2B-94BA-476D-8FB6-0BC9A7DB1366}" srcOrd="0" destOrd="0" parTransId="{CD8E60F3-CDE5-4D1C-B8D8-7DDE0485E989}" sibTransId="{70186505-19C2-4125-B263-BCE6ACE11EAF}"/>
    <dgm:cxn modelId="{3EFFA3D7-C7F0-4E64-B853-2CECCEB9C4BF}" type="presOf" srcId="{2628EC55-BEE7-4F20-A99B-8745A75D1FEA}" destId="{EF7DBFE2-F78A-425F-9820-716281619875}" srcOrd="0" destOrd="0" presId="urn:microsoft.com/office/officeart/2005/8/layout/hierarchy6"/>
    <dgm:cxn modelId="{A4F4D0E9-49EE-4888-BD6B-B9816958356B}" type="presOf" srcId="{72146AA3-F17D-4AD6-9C7D-600268995256}" destId="{6386936E-C6EA-449B-A507-98B4144DAD1D}" srcOrd="0" destOrd="0" presId="urn:microsoft.com/office/officeart/2005/8/layout/hierarchy6"/>
    <dgm:cxn modelId="{C57668F1-0175-4067-9AAB-FA34EEC9FB41}" srcId="{0699FABA-4381-4002-AD1C-8DBFA4453548}" destId="{486FACC6-9A03-45AD-AF89-8697F69BF8FD}" srcOrd="3" destOrd="0" parTransId="{72146AA3-F17D-4AD6-9C7D-600268995256}" sibTransId="{46C18CDD-922F-450F-9687-07F027CD178B}"/>
    <dgm:cxn modelId="{F3679DC7-4496-420A-9ED5-4CCB92CD517A}" type="presParOf" srcId="{E75F3E8D-1BCD-4063-98FA-695428D72BC7}" destId="{47873588-DDB1-452A-B3D6-DEBF509321BF}" srcOrd="0" destOrd="0" presId="urn:microsoft.com/office/officeart/2005/8/layout/hierarchy6"/>
    <dgm:cxn modelId="{8177D6CF-1B4D-452B-8D0D-9957D038BABC}" type="presParOf" srcId="{47873588-DDB1-452A-B3D6-DEBF509321BF}" destId="{747D041F-B180-4542-B850-8493BD9FE401}" srcOrd="0" destOrd="0" presId="urn:microsoft.com/office/officeart/2005/8/layout/hierarchy6"/>
    <dgm:cxn modelId="{E69ACEFF-6D66-48E3-B280-196399A0A4AB}" type="presParOf" srcId="{747D041F-B180-4542-B850-8493BD9FE401}" destId="{DBF3E1B2-D209-4DD2-A0F7-E598CA3CFEA4}" srcOrd="0" destOrd="0" presId="urn:microsoft.com/office/officeart/2005/8/layout/hierarchy6"/>
    <dgm:cxn modelId="{FD612742-FA20-4774-9647-B3D7D272607B}" type="presParOf" srcId="{DBF3E1B2-D209-4DD2-A0F7-E598CA3CFEA4}" destId="{A714732F-A96D-42ED-AD5B-00E5B6747BC1}" srcOrd="0" destOrd="0" presId="urn:microsoft.com/office/officeart/2005/8/layout/hierarchy6"/>
    <dgm:cxn modelId="{67682B9C-1BF7-492B-9A77-D79DC6C5E0C5}" type="presParOf" srcId="{DBF3E1B2-D209-4DD2-A0F7-E598CA3CFEA4}" destId="{68CD43DB-7043-42D9-8FC9-2E0A34314963}" srcOrd="1" destOrd="0" presId="urn:microsoft.com/office/officeart/2005/8/layout/hierarchy6"/>
    <dgm:cxn modelId="{E62007D3-30A7-4A79-8C83-9824E642D225}" type="presParOf" srcId="{68CD43DB-7043-42D9-8FC9-2E0A34314963}" destId="{EF7DBFE2-F78A-425F-9820-716281619875}" srcOrd="0" destOrd="0" presId="urn:microsoft.com/office/officeart/2005/8/layout/hierarchy6"/>
    <dgm:cxn modelId="{ECAF18C6-9B84-48F9-966D-130D8333B3DD}" type="presParOf" srcId="{68CD43DB-7043-42D9-8FC9-2E0A34314963}" destId="{B4E0024E-C7E0-4D6B-85E2-87350960D09B}" srcOrd="1" destOrd="0" presId="urn:microsoft.com/office/officeart/2005/8/layout/hierarchy6"/>
    <dgm:cxn modelId="{4BBFFED8-DD55-450B-A102-CFC59CB379A0}" type="presParOf" srcId="{B4E0024E-C7E0-4D6B-85E2-87350960D09B}" destId="{45ACE634-DE7B-4FA4-8331-F84129B52DF8}" srcOrd="0" destOrd="0" presId="urn:microsoft.com/office/officeart/2005/8/layout/hierarchy6"/>
    <dgm:cxn modelId="{97CBFDAB-E0AF-450D-B1E1-646ECB8A420D}" type="presParOf" srcId="{B4E0024E-C7E0-4D6B-85E2-87350960D09B}" destId="{3D64EDDF-89DD-4E99-AFEF-AA00252B3AF5}" srcOrd="1" destOrd="0" presId="urn:microsoft.com/office/officeart/2005/8/layout/hierarchy6"/>
    <dgm:cxn modelId="{DDA75B21-037B-4A99-A3D8-DE7BB5401CE1}" type="presParOf" srcId="{3D64EDDF-89DD-4E99-AFEF-AA00252B3AF5}" destId="{52708AC9-3402-49E1-8B73-22A016C77BBD}" srcOrd="0" destOrd="0" presId="urn:microsoft.com/office/officeart/2005/8/layout/hierarchy6"/>
    <dgm:cxn modelId="{FC26CAA6-A6E5-494C-B609-D577B5F6DFB9}" type="presParOf" srcId="{3D64EDDF-89DD-4E99-AFEF-AA00252B3AF5}" destId="{75BB0D8B-0DD1-44F3-A3A7-A3E17902220C}" srcOrd="1" destOrd="0" presId="urn:microsoft.com/office/officeart/2005/8/layout/hierarchy6"/>
    <dgm:cxn modelId="{159897CB-B7CE-4F75-BD8D-C4AE24C66A74}" type="presParOf" srcId="{75BB0D8B-0DD1-44F3-A3A7-A3E17902220C}" destId="{D835FCE6-5408-4C61-9C5B-DEABFB0B349C}" srcOrd="0" destOrd="0" presId="urn:microsoft.com/office/officeart/2005/8/layout/hierarchy6"/>
    <dgm:cxn modelId="{BD6F91CE-92FB-45E4-95CC-15278EBFAAF8}" type="presParOf" srcId="{75BB0D8B-0DD1-44F3-A3A7-A3E17902220C}" destId="{240A7643-A72D-4368-89D2-89E9F11AC7F2}" srcOrd="1" destOrd="0" presId="urn:microsoft.com/office/officeart/2005/8/layout/hierarchy6"/>
    <dgm:cxn modelId="{BE16A550-9C4C-4EC8-ABB0-62CED95B5E77}" type="presParOf" srcId="{3D64EDDF-89DD-4E99-AFEF-AA00252B3AF5}" destId="{540FF589-3925-4A42-98DE-7FED4173AED4}" srcOrd="2" destOrd="0" presId="urn:microsoft.com/office/officeart/2005/8/layout/hierarchy6"/>
    <dgm:cxn modelId="{7D0D8489-468A-41E9-A42B-6F369C0504F4}" type="presParOf" srcId="{3D64EDDF-89DD-4E99-AFEF-AA00252B3AF5}" destId="{4ADE08FB-E1E3-40F2-B52D-27EEA6AB9E94}" srcOrd="3" destOrd="0" presId="urn:microsoft.com/office/officeart/2005/8/layout/hierarchy6"/>
    <dgm:cxn modelId="{E2548BE1-D80E-46DA-9730-985F7CCAC101}" type="presParOf" srcId="{4ADE08FB-E1E3-40F2-B52D-27EEA6AB9E94}" destId="{22A6463B-5991-4E38-B0C3-039140353089}" srcOrd="0" destOrd="0" presId="urn:microsoft.com/office/officeart/2005/8/layout/hierarchy6"/>
    <dgm:cxn modelId="{6C461B9B-42A1-461F-954D-845676363820}" type="presParOf" srcId="{4ADE08FB-E1E3-40F2-B52D-27EEA6AB9E94}" destId="{8B9DD71E-EAD5-4375-835F-7FBA11F6CD9A}" srcOrd="1" destOrd="0" presId="urn:microsoft.com/office/officeart/2005/8/layout/hierarchy6"/>
    <dgm:cxn modelId="{9E600D36-5865-46FF-B511-4B5F4B31A54C}" type="presParOf" srcId="{3D64EDDF-89DD-4E99-AFEF-AA00252B3AF5}" destId="{34699BE5-8370-445C-980B-E90CEEB23E37}" srcOrd="4" destOrd="0" presId="urn:microsoft.com/office/officeart/2005/8/layout/hierarchy6"/>
    <dgm:cxn modelId="{157AF8E9-D367-4D2F-8B7C-06D15BFE1629}" type="presParOf" srcId="{3D64EDDF-89DD-4E99-AFEF-AA00252B3AF5}" destId="{45F74542-6D98-4797-BF45-A4BBD0F4503C}" srcOrd="5" destOrd="0" presId="urn:microsoft.com/office/officeart/2005/8/layout/hierarchy6"/>
    <dgm:cxn modelId="{44AFBEE9-69D8-472C-B3B0-AAD3BA460480}" type="presParOf" srcId="{45F74542-6D98-4797-BF45-A4BBD0F4503C}" destId="{E996350A-D509-4DB4-AB39-68F88DA968F1}" srcOrd="0" destOrd="0" presId="urn:microsoft.com/office/officeart/2005/8/layout/hierarchy6"/>
    <dgm:cxn modelId="{A06222A0-3304-42F7-AFC8-9EEB24EFA046}" type="presParOf" srcId="{45F74542-6D98-4797-BF45-A4BBD0F4503C}" destId="{9A05F48E-A747-4942-A04C-E117C2F66486}" srcOrd="1" destOrd="0" presId="urn:microsoft.com/office/officeart/2005/8/layout/hierarchy6"/>
    <dgm:cxn modelId="{ABD4C5E6-023B-40BA-97F2-BAA9FB6E5B25}" type="presParOf" srcId="{3D64EDDF-89DD-4E99-AFEF-AA00252B3AF5}" destId="{6386936E-C6EA-449B-A507-98B4144DAD1D}" srcOrd="6" destOrd="0" presId="urn:microsoft.com/office/officeart/2005/8/layout/hierarchy6"/>
    <dgm:cxn modelId="{9EB459ED-AA70-476F-8870-8EEE0111AE79}" type="presParOf" srcId="{3D64EDDF-89DD-4E99-AFEF-AA00252B3AF5}" destId="{213BE8B6-C94D-42B8-886C-E2AD12A60396}" srcOrd="7" destOrd="0" presId="urn:microsoft.com/office/officeart/2005/8/layout/hierarchy6"/>
    <dgm:cxn modelId="{F1E1BCC0-4036-4A78-B854-A25A23BD5E2B}" type="presParOf" srcId="{213BE8B6-C94D-42B8-886C-E2AD12A60396}" destId="{DB2E03AF-58AA-49BC-BF53-4CE7AC177D3C}" srcOrd="0" destOrd="0" presId="urn:microsoft.com/office/officeart/2005/8/layout/hierarchy6"/>
    <dgm:cxn modelId="{DE4B4FAC-A4E0-43D4-A61C-F41A71687679}" type="presParOf" srcId="{213BE8B6-C94D-42B8-886C-E2AD12A60396}" destId="{1790B4D4-176F-487A-B798-D2F2B3D87953}" srcOrd="1" destOrd="0" presId="urn:microsoft.com/office/officeart/2005/8/layout/hierarchy6"/>
    <dgm:cxn modelId="{0C7E9DB7-D407-4C8F-9E3E-F22641CE7C15}" type="presParOf" srcId="{E75F3E8D-1BCD-4063-98FA-695428D72BC7}" destId="{DBA23EB5-556F-405B-9A5E-B680FC88FE01}"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250354C-05C9-433F-9E3E-BF96CDA66902}" type="doc">
      <dgm:prSet loTypeId="urn:microsoft.com/office/officeart/2005/8/layout/hierarchy6" loCatId="hierarchy" qsTypeId="urn:microsoft.com/office/officeart/2005/8/quickstyle/simple1" qsCatId="simple" csTypeId="urn:microsoft.com/office/officeart/2005/8/colors/accent3_1" csCatId="accent3" phldr="1"/>
      <dgm:spPr/>
      <dgm:t>
        <a:bodyPr/>
        <a:lstStyle/>
        <a:p>
          <a:endParaRPr lang="en-US"/>
        </a:p>
      </dgm:t>
    </dgm:pt>
    <dgm:pt modelId="{31098F2B-94BA-476D-8FB6-0BC9A7DB1366}">
      <dgm:prSet phldrT="[Text]" custT="1"/>
      <dgm:spPr/>
      <dgm:t>
        <a:bodyPr/>
        <a:lstStyle/>
        <a:p>
          <a:r>
            <a:rPr lang="en-US" sz="1400" dirty="0"/>
            <a:t>Mental and Behavioral Health Committee</a:t>
          </a:r>
        </a:p>
      </dgm:t>
    </dgm:pt>
    <dgm:pt modelId="{CD8E60F3-CDE5-4D1C-B8D8-7DDE0485E989}" type="parTrans" cxnId="{C36D0BD2-53E6-4EEF-B8E0-38A8658C5593}">
      <dgm:prSet/>
      <dgm:spPr/>
      <dgm:t>
        <a:bodyPr/>
        <a:lstStyle/>
        <a:p>
          <a:endParaRPr lang="en-US"/>
        </a:p>
      </dgm:t>
    </dgm:pt>
    <dgm:pt modelId="{70186505-19C2-4125-B263-BCE6ACE11EAF}" type="sibTrans" cxnId="{C36D0BD2-53E6-4EEF-B8E0-38A8658C5593}">
      <dgm:prSet/>
      <dgm:spPr/>
      <dgm:t>
        <a:bodyPr/>
        <a:lstStyle/>
        <a:p>
          <a:endParaRPr lang="en-US"/>
        </a:p>
      </dgm:t>
    </dgm:pt>
    <dgm:pt modelId="{82369BE1-F156-4AAF-BEE9-9B50CD88E9BB}">
      <dgm:prSet phldrT="[Text]" custT="1"/>
      <dgm:spPr>
        <a:ln>
          <a:solidFill>
            <a:srgbClr val="FF0000"/>
          </a:solidFill>
        </a:ln>
      </dgm:spPr>
      <dgm:t>
        <a:bodyPr/>
        <a:lstStyle/>
        <a:p>
          <a:r>
            <a:rPr lang="en-US" sz="1400" b="1" dirty="0"/>
            <a:t>Certified Community Behavioral Health Clinic (CCBHC) Subgroup</a:t>
          </a:r>
        </a:p>
      </dgm:t>
    </dgm:pt>
    <dgm:pt modelId="{A3D91D3A-4A11-4C81-9D3B-784957D04C94}" type="parTrans" cxnId="{BDD58598-0CC0-4F1E-A03C-5E1B7C895606}">
      <dgm:prSet/>
      <dgm:spPr/>
      <dgm:t>
        <a:bodyPr/>
        <a:lstStyle/>
        <a:p>
          <a:endParaRPr lang="en-US"/>
        </a:p>
      </dgm:t>
    </dgm:pt>
    <dgm:pt modelId="{2D5136DE-D96C-4189-9587-F8C8B1660E95}" type="sibTrans" cxnId="{BDD58598-0CC0-4F1E-A03C-5E1B7C895606}">
      <dgm:prSet/>
      <dgm:spPr/>
      <dgm:t>
        <a:bodyPr/>
        <a:lstStyle/>
        <a:p>
          <a:endParaRPr lang="en-US"/>
        </a:p>
      </dgm:t>
    </dgm:pt>
    <dgm:pt modelId="{72AAB5D2-ED2D-43D4-86BA-AD1FC9DFE4FD}">
      <dgm:prSet phldrT="[Text]" custT="1"/>
      <dgm:spPr/>
      <dgm:t>
        <a:bodyPr/>
        <a:lstStyle/>
        <a:p>
          <a:pPr algn="ctr"/>
          <a:r>
            <a:rPr lang="en-US" sz="1400" dirty="0"/>
            <a:t>2) Develop a card for patients to carry </a:t>
          </a:r>
        </a:p>
      </dgm:t>
    </dgm:pt>
    <dgm:pt modelId="{9A6A68BD-F9E8-49DE-848F-9E1CCBA41C75}" type="parTrans" cxnId="{1806B2C5-92D1-41FC-B51B-2948F7318948}">
      <dgm:prSet/>
      <dgm:spPr/>
      <dgm:t>
        <a:bodyPr/>
        <a:lstStyle/>
        <a:p>
          <a:endParaRPr lang="en-US"/>
        </a:p>
      </dgm:t>
    </dgm:pt>
    <dgm:pt modelId="{DDA0522C-1456-4E83-9EB8-69B01266AE1F}" type="sibTrans" cxnId="{1806B2C5-92D1-41FC-B51B-2948F7318948}">
      <dgm:prSet/>
      <dgm:spPr/>
      <dgm:t>
        <a:bodyPr/>
        <a:lstStyle/>
        <a:p>
          <a:endParaRPr lang="en-US"/>
        </a:p>
      </dgm:t>
    </dgm:pt>
    <dgm:pt modelId="{48C67ECF-B2BD-439C-99A5-CEB328533FD7}">
      <dgm:prSet phldrT="[Text]" custT="1"/>
      <dgm:spPr/>
      <dgm:t>
        <a:bodyPr/>
        <a:lstStyle/>
        <a:p>
          <a:pPr algn="ctr"/>
          <a:r>
            <a:rPr lang="en-US" sz="1400" dirty="0"/>
            <a:t>3) Care coordination from ED to discharge with warm hand offs</a:t>
          </a:r>
        </a:p>
      </dgm:t>
    </dgm:pt>
    <dgm:pt modelId="{F9A3ED66-6645-4E93-BAC8-7FDF40FF3B93}" type="sibTrans" cxnId="{6AE26E35-5413-49AE-85E6-F4803F4B6BC4}">
      <dgm:prSet/>
      <dgm:spPr/>
      <dgm:t>
        <a:bodyPr/>
        <a:lstStyle/>
        <a:p>
          <a:endParaRPr lang="en-US"/>
        </a:p>
      </dgm:t>
    </dgm:pt>
    <dgm:pt modelId="{E27778E2-E8E8-41D4-B208-CD5538A61308}" type="parTrans" cxnId="{6AE26E35-5413-49AE-85E6-F4803F4B6BC4}">
      <dgm:prSet/>
      <dgm:spPr/>
      <dgm:t>
        <a:bodyPr/>
        <a:lstStyle/>
        <a:p>
          <a:endParaRPr lang="en-US"/>
        </a:p>
      </dgm:t>
    </dgm:pt>
    <dgm:pt modelId="{7B197950-2D37-4590-B12F-48DE9A72D340}">
      <dgm:prSet phldrT="[Text]" custT="1"/>
      <dgm:spPr>
        <a:solidFill>
          <a:srgbClr val="FFFFFF">
            <a:hueOff val="0"/>
            <a:satOff val="0"/>
            <a:lumOff val="0"/>
            <a:alphaOff val="0"/>
          </a:srgbClr>
        </a:solidFill>
        <a:ln w="25400" cap="flat" cmpd="sng" algn="ctr">
          <a:solidFill>
            <a:srgbClr val="86A454">
              <a:shade val="80000"/>
              <a:hueOff val="0"/>
              <a:satOff val="0"/>
              <a:lumOff val="0"/>
              <a:alphaOff val="0"/>
            </a:srgbClr>
          </a:solidFill>
          <a:prstDash val="solid"/>
        </a:ln>
        <a:effectLst/>
      </dgm:spPr>
      <dgm:t>
        <a:bodyPr spcFirstLastPara="0" vert="horz" wrap="square" lIns="34290" tIns="34290" rIns="34290" bIns="34290" numCol="1" spcCol="1270" anchor="ctr" anchorCtr="0"/>
        <a:lstStyle/>
        <a:p>
          <a:pPr marL="0" lvl="0" indent="0" algn="ctr" defTabSz="400050">
            <a:lnSpc>
              <a:spcPct val="90000"/>
            </a:lnSpc>
            <a:spcBef>
              <a:spcPct val="0"/>
            </a:spcBef>
            <a:spcAft>
              <a:spcPct val="35000"/>
            </a:spcAft>
            <a:buNone/>
          </a:pPr>
          <a:r>
            <a:rPr lang="en-US" sz="1400" kern="1200" dirty="0">
              <a:solidFill>
                <a:srgbClr val="000000">
                  <a:hueOff val="0"/>
                  <a:satOff val="0"/>
                  <a:lumOff val="0"/>
                  <a:alphaOff val="0"/>
                </a:srgbClr>
              </a:solidFill>
              <a:latin typeface="Calibri"/>
              <a:ea typeface="+mn-ea"/>
              <a:cs typeface="+mn-cs"/>
            </a:rPr>
            <a:t>1) Develop a tip sheet for staff to refer to on communication methods for CCBHC patients.</a:t>
          </a:r>
        </a:p>
      </dgm:t>
    </dgm:pt>
    <dgm:pt modelId="{841A1B98-656C-466C-80AD-65499C4CC503}" type="sibTrans" cxnId="{2AF2B4F3-F5DB-4443-82F1-66A6758772DC}">
      <dgm:prSet/>
      <dgm:spPr/>
      <dgm:t>
        <a:bodyPr/>
        <a:lstStyle/>
        <a:p>
          <a:endParaRPr lang="en-US"/>
        </a:p>
      </dgm:t>
    </dgm:pt>
    <dgm:pt modelId="{667EDFD6-7808-49DC-B9F6-C12971D48287}" type="parTrans" cxnId="{2AF2B4F3-F5DB-4443-82F1-66A6758772DC}">
      <dgm:prSet/>
      <dgm:spPr/>
      <dgm:t>
        <a:bodyPr/>
        <a:lstStyle/>
        <a:p>
          <a:endParaRPr lang="en-US"/>
        </a:p>
      </dgm:t>
    </dgm:pt>
    <dgm:pt modelId="{E5DF300E-1E65-4557-8540-FEF8D3482217}">
      <dgm:prSet phldrT="[Text]" custT="1"/>
      <dgm:spPr/>
      <dgm:t>
        <a:bodyPr/>
        <a:lstStyle/>
        <a:p>
          <a:pPr algn="ctr"/>
          <a:r>
            <a:rPr lang="en-US" sz="1400" dirty="0"/>
            <a:t>4) Identify and share care coordination best practices</a:t>
          </a:r>
        </a:p>
      </dgm:t>
    </dgm:pt>
    <dgm:pt modelId="{ABBAA292-5B3A-47A2-9216-17FBBA19FC8B}" type="parTrans" cxnId="{9808A24F-01D7-4AD8-90CF-3562E309B278}">
      <dgm:prSet/>
      <dgm:spPr/>
      <dgm:t>
        <a:bodyPr/>
        <a:lstStyle/>
        <a:p>
          <a:endParaRPr lang="en-US"/>
        </a:p>
      </dgm:t>
    </dgm:pt>
    <dgm:pt modelId="{9668CC51-D434-4F18-B711-5779F6ED22FE}" type="sibTrans" cxnId="{9808A24F-01D7-4AD8-90CF-3562E309B278}">
      <dgm:prSet/>
      <dgm:spPr/>
      <dgm:t>
        <a:bodyPr/>
        <a:lstStyle/>
        <a:p>
          <a:endParaRPr lang="en-US"/>
        </a:p>
      </dgm:t>
    </dgm:pt>
    <dgm:pt modelId="{E75F3E8D-1BCD-4063-98FA-695428D72BC7}" type="pres">
      <dgm:prSet presAssocID="{F250354C-05C9-433F-9E3E-BF96CDA66902}" presName="mainComposite" presStyleCnt="0">
        <dgm:presLayoutVars>
          <dgm:chPref val="1"/>
          <dgm:dir/>
          <dgm:animOne val="branch"/>
          <dgm:animLvl val="lvl"/>
          <dgm:resizeHandles val="exact"/>
        </dgm:presLayoutVars>
      </dgm:prSet>
      <dgm:spPr/>
    </dgm:pt>
    <dgm:pt modelId="{47873588-DDB1-452A-B3D6-DEBF509321BF}" type="pres">
      <dgm:prSet presAssocID="{F250354C-05C9-433F-9E3E-BF96CDA66902}" presName="hierFlow" presStyleCnt="0"/>
      <dgm:spPr/>
    </dgm:pt>
    <dgm:pt modelId="{747D041F-B180-4542-B850-8493BD9FE401}" type="pres">
      <dgm:prSet presAssocID="{F250354C-05C9-433F-9E3E-BF96CDA66902}" presName="hierChild1" presStyleCnt="0">
        <dgm:presLayoutVars>
          <dgm:chPref val="1"/>
          <dgm:animOne val="branch"/>
          <dgm:animLvl val="lvl"/>
        </dgm:presLayoutVars>
      </dgm:prSet>
      <dgm:spPr/>
    </dgm:pt>
    <dgm:pt modelId="{DBF3E1B2-D209-4DD2-A0F7-E598CA3CFEA4}" type="pres">
      <dgm:prSet presAssocID="{31098F2B-94BA-476D-8FB6-0BC9A7DB1366}" presName="Name14" presStyleCnt="0"/>
      <dgm:spPr/>
    </dgm:pt>
    <dgm:pt modelId="{A714732F-A96D-42ED-AD5B-00E5B6747BC1}" type="pres">
      <dgm:prSet presAssocID="{31098F2B-94BA-476D-8FB6-0BC9A7DB1366}" presName="level1Shape" presStyleLbl="node0" presStyleIdx="0" presStyleCnt="1" custScaleX="178954" custScaleY="84032" custLinFactNeighborY="-41186">
        <dgm:presLayoutVars>
          <dgm:chPref val="3"/>
        </dgm:presLayoutVars>
      </dgm:prSet>
      <dgm:spPr/>
    </dgm:pt>
    <dgm:pt modelId="{68CD43DB-7043-42D9-8FC9-2E0A34314963}" type="pres">
      <dgm:prSet presAssocID="{31098F2B-94BA-476D-8FB6-0BC9A7DB1366}" presName="hierChild2" presStyleCnt="0"/>
      <dgm:spPr/>
    </dgm:pt>
    <dgm:pt modelId="{334790E9-0C09-48BA-B4D4-D7EB531AC96A}" type="pres">
      <dgm:prSet presAssocID="{A3D91D3A-4A11-4C81-9D3B-784957D04C94}" presName="Name19" presStyleLbl="parChTrans1D2" presStyleIdx="0" presStyleCnt="1"/>
      <dgm:spPr/>
    </dgm:pt>
    <dgm:pt modelId="{F8FDB1F6-4EAD-436E-AAB0-92B1DC623F89}" type="pres">
      <dgm:prSet presAssocID="{82369BE1-F156-4AAF-BEE9-9B50CD88E9BB}" presName="Name21" presStyleCnt="0"/>
      <dgm:spPr/>
    </dgm:pt>
    <dgm:pt modelId="{1878C105-C3FE-43CA-A47A-0C49F6EB7288}" type="pres">
      <dgm:prSet presAssocID="{82369BE1-F156-4AAF-BEE9-9B50CD88E9BB}" presName="level2Shape" presStyleLbl="node2" presStyleIdx="0" presStyleCnt="1" custScaleX="151090" custScaleY="91092"/>
      <dgm:spPr/>
    </dgm:pt>
    <dgm:pt modelId="{4983F6D2-8C6F-4382-B6E5-00A6FA3095CD}" type="pres">
      <dgm:prSet presAssocID="{82369BE1-F156-4AAF-BEE9-9B50CD88E9BB}" presName="hierChild3" presStyleCnt="0"/>
      <dgm:spPr/>
    </dgm:pt>
    <dgm:pt modelId="{0025EBFA-FE89-42E9-BC85-299FD4624251}" type="pres">
      <dgm:prSet presAssocID="{667EDFD6-7808-49DC-B9F6-C12971D48287}" presName="Name19" presStyleLbl="parChTrans1D3" presStyleIdx="0" presStyleCnt="4"/>
      <dgm:spPr/>
    </dgm:pt>
    <dgm:pt modelId="{7CF3DE43-3C2D-4759-A8AF-FC8EE87B3E04}" type="pres">
      <dgm:prSet presAssocID="{7B197950-2D37-4590-B12F-48DE9A72D340}" presName="Name21" presStyleCnt="0"/>
      <dgm:spPr/>
    </dgm:pt>
    <dgm:pt modelId="{60187E03-739B-4246-AABA-B85F19D7CF91}" type="pres">
      <dgm:prSet presAssocID="{7B197950-2D37-4590-B12F-48DE9A72D340}" presName="level2Shape" presStyleLbl="node3" presStyleIdx="0" presStyleCnt="4" custScaleX="113792" custScaleY="104907"/>
      <dgm:spPr>
        <a:xfrm>
          <a:off x="4628222" y="4006982"/>
          <a:ext cx="937828" cy="1024519"/>
        </a:xfrm>
        <a:prstGeom prst="roundRect">
          <a:avLst>
            <a:gd name="adj" fmla="val 10000"/>
          </a:avLst>
        </a:prstGeom>
      </dgm:spPr>
    </dgm:pt>
    <dgm:pt modelId="{B76CBE44-57CD-4BC9-8714-B0A6F423A1E1}" type="pres">
      <dgm:prSet presAssocID="{7B197950-2D37-4590-B12F-48DE9A72D340}" presName="hierChild3" presStyleCnt="0"/>
      <dgm:spPr/>
    </dgm:pt>
    <dgm:pt modelId="{A95CE13B-1850-40F5-80AB-CD8194FD55A7}" type="pres">
      <dgm:prSet presAssocID="{9A6A68BD-F9E8-49DE-848F-9E1CCBA41C75}" presName="Name19" presStyleLbl="parChTrans1D3" presStyleIdx="1" presStyleCnt="4"/>
      <dgm:spPr/>
    </dgm:pt>
    <dgm:pt modelId="{A8362EC7-009C-4B1D-B81A-EEC9B6FC6987}" type="pres">
      <dgm:prSet presAssocID="{72AAB5D2-ED2D-43D4-86BA-AD1FC9DFE4FD}" presName="Name21" presStyleCnt="0"/>
      <dgm:spPr/>
    </dgm:pt>
    <dgm:pt modelId="{07390290-4220-40D4-BDAA-05EDB8A65377}" type="pres">
      <dgm:prSet presAssocID="{72AAB5D2-ED2D-43D4-86BA-AD1FC9DFE4FD}" presName="level2Shape" presStyleLbl="node3" presStyleIdx="1" presStyleCnt="4" custScaleX="112738" custScaleY="105743"/>
      <dgm:spPr/>
    </dgm:pt>
    <dgm:pt modelId="{5F0F6192-50F2-4B96-BFEC-99F8CAD7CFDD}" type="pres">
      <dgm:prSet presAssocID="{72AAB5D2-ED2D-43D4-86BA-AD1FC9DFE4FD}" presName="hierChild3" presStyleCnt="0"/>
      <dgm:spPr/>
    </dgm:pt>
    <dgm:pt modelId="{3065CC14-CFF2-43BF-8320-FDC5C192011C}" type="pres">
      <dgm:prSet presAssocID="{E27778E2-E8E8-41D4-B208-CD5538A61308}" presName="Name19" presStyleLbl="parChTrans1D3" presStyleIdx="2" presStyleCnt="4"/>
      <dgm:spPr/>
    </dgm:pt>
    <dgm:pt modelId="{40C1EB8E-182E-4D04-9CB0-1BEF07D21CED}" type="pres">
      <dgm:prSet presAssocID="{48C67ECF-B2BD-439C-99A5-CEB328533FD7}" presName="Name21" presStyleCnt="0"/>
      <dgm:spPr/>
    </dgm:pt>
    <dgm:pt modelId="{E37B53A4-ECE5-460A-A0BB-F24F8ADEE148}" type="pres">
      <dgm:prSet presAssocID="{48C67ECF-B2BD-439C-99A5-CEB328533FD7}" presName="level2Shape" presStyleLbl="node3" presStyleIdx="2" presStyleCnt="4" custScaleX="108651" custScaleY="104907"/>
      <dgm:spPr/>
    </dgm:pt>
    <dgm:pt modelId="{9DD87747-09F8-4007-8A77-8EFE5DFA0192}" type="pres">
      <dgm:prSet presAssocID="{48C67ECF-B2BD-439C-99A5-CEB328533FD7}" presName="hierChild3" presStyleCnt="0"/>
      <dgm:spPr/>
    </dgm:pt>
    <dgm:pt modelId="{C74255F0-ED6C-4685-A185-1F459074B5D6}" type="pres">
      <dgm:prSet presAssocID="{ABBAA292-5B3A-47A2-9216-17FBBA19FC8B}" presName="Name19" presStyleLbl="parChTrans1D3" presStyleIdx="3" presStyleCnt="4"/>
      <dgm:spPr/>
    </dgm:pt>
    <dgm:pt modelId="{584C1EDA-5D05-43B4-914E-FAB65FBFD841}" type="pres">
      <dgm:prSet presAssocID="{E5DF300E-1E65-4557-8540-FEF8D3482217}" presName="Name21" presStyleCnt="0"/>
      <dgm:spPr/>
    </dgm:pt>
    <dgm:pt modelId="{98307ECE-60F9-44D1-BAFD-704EF23271A4}" type="pres">
      <dgm:prSet presAssocID="{E5DF300E-1E65-4557-8540-FEF8D3482217}" presName="level2Shape" presStyleLbl="node3" presStyleIdx="3" presStyleCnt="4" custScaleX="99205" custScaleY="105743"/>
      <dgm:spPr/>
    </dgm:pt>
    <dgm:pt modelId="{CF948FC7-43BE-466F-9C18-EB667B3F31E0}" type="pres">
      <dgm:prSet presAssocID="{E5DF300E-1E65-4557-8540-FEF8D3482217}" presName="hierChild3" presStyleCnt="0"/>
      <dgm:spPr/>
    </dgm:pt>
    <dgm:pt modelId="{DBA23EB5-556F-405B-9A5E-B680FC88FE01}" type="pres">
      <dgm:prSet presAssocID="{F250354C-05C9-433F-9E3E-BF96CDA66902}" presName="bgShapesFlow" presStyleCnt="0"/>
      <dgm:spPr/>
    </dgm:pt>
  </dgm:ptLst>
  <dgm:cxnLst>
    <dgm:cxn modelId="{7404CD1E-A9F4-47E1-AE02-B84780EE5BA2}" type="presOf" srcId="{48C67ECF-B2BD-439C-99A5-CEB328533FD7}" destId="{E37B53A4-ECE5-460A-A0BB-F24F8ADEE148}" srcOrd="0" destOrd="0" presId="urn:microsoft.com/office/officeart/2005/8/layout/hierarchy6"/>
    <dgm:cxn modelId="{8ECAF523-3674-47E2-A50D-AA54D8C8AF90}" type="presOf" srcId="{82369BE1-F156-4AAF-BEE9-9B50CD88E9BB}" destId="{1878C105-C3FE-43CA-A47A-0C49F6EB7288}" srcOrd="0" destOrd="0" presId="urn:microsoft.com/office/officeart/2005/8/layout/hierarchy6"/>
    <dgm:cxn modelId="{F3B42A25-EB7B-4E53-9E9B-310B64A7DEC3}" type="presOf" srcId="{9A6A68BD-F9E8-49DE-848F-9E1CCBA41C75}" destId="{A95CE13B-1850-40F5-80AB-CD8194FD55A7}" srcOrd="0" destOrd="0" presId="urn:microsoft.com/office/officeart/2005/8/layout/hierarchy6"/>
    <dgm:cxn modelId="{4CFADE27-959F-4039-A6F7-67779C81C07E}" type="presOf" srcId="{E27778E2-E8E8-41D4-B208-CD5538A61308}" destId="{3065CC14-CFF2-43BF-8320-FDC5C192011C}" srcOrd="0" destOrd="0" presId="urn:microsoft.com/office/officeart/2005/8/layout/hierarchy6"/>
    <dgm:cxn modelId="{6AE26E35-5413-49AE-85E6-F4803F4B6BC4}" srcId="{82369BE1-F156-4AAF-BEE9-9B50CD88E9BB}" destId="{48C67ECF-B2BD-439C-99A5-CEB328533FD7}" srcOrd="2" destOrd="0" parTransId="{E27778E2-E8E8-41D4-B208-CD5538A61308}" sibTransId="{F9A3ED66-6645-4E93-BAC8-7FDF40FF3B93}"/>
    <dgm:cxn modelId="{F80A3242-7F36-43FA-B73B-060C70054A6B}" type="presOf" srcId="{31098F2B-94BA-476D-8FB6-0BC9A7DB1366}" destId="{A714732F-A96D-42ED-AD5B-00E5B6747BC1}" srcOrd="0" destOrd="0" presId="urn:microsoft.com/office/officeart/2005/8/layout/hierarchy6"/>
    <dgm:cxn modelId="{B90D5F45-EB47-4A84-B8F2-961DECE7D603}" type="presOf" srcId="{E5DF300E-1E65-4557-8540-FEF8D3482217}" destId="{98307ECE-60F9-44D1-BAFD-704EF23271A4}" srcOrd="0" destOrd="0" presId="urn:microsoft.com/office/officeart/2005/8/layout/hierarchy6"/>
    <dgm:cxn modelId="{9808A24F-01D7-4AD8-90CF-3562E309B278}" srcId="{82369BE1-F156-4AAF-BEE9-9B50CD88E9BB}" destId="{E5DF300E-1E65-4557-8540-FEF8D3482217}" srcOrd="3" destOrd="0" parTransId="{ABBAA292-5B3A-47A2-9216-17FBBA19FC8B}" sibTransId="{9668CC51-D434-4F18-B711-5779F6ED22FE}"/>
    <dgm:cxn modelId="{A7751B78-26FA-4674-A023-844406E42918}" type="presOf" srcId="{F250354C-05C9-433F-9E3E-BF96CDA66902}" destId="{E75F3E8D-1BCD-4063-98FA-695428D72BC7}" srcOrd="0" destOrd="0" presId="urn:microsoft.com/office/officeart/2005/8/layout/hierarchy6"/>
    <dgm:cxn modelId="{F498FB58-C30D-437D-9B88-ABF1CDDC2570}" type="presOf" srcId="{72AAB5D2-ED2D-43D4-86BA-AD1FC9DFE4FD}" destId="{07390290-4220-40D4-BDAA-05EDB8A65377}" srcOrd="0" destOrd="0" presId="urn:microsoft.com/office/officeart/2005/8/layout/hierarchy6"/>
    <dgm:cxn modelId="{01E0235A-789F-45BD-A918-2A08B75EB54E}" type="presOf" srcId="{A3D91D3A-4A11-4C81-9D3B-784957D04C94}" destId="{334790E9-0C09-48BA-B4D4-D7EB531AC96A}" srcOrd="0" destOrd="0" presId="urn:microsoft.com/office/officeart/2005/8/layout/hierarchy6"/>
    <dgm:cxn modelId="{A72D7A82-1888-477E-B7A6-F1A19CF2243B}" type="presOf" srcId="{ABBAA292-5B3A-47A2-9216-17FBBA19FC8B}" destId="{C74255F0-ED6C-4685-A185-1F459074B5D6}" srcOrd="0" destOrd="0" presId="urn:microsoft.com/office/officeart/2005/8/layout/hierarchy6"/>
    <dgm:cxn modelId="{BDD58598-0CC0-4F1E-A03C-5E1B7C895606}" srcId="{31098F2B-94BA-476D-8FB6-0BC9A7DB1366}" destId="{82369BE1-F156-4AAF-BEE9-9B50CD88E9BB}" srcOrd="0" destOrd="0" parTransId="{A3D91D3A-4A11-4C81-9D3B-784957D04C94}" sibTransId="{2D5136DE-D96C-4189-9587-F8C8B1660E95}"/>
    <dgm:cxn modelId="{9EE310C1-E135-4DBA-BEF5-4CA4AF92BCDC}" type="presOf" srcId="{7B197950-2D37-4590-B12F-48DE9A72D340}" destId="{60187E03-739B-4246-AABA-B85F19D7CF91}" srcOrd="0" destOrd="0" presId="urn:microsoft.com/office/officeart/2005/8/layout/hierarchy6"/>
    <dgm:cxn modelId="{1806B2C5-92D1-41FC-B51B-2948F7318948}" srcId="{82369BE1-F156-4AAF-BEE9-9B50CD88E9BB}" destId="{72AAB5D2-ED2D-43D4-86BA-AD1FC9DFE4FD}" srcOrd="1" destOrd="0" parTransId="{9A6A68BD-F9E8-49DE-848F-9E1CCBA41C75}" sibTransId="{DDA0522C-1456-4E83-9EB8-69B01266AE1F}"/>
    <dgm:cxn modelId="{C36D0BD2-53E6-4EEF-B8E0-38A8658C5593}" srcId="{F250354C-05C9-433F-9E3E-BF96CDA66902}" destId="{31098F2B-94BA-476D-8FB6-0BC9A7DB1366}" srcOrd="0" destOrd="0" parTransId="{CD8E60F3-CDE5-4D1C-B8D8-7DDE0485E989}" sibTransId="{70186505-19C2-4125-B263-BCE6ACE11EAF}"/>
    <dgm:cxn modelId="{A9E9C7D4-60E9-495A-A39E-9E43378AF25D}" type="presOf" srcId="{667EDFD6-7808-49DC-B9F6-C12971D48287}" destId="{0025EBFA-FE89-42E9-BC85-299FD4624251}" srcOrd="0" destOrd="0" presId="urn:microsoft.com/office/officeart/2005/8/layout/hierarchy6"/>
    <dgm:cxn modelId="{2AF2B4F3-F5DB-4443-82F1-66A6758772DC}" srcId="{82369BE1-F156-4AAF-BEE9-9B50CD88E9BB}" destId="{7B197950-2D37-4590-B12F-48DE9A72D340}" srcOrd="0" destOrd="0" parTransId="{667EDFD6-7808-49DC-B9F6-C12971D48287}" sibTransId="{841A1B98-656C-466C-80AD-65499C4CC503}"/>
    <dgm:cxn modelId="{F3679DC7-4496-420A-9ED5-4CCB92CD517A}" type="presParOf" srcId="{E75F3E8D-1BCD-4063-98FA-695428D72BC7}" destId="{47873588-DDB1-452A-B3D6-DEBF509321BF}" srcOrd="0" destOrd="0" presId="urn:microsoft.com/office/officeart/2005/8/layout/hierarchy6"/>
    <dgm:cxn modelId="{8177D6CF-1B4D-452B-8D0D-9957D038BABC}" type="presParOf" srcId="{47873588-DDB1-452A-B3D6-DEBF509321BF}" destId="{747D041F-B180-4542-B850-8493BD9FE401}" srcOrd="0" destOrd="0" presId="urn:microsoft.com/office/officeart/2005/8/layout/hierarchy6"/>
    <dgm:cxn modelId="{E69ACEFF-6D66-48E3-B280-196399A0A4AB}" type="presParOf" srcId="{747D041F-B180-4542-B850-8493BD9FE401}" destId="{DBF3E1B2-D209-4DD2-A0F7-E598CA3CFEA4}" srcOrd="0" destOrd="0" presId="urn:microsoft.com/office/officeart/2005/8/layout/hierarchy6"/>
    <dgm:cxn modelId="{FD612742-FA20-4774-9647-B3D7D272607B}" type="presParOf" srcId="{DBF3E1B2-D209-4DD2-A0F7-E598CA3CFEA4}" destId="{A714732F-A96D-42ED-AD5B-00E5B6747BC1}" srcOrd="0" destOrd="0" presId="urn:microsoft.com/office/officeart/2005/8/layout/hierarchy6"/>
    <dgm:cxn modelId="{67682B9C-1BF7-492B-9A77-D79DC6C5E0C5}" type="presParOf" srcId="{DBF3E1B2-D209-4DD2-A0F7-E598CA3CFEA4}" destId="{68CD43DB-7043-42D9-8FC9-2E0A34314963}" srcOrd="1" destOrd="0" presId="urn:microsoft.com/office/officeart/2005/8/layout/hierarchy6"/>
    <dgm:cxn modelId="{9A3C1F99-F38D-4B73-8D51-B402C40BCC72}" type="presParOf" srcId="{68CD43DB-7043-42D9-8FC9-2E0A34314963}" destId="{334790E9-0C09-48BA-B4D4-D7EB531AC96A}" srcOrd="0" destOrd="0" presId="urn:microsoft.com/office/officeart/2005/8/layout/hierarchy6"/>
    <dgm:cxn modelId="{63B04501-DBDC-4BC5-AFFC-A6581EB6901B}" type="presParOf" srcId="{68CD43DB-7043-42D9-8FC9-2E0A34314963}" destId="{F8FDB1F6-4EAD-436E-AAB0-92B1DC623F89}" srcOrd="1" destOrd="0" presId="urn:microsoft.com/office/officeart/2005/8/layout/hierarchy6"/>
    <dgm:cxn modelId="{58796746-798E-47F2-9AF4-925BB475B9BA}" type="presParOf" srcId="{F8FDB1F6-4EAD-436E-AAB0-92B1DC623F89}" destId="{1878C105-C3FE-43CA-A47A-0C49F6EB7288}" srcOrd="0" destOrd="0" presId="urn:microsoft.com/office/officeart/2005/8/layout/hierarchy6"/>
    <dgm:cxn modelId="{9387EB6C-A850-48F5-A9FC-F9093983EEEC}" type="presParOf" srcId="{F8FDB1F6-4EAD-436E-AAB0-92B1DC623F89}" destId="{4983F6D2-8C6F-4382-B6E5-00A6FA3095CD}" srcOrd="1" destOrd="0" presId="urn:microsoft.com/office/officeart/2005/8/layout/hierarchy6"/>
    <dgm:cxn modelId="{0E4045F7-4A66-42B7-82F2-4EDC6A210DD4}" type="presParOf" srcId="{4983F6D2-8C6F-4382-B6E5-00A6FA3095CD}" destId="{0025EBFA-FE89-42E9-BC85-299FD4624251}" srcOrd="0" destOrd="0" presId="urn:microsoft.com/office/officeart/2005/8/layout/hierarchy6"/>
    <dgm:cxn modelId="{4006E70C-4E15-4092-BFAD-BC17385BEBED}" type="presParOf" srcId="{4983F6D2-8C6F-4382-B6E5-00A6FA3095CD}" destId="{7CF3DE43-3C2D-4759-A8AF-FC8EE87B3E04}" srcOrd="1" destOrd="0" presId="urn:microsoft.com/office/officeart/2005/8/layout/hierarchy6"/>
    <dgm:cxn modelId="{02B45F11-4061-42A8-99EA-6DDC43707489}" type="presParOf" srcId="{7CF3DE43-3C2D-4759-A8AF-FC8EE87B3E04}" destId="{60187E03-739B-4246-AABA-B85F19D7CF91}" srcOrd="0" destOrd="0" presId="urn:microsoft.com/office/officeart/2005/8/layout/hierarchy6"/>
    <dgm:cxn modelId="{DDD9ADB1-EC71-4604-B389-6C138283BCA4}" type="presParOf" srcId="{7CF3DE43-3C2D-4759-A8AF-FC8EE87B3E04}" destId="{B76CBE44-57CD-4BC9-8714-B0A6F423A1E1}" srcOrd="1" destOrd="0" presId="urn:microsoft.com/office/officeart/2005/8/layout/hierarchy6"/>
    <dgm:cxn modelId="{E2D92A37-A247-4A77-9B8E-179E95E005DB}" type="presParOf" srcId="{4983F6D2-8C6F-4382-B6E5-00A6FA3095CD}" destId="{A95CE13B-1850-40F5-80AB-CD8194FD55A7}" srcOrd="2" destOrd="0" presId="urn:microsoft.com/office/officeart/2005/8/layout/hierarchy6"/>
    <dgm:cxn modelId="{750E7F9E-ED72-4B59-B29A-EE42E2E06637}" type="presParOf" srcId="{4983F6D2-8C6F-4382-B6E5-00A6FA3095CD}" destId="{A8362EC7-009C-4B1D-B81A-EEC9B6FC6987}" srcOrd="3" destOrd="0" presId="urn:microsoft.com/office/officeart/2005/8/layout/hierarchy6"/>
    <dgm:cxn modelId="{4D8ED6F8-EE09-4080-AC38-566CAFF60924}" type="presParOf" srcId="{A8362EC7-009C-4B1D-B81A-EEC9B6FC6987}" destId="{07390290-4220-40D4-BDAA-05EDB8A65377}" srcOrd="0" destOrd="0" presId="urn:microsoft.com/office/officeart/2005/8/layout/hierarchy6"/>
    <dgm:cxn modelId="{377BE646-2A89-453B-8034-1E1E93057A39}" type="presParOf" srcId="{A8362EC7-009C-4B1D-B81A-EEC9B6FC6987}" destId="{5F0F6192-50F2-4B96-BFEC-99F8CAD7CFDD}" srcOrd="1" destOrd="0" presId="urn:microsoft.com/office/officeart/2005/8/layout/hierarchy6"/>
    <dgm:cxn modelId="{FF981ED0-94D9-4E39-8710-7C9EFFC8FF87}" type="presParOf" srcId="{4983F6D2-8C6F-4382-B6E5-00A6FA3095CD}" destId="{3065CC14-CFF2-43BF-8320-FDC5C192011C}" srcOrd="4" destOrd="0" presId="urn:microsoft.com/office/officeart/2005/8/layout/hierarchy6"/>
    <dgm:cxn modelId="{87CBF45E-8FE5-4F1F-990D-6FF2137BADCF}" type="presParOf" srcId="{4983F6D2-8C6F-4382-B6E5-00A6FA3095CD}" destId="{40C1EB8E-182E-4D04-9CB0-1BEF07D21CED}" srcOrd="5" destOrd="0" presId="urn:microsoft.com/office/officeart/2005/8/layout/hierarchy6"/>
    <dgm:cxn modelId="{2DCDDDDC-10A9-43C7-AF67-D6339FAA88CD}" type="presParOf" srcId="{40C1EB8E-182E-4D04-9CB0-1BEF07D21CED}" destId="{E37B53A4-ECE5-460A-A0BB-F24F8ADEE148}" srcOrd="0" destOrd="0" presId="urn:microsoft.com/office/officeart/2005/8/layout/hierarchy6"/>
    <dgm:cxn modelId="{8F3A6C69-80FA-4FB3-891E-4CDD31D9A998}" type="presParOf" srcId="{40C1EB8E-182E-4D04-9CB0-1BEF07D21CED}" destId="{9DD87747-09F8-4007-8A77-8EFE5DFA0192}" srcOrd="1" destOrd="0" presId="urn:microsoft.com/office/officeart/2005/8/layout/hierarchy6"/>
    <dgm:cxn modelId="{1B5547B0-6676-4F32-9E01-A45793D577E4}" type="presParOf" srcId="{4983F6D2-8C6F-4382-B6E5-00A6FA3095CD}" destId="{C74255F0-ED6C-4685-A185-1F459074B5D6}" srcOrd="6" destOrd="0" presId="urn:microsoft.com/office/officeart/2005/8/layout/hierarchy6"/>
    <dgm:cxn modelId="{6E4EB30E-D3F2-4967-A23F-5C91100BF03E}" type="presParOf" srcId="{4983F6D2-8C6F-4382-B6E5-00A6FA3095CD}" destId="{584C1EDA-5D05-43B4-914E-FAB65FBFD841}" srcOrd="7" destOrd="0" presId="urn:microsoft.com/office/officeart/2005/8/layout/hierarchy6"/>
    <dgm:cxn modelId="{B8C57F84-7EF1-4665-81A4-D10D9C8536B9}" type="presParOf" srcId="{584C1EDA-5D05-43B4-914E-FAB65FBFD841}" destId="{98307ECE-60F9-44D1-BAFD-704EF23271A4}" srcOrd="0" destOrd="0" presId="urn:microsoft.com/office/officeart/2005/8/layout/hierarchy6"/>
    <dgm:cxn modelId="{0E8BA6E1-2164-4110-B7CC-B74AE19AD522}" type="presParOf" srcId="{584C1EDA-5D05-43B4-914E-FAB65FBFD841}" destId="{CF948FC7-43BE-466F-9C18-EB667B3F31E0}" srcOrd="1" destOrd="0" presId="urn:microsoft.com/office/officeart/2005/8/layout/hierarchy6"/>
    <dgm:cxn modelId="{0C7E9DB7-D407-4C8F-9E3E-F22641CE7C15}" type="presParOf" srcId="{E75F3E8D-1BCD-4063-98FA-695428D72BC7}" destId="{DBA23EB5-556F-405B-9A5E-B680FC88FE01}"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250354C-05C9-433F-9E3E-BF96CDA66902}" type="doc">
      <dgm:prSet loTypeId="urn:microsoft.com/office/officeart/2005/8/layout/hierarchy6" loCatId="hierarchy" qsTypeId="urn:microsoft.com/office/officeart/2005/8/quickstyle/simple1" qsCatId="simple" csTypeId="urn:microsoft.com/office/officeart/2005/8/colors/accent3_1" csCatId="accent3" phldr="1"/>
      <dgm:spPr/>
      <dgm:t>
        <a:bodyPr/>
        <a:lstStyle/>
        <a:p>
          <a:endParaRPr lang="en-US"/>
        </a:p>
      </dgm:t>
    </dgm:pt>
    <dgm:pt modelId="{31098F2B-94BA-476D-8FB6-0BC9A7DB1366}">
      <dgm:prSet phldrT="[Text]" custT="1"/>
      <dgm:spPr/>
      <dgm:t>
        <a:bodyPr/>
        <a:lstStyle/>
        <a:p>
          <a:r>
            <a:rPr lang="en-US" sz="1400" dirty="0"/>
            <a:t>Mental and Behavioral Health Committee</a:t>
          </a:r>
        </a:p>
      </dgm:t>
    </dgm:pt>
    <dgm:pt modelId="{CD8E60F3-CDE5-4D1C-B8D8-7DDE0485E989}" type="parTrans" cxnId="{C36D0BD2-53E6-4EEF-B8E0-38A8658C5593}">
      <dgm:prSet/>
      <dgm:spPr/>
      <dgm:t>
        <a:bodyPr/>
        <a:lstStyle/>
        <a:p>
          <a:endParaRPr lang="en-US"/>
        </a:p>
      </dgm:t>
    </dgm:pt>
    <dgm:pt modelId="{70186505-19C2-4125-B263-BCE6ACE11EAF}" type="sibTrans" cxnId="{C36D0BD2-53E6-4EEF-B8E0-38A8658C5593}">
      <dgm:prSet/>
      <dgm:spPr/>
      <dgm:t>
        <a:bodyPr/>
        <a:lstStyle/>
        <a:p>
          <a:endParaRPr lang="en-US"/>
        </a:p>
      </dgm:t>
    </dgm:pt>
    <dgm:pt modelId="{82369BE1-F156-4AAF-BEE9-9B50CD88E9BB}">
      <dgm:prSet phldrT="[Text]" custT="1"/>
      <dgm:spPr>
        <a:ln>
          <a:solidFill>
            <a:srgbClr val="FF0000"/>
          </a:solidFill>
        </a:ln>
      </dgm:spPr>
      <dgm:t>
        <a:bodyPr/>
        <a:lstStyle/>
        <a:p>
          <a:r>
            <a:rPr lang="en-US" sz="1400" b="1" dirty="0"/>
            <a:t>Certified Community Behavioral Health Clinic (CCBHC) Subgroup</a:t>
          </a:r>
        </a:p>
      </dgm:t>
    </dgm:pt>
    <dgm:pt modelId="{A3D91D3A-4A11-4C81-9D3B-784957D04C94}" type="parTrans" cxnId="{BDD58598-0CC0-4F1E-A03C-5E1B7C895606}">
      <dgm:prSet/>
      <dgm:spPr/>
      <dgm:t>
        <a:bodyPr/>
        <a:lstStyle/>
        <a:p>
          <a:endParaRPr lang="en-US"/>
        </a:p>
      </dgm:t>
    </dgm:pt>
    <dgm:pt modelId="{2D5136DE-D96C-4189-9587-F8C8B1660E95}" type="sibTrans" cxnId="{BDD58598-0CC0-4F1E-A03C-5E1B7C895606}">
      <dgm:prSet/>
      <dgm:spPr/>
      <dgm:t>
        <a:bodyPr/>
        <a:lstStyle/>
        <a:p>
          <a:endParaRPr lang="en-US"/>
        </a:p>
      </dgm:t>
    </dgm:pt>
    <dgm:pt modelId="{72AAB5D2-ED2D-43D4-86BA-AD1FC9DFE4FD}">
      <dgm:prSet phldrT="[Text]" custT="1"/>
      <dgm:spPr/>
      <dgm:t>
        <a:bodyPr/>
        <a:lstStyle/>
        <a:p>
          <a:pPr algn="ctr"/>
          <a:r>
            <a:rPr lang="en-US" sz="1400" dirty="0"/>
            <a:t>2) Develop a card for patients to carry </a:t>
          </a:r>
        </a:p>
      </dgm:t>
    </dgm:pt>
    <dgm:pt modelId="{9A6A68BD-F9E8-49DE-848F-9E1CCBA41C75}" type="parTrans" cxnId="{1806B2C5-92D1-41FC-B51B-2948F7318948}">
      <dgm:prSet/>
      <dgm:spPr/>
      <dgm:t>
        <a:bodyPr/>
        <a:lstStyle/>
        <a:p>
          <a:endParaRPr lang="en-US"/>
        </a:p>
      </dgm:t>
    </dgm:pt>
    <dgm:pt modelId="{DDA0522C-1456-4E83-9EB8-69B01266AE1F}" type="sibTrans" cxnId="{1806B2C5-92D1-41FC-B51B-2948F7318948}">
      <dgm:prSet/>
      <dgm:spPr/>
      <dgm:t>
        <a:bodyPr/>
        <a:lstStyle/>
        <a:p>
          <a:endParaRPr lang="en-US"/>
        </a:p>
      </dgm:t>
    </dgm:pt>
    <dgm:pt modelId="{48C67ECF-B2BD-439C-99A5-CEB328533FD7}">
      <dgm:prSet phldrT="[Text]" custT="1"/>
      <dgm:spPr/>
      <dgm:t>
        <a:bodyPr/>
        <a:lstStyle/>
        <a:p>
          <a:pPr algn="ctr"/>
          <a:r>
            <a:rPr lang="en-US" sz="1400" dirty="0"/>
            <a:t>3) Care coordination from ED to discharge with warm hand offs</a:t>
          </a:r>
        </a:p>
      </dgm:t>
    </dgm:pt>
    <dgm:pt modelId="{F9A3ED66-6645-4E93-BAC8-7FDF40FF3B93}" type="sibTrans" cxnId="{6AE26E35-5413-49AE-85E6-F4803F4B6BC4}">
      <dgm:prSet/>
      <dgm:spPr/>
      <dgm:t>
        <a:bodyPr/>
        <a:lstStyle/>
        <a:p>
          <a:endParaRPr lang="en-US"/>
        </a:p>
      </dgm:t>
    </dgm:pt>
    <dgm:pt modelId="{E27778E2-E8E8-41D4-B208-CD5538A61308}" type="parTrans" cxnId="{6AE26E35-5413-49AE-85E6-F4803F4B6BC4}">
      <dgm:prSet/>
      <dgm:spPr/>
      <dgm:t>
        <a:bodyPr/>
        <a:lstStyle/>
        <a:p>
          <a:endParaRPr lang="en-US"/>
        </a:p>
      </dgm:t>
    </dgm:pt>
    <dgm:pt modelId="{7B197950-2D37-4590-B12F-48DE9A72D340}">
      <dgm:prSet phldrT="[Text]" custT="1"/>
      <dgm:spPr>
        <a:solidFill>
          <a:srgbClr val="FFFFFF">
            <a:hueOff val="0"/>
            <a:satOff val="0"/>
            <a:lumOff val="0"/>
            <a:alphaOff val="0"/>
          </a:srgbClr>
        </a:solidFill>
        <a:ln w="76200" cap="flat" cmpd="sng" algn="ctr">
          <a:solidFill>
            <a:srgbClr val="86A454">
              <a:shade val="80000"/>
              <a:hueOff val="0"/>
              <a:satOff val="0"/>
              <a:lumOff val="0"/>
              <a:alphaOff val="0"/>
            </a:srgbClr>
          </a:solidFill>
          <a:prstDash val="solid"/>
        </a:ln>
        <a:effectLst/>
      </dgm:spPr>
      <dgm:t>
        <a:bodyPr spcFirstLastPara="0" vert="horz" wrap="square" lIns="34290" tIns="34290" rIns="34290" bIns="34290" numCol="1" spcCol="1270" anchor="ctr" anchorCtr="0"/>
        <a:lstStyle/>
        <a:p>
          <a:pPr marL="0" lvl="0" indent="0" algn="ctr" defTabSz="400050">
            <a:lnSpc>
              <a:spcPct val="90000"/>
            </a:lnSpc>
            <a:spcBef>
              <a:spcPct val="0"/>
            </a:spcBef>
            <a:spcAft>
              <a:spcPct val="35000"/>
            </a:spcAft>
            <a:buNone/>
          </a:pPr>
          <a:r>
            <a:rPr lang="en-US" sz="1400" kern="1200" dirty="0">
              <a:solidFill>
                <a:srgbClr val="000000">
                  <a:hueOff val="0"/>
                  <a:satOff val="0"/>
                  <a:lumOff val="0"/>
                  <a:alphaOff val="0"/>
                </a:srgbClr>
              </a:solidFill>
              <a:latin typeface="Calibri"/>
              <a:ea typeface="+mn-ea"/>
              <a:cs typeface="+mn-cs"/>
            </a:rPr>
            <a:t>1) Develop a tip sheet for staff to refer to on communication methods for CCBHC patients.</a:t>
          </a:r>
        </a:p>
      </dgm:t>
    </dgm:pt>
    <dgm:pt modelId="{841A1B98-656C-466C-80AD-65499C4CC503}" type="sibTrans" cxnId="{2AF2B4F3-F5DB-4443-82F1-66A6758772DC}">
      <dgm:prSet/>
      <dgm:spPr/>
      <dgm:t>
        <a:bodyPr/>
        <a:lstStyle/>
        <a:p>
          <a:endParaRPr lang="en-US"/>
        </a:p>
      </dgm:t>
    </dgm:pt>
    <dgm:pt modelId="{667EDFD6-7808-49DC-B9F6-C12971D48287}" type="parTrans" cxnId="{2AF2B4F3-F5DB-4443-82F1-66A6758772DC}">
      <dgm:prSet/>
      <dgm:spPr/>
      <dgm:t>
        <a:bodyPr/>
        <a:lstStyle/>
        <a:p>
          <a:endParaRPr lang="en-US"/>
        </a:p>
      </dgm:t>
    </dgm:pt>
    <dgm:pt modelId="{E5DF300E-1E65-4557-8540-FEF8D3482217}">
      <dgm:prSet phldrT="[Text]" custT="1"/>
      <dgm:spPr/>
      <dgm:t>
        <a:bodyPr/>
        <a:lstStyle/>
        <a:p>
          <a:pPr algn="ctr"/>
          <a:r>
            <a:rPr lang="en-US" sz="1400" dirty="0"/>
            <a:t>4) Identify and share care coordination best practices</a:t>
          </a:r>
        </a:p>
      </dgm:t>
    </dgm:pt>
    <dgm:pt modelId="{ABBAA292-5B3A-47A2-9216-17FBBA19FC8B}" type="parTrans" cxnId="{9808A24F-01D7-4AD8-90CF-3562E309B278}">
      <dgm:prSet/>
      <dgm:spPr/>
      <dgm:t>
        <a:bodyPr/>
        <a:lstStyle/>
        <a:p>
          <a:endParaRPr lang="en-US"/>
        </a:p>
      </dgm:t>
    </dgm:pt>
    <dgm:pt modelId="{9668CC51-D434-4F18-B711-5779F6ED22FE}" type="sibTrans" cxnId="{9808A24F-01D7-4AD8-90CF-3562E309B278}">
      <dgm:prSet/>
      <dgm:spPr/>
      <dgm:t>
        <a:bodyPr/>
        <a:lstStyle/>
        <a:p>
          <a:endParaRPr lang="en-US"/>
        </a:p>
      </dgm:t>
    </dgm:pt>
    <dgm:pt modelId="{E75F3E8D-1BCD-4063-98FA-695428D72BC7}" type="pres">
      <dgm:prSet presAssocID="{F250354C-05C9-433F-9E3E-BF96CDA66902}" presName="mainComposite" presStyleCnt="0">
        <dgm:presLayoutVars>
          <dgm:chPref val="1"/>
          <dgm:dir/>
          <dgm:animOne val="branch"/>
          <dgm:animLvl val="lvl"/>
          <dgm:resizeHandles val="exact"/>
        </dgm:presLayoutVars>
      </dgm:prSet>
      <dgm:spPr/>
    </dgm:pt>
    <dgm:pt modelId="{47873588-DDB1-452A-B3D6-DEBF509321BF}" type="pres">
      <dgm:prSet presAssocID="{F250354C-05C9-433F-9E3E-BF96CDA66902}" presName="hierFlow" presStyleCnt="0"/>
      <dgm:spPr/>
    </dgm:pt>
    <dgm:pt modelId="{747D041F-B180-4542-B850-8493BD9FE401}" type="pres">
      <dgm:prSet presAssocID="{F250354C-05C9-433F-9E3E-BF96CDA66902}" presName="hierChild1" presStyleCnt="0">
        <dgm:presLayoutVars>
          <dgm:chPref val="1"/>
          <dgm:animOne val="branch"/>
          <dgm:animLvl val="lvl"/>
        </dgm:presLayoutVars>
      </dgm:prSet>
      <dgm:spPr/>
    </dgm:pt>
    <dgm:pt modelId="{DBF3E1B2-D209-4DD2-A0F7-E598CA3CFEA4}" type="pres">
      <dgm:prSet presAssocID="{31098F2B-94BA-476D-8FB6-0BC9A7DB1366}" presName="Name14" presStyleCnt="0"/>
      <dgm:spPr/>
    </dgm:pt>
    <dgm:pt modelId="{A714732F-A96D-42ED-AD5B-00E5B6747BC1}" type="pres">
      <dgm:prSet presAssocID="{31098F2B-94BA-476D-8FB6-0BC9A7DB1366}" presName="level1Shape" presStyleLbl="node0" presStyleIdx="0" presStyleCnt="1" custScaleX="178954" custScaleY="84032" custLinFactNeighborY="-41186">
        <dgm:presLayoutVars>
          <dgm:chPref val="3"/>
        </dgm:presLayoutVars>
      </dgm:prSet>
      <dgm:spPr/>
    </dgm:pt>
    <dgm:pt modelId="{68CD43DB-7043-42D9-8FC9-2E0A34314963}" type="pres">
      <dgm:prSet presAssocID="{31098F2B-94BA-476D-8FB6-0BC9A7DB1366}" presName="hierChild2" presStyleCnt="0"/>
      <dgm:spPr/>
    </dgm:pt>
    <dgm:pt modelId="{334790E9-0C09-48BA-B4D4-D7EB531AC96A}" type="pres">
      <dgm:prSet presAssocID="{A3D91D3A-4A11-4C81-9D3B-784957D04C94}" presName="Name19" presStyleLbl="parChTrans1D2" presStyleIdx="0" presStyleCnt="1"/>
      <dgm:spPr/>
    </dgm:pt>
    <dgm:pt modelId="{F8FDB1F6-4EAD-436E-AAB0-92B1DC623F89}" type="pres">
      <dgm:prSet presAssocID="{82369BE1-F156-4AAF-BEE9-9B50CD88E9BB}" presName="Name21" presStyleCnt="0"/>
      <dgm:spPr/>
    </dgm:pt>
    <dgm:pt modelId="{1878C105-C3FE-43CA-A47A-0C49F6EB7288}" type="pres">
      <dgm:prSet presAssocID="{82369BE1-F156-4AAF-BEE9-9B50CD88E9BB}" presName="level2Shape" presStyleLbl="node2" presStyleIdx="0" presStyleCnt="1" custScaleX="151090" custScaleY="91092"/>
      <dgm:spPr/>
    </dgm:pt>
    <dgm:pt modelId="{4983F6D2-8C6F-4382-B6E5-00A6FA3095CD}" type="pres">
      <dgm:prSet presAssocID="{82369BE1-F156-4AAF-BEE9-9B50CD88E9BB}" presName="hierChild3" presStyleCnt="0"/>
      <dgm:spPr/>
    </dgm:pt>
    <dgm:pt modelId="{0025EBFA-FE89-42E9-BC85-299FD4624251}" type="pres">
      <dgm:prSet presAssocID="{667EDFD6-7808-49DC-B9F6-C12971D48287}" presName="Name19" presStyleLbl="parChTrans1D3" presStyleIdx="0" presStyleCnt="4"/>
      <dgm:spPr/>
    </dgm:pt>
    <dgm:pt modelId="{7CF3DE43-3C2D-4759-A8AF-FC8EE87B3E04}" type="pres">
      <dgm:prSet presAssocID="{7B197950-2D37-4590-B12F-48DE9A72D340}" presName="Name21" presStyleCnt="0"/>
      <dgm:spPr/>
    </dgm:pt>
    <dgm:pt modelId="{60187E03-739B-4246-AABA-B85F19D7CF91}" type="pres">
      <dgm:prSet presAssocID="{7B197950-2D37-4590-B12F-48DE9A72D340}" presName="level2Shape" presStyleLbl="node3" presStyleIdx="0" presStyleCnt="4" custScaleX="113792" custScaleY="104907"/>
      <dgm:spPr>
        <a:xfrm>
          <a:off x="4628222" y="4006982"/>
          <a:ext cx="937828" cy="1024519"/>
        </a:xfrm>
        <a:prstGeom prst="roundRect">
          <a:avLst>
            <a:gd name="adj" fmla="val 10000"/>
          </a:avLst>
        </a:prstGeom>
      </dgm:spPr>
    </dgm:pt>
    <dgm:pt modelId="{B76CBE44-57CD-4BC9-8714-B0A6F423A1E1}" type="pres">
      <dgm:prSet presAssocID="{7B197950-2D37-4590-B12F-48DE9A72D340}" presName="hierChild3" presStyleCnt="0"/>
      <dgm:spPr/>
    </dgm:pt>
    <dgm:pt modelId="{A95CE13B-1850-40F5-80AB-CD8194FD55A7}" type="pres">
      <dgm:prSet presAssocID="{9A6A68BD-F9E8-49DE-848F-9E1CCBA41C75}" presName="Name19" presStyleLbl="parChTrans1D3" presStyleIdx="1" presStyleCnt="4"/>
      <dgm:spPr/>
    </dgm:pt>
    <dgm:pt modelId="{A8362EC7-009C-4B1D-B81A-EEC9B6FC6987}" type="pres">
      <dgm:prSet presAssocID="{72AAB5D2-ED2D-43D4-86BA-AD1FC9DFE4FD}" presName="Name21" presStyleCnt="0"/>
      <dgm:spPr/>
    </dgm:pt>
    <dgm:pt modelId="{07390290-4220-40D4-BDAA-05EDB8A65377}" type="pres">
      <dgm:prSet presAssocID="{72AAB5D2-ED2D-43D4-86BA-AD1FC9DFE4FD}" presName="level2Shape" presStyleLbl="node3" presStyleIdx="1" presStyleCnt="4" custScaleX="112738" custScaleY="105743"/>
      <dgm:spPr/>
    </dgm:pt>
    <dgm:pt modelId="{5F0F6192-50F2-4B96-BFEC-99F8CAD7CFDD}" type="pres">
      <dgm:prSet presAssocID="{72AAB5D2-ED2D-43D4-86BA-AD1FC9DFE4FD}" presName="hierChild3" presStyleCnt="0"/>
      <dgm:spPr/>
    </dgm:pt>
    <dgm:pt modelId="{3065CC14-CFF2-43BF-8320-FDC5C192011C}" type="pres">
      <dgm:prSet presAssocID="{E27778E2-E8E8-41D4-B208-CD5538A61308}" presName="Name19" presStyleLbl="parChTrans1D3" presStyleIdx="2" presStyleCnt="4"/>
      <dgm:spPr/>
    </dgm:pt>
    <dgm:pt modelId="{40C1EB8E-182E-4D04-9CB0-1BEF07D21CED}" type="pres">
      <dgm:prSet presAssocID="{48C67ECF-B2BD-439C-99A5-CEB328533FD7}" presName="Name21" presStyleCnt="0"/>
      <dgm:spPr/>
    </dgm:pt>
    <dgm:pt modelId="{E37B53A4-ECE5-460A-A0BB-F24F8ADEE148}" type="pres">
      <dgm:prSet presAssocID="{48C67ECF-B2BD-439C-99A5-CEB328533FD7}" presName="level2Shape" presStyleLbl="node3" presStyleIdx="2" presStyleCnt="4" custScaleX="108651" custScaleY="104907"/>
      <dgm:spPr/>
    </dgm:pt>
    <dgm:pt modelId="{9DD87747-09F8-4007-8A77-8EFE5DFA0192}" type="pres">
      <dgm:prSet presAssocID="{48C67ECF-B2BD-439C-99A5-CEB328533FD7}" presName="hierChild3" presStyleCnt="0"/>
      <dgm:spPr/>
    </dgm:pt>
    <dgm:pt modelId="{C74255F0-ED6C-4685-A185-1F459074B5D6}" type="pres">
      <dgm:prSet presAssocID="{ABBAA292-5B3A-47A2-9216-17FBBA19FC8B}" presName="Name19" presStyleLbl="parChTrans1D3" presStyleIdx="3" presStyleCnt="4"/>
      <dgm:spPr/>
    </dgm:pt>
    <dgm:pt modelId="{584C1EDA-5D05-43B4-914E-FAB65FBFD841}" type="pres">
      <dgm:prSet presAssocID="{E5DF300E-1E65-4557-8540-FEF8D3482217}" presName="Name21" presStyleCnt="0"/>
      <dgm:spPr/>
    </dgm:pt>
    <dgm:pt modelId="{98307ECE-60F9-44D1-BAFD-704EF23271A4}" type="pres">
      <dgm:prSet presAssocID="{E5DF300E-1E65-4557-8540-FEF8D3482217}" presName="level2Shape" presStyleLbl="node3" presStyleIdx="3" presStyleCnt="4" custScaleX="99205" custScaleY="105743"/>
      <dgm:spPr/>
    </dgm:pt>
    <dgm:pt modelId="{CF948FC7-43BE-466F-9C18-EB667B3F31E0}" type="pres">
      <dgm:prSet presAssocID="{E5DF300E-1E65-4557-8540-FEF8D3482217}" presName="hierChild3" presStyleCnt="0"/>
      <dgm:spPr/>
    </dgm:pt>
    <dgm:pt modelId="{DBA23EB5-556F-405B-9A5E-B680FC88FE01}" type="pres">
      <dgm:prSet presAssocID="{F250354C-05C9-433F-9E3E-BF96CDA66902}" presName="bgShapesFlow" presStyleCnt="0"/>
      <dgm:spPr/>
    </dgm:pt>
  </dgm:ptLst>
  <dgm:cxnLst>
    <dgm:cxn modelId="{7404CD1E-A9F4-47E1-AE02-B84780EE5BA2}" type="presOf" srcId="{48C67ECF-B2BD-439C-99A5-CEB328533FD7}" destId="{E37B53A4-ECE5-460A-A0BB-F24F8ADEE148}" srcOrd="0" destOrd="0" presId="urn:microsoft.com/office/officeart/2005/8/layout/hierarchy6"/>
    <dgm:cxn modelId="{8ECAF523-3674-47E2-A50D-AA54D8C8AF90}" type="presOf" srcId="{82369BE1-F156-4AAF-BEE9-9B50CD88E9BB}" destId="{1878C105-C3FE-43CA-A47A-0C49F6EB7288}" srcOrd="0" destOrd="0" presId="urn:microsoft.com/office/officeart/2005/8/layout/hierarchy6"/>
    <dgm:cxn modelId="{F3B42A25-EB7B-4E53-9E9B-310B64A7DEC3}" type="presOf" srcId="{9A6A68BD-F9E8-49DE-848F-9E1CCBA41C75}" destId="{A95CE13B-1850-40F5-80AB-CD8194FD55A7}" srcOrd="0" destOrd="0" presId="urn:microsoft.com/office/officeart/2005/8/layout/hierarchy6"/>
    <dgm:cxn modelId="{4CFADE27-959F-4039-A6F7-67779C81C07E}" type="presOf" srcId="{E27778E2-E8E8-41D4-B208-CD5538A61308}" destId="{3065CC14-CFF2-43BF-8320-FDC5C192011C}" srcOrd="0" destOrd="0" presId="urn:microsoft.com/office/officeart/2005/8/layout/hierarchy6"/>
    <dgm:cxn modelId="{6AE26E35-5413-49AE-85E6-F4803F4B6BC4}" srcId="{82369BE1-F156-4AAF-BEE9-9B50CD88E9BB}" destId="{48C67ECF-B2BD-439C-99A5-CEB328533FD7}" srcOrd="2" destOrd="0" parTransId="{E27778E2-E8E8-41D4-B208-CD5538A61308}" sibTransId="{F9A3ED66-6645-4E93-BAC8-7FDF40FF3B93}"/>
    <dgm:cxn modelId="{F80A3242-7F36-43FA-B73B-060C70054A6B}" type="presOf" srcId="{31098F2B-94BA-476D-8FB6-0BC9A7DB1366}" destId="{A714732F-A96D-42ED-AD5B-00E5B6747BC1}" srcOrd="0" destOrd="0" presId="urn:microsoft.com/office/officeart/2005/8/layout/hierarchy6"/>
    <dgm:cxn modelId="{B90D5F45-EB47-4A84-B8F2-961DECE7D603}" type="presOf" srcId="{E5DF300E-1E65-4557-8540-FEF8D3482217}" destId="{98307ECE-60F9-44D1-BAFD-704EF23271A4}" srcOrd="0" destOrd="0" presId="urn:microsoft.com/office/officeart/2005/8/layout/hierarchy6"/>
    <dgm:cxn modelId="{9808A24F-01D7-4AD8-90CF-3562E309B278}" srcId="{82369BE1-F156-4AAF-BEE9-9B50CD88E9BB}" destId="{E5DF300E-1E65-4557-8540-FEF8D3482217}" srcOrd="3" destOrd="0" parTransId="{ABBAA292-5B3A-47A2-9216-17FBBA19FC8B}" sibTransId="{9668CC51-D434-4F18-B711-5779F6ED22FE}"/>
    <dgm:cxn modelId="{A7751B78-26FA-4674-A023-844406E42918}" type="presOf" srcId="{F250354C-05C9-433F-9E3E-BF96CDA66902}" destId="{E75F3E8D-1BCD-4063-98FA-695428D72BC7}" srcOrd="0" destOrd="0" presId="urn:microsoft.com/office/officeart/2005/8/layout/hierarchy6"/>
    <dgm:cxn modelId="{F498FB58-C30D-437D-9B88-ABF1CDDC2570}" type="presOf" srcId="{72AAB5D2-ED2D-43D4-86BA-AD1FC9DFE4FD}" destId="{07390290-4220-40D4-BDAA-05EDB8A65377}" srcOrd="0" destOrd="0" presId="urn:microsoft.com/office/officeart/2005/8/layout/hierarchy6"/>
    <dgm:cxn modelId="{01E0235A-789F-45BD-A918-2A08B75EB54E}" type="presOf" srcId="{A3D91D3A-4A11-4C81-9D3B-784957D04C94}" destId="{334790E9-0C09-48BA-B4D4-D7EB531AC96A}" srcOrd="0" destOrd="0" presId="urn:microsoft.com/office/officeart/2005/8/layout/hierarchy6"/>
    <dgm:cxn modelId="{A72D7A82-1888-477E-B7A6-F1A19CF2243B}" type="presOf" srcId="{ABBAA292-5B3A-47A2-9216-17FBBA19FC8B}" destId="{C74255F0-ED6C-4685-A185-1F459074B5D6}" srcOrd="0" destOrd="0" presId="urn:microsoft.com/office/officeart/2005/8/layout/hierarchy6"/>
    <dgm:cxn modelId="{BDD58598-0CC0-4F1E-A03C-5E1B7C895606}" srcId="{31098F2B-94BA-476D-8FB6-0BC9A7DB1366}" destId="{82369BE1-F156-4AAF-BEE9-9B50CD88E9BB}" srcOrd="0" destOrd="0" parTransId="{A3D91D3A-4A11-4C81-9D3B-784957D04C94}" sibTransId="{2D5136DE-D96C-4189-9587-F8C8B1660E95}"/>
    <dgm:cxn modelId="{9EE310C1-E135-4DBA-BEF5-4CA4AF92BCDC}" type="presOf" srcId="{7B197950-2D37-4590-B12F-48DE9A72D340}" destId="{60187E03-739B-4246-AABA-B85F19D7CF91}" srcOrd="0" destOrd="0" presId="urn:microsoft.com/office/officeart/2005/8/layout/hierarchy6"/>
    <dgm:cxn modelId="{1806B2C5-92D1-41FC-B51B-2948F7318948}" srcId="{82369BE1-F156-4AAF-BEE9-9B50CD88E9BB}" destId="{72AAB5D2-ED2D-43D4-86BA-AD1FC9DFE4FD}" srcOrd="1" destOrd="0" parTransId="{9A6A68BD-F9E8-49DE-848F-9E1CCBA41C75}" sibTransId="{DDA0522C-1456-4E83-9EB8-69B01266AE1F}"/>
    <dgm:cxn modelId="{C36D0BD2-53E6-4EEF-B8E0-38A8658C5593}" srcId="{F250354C-05C9-433F-9E3E-BF96CDA66902}" destId="{31098F2B-94BA-476D-8FB6-0BC9A7DB1366}" srcOrd="0" destOrd="0" parTransId="{CD8E60F3-CDE5-4D1C-B8D8-7DDE0485E989}" sibTransId="{70186505-19C2-4125-B263-BCE6ACE11EAF}"/>
    <dgm:cxn modelId="{A9E9C7D4-60E9-495A-A39E-9E43378AF25D}" type="presOf" srcId="{667EDFD6-7808-49DC-B9F6-C12971D48287}" destId="{0025EBFA-FE89-42E9-BC85-299FD4624251}" srcOrd="0" destOrd="0" presId="urn:microsoft.com/office/officeart/2005/8/layout/hierarchy6"/>
    <dgm:cxn modelId="{2AF2B4F3-F5DB-4443-82F1-66A6758772DC}" srcId="{82369BE1-F156-4AAF-BEE9-9B50CD88E9BB}" destId="{7B197950-2D37-4590-B12F-48DE9A72D340}" srcOrd="0" destOrd="0" parTransId="{667EDFD6-7808-49DC-B9F6-C12971D48287}" sibTransId="{841A1B98-656C-466C-80AD-65499C4CC503}"/>
    <dgm:cxn modelId="{F3679DC7-4496-420A-9ED5-4CCB92CD517A}" type="presParOf" srcId="{E75F3E8D-1BCD-4063-98FA-695428D72BC7}" destId="{47873588-DDB1-452A-B3D6-DEBF509321BF}" srcOrd="0" destOrd="0" presId="urn:microsoft.com/office/officeart/2005/8/layout/hierarchy6"/>
    <dgm:cxn modelId="{8177D6CF-1B4D-452B-8D0D-9957D038BABC}" type="presParOf" srcId="{47873588-DDB1-452A-B3D6-DEBF509321BF}" destId="{747D041F-B180-4542-B850-8493BD9FE401}" srcOrd="0" destOrd="0" presId="urn:microsoft.com/office/officeart/2005/8/layout/hierarchy6"/>
    <dgm:cxn modelId="{E69ACEFF-6D66-48E3-B280-196399A0A4AB}" type="presParOf" srcId="{747D041F-B180-4542-B850-8493BD9FE401}" destId="{DBF3E1B2-D209-4DD2-A0F7-E598CA3CFEA4}" srcOrd="0" destOrd="0" presId="urn:microsoft.com/office/officeart/2005/8/layout/hierarchy6"/>
    <dgm:cxn modelId="{FD612742-FA20-4774-9647-B3D7D272607B}" type="presParOf" srcId="{DBF3E1B2-D209-4DD2-A0F7-E598CA3CFEA4}" destId="{A714732F-A96D-42ED-AD5B-00E5B6747BC1}" srcOrd="0" destOrd="0" presId="urn:microsoft.com/office/officeart/2005/8/layout/hierarchy6"/>
    <dgm:cxn modelId="{67682B9C-1BF7-492B-9A77-D79DC6C5E0C5}" type="presParOf" srcId="{DBF3E1B2-D209-4DD2-A0F7-E598CA3CFEA4}" destId="{68CD43DB-7043-42D9-8FC9-2E0A34314963}" srcOrd="1" destOrd="0" presId="urn:microsoft.com/office/officeart/2005/8/layout/hierarchy6"/>
    <dgm:cxn modelId="{9A3C1F99-F38D-4B73-8D51-B402C40BCC72}" type="presParOf" srcId="{68CD43DB-7043-42D9-8FC9-2E0A34314963}" destId="{334790E9-0C09-48BA-B4D4-D7EB531AC96A}" srcOrd="0" destOrd="0" presId="urn:microsoft.com/office/officeart/2005/8/layout/hierarchy6"/>
    <dgm:cxn modelId="{63B04501-DBDC-4BC5-AFFC-A6581EB6901B}" type="presParOf" srcId="{68CD43DB-7043-42D9-8FC9-2E0A34314963}" destId="{F8FDB1F6-4EAD-436E-AAB0-92B1DC623F89}" srcOrd="1" destOrd="0" presId="urn:microsoft.com/office/officeart/2005/8/layout/hierarchy6"/>
    <dgm:cxn modelId="{58796746-798E-47F2-9AF4-925BB475B9BA}" type="presParOf" srcId="{F8FDB1F6-4EAD-436E-AAB0-92B1DC623F89}" destId="{1878C105-C3FE-43CA-A47A-0C49F6EB7288}" srcOrd="0" destOrd="0" presId="urn:microsoft.com/office/officeart/2005/8/layout/hierarchy6"/>
    <dgm:cxn modelId="{9387EB6C-A850-48F5-A9FC-F9093983EEEC}" type="presParOf" srcId="{F8FDB1F6-4EAD-436E-AAB0-92B1DC623F89}" destId="{4983F6D2-8C6F-4382-B6E5-00A6FA3095CD}" srcOrd="1" destOrd="0" presId="urn:microsoft.com/office/officeart/2005/8/layout/hierarchy6"/>
    <dgm:cxn modelId="{0E4045F7-4A66-42B7-82F2-4EDC6A210DD4}" type="presParOf" srcId="{4983F6D2-8C6F-4382-B6E5-00A6FA3095CD}" destId="{0025EBFA-FE89-42E9-BC85-299FD4624251}" srcOrd="0" destOrd="0" presId="urn:microsoft.com/office/officeart/2005/8/layout/hierarchy6"/>
    <dgm:cxn modelId="{4006E70C-4E15-4092-BFAD-BC17385BEBED}" type="presParOf" srcId="{4983F6D2-8C6F-4382-B6E5-00A6FA3095CD}" destId="{7CF3DE43-3C2D-4759-A8AF-FC8EE87B3E04}" srcOrd="1" destOrd="0" presId="urn:microsoft.com/office/officeart/2005/8/layout/hierarchy6"/>
    <dgm:cxn modelId="{02B45F11-4061-42A8-99EA-6DDC43707489}" type="presParOf" srcId="{7CF3DE43-3C2D-4759-A8AF-FC8EE87B3E04}" destId="{60187E03-739B-4246-AABA-B85F19D7CF91}" srcOrd="0" destOrd="0" presId="urn:microsoft.com/office/officeart/2005/8/layout/hierarchy6"/>
    <dgm:cxn modelId="{DDD9ADB1-EC71-4604-B389-6C138283BCA4}" type="presParOf" srcId="{7CF3DE43-3C2D-4759-A8AF-FC8EE87B3E04}" destId="{B76CBE44-57CD-4BC9-8714-B0A6F423A1E1}" srcOrd="1" destOrd="0" presId="urn:microsoft.com/office/officeart/2005/8/layout/hierarchy6"/>
    <dgm:cxn modelId="{E2D92A37-A247-4A77-9B8E-179E95E005DB}" type="presParOf" srcId="{4983F6D2-8C6F-4382-B6E5-00A6FA3095CD}" destId="{A95CE13B-1850-40F5-80AB-CD8194FD55A7}" srcOrd="2" destOrd="0" presId="urn:microsoft.com/office/officeart/2005/8/layout/hierarchy6"/>
    <dgm:cxn modelId="{750E7F9E-ED72-4B59-B29A-EE42E2E06637}" type="presParOf" srcId="{4983F6D2-8C6F-4382-B6E5-00A6FA3095CD}" destId="{A8362EC7-009C-4B1D-B81A-EEC9B6FC6987}" srcOrd="3" destOrd="0" presId="urn:microsoft.com/office/officeart/2005/8/layout/hierarchy6"/>
    <dgm:cxn modelId="{4D8ED6F8-EE09-4080-AC38-566CAFF60924}" type="presParOf" srcId="{A8362EC7-009C-4B1D-B81A-EEC9B6FC6987}" destId="{07390290-4220-40D4-BDAA-05EDB8A65377}" srcOrd="0" destOrd="0" presId="urn:microsoft.com/office/officeart/2005/8/layout/hierarchy6"/>
    <dgm:cxn modelId="{377BE646-2A89-453B-8034-1E1E93057A39}" type="presParOf" srcId="{A8362EC7-009C-4B1D-B81A-EEC9B6FC6987}" destId="{5F0F6192-50F2-4B96-BFEC-99F8CAD7CFDD}" srcOrd="1" destOrd="0" presId="urn:microsoft.com/office/officeart/2005/8/layout/hierarchy6"/>
    <dgm:cxn modelId="{FF981ED0-94D9-4E39-8710-7C9EFFC8FF87}" type="presParOf" srcId="{4983F6D2-8C6F-4382-B6E5-00A6FA3095CD}" destId="{3065CC14-CFF2-43BF-8320-FDC5C192011C}" srcOrd="4" destOrd="0" presId="urn:microsoft.com/office/officeart/2005/8/layout/hierarchy6"/>
    <dgm:cxn modelId="{87CBF45E-8FE5-4F1F-990D-6FF2137BADCF}" type="presParOf" srcId="{4983F6D2-8C6F-4382-B6E5-00A6FA3095CD}" destId="{40C1EB8E-182E-4D04-9CB0-1BEF07D21CED}" srcOrd="5" destOrd="0" presId="urn:microsoft.com/office/officeart/2005/8/layout/hierarchy6"/>
    <dgm:cxn modelId="{2DCDDDDC-10A9-43C7-AF67-D6339FAA88CD}" type="presParOf" srcId="{40C1EB8E-182E-4D04-9CB0-1BEF07D21CED}" destId="{E37B53A4-ECE5-460A-A0BB-F24F8ADEE148}" srcOrd="0" destOrd="0" presId="urn:microsoft.com/office/officeart/2005/8/layout/hierarchy6"/>
    <dgm:cxn modelId="{8F3A6C69-80FA-4FB3-891E-4CDD31D9A998}" type="presParOf" srcId="{40C1EB8E-182E-4D04-9CB0-1BEF07D21CED}" destId="{9DD87747-09F8-4007-8A77-8EFE5DFA0192}" srcOrd="1" destOrd="0" presId="urn:microsoft.com/office/officeart/2005/8/layout/hierarchy6"/>
    <dgm:cxn modelId="{1B5547B0-6676-4F32-9E01-A45793D577E4}" type="presParOf" srcId="{4983F6D2-8C6F-4382-B6E5-00A6FA3095CD}" destId="{C74255F0-ED6C-4685-A185-1F459074B5D6}" srcOrd="6" destOrd="0" presId="urn:microsoft.com/office/officeart/2005/8/layout/hierarchy6"/>
    <dgm:cxn modelId="{6E4EB30E-D3F2-4967-A23F-5C91100BF03E}" type="presParOf" srcId="{4983F6D2-8C6F-4382-B6E5-00A6FA3095CD}" destId="{584C1EDA-5D05-43B4-914E-FAB65FBFD841}" srcOrd="7" destOrd="0" presId="urn:microsoft.com/office/officeart/2005/8/layout/hierarchy6"/>
    <dgm:cxn modelId="{B8C57F84-7EF1-4665-81A4-D10D9C8536B9}" type="presParOf" srcId="{584C1EDA-5D05-43B4-914E-FAB65FBFD841}" destId="{98307ECE-60F9-44D1-BAFD-704EF23271A4}" srcOrd="0" destOrd="0" presId="urn:microsoft.com/office/officeart/2005/8/layout/hierarchy6"/>
    <dgm:cxn modelId="{0E8BA6E1-2164-4110-B7CC-B74AE19AD522}" type="presParOf" srcId="{584C1EDA-5D05-43B4-914E-FAB65FBFD841}" destId="{CF948FC7-43BE-466F-9C18-EB667B3F31E0}" srcOrd="1" destOrd="0" presId="urn:microsoft.com/office/officeart/2005/8/layout/hierarchy6"/>
    <dgm:cxn modelId="{0C7E9DB7-D407-4C8F-9E3E-F22641CE7C15}" type="presParOf" srcId="{E75F3E8D-1BCD-4063-98FA-695428D72BC7}" destId="{DBA23EB5-556F-405B-9A5E-B680FC88FE01}"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250354C-05C9-433F-9E3E-BF96CDA66902}" type="doc">
      <dgm:prSet loTypeId="urn:microsoft.com/office/officeart/2005/8/layout/hierarchy6" loCatId="hierarchy" qsTypeId="urn:microsoft.com/office/officeart/2005/8/quickstyle/simple1" qsCatId="simple" csTypeId="urn:microsoft.com/office/officeart/2005/8/colors/accent3_1" csCatId="accent3" phldr="1"/>
      <dgm:spPr/>
      <dgm:t>
        <a:bodyPr/>
        <a:lstStyle/>
        <a:p>
          <a:endParaRPr lang="en-US"/>
        </a:p>
      </dgm:t>
    </dgm:pt>
    <dgm:pt modelId="{31098F2B-94BA-476D-8FB6-0BC9A7DB1366}">
      <dgm:prSet phldrT="[Text]" custT="1"/>
      <dgm:spPr/>
      <dgm:t>
        <a:bodyPr/>
        <a:lstStyle/>
        <a:p>
          <a:r>
            <a:rPr lang="en-US" sz="1400" dirty="0"/>
            <a:t>Mental and Behavioral Health Committee</a:t>
          </a:r>
        </a:p>
      </dgm:t>
    </dgm:pt>
    <dgm:pt modelId="{CD8E60F3-CDE5-4D1C-B8D8-7DDE0485E989}" type="parTrans" cxnId="{C36D0BD2-53E6-4EEF-B8E0-38A8658C5593}">
      <dgm:prSet/>
      <dgm:spPr/>
      <dgm:t>
        <a:bodyPr/>
        <a:lstStyle/>
        <a:p>
          <a:endParaRPr lang="en-US"/>
        </a:p>
      </dgm:t>
    </dgm:pt>
    <dgm:pt modelId="{70186505-19C2-4125-B263-BCE6ACE11EAF}" type="sibTrans" cxnId="{C36D0BD2-53E6-4EEF-B8E0-38A8658C5593}">
      <dgm:prSet/>
      <dgm:spPr/>
      <dgm:t>
        <a:bodyPr/>
        <a:lstStyle/>
        <a:p>
          <a:endParaRPr lang="en-US"/>
        </a:p>
      </dgm:t>
    </dgm:pt>
    <dgm:pt modelId="{82369BE1-F156-4AAF-BEE9-9B50CD88E9BB}">
      <dgm:prSet phldrT="[Text]" custT="1"/>
      <dgm:spPr>
        <a:ln>
          <a:solidFill>
            <a:srgbClr val="FF0000"/>
          </a:solidFill>
        </a:ln>
      </dgm:spPr>
      <dgm:t>
        <a:bodyPr/>
        <a:lstStyle/>
        <a:p>
          <a:r>
            <a:rPr lang="en-US" sz="1400" b="1" dirty="0"/>
            <a:t>Certified Community Behavioral Health Clinic (CCBHC) Subgroup</a:t>
          </a:r>
        </a:p>
      </dgm:t>
    </dgm:pt>
    <dgm:pt modelId="{A3D91D3A-4A11-4C81-9D3B-784957D04C94}" type="parTrans" cxnId="{BDD58598-0CC0-4F1E-A03C-5E1B7C895606}">
      <dgm:prSet/>
      <dgm:spPr/>
      <dgm:t>
        <a:bodyPr/>
        <a:lstStyle/>
        <a:p>
          <a:endParaRPr lang="en-US"/>
        </a:p>
      </dgm:t>
    </dgm:pt>
    <dgm:pt modelId="{2D5136DE-D96C-4189-9587-F8C8B1660E95}" type="sibTrans" cxnId="{BDD58598-0CC0-4F1E-A03C-5E1B7C895606}">
      <dgm:prSet/>
      <dgm:spPr/>
      <dgm:t>
        <a:bodyPr/>
        <a:lstStyle/>
        <a:p>
          <a:endParaRPr lang="en-US"/>
        </a:p>
      </dgm:t>
    </dgm:pt>
    <dgm:pt modelId="{72AAB5D2-ED2D-43D4-86BA-AD1FC9DFE4FD}">
      <dgm:prSet phldrT="[Text]" custT="1"/>
      <dgm:spPr>
        <a:ln w="76200">
          <a:solidFill>
            <a:schemeClr val="accent3"/>
          </a:solidFill>
        </a:ln>
      </dgm:spPr>
      <dgm:t>
        <a:bodyPr/>
        <a:lstStyle/>
        <a:p>
          <a:pPr algn="ctr"/>
          <a:r>
            <a:rPr lang="en-US" sz="1400" dirty="0"/>
            <a:t>2) Develop a card for patients to carry </a:t>
          </a:r>
        </a:p>
      </dgm:t>
    </dgm:pt>
    <dgm:pt modelId="{9A6A68BD-F9E8-49DE-848F-9E1CCBA41C75}" type="parTrans" cxnId="{1806B2C5-92D1-41FC-B51B-2948F7318948}">
      <dgm:prSet/>
      <dgm:spPr/>
      <dgm:t>
        <a:bodyPr/>
        <a:lstStyle/>
        <a:p>
          <a:endParaRPr lang="en-US"/>
        </a:p>
      </dgm:t>
    </dgm:pt>
    <dgm:pt modelId="{DDA0522C-1456-4E83-9EB8-69B01266AE1F}" type="sibTrans" cxnId="{1806B2C5-92D1-41FC-B51B-2948F7318948}">
      <dgm:prSet/>
      <dgm:spPr/>
      <dgm:t>
        <a:bodyPr/>
        <a:lstStyle/>
        <a:p>
          <a:endParaRPr lang="en-US"/>
        </a:p>
      </dgm:t>
    </dgm:pt>
    <dgm:pt modelId="{48C67ECF-B2BD-439C-99A5-CEB328533FD7}">
      <dgm:prSet phldrT="[Text]" custT="1"/>
      <dgm:spPr/>
      <dgm:t>
        <a:bodyPr/>
        <a:lstStyle/>
        <a:p>
          <a:pPr algn="ctr"/>
          <a:r>
            <a:rPr lang="en-US" sz="1400" dirty="0"/>
            <a:t>3) Care coordination from ED to discharge with warm hand offs</a:t>
          </a:r>
        </a:p>
      </dgm:t>
    </dgm:pt>
    <dgm:pt modelId="{F9A3ED66-6645-4E93-BAC8-7FDF40FF3B93}" type="sibTrans" cxnId="{6AE26E35-5413-49AE-85E6-F4803F4B6BC4}">
      <dgm:prSet/>
      <dgm:spPr/>
      <dgm:t>
        <a:bodyPr/>
        <a:lstStyle/>
        <a:p>
          <a:endParaRPr lang="en-US"/>
        </a:p>
      </dgm:t>
    </dgm:pt>
    <dgm:pt modelId="{E27778E2-E8E8-41D4-B208-CD5538A61308}" type="parTrans" cxnId="{6AE26E35-5413-49AE-85E6-F4803F4B6BC4}">
      <dgm:prSet/>
      <dgm:spPr/>
      <dgm:t>
        <a:bodyPr/>
        <a:lstStyle/>
        <a:p>
          <a:endParaRPr lang="en-US"/>
        </a:p>
      </dgm:t>
    </dgm:pt>
    <dgm:pt modelId="{7B197950-2D37-4590-B12F-48DE9A72D340}">
      <dgm:prSet phldrT="[Text]" custT="1"/>
      <dgm:spPr>
        <a:solidFill>
          <a:srgbClr val="FFFFFF">
            <a:hueOff val="0"/>
            <a:satOff val="0"/>
            <a:lumOff val="0"/>
            <a:alphaOff val="0"/>
          </a:srgbClr>
        </a:solidFill>
        <a:ln w="25400" cap="flat" cmpd="sng" algn="ctr">
          <a:solidFill>
            <a:srgbClr val="86A454">
              <a:shade val="80000"/>
              <a:hueOff val="0"/>
              <a:satOff val="0"/>
              <a:lumOff val="0"/>
              <a:alphaOff val="0"/>
            </a:srgbClr>
          </a:solidFill>
          <a:prstDash val="solid"/>
        </a:ln>
        <a:effectLst/>
      </dgm:spPr>
      <dgm:t>
        <a:bodyPr spcFirstLastPara="0" vert="horz" wrap="square" lIns="34290" tIns="34290" rIns="34290" bIns="34290" numCol="1" spcCol="1270" anchor="ctr" anchorCtr="0"/>
        <a:lstStyle/>
        <a:p>
          <a:pPr marL="0" lvl="0" indent="0" algn="ctr" defTabSz="400050">
            <a:lnSpc>
              <a:spcPct val="90000"/>
            </a:lnSpc>
            <a:spcBef>
              <a:spcPct val="0"/>
            </a:spcBef>
            <a:spcAft>
              <a:spcPct val="35000"/>
            </a:spcAft>
            <a:buNone/>
          </a:pPr>
          <a:r>
            <a:rPr lang="en-US" sz="1400" kern="1200" dirty="0">
              <a:solidFill>
                <a:srgbClr val="000000">
                  <a:hueOff val="0"/>
                  <a:satOff val="0"/>
                  <a:lumOff val="0"/>
                  <a:alphaOff val="0"/>
                </a:srgbClr>
              </a:solidFill>
              <a:latin typeface="Calibri"/>
              <a:ea typeface="+mn-ea"/>
              <a:cs typeface="+mn-cs"/>
            </a:rPr>
            <a:t>1) Develop a tip sheet for staff to refer to on communication methods for CCBHC patients.</a:t>
          </a:r>
        </a:p>
      </dgm:t>
    </dgm:pt>
    <dgm:pt modelId="{841A1B98-656C-466C-80AD-65499C4CC503}" type="sibTrans" cxnId="{2AF2B4F3-F5DB-4443-82F1-66A6758772DC}">
      <dgm:prSet/>
      <dgm:spPr/>
      <dgm:t>
        <a:bodyPr/>
        <a:lstStyle/>
        <a:p>
          <a:endParaRPr lang="en-US"/>
        </a:p>
      </dgm:t>
    </dgm:pt>
    <dgm:pt modelId="{667EDFD6-7808-49DC-B9F6-C12971D48287}" type="parTrans" cxnId="{2AF2B4F3-F5DB-4443-82F1-66A6758772DC}">
      <dgm:prSet/>
      <dgm:spPr/>
      <dgm:t>
        <a:bodyPr/>
        <a:lstStyle/>
        <a:p>
          <a:endParaRPr lang="en-US"/>
        </a:p>
      </dgm:t>
    </dgm:pt>
    <dgm:pt modelId="{E5DF300E-1E65-4557-8540-FEF8D3482217}">
      <dgm:prSet phldrT="[Text]" custT="1"/>
      <dgm:spPr/>
      <dgm:t>
        <a:bodyPr/>
        <a:lstStyle/>
        <a:p>
          <a:pPr algn="ctr"/>
          <a:r>
            <a:rPr lang="en-US" sz="1400" dirty="0"/>
            <a:t>4) Identify and share care coordination best practices</a:t>
          </a:r>
        </a:p>
      </dgm:t>
    </dgm:pt>
    <dgm:pt modelId="{ABBAA292-5B3A-47A2-9216-17FBBA19FC8B}" type="parTrans" cxnId="{9808A24F-01D7-4AD8-90CF-3562E309B278}">
      <dgm:prSet/>
      <dgm:spPr/>
      <dgm:t>
        <a:bodyPr/>
        <a:lstStyle/>
        <a:p>
          <a:endParaRPr lang="en-US"/>
        </a:p>
      </dgm:t>
    </dgm:pt>
    <dgm:pt modelId="{9668CC51-D434-4F18-B711-5779F6ED22FE}" type="sibTrans" cxnId="{9808A24F-01D7-4AD8-90CF-3562E309B278}">
      <dgm:prSet/>
      <dgm:spPr/>
      <dgm:t>
        <a:bodyPr/>
        <a:lstStyle/>
        <a:p>
          <a:endParaRPr lang="en-US"/>
        </a:p>
      </dgm:t>
    </dgm:pt>
    <dgm:pt modelId="{E75F3E8D-1BCD-4063-98FA-695428D72BC7}" type="pres">
      <dgm:prSet presAssocID="{F250354C-05C9-433F-9E3E-BF96CDA66902}" presName="mainComposite" presStyleCnt="0">
        <dgm:presLayoutVars>
          <dgm:chPref val="1"/>
          <dgm:dir/>
          <dgm:animOne val="branch"/>
          <dgm:animLvl val="lvl"/>
          <dgm:resizeHandles val="exact"/>
        </dgm:presLayoutVars>
      </dgm:prSet>
      <dgm:spPr/>
    </dgm:pt>
    <dgm:pt modelId="{47873588-DDB1-452A-B3D6-DEBF509321BF}" type="pres">
      <dgm:prSet presAssocID="{F250354C-05C9-433F-9E3E-BF96CDA66902}" presName="hierFlow" presStyleCnt="0"/>
      <dgm:spPr/>
    </dgm:pt>
    <dgm:pt modelId="{747D041F-B180-4542-B850-8493BD9FE401}" type="pres">
      <dgm:prSet presAssocID="{F250354C-05C9-433F-9E3E-BF96CDA66902}" presName="hierChild1" presStyleCnt="0">
        <dgm:presLayoutVars>
          <dgm:chPref val="1"/>
          <dgm:animOne val="branch"/>
          <dgm:animLvl val="lvl"/>
        </dgm:presLayoutVars>
      </dgm:prSet>
      <dgm:spPr/>
    </dgm:pt>
    <dgm:pt modelId="{DBF3E1B2-D209-4DD2-A0F7-E598CA3CFEA4}" type="pres">
      <dgm:prSet presAssocID="{31098F2B-94BA-476D-8FB6-0BC9A7DB1366}" presName="Name14" presStyleCnt="0"/>
      <dgm:spPr/>
    </dgm:pt>
    <dgm:pt modelId="{A714732F-A96D-42ED-AD5B-00E5B6747BC1}" type="pres">
      <dgm:prSet presAssocID="{31098F2B-94BA-476D-8FB6-0BC9A7DB1366}" presName="level1Shape" presStyleLbl="node0" presStyleIdx="0" presStyleCnt="1" custScaleX="178954" custScaleY="84032" custLinFactNeighborY="-41186">
        <dgm:presLayoutVars>
          <dgm:chPref val="3"/>
        </dgm:presLayoutVars>
      </dgm:prSet>
      <dgm:spPr/>
    </dgm:pt>
    <dgm:pt modelId="{68CD43DB-7043-42D9-8FC9-2E0A34314963}" type="pres">
      <dgm:prSet presAssocID="{31098F2B-94BA-476D-8FB6-0BC9A7DB1366}" presName="hierChild2" presStyleCnt="0"/>
      <dgm:spPr/>
    </dgm:pt>
    <dgm:pt modelId="{334790E9-0C09-48BA-B4D4-D7EB531AC96A}" type="pres">
      <dgm:prSet presAssocID="{A3D91D3A-4A11-4C81-9D3B-784957D04C94}" presName="Name19" presStyleLbl="parChTrans1D2" presStyleIdx="0" presStyleCnt="1"/>
      <dgm:spPr/>
    </dgm:pt>
    <dgm:pt modelId="{F8FDB1F6-4EAD-436E-AAB0-92B1DC623F89}" type="pres">
      <dgm:prSet presAssocID="{82369BE1-F156-4AAF-BEE9-9B50CD88E9BB}" presName="Name21" presStyleCnt="0"/>
      <dgm:spPr/>
    </dgm:pt>
    <dgm:pt modelId="{1878C105-C3FE-43CA-A47A-0C49F6EB7288}" type="pres">
      <dgm:prSet presAssocID="{82369BE1-F156-4AAF-BEE9-9B50CD88E9BB}" presName="level2Shape" presStyleLbl="node2" presStyleIdx="0" presStyleCnt="1" custScaleX="151090" custScaleY="91092"/>
      <dgm:spPr/>
    </dgm:pt>
    <dgm:pt modelId="{4983F6D2-8C6F-4382-B6E5-00A6FA3095CD}" type="pres">
      <dgm:prSet presAssocID="{82369BE1-F156-4AAF-BEE9-9B50CD88E9BB}" presName="hierChild3" presStyleCnt="0"/>
      <dgm:spPr/>
    </dgm:pt>
    <dgm:pt modelId="{0025EBFA-FE89-42E9-BC85-299FD4624251}" type="pres">
      <dgm:prSet presAssocID="{667EDFD6-7808-49DC-B9F6-C12971D48287}" presName="Name19" presStyleLbl="parChTrans1D3" presStyleIdx="0" presStyleCnt="4"/>
      <dgm:spPr/>
    </dgm:pt>
    <dgm:pt modelId="{7CF3DE43-3C2D-4759-A8AF-FC8EE87B3E04}" type="pres">
      <dgm:prSet presAssocID="{7B197950-2D37-4590-B12F-48DE9A72D340}" presName="Name21" presStyleCnt="0"/>
      <dgm:spPr/>
    </dgm:pt>
    <dgm:pt modelId="{60187E03-739B-4246-AABA-B85F19D7CF91}" type="pres">
      <dgm:prSet presAssocID="{7B197950-2D37-4590-B12F-48DE9A72D340}" presName="level2Shape" presStyleLbl="node3" presStyleIdx="0" presStyleCnt="4" custScaleX="113792" custScaleY="104907"/>
      <dgm:spPr>
        <a:xfrm>
          <a:off x="4628222" y="4006982"/>
          <a:ext cx="937828" cy="1024519"/>
        </a:xfrm>
        <a:prstGeom prst="roundRect">
          <a:avLst>
            <a:gd name="adj" fmla="val 10000"/>
          </a:avLst>
        </a:prstGeom>
      </dgm:spPr>
    </dgm:pt>
    <dgm:pt modelId="{B76CBE44-57CD-4BC9-8714-B0A6F423A1E1}" type="pres">
      <dgm:prSet presAssocID="{7B197950-2D37-4590-B12F-48DE9A72D340}" presName="hierChild3" presStyleCnt="0"/>
      <dgm:spPr/>
    </dgm:pt>
    <dgm:pt modelId="{A95CE13B-1850-40F5-80AB-CD8194FD55A7}" type="pres">
      <dgm:prSet presAssocID="{9A6A68BD-F9E8-49DE-848F-9E1CCBA41C75}" presName="Name19" presStyleLbl="parChTrans1D3" presStyleIdx="1" presStyleCnt="4"/>
      <dgm:spPr/>
    </dgm:pt>
    <dgm:pt modelId="{A8362EC7-009C-4B1D-B81A-EEC9B6FC6987}" type="pres">
      <dgm:prSet presAssocID="{72AAB5D2-ED2D-43D4-86BA-AD1FC9DFE4FD}" presName="Name21" presStyleCnt="0"/>
      <dgm:spPr/>
    </dgm:pt>
    <dgm:pt modelId="{07390290-4220-40D4-BDAA-05EDB8A65377}" type="pres">
      <dgm:prSet presAssocID="{72AAB5D2-ED2D-43D4-86BA-AD1FC9DFE4FD}" presName="level2Shape" presStyleLbl="node3" presStyleIdx="1" presStyleCnt="4" custScaleX="112738" custScaleY="105743"/>
      <dgm:spPr/>
    </dgm:pt>
    <dgm:pt modelId="{5F0F6192-50F2-4B96-BFEC-99F8CAD7CFDD}" type="pres">
      <dgm:prSet presAssocID="{72AAB5D2-ED2D-43D4-86BA-AD1FC9DFE4FD}" presName="hierChild3" presStyleCnt="0"/>
      <dgm:spPr/>
    </dgm:pt>
    <dgm:pt modelId="{3065CC14-CFF2-43BF-8320-FDC5C192011C}" type="pres">
      <dgm:prSet presAssocID="{E27778E2-E8E8-41D4-B208-CD5538A61308}" presName="Name19" presStyleLbl="parChTrans1D3" presStyleIdx="2" presStyleCnt="4"/>
      <dgm:spPr/>
    </dgm:pt>
    <dgm:pt modelId="{40C1EB8E-182E-4D04-9CB0-1BEF07D21CED}" type="pres">
      <dgm:prSet presAssocID="{48C67ECF-B2BD-439C-99A5-CEB328533FD7}" presName="Name21" presStyleCnt="0"/>
      <dgm:spPr/>
    </dgm:pt>
    <dgm:pt modelId="{E37B53A4-ECE5-460A-A0BB-F24F8ADEE148}" type="pres">
      <dgm:prSet presAssocID="{48C67ECF-B2BD-439C-99A5-CEB328533FD7}" presName="level2Shape" presStyleLbl="node3" presStyleIdx="2" presStyleCnt="4" custScaleX="108651" custScaleY="104907"/>
      <dgm:spPr/>
    </dgm:pt>
    <dgm:pt modelId="{9DD87747-09F8-4007-8A77-8EFE5DFA0192}" type="pres">
      <dgm:prSet presAssocID="{48C67ECF-B2BD-439C-99A5-CEB328533FD7}" presName="hierChild3" presStyleCnt="0"/>
      <dgm:spPr/>
    </dgm:pt>
    <dgm:pt modelId="{C74255F0-ED6C-4685-A185-1F459074B5D6}" type="pres">
      <dgm:prSet presAssocID="{ABBAA292-5B3A-47A2-9216-17FBBA19FC8B}" presName="Name19" presStyleLbl="parChTrans1D3" presStyleIdx="3" presStyleCnt="4"/>
      <dgm:spPr/>
    </dgm:pt>
    <dgm:pt modelId="{584C1EDA-5D05-43B4-914E-FAB65FBFD841}" type="pres">
      <dgm:prSet presAssocID="{E5DF300E-1E65-4557-8540-FEF8D3482217}" presName="Name21" presStyleCnt="0"/>
      <dgm:spPr/>
    </dgm:pt>
    <dgm:pt modelId="{98307ECE-60F9-44D1-BAFD-704EF23271A4}" type="pres">
      <dgm:prSet presAssocID="{E5DF300E-1E65-4557-8540-FEF8D3482217}" presName="level2Shape" presStyleLbl="node3" presStyleIdx="3" presStyleCnt="4" custScaleX="99205" custScaleY="105743"/>
      <dgm:spPr/>
    </dgm:pt>
    <dgm:pt modelId="{CF948FC7-43BE-466F-9C18-EB667B3F31E0}" type="pres">
      <dgm:prSet presAssocID="{E5DF300E-1E65-4557-8540-FEF8D3482217}" presName="hierChild3" presStyleCnt="0"/>
      <dgm:spPr/>
    </dgm:pt>
    <dgm:pt modelId="{DBA23EB5-556F-405B-9A5E-B680FC88FE01}" type="pres">
      <dgm:prSet presAssocID="{F250354C-05C9-433F-9E3E-BF96CDA66902}" presName="bgShapesFlow" presStyleCnt="0"/>
      <dgm:spPr/>
    </dgm:pt>
  </dgm:ptLst>
  <dgm:cxnLst>
    <dgm:cxn modelId="{7404CD1E-A9F4-47E1-AE02-B84780EE5BA2}" type="presOf" srcId="{48C67ECF-B2BD-439C-99A5-CEB328533FD7}" destId="{E37B53A4-ECE5-460A-A0BB-F24F8ADEE148}" srcOrd="0" destOrd="0" presId="urn:microsoft.com/office/officeart/2005/8/layout/hierarchy6"/>
    <dgm:cxn modelId="{8ECAF523-3674-47E2-A50D-AA54D8C8AF90}" type="presOf" srcId="{82369BE1-F156-4AAF-BEE9-9B50CD88E9BB}" destId="{1878C105-C3FE-43CA-A47A-0C49F6EB7288}" srcOrd="0" destOrd="0" presId="urn:microsoft.com/office/officeart/2005/8/layout/hierarchy6"/>
    <dgm:cxn modelId="{F3B42A25-EB7B-4E53-9E9B-310B64A7DEC3}" type="presOf" srcId="{9A6A68BD-F9E8-49DE-848F-9E1CCBA41C75}" destId="{A95CE13B-1850-40F5-80AB-CD8194FD55A7}" srcOrd="0" destOrd="0" presId="urn:microsoft.com/office/officeart/2005/8/layout/hierarchy6"/>
    <dgm:cxn modelId="{4CFADE27-959F-4039-A6F7-67779C81C07E}" type="presOf" srcId="{E27778E2-E8E8-41D4-B208-CD5538A61308}" destId="{3065CC14-CFF2-43BF-8320-FDC5C192011C}" srcOrd="0" destOrd="0" presId="urn:microsoft.com/office/officeart/2005/8/layout/hierarchy6"/>
    <dgm:cxn modelId="{6AE26E35-5413-49AE-85E6-F4803F4B6BC4}" srcId="{82369BE1-F156-4AAF-BEE9-9B50CD88E9BB}" destId="{48C67ECF-B2BD-439C-99A5-CEB328533FD7}" srcOrd="2" destOrd="0" parTransId="{E27778E2-E8E8-41D4-B208-CD5538A61308}" sibTransId="{F9A3ED66-6645-4E93-BAC8-7FDF40FF3B93}"/>
    <dgm:cxn modelId="{F80A3242-7F36-43FA-B73B-060C70054A6B}" type="presOf" srcId="{31098F2B-94BA-476D-8FB6-0BC9A7DB1366}" destId="{A714732F-A96D-42ED-AD5B-00E5B6747BC1}" srcOrd="0" destOrd="0" presId="urn:microsoft.com/office/officeart/2005/8/layout/hierarchy6"/>
    <dgm:cxn modelId="{B90D5F45-EB47-4A84-B8F2-961DECE7D603}" type="presOf" srcId="{E5DF300E-1E65-4557-8540-FEF8D3482217}" destId="{98307ECE-60F9-44D1-BAFD-704EF23271A4}" srcOrd="0" destOrd="0" presId="urn:microsoft.com/office/officeart/2005/8/layout/hierarchy6"/>
    <dgm:cxn modelId="{9808A24F-01D7-4AD8-90CF-3562E309B278}" srcId="{82369BE1-F156-4AAF-BEE9-9B50CD88E9BB}" destId="{E5DF300E-1E65-4557-8540-FEF8D3482217}" srcOrd="3" destOrd="0" parTransId="{ABBAA292-5B3A-47A2-9216-17FBBA19FC8B}" sibTransId="{9668CC51-D434-4F18-B711-5779F6ED22FE}"/>
    <dgm:cxn modelId="{A7751B78-26FA-4674-A023-844406E42918}" type="presOf" srcId="{F250354C-05C9-433F-9E3E-BF96CDA66902}" destId="{E75F3E8D-1BCD-4063-98FA-695428D72BC7}" srcOrd="0" destOrd="0" presId="urn:microsoft.com/office/officeart/2005/8/layout/hierarchy6"/>
    <dgm:cxn modelId="{F498FB58-C30D-437D-9B88-ABF1CDDC2570}" type="presOf" srcId="{72AAB5D2-ED2D-43D4-86BA-AD1FC9DFE4FD}" destId="{07390290-4220-40D4-BDAA-05EDB8A65377}" srcOrd="0" destOrd="0" presId="urn:microsoft.com/office/officeart/2005/8/layout/hierarchy6"/>
    <dgm:cxn modelId="{01E0235A-789F-45BD-A918-2A08B75EB54E}" type="presOf" srcId="{A3D91D3A-4A11-4C81-9D3B-784957D04C94}" destId="{334790E9-0C09-48BA-B4D4-D7EB531AC96A}" srcOrd="0" destOrd="0" presId="urn:microsoft.com/office/officeart/2005/8/layout/hierarchy6"/>
    <dgm:cxn modelId="{A72D7A82-1888-477E-B7A6-F1A19CF2243B}" type="presOf" srcId="{ABBAA292-5B3A-47A2-9216-17FBBA19FC8B}" destId="{C74255F0-ED6C-4685-A185-1F459074B5D6}" srcOrd="0" destOrd="0" presId="urn:microsoft.com/office/officeart/2005/8/layout/hierarchy6"/>
    <dgm:cxn modelId="{BDD58598-0CC0-4F1E-A03C-5E1B7C895606}" srcId="{31098F2B-94BA-476D-8FB6-0BC9A7DB1366}" destId="{82369BE1-F156-4AAF-BEE9-9B50CD88E9BB}" srcOrd="0" destOrd="0" parTransId="{A3D91D3A-4A11-4C81-9D3B-784957D04C94}" sibTransId="{2D5136DE-D96C-4189-9587-F8C8B1660E95}"/>
    <dgm:cxn modelId="{9EE310C1-E135-4DBA-BEF5-4CA4AF92BCDC}" type="presOf" srcId="{7B197950-2D37-4590-B12F-48DE9A72D340}" destId="{60187E03-739B-4246-AABA-B85F19D7CF91}" srcOrd="0" destOrd="0" presId="urn:microsoft.com/office/officeart/2005/8/layout/hierarchy6"/>
    <dgm:cxn modelId="{1806B2C5-92D1-41FC-B51B-2948F7318948}" srcId="{82369BE1-F156-4AAF-BEE9-9B50CD88E9BB}" destId="{72AAB5D2-ED2D-43D4-86BA-AD1FC9DFE4FD}" srcOrd="1" destOrd="0" parTransId="{9A6A68BD-F9E8-49DE-848F-9E1CCBA41C75}" sibTransId="{DDA0522C-1456-4E83-9EB8-69B01266AE1F}"/>
    <dgm:cxn modelId="{C36D0BD2-53E6-4EEF-B8E0-38A8658C5593}" srcId="{F250354C-05C9-433F-9E3E-BF96CDA66902}" destId="{31098F2B-94BA-476D-8FB6-0BC9A7DB1366}" srcOrd="0" destOrd="0" parTransId="{CD8E60F3-CDE5-4D1C-B8D8-7DDE0485E989}" sibTransId="{70186505-19C2-4125-B263-BCE6ACE11EAF}"/>
    <dgm:cxn modelId="{A9E9C7D4-60E9-495A-A39E-9E43378AF25D}" type="presOf" srcId="{667EDFD6-7808-49DC-B9F6-C12971D48287}" destId="{0025EBFA-FE89-42E9-BC85-299FD4624251}" srcOrd="0" destOrd="0" presId="urn:microsoft.com/office/officeart/2005/8/layout/hierarchy6"/>
    <dgm:cxn modelId="{2AF2B4F3-F5DB-4443-82F1-66A6758772DC}" srcId="{82369BE1-F156-4AAF-BEE9-9B50CD88E9BB}" destId="{7B197950-2D37-4590-B12F-48DE9A72D340}" srcOrd="0" destOrd="0" parTransId="{667EDFD6-7808-49DC-B9F6-C12971D48287}" sibTransId="{841A1B98-656C-466C-80AD-65499C4CC503}"/>
    <dgm:cxn modelId="{F3679DC7-4496-420A-9ED5-4CCB92CD517A}" type="presParOf" srcId="{E75F3E8D-1BCD-4063-98FA-695428D72BC7}" destId="{47873588-DDB1-452A-B3D6-DEBF509321BF}" srcOrd="0" destOrd="0" presId="urn:microsoft.com/office/officeart/2005/8/layout/hierarchy6"/>
    <dgm:cxn modelId="{8177D6CF-1B4D-452B-8D0D-9957D038BABC}" type="presParOf" srcId="{47873588-DDB1-452A-B3D6-DEBF509321BF}" destId="{747D041F-B180-4542-B850-8493BD9FE401}" srcOrd="0" destOrd="0" presId="urn:microsoft.com/office/officeart/2005/8/layout/hierarchy6"/>
    <dgm:cxn modelId="{E69ACEFF-6D66-48E3-B280-196399A0A4AB}" type="presParOf" srcId="{747D041F-B180-4542-B850-8493BD9FE401}" destId="{DBF3E1B2-D209-4DD2-A0F7-E598CA3CFEA4}" srcOrd="0" destOrd="0" presId="urn:microsoft.com/office/officeart/2005/8/layout/hierarchy6"/>
    <dgm:cxn modelId="{FD612742-FA20-4774-9647-B3D7D272607B}" type="presParOf" srcId="{DBF3E1B2-D209-4DD2-A0F7-E598CA3CFEA4}" destId="{A714732F-A96D-42ED-AD5B-00E5B6747BC1}" srcOrd="0" destOrd="0" presId="urn:microsoft.com/office/officeart/2005/8/layout/hierarchy6"/>
    <dgm:cxn modelId="{67682B9C-1BF7-492B-9A77-D79DC6C5E0C5}" type="presParOf" srcId="{DBF3E1B2-D209-4DD2-A0F7-E598CA3CFEA4}" destId="{68CD43DB-7043-42D9-8FC9-2E0A34314963}" srcOrd="1" destOrd="0" presId="urn:microsoft.com/office/officeart/2005/8/layout/hierarchy6"/>
    <dgm:cxn modelId="{9A3C1F99-F38D-4B73-8D51-B402C40BCC72}" type="presParOf" srcId="{68CD43DB-7043-42D9-8FC9-2E0A34314963}" destId="{334790E9-0C09-48BA-B4D4-D7EB531AC96A}" srcOrd="0" destOrd="0" presId="urn:microsoft.com/office/officeart/2005/8/layout/hierarchy6"/>
    <dgm:cxn modelId="{63B04501-DBDC-4BC5-AFFC-A6581EB6901B}" type="presParOf" srcId="{68CD43DB-7043-42D9-8FC9-2E0A34314963}" destId="{F8FDB1F6-4EAD-436E-AAB0-92B1DC623F89}" srcOrd="1" destOrd="0" presId="urn:microsoft.com/office/officeart/2005/8/layout/hierarchy6"/>
    <dgm:cxn modelId="{58796746-798E-47F2-9AF4-925BB475B9BA}" type="presParOf" srcId="{F8FDB1F6-4EAD-436E-AAB0-92B1DC623F89}" destId="{1878C105-C3FE-43CA-A47A-0C49F6EB7288}" srcOrd="0" destOrd="0" presId="urn:microsoft.com/office/officeart/2005/8/layout/hierarchy6"/>
    <dgm:cxn modelId="{9387EB6C-A850-48F5-A9FC-F9093983EEEC}" type="presParOf" srcId="{F8FDB1F6-4EAD-436E-AAB0-92B1DC623F89}" destId="{4983F6D2-8C6F-4382-B6E5-00A6FA3095CD}" srcOrd="1" destOrd="0" presId="urn:microsoft.com/office/officeart/2005/8/layout/hierarchy6"/>
    <dgm:cxn modelId="{0E4045F7-4A66-42B7-82F2-4EDC6A210DD4}" type="presParOf" srcId="{4983F6D2-8C6F-4382-B6E5-00A6FA3095CD}" destId="{0025EBFA-FE89-42E9-BC85-299FD4624251}" srcOrd="0" destOrd="0" presId="urn:microsoft.com/office/officeart/2005/8/layout/hierarchy6"/>
    <dgm:cxn modelId="{4006E70C-4E15-4092-BFAD-BC17385BEBED}" type="presParOf" srcId="{4983F6D2-8C6F-4382-B6E5-00A6FA3095CD}" destId="{7CF3DE43-3C2D-4759-A8AF-FC8EE87B3E04}" srcOrd="1" destOrd="0" presId="urn:microsoft.com/office/officeart/2005/8/layout/hierarchy6"/>
    <dgm:cxn modelId="{02B45F11-4061-42A8-99EA-6DDC43707489}" type="presParOf" srcId="{7CF3DE43-3C2D-4759-A8AF-FC8EE87B3E04}" destId="{60187E03-739B-4246-AABA-B85F19D7CF91}" srcOrd="0" destOrd="0" presId="urn:microsoft.com/office/officeart/2005/8/layout/hierarchy6"/>
    <dgm:cxn modelId="{DDD9ADB1-EC71-4604-B389-6C138283BCA4}" type="presParOf" srcId="{7CF3DE43-3C2D-4759-A8AF-FC8EE87B3E04}" destId="{B76CBE44-57CD-4BC9-8714-B0A6F423A1E1}" srcOrd="1" destOrd="0" presId="urn:microsoft.com/office/officeart/2005/8/layout/hierarchy6"/>
    <dgm:cxn modelId="{E2D92A37-A247-4A77-9B8E-179E95E005DB}" type="presParOf" srcId="{4983F6D2-8C6F-4382-B6E5-00A6FA3095CD}" destId="{A95CE13B-1850-40F5-80AB-CD8194FD55A7}" srcOrd="2" destOrd="0" presId="urn:microsoft.com/office/officeart/2005/8/layout/hierarchy6"/>
    <dgm:cxn modelId="{750E7F9E-ED72-4B59-B29A-EE42E2E06637}" type="presParOf" srcId="{4983F6D2-8C6F-4382-B6E5-00A6FA3095CD}" destId="{A8362EC7-009C-4B1D-B81A-EEC9B6FC6987}" srcOrd="3" destOrd="0" presId="urn:microsoft.com/office/officeart/2005/8/layout/hierarchy6"/>
    <dgm:cxn modelId="{4D8ED6F8-EE09-4080-AC38-566CAFF60924}" type="presParOf" srcId="{A8362EC7-009C-4B1D-B81A-EEC9B6FC6987}" destId="{07390290-4220-40D4-BDAA-05EDB8A65377}" srcOrd="0" destOrd="0" presId="urn:microsoft.com/office/officeart/2005/8/layout/hierarchy6"/>
    <dgm:cxn modelId="{377BE646-2A89-453B-8034-1E1E93057A39}" type="presParOf" srcId="{A8362EC7-009C-4B1D-B81A-EEC9B6FC6987}" destId="{5F0F6192-50F2-4B96-BFEC-99F8CAD7CFDD}" srcOrd="1" destOrd="0" presId="urn:microsoft.com/office/officeart/2005/8/layout/hierarchy6"/>
    <dgm:cxn modelId="{FF981ED0-94D9-4E39-8710-7C9EFFC8FF87}" type="presParOf" srcId="{4983F6D2-8C6F-4382-B6E5-00A6FA3095CD}" destId="{3065CC14-CFF2-43BF-8320-FDC5C192011C}" srcOrd="4" destOrd="0" presId="urn:microsoft.com/office/officeart/2005/8/layout/hierarchy6"/>
    <dgm:cxn modelId="{87CBF45E-8FE5-4F1F-990D-6FF2137BADCF}" type="presParOf" srcId="{4983F6D2-8C6F-4382-B6E5-00A6FA3095CD}" destId="{40C1EB8E-182E-4D04-9CB0-1BEF07D21CED}" srcOrd="5" destOrd="0" presId="urn:microsoft.com/office/officeart/2005/8/layout/hierarchy6"/>
    <dgm:cxn modelId="{2DCDDDDC-10A9-43C7-AF67-D6339FAA88CD}" type="presParOf" srcId="{40C1EB8E-182E-4D04-9CB0-1BEF07D21CED}" destId="{E37B53A4-ECE5-460A-A0BB-F24F8ADEE148}" srcOrd="0" destOrd="0" presId="urn:microsoft.com/office/officeart/2005/8/layout/hierarchy6"/>
    <dgm:cxn modelId="{8F3A6C69-80FA-4FB3-891E-4CDD31D9A998}" type="presParOf" srcId="{40C1EB8E-182E-4D04-9CB0-1BEF07D21CED}" destId="{9DD87747-09F8-4007-8A77-8EFE5DFA0192}" srcOrd="1" destOrd="0" presId="urn:microsoft.com/office/officeart/2005/8/layout/hierarchy6"/>
    <dgm:cxn modelId="{1B5547B0-6676-4F32-9E01-A45793D577E4}" type="presParOf" srcId="{4983F6D2-8C6F-4382-B6E5-00A6FA3095CD}" destId="{C74255F0-ED6C-4685-A185-1F459074B5D6}" srcOrd="6" destOrd="0" presId="urn:microsoft.com/office/officeart/2005/8/layout/hierarchy6"/>
    <dgm:cxn modelId="{6E4EB30E-D3F2-4967-A23F-5C91100BF03E}" type="presParOf" srcId="{4983F6D2-8C6F-4382-B6E5-00A6FA3095CD}" destId="{584C1EDA-5D05-43B4-914E-FAB65FBFD841}" srcOrd="7" destOrd="0" presId="urn:microsoft.com/office/officeart/2005/8/layout/hierarchy6"/>
    <dgm:cxn modelId="{B8C57F84-7EF1-4665-81A4-D10D9C8536B9}" type="presParOf" srcId="{584C1EDA-5D05-43B4-914E-FAB65FBFD841}" destId="{98307ECE-60F9-44D1-BAFD-704EF23271A4}" srcOrd="0" destOrd="0" presId="urn:microsoft.com/office/officeart/2005/8/layout/hierarchy6"/>
    <dgm:cxn modelId="{0E8BA6E1-2164-4110-B7CC-B74AE19AD522}" type="presParOf" srcId="{584C1EDA-5D05-43B4-914E-FAB65FBFD841}" destId="{CF948FC7-43BE-466F-9C18-EB667B3F31E0}" srcOrd="1" destOrd="0" presId="urn:microsoft.com/office/officeart/2005/8/layout/hierarchy6"/>
    <dgm:cxn modelId="{0C7E9DB7-D407-4C8F-9E3E-F22641CE7C15}" type="presParOf" srcId="{E75F3E8D-1BCD-4063-98FA-695428D72BC7}" destId="{DBA23EB5-556F-405B-9A5E-B680FC88FE01}"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250354C-05C9-433F-9E3E-BF96CDA66902}" type="doc">
      <dgm:prSet loTypeId="urn:microsoft.com/office/officeart/2005/8/layout/hierarchy6" loCatId="hierarchy" qsTypeId="urn:microsoft.com/office/officeart/2005/8/quickstyle/simple1" qsCatId="simple" csTypeId="urn:microsoft.com/office/officeart/2005/8/colors/accent3_1" csCatId="accent3" phldr="1"/>
      <dgm:spPr/>
      <dgm:t>
        <a:bodyPr/>
        <a:lstStyle/>
        <a:p>
          <a:endParaRPr lang="en-US"/>
        </a:p>
      </dgm:t>
    </dgm:pt>
    <dgm:pt modelId="{31098F2B-94BA-476D-8FB6-0BC9A7DB1366}">
      <dgm:prSet phldrT="[Text]" custT="1"/>
      <dgm:spPr/>
      <dgm:t>
        <a:bodyPr/>
        <a:lstStyle/>
        <a:p>
          <a:r>
            <a:rPr lang="en-US" sz="1400" dirty="0"/>
            <a:t>Mental and Behavioral Health Committee</a:t>
          </a:r>
        </a:p>
      </dgm:t>
    </dgm:pt>
    <dgm:pt modelId="{CD8E60F3-CDE5-4D1C-B8D8-7DDE0485E989}" type="parTrans" cxnId="{C36D0BD2-53E6-4EEF-B8E0-38A8658C5593}">
      <dgm:prSet/>
      <dgm:spPr/>
      <dgm:t>
        <a:bodyPr/>
        <a:lstStyle/>
        <a:p>
          <a:endParaRPr lang="en-US"/>
        </a:p>
      </dgm:t>
    </dgm:pt>
    <dgm:pt modelId="{70186505-19C2-4125-B263-BCE6ACE11EAF}" type="sibTrans" cxnId="{C36D0BD2-53E6-4EEF-B8E0-38A8658C5593}">
      <dgm:prSet/>
      <dgm:spPr/>
      <dgm:t>
        <a:bodyPr/>
        <a:lstStyle/>
        <a:p>
          <a:endParaRPr lang="en-US"/>
        </a:p>
      </dgm:t>
    </dgm:pt>
    <dgm:pt modelId="{82369BE1-F156-4AAF-BEE9-9B50CD88E9BB}">
      <dgm:prSet phldrT="[Text]" custT="1"/>
      <dgm:spPr>
        <a:ln>
          <a:solidFill>
            <a:srgbClr val="FF0000"/>
          </a:solidFill>
        </a:ln>
      </dgm:spPr>
      <dgm:t>
        <a:bodyPr/>
        <a:lstStyle/>
        <a:p>
          <a:r>
            <a:rPr lang="en-US" sz="1400" b="1" dirty="0"/>
            <a:t>Certified Community Behavioral Health Clinic (CCBHC) Subgroup</a:t>
          </a:r>
        </a:p>
      </dgm:t>
    </dgm:pt>
    <dgm:pt modelId="{A3D91D3A-4A11-4C81-9D3B-784957D04C94}" type="parTrans" cxnId="{BDD58598-0CC0-4F1E-A03C-5E1B7C895606}">
      <dgm:prSet/>
      <dgm:spPr/>
      <dgm:t>
        <a:bodyPr/>
        <a:lstStyle/>
        <a:p>
          <a:endParaRPr lang="en-US"/>
        </a:p>
      </dgm:t>
    </dgm:pt>
    <dgm:pt modelId="{2D5136DE-D96C-4189-9587-F8C8B1660E95}" type="sibTrans" cxnId="{BDD58598-0CC0-4F1E-A03C-5E1B7C895606}">
      <dgm:prSet/>
      <dgm:spPr/>
      <dgm:t>
        <a:bodyPr/>
        <a:lstStyle/>
        <a:p>
          <a:endParaRPr lang="en-US"/>
        </a:p>
      </dgm:t>
    </dgm:pt>
    <dgm:pt modelId="{72AAB5D2-ED2D-43D4-86BA-AD1FC9DFE4FD}">
      <dgm:prSet phldrT="[Text]" custT="1"/>
      <dgm:spPr>
        <a:ln w="3175">
          <a:solidFill>
            <a:schemeClr val="accent3"/>
          </a:solidFill>
        </a:ln>
      </dgm:spPr>
      <dgm:t>
        <a:bodyPr/>
        <a:lstStyle/>
        <a:p>
          <a:pPr algn="ctr"/>
          <a:r>
            <a:rPr lang="en-US" sz="1400" dirty="0"/>
            <a:t>2) Develop a card for patients to carry </a:t>
          </a:r>
        </a:p>
      </dgm:t>
    </dgm:pt>
    <dgm:pt modelId="{9A6A68BD-F9E8-49DE-848F-9E1CCBA41C75}" type="parTrans" cxnId="{1806B2C5-92D1-41FC-B51B-2948F7318948}">
      <dgm:prSet/>
      <dgm:spPr/>
      <dgm:t>
        <a:bodyPr/>
        <a:lstStyle/>
        <a:p>
          <a:endParaRPr lang="en-US"/>
        </a:p>
      </dgm:t>
    </dgm:pt>
    <dgm:pt modelId="{DDA0522C-1456-4E83-9EB8-69B01266AE1F}" type="sibTrans" cxnId="{1806B2C5-92D1-41FC-B51B-2948F7318948}">
      <dgm:prSet/>
      <dgm:spPr/>
      <dgm:t>
        <a:bodyPr/>
        <a:lstStyle/>
        <a:p>
          <a:endParaRPr lang="en-US"/>
        </a:p>
      </dgm:t>
    </dgm:pt>
    <dgm:pt modelId="{48C67ECF-B2BD-439C-99A5-CEB328533FD7}">
      <dgm:prSet phldrT="[Text]" custT="1"/>
      <dgm:spPr>
        <a:ln w="76200">
          <a:solidFill>
            <a:schemeClr val="accent3"/>
          </a:solidFill>
        </a:ln>
      </dgm:spPr>
      <dgm:t>
        <a:bodyPr/>
        <a:lstStyle/>
        <a:p>
          <a:pPr algn="ctr"/>
          <a:r>
            <a:rPr lang="en-US" sz="1400" dirty="0"/>
            <a:t>3) Care coordination from ED to discharge with warm hand offs</a:t>
          </a:r>
        </a:p>
      </dgm:t>
    </dgm:pt>
    <dgm:pt modelId="{F9A3ED66-6645-4E93-BAC8-7FDF40FF3B93}" type="sibTrans" cxnId="{6AE26E35-5413-49AE-85E6-F4803F4B6BC4}">
      <dgm:prSet/>
      <dgm:spPr/>
      <dgm:t>
        <a:bodyPr/>
        <a:lstStyle/>
        <a:p>
          <a:endParaRPr lang="en-US"/>
        </a:p>
      </dgm:t>
    </dgm:pt>
    <dgm:pt modelId="{E27778E2-E8E8-41D4-B208-CD5538A61308}" type="parTrans" cxnId="{6AE26E35-5413-49AE-85E6-F4803F4B6BC4}">
      <dgm:prSet/>
      <dgm:spPr/>
      <dgm:t>
        <a:bodyPr/>
        <a:lstStyle/>
        <a:p>
          <a:endParaRPr lang="en-US"/>
        </a:p>
      </dgm:t>
    </dgm:pt>
    <dgm:pt modelId="{7B197950-2D37-4590-B12F-48DE9A72D340}">
      <dgm:prSet phldrT="[Text]" custT="1"/>
      <dgm:spPr>
        <a:solidFill>
          <a:srgbClr val="FFFFFF">
            <a:hueOff val="0"/>
            <a:satOff val="0"/>
            <a:lumOff val="0"/>
            <a:alphaOff val="0"/>
          </a:srgbClr>
        </a:solidFill>
        <a:ln w="25400" cap="flat" cmpd="sng" algn="ctr">
          <a:solidFill>
            <a:srgbClr val="86A454">
              <a:shade val="80000"/>
              <a:hueOff val="0"/>
              <a:satOff val="0"/>
              <a:lumOff val="0"/>
              <a:alphaOff val="0"/>
            </a:srgbClr>
          </a:solidFill>
          <a:prstDash val="solid"/>
        </a:ln>
        <a:effectLst/>
      </dgm:spPr>
      <dgm:t>
        <a:bodyPr spcFirstLastPara="0" vert="horz" wrap="square" lIns="34290" tIns="34290" rIns="34290" bIns="34290" numCol="1" spcCol="1270" anchor="ctr" anchorCtr="0"/>
        <a:lstStyle/>
        <a:p>
          <a:pPr marL="0" lvl="0" indent="0" algn="ctr" defTabSz="400050">
            <a:lnSpc>
              <a:spcPct val="90000"/>
            </a:lnSpc>
            <a:spcBef>
              <a:spcPct val="0"/>
            </a:spcBef>
            <a:spcAft>
              <a:spcPct val="35000"/>
            </a:spcAft>
            <a:buNone/>
          </a:pPr>
          <a:r>
            <a:rPr lang="en-US" sz="1400" kern="1200" dirty="0">
              <a:solidFill>
                <a:srgbClr val="000000">
                  <a:hueOff val="0"/>
                  <a:satOff val="0"/>
                  <a:lumOff val="0"/>
                  <a:alphaOff val="0"/>
                </a:srgbClr>
              </a:solidFill>
              <a:latin typeface="Calibri"/>
              <a:ea typeface="+mn-ea"/>
              <a:cs typeface="+mn-cs"/>
            </a:rPr>
            <a:t>1) Develop a tip sheet for staff to refer to on communication methods for CCBHC patients.</a:t>
          </a:r>
        </a:p>
      </dgm:t>
    </dgm:pt>
    <dgm:pt modelId="{841A1B98-656C-466C-80AD-65499C4CC503}" type="sibTrans" cxnId="{2AF2B4F3-F5DB-4443-82F1-66A6758772DC}">
      <dgm:prSet/>
      <dgm:spPr/>
      <dgm:t>
        <a:bodyPr/>
        <a:lstStyle/>
        <a:p>
          <a:endParaRPr lang="en-US"/>
        </a:p>
      </dgm:t>
    </dgm:pt>
    <dgm:pt modelId="{667EDFD6-7808-49DC-B9F6-C12971D48287}" type="parTrans" cxnId="{2AF2B4F3-F5DB-4443-82F1-66A6758772DC}">
      <dgm:prSet/>
      <dgm:spPr/>
      <dgm:t>
        <a:bodyPr/>
        <a:lstStyle/>
        <a:p>
          <a:endParaRPr lang="en-US"/>
        </a:p>
      </dgm:t>
    </dgm:pt>
    <dgm:pt modelId="{E5DF300E-1E65-4557-8540-FEF8D3482217}">
      <dgm:prSet phldrT="[Text]" custT="1"/>
      <dgm:spPr>
        <a:ln w="76200">
          <a:solidFill>
            <a:schemeClr val="accent3"/>
          </a:solidFill>
        </a:ln>
      </dgm:spPr>
      <dgm:t>
        <a:bodyPr/>
        <a:lstStyle/>
        <a:p>
          <a:pPr algn="ctr"/>
          <a:r>
            <a:rPr lang="en-US" sz="1400" dirty="0"/>
            <a:t>4) Identify and share care coordination best practices</a:t>
          </a:r>
        </a:p>
      </dgm:t>
    </dgm:pt>
    <dgm:pt modelId="{ABBAA292-5B3A-47A2-9216-17FBBA19FC8B}" type="parTrans" cxnId="{9808A24F-01D7-4AD8-90CF-3562E309B278}">
      <dgm:prSet/>
      <dgm:spPr/>
      <dgm:t>
        <a:bodyPr/>
        <a:lstStyle/>
        <a:p>
          <a:endParaRPr lang="en-US"/>
        </a:p>
      </dgm:t>
    </dgm:pt>
    <dgm:pt modelId="{9668CC51-D434-4F18-B711-5779F6ED22FE}" type="sibTrans" cxnId="{9808A24F-01D7-4AD8-90CF-3562E309B278}">
      <dgm:prSet/>
      <dgm:spPr/>
      <dgm:t>
        <a:bodyPr/>
        <a:lstStyle/>
        <a:p>
          <a:endParaRPr lang="en-US"/>
        </a:p>
      </dgm:t>
    </dgm:pt>
    <dgm:pt modelId="{E75F3E8D-1BCD-4063-98FA-695428D72BC7}" type="pres">
      <dgm:prSet presAssocID="{F250354C-05C9-433F-9E3E-BF96CDA66902}" presName="mainComposite" presStyleCnt="0">
        <dgm:presLayoutVars>
          <dgm:chPref val="1"/>
          <dgm:dir/>
          <dgm:animOne val="branch"/>
          <dgm:animLvl val="lvl"/>
          <dgm:resizeHandles val="exact"/>
        </dgm:presLayoutVars>
      </dgm:prSet>
      <dgm:spPr/>
    </dgm:pt>
    <dgm:pt modelId="{47873588-DDB1-452A-B3D6-DEBF509321BF}" type="pres">
      <dgm:prSet presAssocID="{F250354C-05C9-433F-9E3E-BF96CDA66902}" presName="hierFlow" presStyleCnt="0"/>
      <dgm:spPr/>
    </dgm:pt>
    <dgm:pt modelId="{747D041F-B180-4542-B850-8493BD9FE401}" type="pres">
      <dgm:prSet presAssocID="{F250354C-05C9-433F-9E3E-BF96CDA66902}" presName="hierChild1" presStyleCnt="0">
        <dgm:presLayoutVars>
          <dgm:chPref val="1"/>
          <dgm:animOne val="branch"/>
          <dgm:animLvl val="lvl"/>
        </dgm:presLayoutVars>
      </dgm:prSet>
      <dgm:spPr/>
    </dgm:pt>
    <dgm:pt modelId="{DBF3E1B2-D209-4DD2-A0F7-E598CA3CFEA4}" type="pres">
      <dgm:prSet presAssocID="{31098F2B-94BA-476D-8FB6-0BC9A7DB1366}" presName="Name14" presStyleCnt="0"/>
      <dgm:spPr/>
    </dgm:pt>
    <dgm:pt modelId="{A714732F-A96D-42ED-AD5B-00E5B6747BC1}" type="pres">
      <dgm:prSet presAssocID="{31098F2B-94BA-476D-8FB6-0BC9A7DB1366}" presName="level1Shape" presStyleLbl="node0" presStyleIdx="0" presStyleCnt="1" custScaleX="178954" custScaleY="84032" custLinFactNeighborY="-41186">
        <dgm:presLayoutVars>
          <dgm:chPref val="3"/>
        </dgm:presLayoutVars>
      </dgm:prSet>
      <dgm:spPr/>
    </dgm:pt>
    <dgm:pt modelId="{68CD43DB-7043-42D9-8FC9-2E0A34314963}" type="pres">
      <dgm:prSet presAssocID="{31098F2B-94BA-476D-8FB6-0BC9A7DB1366}" presName="hierChild2" presStyleCnt="0"/>
      <dgm:spPr/>
    </dgm:pt>
    <dgm:pt modelId="{334790E9-0C09-48BA-B4D4-D7EB531AC96A}" type="pres">
      <dgm:prSet presAssocID="{A3D91D3A-4A11-4C81-9D3B-784957D04C94}" presName="Name19" presStyleLbl="parChTrans1D2" presStyleIdx="0" presStyleCnt="1"/>
      <dgm:spPr/>
    </dgm:pt>
    <dgm:pt modelId="{F8FDB1F6-4EAD-436E-AAB0-92B1DC623F89}" type="pres">
      <dgm:prSet presAssocID="{82369BE1-F156-4AAF-BEE9-9B50CD88E9BB}" presName="Name21" presStyleCnt="0"/>
      <dgm:spPr/>
    </dgm:pt>
    <dgm:pt modelId="{1878C105-C3FE-43CA-A47A-0C49F6EB7288}" type="pres">
      <dgm:prSet presAssocID="{82369BE1-F156-4AAF-BEE9-9B50CD88E9BB}" presName="level2Shape" presStyleLbl="node2" presStyleIdx="0" presStyleCnt="1" custScaleX="151090" custScaleY="91092"/>
      <dgm:spPr/>
    </dgm:pt>
    <dgm:pt modelId="{4983F6D2-8C6F-4382-B6E5-00A6FA3095CD}" type="pres">
      <dgm:prSet presAssocID="{82369BE1-F156-4AAF-BEE9-9B50CD88E9BB}" presName="hierChild3" presStyleCnt="0"/>
      <dgm:spPr/>
    </dgm:pt>
    <dgm:pt modelId="{0025EBFA-FE89-42E9-BC85-299FD4624251}" type="pres">
      <dgm:prSet presAssocID="{667EDFD6-7808-49DC-B9F6-C12971D48287}" presName="Name19" presStyleLbl="parChTrans1D3" presStyleIdx="0" presStyleCnt="4"/>
      <dgm:spPr/>
    </dgm:pt>
    <dgm:pt modelId="{7CF3DE43-3C2D-4759-A8AF-FC8EE87B3E04}" type="pres">
      <dgm:prSet presAssocID="{7B197950-2D37-4590-B12F-48DE9A72D340}" presName="Name21" presStyleCnt="0"/>
      <dgm:spPr/>
    </dgm:pt>
    <dgm:pt modelId="{60187E03-739B-4246-AABA-B85F19D7CF91}" type="pres">
      <dgm:prSet presAssocID="{7B197950-2D37-4590-B12F-48DE9A72D340}" presName="level2Shape" presStyleLbl="node3" presStyleIdx="0" presStyleCnt="4" custScaleX="113792" custScaleY="104907"/>
      <dgm:spPr>
        <a:xfrm>
          <a:off x="4628222" y="4006982"/>
          <a:ext cx="937828" cy="1024519"/>
        </a:xfrm>
        <a:prstGeom prst="roundRect">
          <a:avLst>
            <a:gd name="adj" fmla="val 10000"/>
          </a:avLst>
        </a:prstGeom>
      </dgm:spPr>
    </dgm:pt>
    <dgm:pt modelId="{B76CBE44-57CD-4BC9-8714-B0A6F423A1E1}" type="pres">
      <dgm:prSet presAssocID="{7B197950-2D37-4590-B12F-48DE9A72D340}" presName="hierChild3" presStyleCnt="0"/>
      <dgm:spPr/>
    </dgm:pt>
    <dgm:pt modelId="{A95CE13B-1850-40F5-80AB-CD8194FD55A7}" type="pres">
      <dgm:prSet presAssocID="{9A6A68BD-F9E8-49DE-848F-9E1CCBA41C75}" presName="Name19" presStyleLbl="parChTrans1D3" presStyleIdx="1" presStyleCnt="4"/>
      <dgm:spPr/>
    </dgm:pt>
    <dgm:pt modelId="{A8362EC7-009C-4B1D-B81A-EEC9B6FC6987}" type="pres">
      <dgm:prSet presAssocID="{72AAB5D2-ED2D-43D4-86BA-AD1FC9DFE4FD}" presName="Name21" presStyleCnt="0"/>
      <dgm:spPr/>
    </dgm:pt>
    <dgm:pt modelId="{07390290-4220-40D4-BDAA-05EDB8A65377}" type="pres">
      <dgm:prSet presAssocID="{72AAB5D2-ED2D-43D4-86BA-AD1FC9DFE4FD}" presName="level2Shape" presStyleLbl="node3" presStyleIdx="1" presStyleCnt="4" custScaleX="112738" custScaleY="105743"/>
      <dgm:spPr/>
    </dgm:pt>
    <dgm:pt modelId="{5F0F6192-50F2-4B96-BFEC-99F8CAD7CFDD}" type="pres">
      <dgm:prSet presAssocID="{72AAB5D2-ED2D-43D4-86BA-AD1FC9DFE4FD}" presName="hierChild3" presStyleCnt="0"/>
      <dgm:spPr/>
    </dgm:pt>
    <dgm:pt modelId="{3065CC14-CFF2-43BF-8320-FDC5C192011C}" type="pres">
      <dgm:prSet presAssocID="{E27778E2-E8E8-41D4-B208-CD5538A61308}" presName="Name19" presStyleLbl="parChTrans1D3" presStyleIdx="2" presStyleCnt="4"/>
      <dgm:spPr/>
    </dgm:pt>
    <dgm:pt modelId="{40C1EB8E-182E-4D04-9CB0-1BEF07D21CED}" type="pres">
      <dgm:prSet presAssocID="{48C67ECF-B2BD-439C-99A5-CEB328533FD7}" presName="Name21" presStyleCnt="0"/>
      <dgm:spPr/>
    </dgm:pt>
    <dgm:pt modelId="{E37B53A4-ECE5-460A-A0BB-F24F8ADEE148}" type="pres">
      <dgm:prSet presAssocID="{48C67ECF-B2BD-439C-99A5-CEB328533FD7}" presName="level2Shape" presStyleLbl="node3" presStyleIdx="2" presStyleCnt="4" custScaleX="108651" custScaleY="104907"/>
      <dgm:spPr/>
    </dgm:pt>
    <dgm:pt modelId="{9DD87747-09F8-4007-8A77-8EFE5DFA0192}" type="pres">
      <dgm:prSet presAssocID="{48C67ECF-B2BD-439C-99A5-CEB328533FD7}" presName="hierChild3" presStyleCnt="0"/>
      <dgm:spPr/>
    </dgm:pt>
    <dgm:pt modelId="{C74255F0-ED6C-4685-A185-1F459074B5D6}" type="pres">
      <dgm:prSet presAssocID="{ABBAA292-5B3A-47A2-9216-17FBBA19FC8B}" presName="Name19" presStyleLbl="parChTrans1D3" presStyleIdx="3" presStyleCnt="4"/>
      <dgm:spPr/>
    </dgm:pt>
    <dgm:pt modelId="{584C1EDA-5D05-43B4-914E-FAB65FBFD841}" type="pres">
      <dgm:prSet presAssocID="{E5DF300E-1E65-4557-8540-FEF8D3482217}" presName="Name21" presStyleCnt="0"/>
      <dgm:spPr/>
    </dgm:pt>
    <dgm:pt modelId="{98307ECE-60F9-44D1-BAFD-704EF23271A4}" type="pres">
      <dgm:prSet presAssocID="{E5DF300E-1E65-4557-8540-FEF8D3482217}" presName="level2Shape" presStyleLbl="node3" presStyleIdx="3" presStyleCnt="4" custScaleX="99205" custScaleY="105743"/>
      <dgm:spPr/>
    </dgm:pt>
    <dgm:pt modelId="{CF948FC7-43BE-466F-9C18-EB667B3F31E0}" type="pres">
      <dgm:prSet presAssocID="{E5DF300E-1E65-4557-8540-FEF8D3482217}" presName="hierChild3" presStyleCnt="0"/>
      <dgm:spPr/>
    </dgm:pt>
    <dgm:pt modelId="{DBA23EB5-556F-405B-9A5E-B680FC88FE01}" type="pres">
      <dgm:prSet presAssocID="{F250354C-05C9-433F-9E3E-BF96CDA66902}" presName="bgShapesFlow" presStyleCnt="0"/>
      <dgm:spPr/>
    </dgm:pt>
  </dgm:ptLst>
  <dgm:cxnLst>
    <dgm:cxn modelId="{7404CD1E-A9F4-47E1-AE02-B84780EE5BA2}" type="presOf" srcId="{48C67ECF-B2BD-439C-99A5-CEB328533FD7}" destId="{E37B53A4-ECE5-460A-A0BB-F24F8ADEE148}" srcOrd="0" destOrd="0" presId="urn:microsoft.com/office/officeart/2005/8/layout/hierarchy6"/>
    <dgm:cxn modelId="{8ECAF523-3674-47E2-A50D-AA54D8C8AF90}" type="presOf" srcId="{82369BE1-F156-4AAF-BEE9-9B50CD88E9BB}" destId="{1878C105-C3FE-43CA-A47A-0C49F6EB7288}" srcOrd="0" destOrd="0" presId="urn:microsoft.com/office/officeart/2005/8/layout/hierarchy6"/>
    <dgm:cxn modelId="{F3B42A25-EB7B-4E53-9E9B-310B64A7DEC3}" type="presOf" srcId="{9A6A68BD-F9E8-49DE-848F-9E1CCBA41C75}" destId="{A95CE13B-1850-40F5-80AB-CD8194FD55A7}" srcOrd="0" destOrd="0" presId="urn:microsoft.com/office/officeart/2005/8/layout/hierarchy6"/>
    <dgm:cxn modelId="{4CFADE27-959F-4039-A6F7-67779C81C07E}" type="presOf" srcId="{E27778E2-E8E8-41D4-B208-CD5538A61308}" destId="{3065CC14-CFF2-43BF-8320-FDC5C192011C}" srcOrd="0" destOrd="0" presId="urn:microsoft.com/office/officeart/2005/8/layout/hierarchy6"/>
    <dgm:cxn modelId="{6AE26E35-5413-49AE-85E6-F4803F4B6BC4}" srcId="{82369BE1-F156-4AAF-BEE9-9B50CD88E9BB}" destId="{48C67ECF-B2BD-439C-99A5-CEB328533FD7}" srcOrd="2" destOrd="0" parTransId="{E27778E2-E8E8-41D4-B208-CD5538A61308}" sibTransId="{F9A3ED66-6645-4E93-BAC8-7FDF40FF3B93}"/>
    <dgm:cxn modelId="{F80A3242-7F36-43FA-B73B-060C70054A6B}" type="presOf" srcId="{31098F2B-94BA-476D-8FB6-0BC9A7DB1366}" destId="{A714732F-A96D-42ED-AD5B-00E5B6747BC1}" srcOrd="0" destOrd="0" presId="urn:microsoft.com/office/officeart/2005/8/layout/hierarchy6"/>
    <dgm:cxn modelId="{B90D5F45-EB47-4A84-B8F2-961DECE7D603}" type="presOf" srcId="{E5DF300E-1E65-4557-8540-FEF8D3482217}" destId="{98307ECE-60F9-44D1-BAFD-704EF23271A4}" srcOrd="0" destOrd="0" presId="urn:microsoft.com/office/officeart/2005/8/layout/hierarchy6"/>
    <dgm:cxn modelId="{9808A24F-01D7-4AD8-90CF-3562E309B278}" srcId="{82369BE1-F156-4AAF-BEE9-9B50CD88E9BB}" destId="{E5DF300E-1E65-4557-8540-FEF8D3482217}" srcOrd="3" destOrd="0" parTransId="{ABBAA292-5B3A-47A2-9216-17FBBA19FC8B}" sibTransId="{9668CC51-D434-4F18-B711-5779F6ED22FE}"/>
    <dgm:cxn modelId="{A7751B78-26FA-4674-A023-844406E42918}" type="presOf" srcId="{F250354C-05C9-433F-9E3E-BF96CDA66902}" destId="{E75F3E8D-1BCD-4063-98FA-695428D72BC7}" srcOrd="0" destOrd="0" presId="urn:microsoft.com/office/officeart/2005/8/layout/hierarchy6"/>
    <dgm:cxn modelId="{F498FB58-C30D-437D-9B88-ABF1CDDC2570}" type="presOf" srcId="{72AAB5D2-ED2D-43D4-86BA-AD1FC9DFE4FD}" destId="{07390290-4220-40D4-BDAA-05EDB8A65377}" srcOrd="0" destOrd="0" presId="urn:microsoft.com/office/officeart/2005/8/layout/hierarchy6"/>
    <dgm:cxn modelId="{01E0235A-789F-45BD-A918-2A08B75EB54E}" type="presOf" srcId="{A3D91D3A-4A11-4C81-9D3B-784957D04C94}" destId="{334790E9-0C09-48BA-B4D4-D7EB531AC96A}" srcOrd="0" destOrd="0" presId="urn:microsoft.com/office/officeart/2005/8/layout/hierarchy6"/>
    <dgm:cxn modelId="{A72D7A82-1888-477E-B7A6-F1A19CF2243B}" type="presOf" srcId="{ABBAA292-5B3A-47A2-9216-17FBBA19FC8B}" destId="{C74255F0-ED6C-4685-A185-1F459074B5D6}" srcOrd="0" destOrd="0" presId="urn:microsoft.com/office/officeart/2005/8/layout/hierarchy6"/>
    <dgm:cxn modelId="{BDD58598-0CC0-4F1E-A03C-5E1B7C895606}" srcId="{31098F2B-94BA-476D-8FB6-0BC9A7DB1366}" destId="{82369BE1-F156-4AAF-BEE9-9B50CD88E9BB}" srcOrd="0" destOrd="0" parTransId="{A3D91D3A-4A11-4C81-9D3B-784957D04C94}" sibTransId="{2D5136DE-D96C-4189-9587-F8C8B1660E95}"/>
    <dgm:cxn modelId="{9EE310C1-E135-4DBA-BEF5-4CA4AF92BCDC}" type="presOf" srcId="{7B197950-2D37-4590-B12F-48DE9A72D340}" destId="{60187E03-739B-4246-AABA-B85F19D7CF91}" srcOrd="0" destOrd="0" presId="urn:microsoft.com/office/officeart/2005/8/layout/hierarchy6"/>
    <dgm:cxn modelId="{1806B2C5-92D1-41FC-B51B-2948F7318948}" srcId="{82369BE1-F156-4AAF-BEE9-9B50CD88E9BB}" destId="{72AAB5D2-ED2D-43D4-86BA-AD1FC9DFE4FD}" srcOrd="1" destOrd="0" parTransId="{9A6A68BD-F9E8-49DE-848F-9E1CCBA41C75}" sibTransId="{DDA0522C-1456-4E83-9EB8-69B01266AE1F}"/>
    <dgm:cxn modelId="{C36D0BD2-53E6-4EEF-B8E0-38A8658C5593}" srcId="{F250354C-05C9-433F-9E3E-BF96CDA66902}" destId="{31098F2B-94BA-476D-8FB6-0BC9A7DB1366}" srcOrd="0" destOrd="0" parTransId="{CD8E60F3-CDE5-4D1C-B8D8-7DDE0485E989}" sibTransId="{70186505-19C2-4125-B263-BCE6ACE11EAF}"/>
    <dgm:cxn modelId="{A9E9C7D4-60E9-495A-A39E-9E43378AF25D}" type="presOf" srcId="{667EDFD6-7808-49DC-B9F6-C12971D48287}" destId="{0025EBFA-FE89-42E9-BC85-299FD4624251}" srcOrd="0" destOrd="0" presId="urn:microsoft.com/office/officeart/2005/8/layout/hierarchy6"/>
    <dgm:cxn modelId="{2AF2B4F3-F5DB-4443-82F1-66A6758772DC}" srcId="{82369BE1-F156-4AAF-BEE9-9B50CD88E9BB}" destId="{7B197950-2D37-4590-B12F-48DE9A72D340}" srcOrd="0" destOrd="0" parTransId="{667EDFD6-7808-49DC-B9F6-C12971D48287}" sibTransId="{841A1B98-656C-466C-80AD-65499C4CC503}"/>
    <dgm:cxn modelId="{F3679DC7-4496-420A-9ED5-4CCB92CD517A}" type="presParOf" srcId="{E75F3E8D-1BCD-4063-98FA-695428D72BC7}" destId="{47873588-DDB1-452A-B3D6-DEBF509321BF}" srcOrd="0" destOrd="0" presId="urn:microsoft.com/office/officeart/2005/8/layout/hierarchy6"/>
    <dgm:cxn modelId="{8177D6CF-1B4D-452B-8D0D-9957D038BABC}" type="presParOf" srcId="{47873588-DDB1-452A-B3D6-DEBF509321BF}" destId="{747D041F-B180-4542-B850-8493BD9FE401}" srcOrd="0" destOrd="0" presId="urn:microsoft.com/office/officeart/2005/8/layout/hierarchy6"/>
    <dgm:cxn modelId="{E69ACEFF-6D66-48E3-B280-196399A0A4AB}" type="presParOf" srcId="{747D041F-B180-4542-B850-8493BD9FE401}" destId="{DBF3E1B2-D209-4DD2-A0F7-E598CA3CFEA4}" srcOrd="0" destOrd="0" presId="urn:microsoft.com/office/officeart/2005/8/layout/hierarchy6"/>
    <dgm:cxn modelId="{FD612742-FA20-4774-9647-B3D7D272607B}" type="presParOf" srcId="{DBF3E1B2-D209-4DD2-A0F7-E598CA3CFEA4}" destId="{A714732F-A96D-42ED-AD5B-00E5B6747BC1}" srcOrd="0" destOrd="0" presId="urn:microsoft.com/office/officeart/2005/8/layout/hierarchy6"/>
    <dgm:cxn modelId="{67682B9C-1BF7-492B-9A77-D79DC6C5E0C5}" type="presParOf" srcId="{DBF3E1B2-D209-4DD2-A0F7-E598CA3CFEA4}" destId="{68CD43DB-7043-42D9-8FC9-2E0A34314963}" srcOrd="1" destOrd="0" presId="urn:microsoft.com/office/officeart/2005/8/layout/hierarchy6"/>
    <dgm:cxn modelId="{9A3C1F99-F38D-4B73-8D51-B402C40BCC72}" type="presParOf" srcId="{68CD43DB-7043-42D9-8FC9-2E0A34314963}" destId="{334790E9-0C09-48BA-B4D4-D7EB531AC96A}" srcOrd="0" destOrd="0" presId="urn:microsoft.com/office/officeart/2005/8/layout/hierarchy6"/>
    <dgm:cxn modelId="{63B04501-DBDC-4BC5-AFFC-A6581EB6901B}" type="presParOf" srcId="{68CD43DB-7043-42D9-8FC9-2E0A34314963}" destId="{F8FDB1F6-4EAD-436E-AAB0-92B1DC623F89}" srcOrd="1" destOrd="0" presId="urn:microsoft.com/office/officeart/2005/8/layout/hierarchy6"/>
    <dgm:cxn modelId="{58796746-798E-47F2-9AF4-925BB475B9BA}" type="presParOf" srcId="{F8FDB1F6-4EAD-436E-AAB0-92B1DC623F89}" destId="{1878C105-C3FE-43CA-A47A-0C49F6EB7288}" srcOrd="0" destOrd="0" presId="urn:microsoft.com/office/officeart/2005/8/layout/hierarchy6"/>
    <dgm:cxn modelId="{9387EB6C-A850-48F5-A9FC-F9093983EEEC}" type="presParOf" srcId="{F8FDB1F6-4EAD-436E-AAB0-92B1DC623F89}" destId="{4983F6D2-8C6F-4382-B6E5-00A6FA3095CD}" srcOrd="1" destOrd="0" presId="urn:microsoft.com/office/officeart/2005/8/layout/hierarchy6"/>
    <dgm:cxn modelId="{0E4045F7-4A66-42B7-82F2-4EDC6A210DD4}" type="presParOf" srcId="{4983F6D2-8C6F-4382-B6E5-00A6FA3095CD}" destId="{0025EBFA-FE89-42E9-BC85-299FD4624251}" srcOrd="0" destOrd="0" presId="urn:microsoft.com/office/officeart/2005/8/layout/hierarchy6"/>
    <dgm:cxn modelId="{4006E70C-4E15-4092-BFAD-BC17385BEBED}" type="presParOf" srcId="{4983F6D2-8C6F-4382-B6E5-00A6FA3095CD}" destId="{7CF3DE43-3C2D-4759-A8AF-FC8EE87B3E04}" srcOrd="1" destOrd="0" presId="urn:microsoft.com/office/officeart/2005/8/layout/hierarchy6"/>
    <dgm:cxn modelId="{02B45F11-4061-42A8-99EA-6DDC43707489}" type="presParOf" srcId="{7CF3DE43-3C2D-4759-A8AF-FC8EE87B3E04}" destId="{60187E03-739B-4246-AABA-B85F19D7CF91}" srcOrd="0" destOrd="0" presId="urn:microsoft.com/office/officeart/2005/8/layout/hierarchy6"/>
    <dgm:cxn modelId="{DDD9ADB1-EC71-4604-B389-6C138283BCA4}" type="presParOf" srcId="{7CF3DE43-3C2D-4759-A8AF-FC8EE87B3E04}" destId="{B76CBE44-57CD-4BC9-8714-B0A6F423A1E1}" srcOrd="1" destOrd="0" presId="urn:microsoft.com/office/officeart/2005/8/layout/hierarchy6"/>
    <dgm:cxn modelId="{E2D92A37-A247-4A77-9B8E-179E95E005DB}" type="presParOf" srcId="{4983F6D2-8C6F-4382-B6E5-00A6FA3095CD}" destId="{A95CE13B-1850-40F5-80AB-CD8194FD55A7}" srcOrd="2" destOrd="0" presId="urn:microsoft.com/office/officeart/2005/8/layout/hierarchy6"/>
    <dgm:cxn modelId="{750E7F9E-ED72-4B59-B29A-EE42E2E06637}" type="presParOf" srcId="{4983F6D2-8C6F-4382-B6E5-00A6FA3095CD}" destId="{A8362EC7-009C-4B1D-B81A-EEC9B6FC6987}" srcOrd="3" destOrd="0" presId="urn:microsoft.com/office/officeart/2005/8/layout/hierarchy6"/>
    <dgm:cxn modelId="{4D8ED6F8-EE09-4080-AC38-566CAFF60924}" type="presParOf" srcId="{A8362EC7-009C-4B1D-B81A-EEC9B6FC6987}" destId="{07390290-4220-40D4-BDAA-05EDB8A65377}" srcOrd="0" destOrd="0" presId="urn:microsoft.com/office/officeart/2005/8/layout/hierarchy6"/>
    <dgm:cxn modelId="{377BE646-2A89-453B-8034-1E1E93057A39}" type="presParOf" srcId="{A8362EC7-009C-4B1D-B81A-EEC9B6FC6987}" destId="{5F0F6192-50F2-4B96-BFEC-99F8CAD7CFDD}" srcOrd="1" destOrd="0" presId="urn:microsoft.com/office/officeart/2005/8/layout/hierarchy6"/>
    <dgm:cxn modelId="{FF981ED0-94D9-4E39-8710-7C9EFFC8FF87}" type="presParOf" srcId="{4983F6D2-8C6F-4382-B6E5-00A6FA3095CD}" destId="{3065CC14-CFF2-43BF-8320-FDC5C192011C}" srcOrd="4" destOrd="0" presId="urn:microsoft.com/office/officeart/2005/8/layout/hierarchy6"/>
    <dgm:cxn modelId="{87CBF45E-8FE5-4F1F-990D-6FF2137BADCF}" type="presParOf" srcId="{4983F6D2-8C6F-4382-B6E5-00A6FA3095CD}" destId="{40C1EB8E-182E-4D04-9CB0-1BEF07D21CED}" srcOrd="5" destOrd="0" presId="urn:microsoft.com/office/officeart/2005/8/layout/hierarchy6"/>
    <dgm:cxn modelId="{2DCDDDDC-10A9-43C7-AF67-D6339FAA88CD}" type="presParOf" srcId="{40C1EB8E-182E-4D04-9CB0-1BEF07D21CED}" destId="{E37B53A4-ECE5-460A-A0BB-F24F8ADEE148}" srcOrd="0" destOrd="0" presId="urn:microsoft.com/office/officeart/2005/8/layout/hierarchy6"/>
    <dgm:cxn modelId="{8F3A6C69-80FA-4FB3-891E-4CDD31D9A998}" type="presParOf" srcId="{40C1EB8E-182E-4D04-9CB0-1BEF07D21CED}" destId="{9DD87747-09F8-4007-8A77-8EFE5DFA0192}" srcOrd="1" destOrd="0" presId="urn:microsoft.com/office/officeart/2005/8/layout/hierarchy6"/>
    <dgm:cxn modelId="{1B5547B0-6676-4F32-9E01-A45793D577E4}" type="presParOf" srcId="{4983F6D2-8C6F-4382-B6E5-00A6FA3095CD}" destId="{C74255F0-ED6C-4685-A185-1F459074B5D6}" srcOrd="6" destOrd="0" presId="urn:microsoft.com/office/officeart/2005/8/layout/hierarchy6"/>
    <dgm:cxn modelId="{6E4EB30E-D3F2-4967-A23F-5C91100BF03E}" type="presParOf" srcId="{4983F6D2-8C6F-4382-B6E5-00A6FA3095CD}" destId="{584C1EDA-5D05-43B4-914E-FAB65FBFD841}" srcOrd="7" destOrd="0" presId="urn:microsoft.com/office/officeart/2005/8/layout/hierarchy6"/>
    <dgm:cxn modelId="{B8C57F84-7EF1-4665-81A4-D10D9C8536B9}" type="presParOf" srcId="{584C1EDA-5D05-43B4-914E-FAB65FBFD841}" destId="{98307ECE-60F9-44D1-BAFD-704EF23271A4}" srcOrd="0" destOrd="0" presId="urn:microsoft.com/office/officeart/2005/8/layout/hierarchy6"/>
    <dgm:cxn modelId="{0E8BA6E1-2164-4110-B7CC-B74AE19AD522}" type="presParOf" srcId="{584C1EDA-5D05-43B4-914E-FAB65FBFD841}" destId="{CF948FC7-43BE-466F-9C18-EB667B3F31E0}" srcOrd="1" destOrd="0" presId="urn:microsoft.com/office/officeart/2005/8/layout/hierarchy6"/>
    <dgm:cxn modelId="{0C7E9DB7-D407-4C8F-9E3E-F22641CE7C15}" type="presParOf" srcId="{E75F3E8D-1BCD-4063-98FA-695428D72BC7}" destId="{DBA23EB5-556F-405B-9A5E-B680FC88FE01}"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8955D07-FA3F-4626-BDED-0F34D1B75344}" type="doc">
      <dgm:prSet loTypeId="urn:microsoft.com/office/officeart/2005/8/layout/vProcess5" loCatId="process" qsTypeId="urn:microsoft.com/office/officeart/2005/8/quickstyle/simple3" qsCatId="simple" csTypeId="urn:microsoft.com/office/officeart/2005/8/colors/accent2_5" csCatId="accent2" phldr="1"/>
      <dgm:spPr/>
      <dgm:t>
        <a:bodyPr/>
        <a:lstStyle/>
        <a:p>
          <a:endParaRPr lang="en-US"/>
        </a:p>
      </dgm:t>
    </dgm:pt>
    <dgm:pt modelId="{AA27C1D4-59C7-4352-856D-B3A49385C7AE}">
      <dgm:prSet phldrT="[Text]"/>
      <dgm:spPr>
        <a:xfrm>
          <a:off x="0" y="0"/>
          <a:ext cx="6960751" cy="1655872"/>
        </a:xfrm>
        <a:prstGeom prst="roundRect">
          <a:avLst>
            <a:gd name="adj" fmla="val 10000"/>
          </a:avLst>
        </a:prstGeom>
        <a:gradFill rotWithShape="0">
          <a:gsLst>
            <a:gs pos="0">
              <a:srgbClr val="333399">
                <a:alpha val="90000"/>
                <a:hueOff val="0"/>
                <a:satOff val="0"/>
                <a:lumOff val="0"/>
                <a:alphaOff val="0"/>
                <a:tint val="50000"/>
                <a:satMod val="300000"/>
              </a:srgbClr>
            </a:gs>
            <a:gs pos="35000">
              <a:srgbClr val="333399">
                <a:alpha val="90000"/>
                <a:hueOff val="0"/>
                <a:satOff val="0"/>
                <a:lumOff val="0"/>
                <a:alphaOff val="0"/>
                <a:tint val="37000"/>
                <a:satMod val="300000"/>
              </a:srgbClr>
            </a:gs>
            <a:gs pos="100000">
              <a:srgbClr val="333399">
                <a:alpha val="90000"/>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dirty="0">
              <a:solidFill>
                <a:srgbClr val="000000"/>
              </a:solidFill>
              <a:latin typeface="Arial"/>
              <a:ea typeface="+mn-ea"/>
              <a:cs typeface="+mn-cs"/>
            </a:rPr>
            <a:t>1. Score each individual HAC measure (Winsorized z-score)</a:t>
          </a:r>
        </a:p>
      </dgm:t>
    </dgm:pt>
    <dgm:pt modelId="{BCDF7877-3E4B-4CD7-9900-1DD487F926E0}" type="parTrans" cxnId="{52C3D6EF-9005-4D0B-849A-868F6487C0F3}">
      <dgm:prSet/>
      <dgm:spPr/>
      <dgm:t>
        <a:bodyPr/>
        <a:lstStyle/>
        <a:p>
          <a:endParaRPr lang="en-US"/>
        </a:p>
      </dgm:t>
    </dgm:pt>
    <dgm:pt modelId="{BAB02BFA-00D2-4CD7-ACA9-5EFF6A780A14}" type="sibTrans" cxnId="{52C3D6EF-9005-4D0B-849A-868F6487C0F3}">
      <dgm:prSet/>
      <dgm:spPr>
        <a:xfrm>
          <a:off x="5884434" y="1301699"/>
          <a:ext cx="1076316" cy="1076316"/>
        </a:xfrm>
        <a:prstGeom prst="downArrow">
          <a:avLst>
            <a:gd name="adj1" fmla="val 55000"/>
            <a:gd name="adj2" fmla="val 45000"/>
          </a:avLst>
        </a:prstGeom>
        <a:solidFill>
          <a:srgbClr val="333399">
            <a:alpha val="90000"/>
            <a:tint val="40000"/>
            <a:hueOff val="0"/>
            <a:satOff val="0"/>
            <a:lumOff val="0"/>
            <a:alphaOff val="0"/>
          </a:srgbClr>
        </a:solidFill>
        <a:ln w="9525" cap="flat" cmpd="sng" algn="ctr">
          <a:solidFill>
            <a:srgbClr val="000000">
              <a:alpha val="90000"/>
            </a:srgbClr>
          </a:solidFill>
          <a:prstDash val="solid"/>
        </a:ln>
        <a:effectLst/>
      </dgm:spPr>
      <dgm:t>
        <a:bodyPr/>
        <a:lstStyle/>
        <a:p>
          <a:endParaRPr lang="en-US" dirty="0">
            <a:solidFill>
              <a:srgbClr val="000000">
                <a:hueOff val="0"/>
                <a:satOff val="0"/>
                <a:lumOff val="0"/>
                <a:alphaOff val="0"/>
              </a:srgbClr>
            </a:solidFill>
            <a:latin typeface="Arial"/>
            <a:ea typeface="+mn-ea"/>
            <a:cs typeface="+mn-cs"/>
          </a:endParaRPr>
        </a:p>
      </dgm:t>
    </dgm:pt>
    <dgm:pt modelId="{A0CD892F-10EE-4AFC-8FE5-2103BFEA7D4E}">
      <dgm:prSet phldrT="[Text]"/>
      <dgm:spPr>
        <a:xfrm>
          <a:off x="1228367" y="2023843"/>
          <a:ext cx="6960751" cy="1655872"/>
        </a:xfrm>
        <a:prstGeom prst="roundRect">
          <a:avLst>
            <a:gd name="adj" fmla="val 10000"/>
          </a:avLst>
        </a:prstGeom>
        <a:gradFill rotWithShape="0">
          <a:gsLst>
            <a:gs pos="0">
              <a:srgbClr val="333399">
                <a:alpha val="90000"/>
                <a:hueOff val="0"/>
                <a:satOff val="0"/>
                <a:lumOff val="0"/>
                <a:alphaOff val="-40000"/>
                <a:tint val="50000"/>
                <a:satMod val="300000"/>
              </a:srgbClr>
            </a:gs>
            <a:gs pos="35000">
              <a:srgbClr val="333399">
                <a:alpha val="90000"/>
                <a:hueOff val="0"/>
                <a:satOff val="0"/>
                <a:lumOff val="0"/>
                <a:alphaOff val="-40000"/>
                <a:tint val="37000"/>
                <a:satMod val="300000"/>
              </a:srgbClr>
            </a:gs>
            <a:gs pos="100000">
              <a:srgbClr val="333399">
                <a:alpha val="90000"/>
                <a:hueOff val="0"/>
                <a:satOff val="0"/>
                <a:lumOff val="0"/>
                <a:alphaOff val="-4000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dirty="0">
              <a:solidFill>
                <a:srgbClr val="000000"/>
              </a:solidFill>
              <a:latin typeface="Arial"/>
              <a:ea typeface="+mn-ea"/>
              <a:cs typeface="+mn-cs"/>
            </a:rPr>
            <a:t>2. Sum individual measure scores (all weighted equally) to create Total HAC Score</a:t>
          </a:r>
        </a:p>
      </dgm:t>
    </dgm:pt>
    <dgm:pt modelId="{E59F0F43-BD3C-4641-8BD4-2E71B164BD7E}" type="parTrans" cxnId="{5E8305A9-9D1F-4A78-B814-168ACE06AB73}">
      <dgm:prSet/>
      <dgm:spPr/>
      <dgm:t>
        <a:bodyPr/>
        <a:lstStyle/>
        <a:p>
          <a:endParaRPr lang="en-US"/>
        </a:p>
      </dgm:t>
    </dgm:pt>
    <dgm:pt modelId="{42CEADF2-0289-466A-9CFC-3D4E230420A4}" type="sibTrans" cxnId="{5E8305A9-9D1F-4A78-B814-168ACE06AB73}">
      <dgm:prSet/>
      <dgm:spPr/>
      <dgm:t>
        <a:bodyPr/>
        <a:lstStyle/>
        <a:p>
          <a:endParaRPr lang="en-US"/>
        </a:p>
      </dgm:t>
    </dgm:pt>
    <dgm:pt modelId="{2658F36E-F6CB-4FD5-9F5D-CC5D160D7E48}" type="pres">
      <dgm:prSet presAssocID="{F8955D07-FA3F-4626-BDED-0F34D1B75344}" presName="outerComposite" presStyleCnt="0">
        <dgm:presLayoutVars>
          <dgm:chMax val="5"/>
          <dgm:dir/>
          <dgm:resizeHandles val="exact"/>
        </dgm:presLayoutVars>
      </dgm:prSet>
      <dgm:spPr/>
    </dgm:pt>
    <dgm:pt modelId="{8000B26A-BEC5-40F8-9940-1CE6DF5D3526}" type="pres">
      <dgm:prSet presAssocID="{F8955D07-FA3F-4626-BDED-0F34D1B75344}" presName="dummyMaxCanvas" presStyleCnt="0">
        <dgm:presLayoutVars/>
      </dgm:prSet>
      <dgm:spPr/>
    </dgm:pt>
    <dgm:pt modelId="{55AEFBB6-9BA8-48AD-9222-C5080CAB8AC0}" type="pres">
      <dgm:prSet presAssocID="{F8955D07-FA3F-4626-BDED-0F34D1B75344}" presName="TwoNodes_1" presStyleLbl="node1" presStyleIdx="0" presStyleCnt="2" custLinFactNeighborX="-3995" custLinFactNeighborY="-2833">
        <dgm:presLayoutVars>
          <dgm:bulletEnabled val="1"/>
        </dgm:presLayoutVars>
      </dgm:prSet>
      <dgm:spPr/>
    </dgm:pt>
    <dgm:pt modelId="{A5D1B565-B07C-44A2-8BD3-10F04B3A3464}" type="pres">
      <dgm:prSet presAssocID="{F8955D07-FA3F-4626-BDED-0F34D1B75344}" presName="TwoNodes_2" presStyleLbl="node1" presStyleIdx="1" presStyleCnt="2">
        <dgm:presLayoutVars>
          <dgm:bulletEnabled val="1"/>
        </dgm:presLayoutVars>
      </dgm:prSet>
      <dgm:spPr/>
    </dgm:pt>
    <dgm:pt modelId="{123FEE80-E028-49B8-9D24-2F03ABE25FFC}" type="pres">
      <dgm:prSet presAssocID="{F8955D07-FA3F-4626-BDED-0F34D1B75344}" presName="TwoConn_1-2" presStyleLbl="fgAccFollowNode1" presStyleIdx="0" presStyleCnt="1">
        <dgm:presLayoutVars>
          <dgm:bulletEnabled val="1"/>
        </dgm:presLayoutVars>
      </dgm:prSet>
      <dgm:spPr/>
    </dgm:pt>
    <dgm:pt modelId="{C08D6F36-308E-4B07-AF57-67E0F27882D7}" type="pres">
      <dgm:prSet presAssocID="{F8955D07-FA3F-4626-BDED-0F34D1B75344}" presName="TwoNodes_1_text" presStyleLbl="node1" presStyleIdx="1" presStyleCnt="2">
        <dgm:presLayoutVars>
          <dgm:bulletEnabled val="1"/>
        </dgm:presLayoutVars>
      </dgm:prSet>
      <dgm:spPr/>
    </dgm:pt>
    <dgm:pt modelId="{A64D27A9-D6C6-4AD5-B3A9-B87BDD3DC3C3}" type="pres">
      <dgm:prSet presAssocID="{F8955D07-FA3F-4626-BDED-0F34D1B75344}" presName="TwoNodes_2_text" presStyleLbl="node1" presStyleIdx="1" presStyleCnt="2">
        <dgm:presLayoutVars>
          <dgm:bulletEnabled val="1"/>
        </dgm:presLayoutVars>
      </dgm:prSet>
      <dgm:spPr/>
    </dgm:pt>
  </dgm:ptLst>
  <dgm:cxnLst>
    <dgm:cxn modelId="{1DF72255-2033-47BF-9329-5E524D19826E}" type="presOf" srcId="{A0CD892F-10EE-4AFC-8FE5-2103BFEA7D4E}" destId="{A5D1B565-B07C-44A2-8BD3-10F04B3A3464}" srcOrd="0" destOrd="0" presId="urn:microsoft.com/office/officeart/2005/8/layout/vProcess5"/>
    <dgm:cxn modelId="{99D7D976-8545-4131-A8C7-BE93A423C4FE}" type="presOf" srcId="{BAB02BFA-00D2-4CD7-ACA9-5EFF6A780A14}" destId="{123FEE80-E028-49B8-9D24-2F03ABE25FFC}" srcOrd="0" destOrd="0" presId="urn:microsoft.com/office/officeart/2005/8/layout/vProcess5"/>
    <dgm:cxn modelId="{9F600558-18D1-46B4-AAB0-C72D19313E82}" type="presOf" srcId="{AA27C1D4-59C7-4352-856D-B3A49385C7AE}" destId="{55AEFBB6-9BA8-48AD-9222-C5080CAB8AC0}" srcOrd="0" destOrd="0" presId="urn:microsoft.com/office/officeart/2005/8/layout/vProcess5"/>
    <dgm:cxn modelId="{5E8305A9-9D1F-4A78-B814-168ACE06AB73}" srcId="{F8955D07-FA3F-4626-BDED-0F34D1B75344}" destId="{A0CD892F-10EE-4AFC-8FE5-2103BFEA7D4E}" srcOrd="1" destOrd="0" parTransId="{E59F0F43-BD3C-4641-8BD4-2E71B164BD7E}" sibTransId="{42CEADF2-0289-466A-9CFC-3D4E230420A4}"/>
    <dgm:cxn modelId="{5F2FA0BC-B29D-45EB-974A-64DAF536AB6B}" type="presOf" srcId="{A0CD892F-10EE-4AFC-8FE5-2103BFEA7D4E}" destId="{A64D27A9-D6C6-4AD5-B3A9-B87BDD3DC3C3}" srcOrd="1" destOrd="0" presId="urn:microsoft.com/office/officeart/2005/8/layout/vProcess5"/>
    <dgm:cxn modelId="{764890DF-1661-496C-A14C-671984F7AFF9}" type="presOf" srcId="{AA27C1D4-59C7-4352-856D-B3A49385C7AE}" destId="{C08D6F36-308E-4B07-AF57-67E0F27882D7}" srcOrd="1" destOrd="0" presId="urn:microsoft.com/office/officeart/2005/8/layout/vProcess5"/>
    <dgm:cxn modelId="{D7B44EE4-7653-4985-BDD3-8A8F2347240C}" type="presOf" srcId="{F8955D07-FA3F-4626-BDED-0F34D1B75344}" destId="{2658F36E-F6CB-4FD5-9F5D-CC5D160D7E48}" srcOrd="0" destOrd="0" presId="urn:microsoft.com/office/officeart/2005/8/layout/vProcess5"/>
    <dgm:cxn modelId="{52C3D6EF-9005-4D0B-849A-868F6487C0F3}" srcId="{F8955D07-FA3F-4626-BDED-0F34D1B75344}" destId="{AA27C1D4-59C7-4352-856D-B3A49385C7AE}" srcOrd="0" destOrd="0" parTransId="{BCDF7877-3E4B-4CD7-9900-1DD487F926E0}" sibTransId="{BAB02BFA-00D2-4CD7-ACA9-5EFF6A780A14}"/>
    <dgm:cxn modelId="{20B47C0E-5573-4515-83D9-2232E9A4C218}" type="presParOf" srcId="{2658F36E-F6CB-4FD5-9F5D-CC5D160D7E48}" destId="{8000B26A-BEC5-40F8-9940-1CE6DF5D3526}" srcOrd="0" destOrd="0" presId="urn:microsoft.com/office/officeart/2005/8/layout/vProcess5"/>
    <dgm:cxn modelId="{ED82BB6E-C582-4884-8121-8BCEAD3D96E5}" type="presParOf" srcId="{2658F36E-F6CB-4FD5-9F5D-CC5D160D7E48}" destId="{55AEFBB6-9BA8-48AD-9222-C5080CAB8AC0}" srcOrd="1" destOrd="0" presId="urn:microsoft.com/office/officeart/2005/8/layout/vProcess5"/>
    <dgm:cxn modelId="{F1CC2DE1-6D61-4BBC-8C3F-B8011D5ACB09}" type="presParOf" srcId="{2658F36E-F6CB-4FD5-9F5D-CC5D160D7E48}" destId="{A5D1B565-B07C-44A2-8BD3-10F04B3A3464}" srcOrd="2" destOrd="0" presId="urn:microsoft.com/office/officeart/2005/8/layout/vProcess5"/>
    <dgm:cxn modelId="{9227F3A8-135A-4496-83E7-58E11EE764EB}" type="presParOf" srcId="{2658F36E-F6CB-4FD5-9F5D-CC5D160D7E48}" destId="{123FEE80-E028-49B8-9D24-2F03ABE25FFC}" srcOrd="3" destOrd="0" presId="urn:microsoft.com/office/officeart/2005/8/layout/vProcess5"/>
    <dgm:cxn modelId="{124AF83D-F140-421B-AEE1-1DCDDC989669}" type="presParOf" srcId="{2658F36E-F6CB-4FD5-9F5D-CC5D160D7E48}" destId="{C08D6F36-308E-4B07-AF57-67E0F27882D7}" srcOrd="4" destOrd="0" presId="urn:microsoft.com/office/officeart/2005/8/layout/vProcess5"/>
    <dgm:cxn modelId="{FDF9BE5D-CF7C-49C2-91B5-A768D9C6B797}" type="presParOf" srcId="{2658F36E-F6CB-4FD5-9F5D-CC5D160D7E48}" destId="{A64D27A9-D6C6-4AD5-B3A9-B87BDD3DC3C3}" srcOrd="5"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3D5DB18-ACFD-4784-B59F-74535EEC827F}" type="doc">
      <dgm:prSet loTypeId="urn:microsoft.com/office/officeart/2005/8/layout/pyramid1" loCatId="pyramid" qsTypeId="urn:microsoft.com/office/officeart/2005/8/quickstyle/simple1" qsCatId="simple" csTypeId="urn:microsoft.com/office/officeart/2005/8/colors/accent1_3" csCatId="accent1" phldr="1"/>
      <dgm:spPr/>
    </dgm:pt>
    <dgm:pt modelId="{F6ECEA04-94D2-4042-8DE6-83C647833DC0}">
      <dgm:prSet phldrT="[Text]" custT="1"/>
      <dgm:spPr/>
      <dgm:t>
        <a:bodyPr/>
        <a:lstStyle/>
        <a:p>
          <a:r>
            <a:rPr lang="en-US" sz="3000" dirty="0"/>
            <a:t>  </a:t>
          </a:r>
        </a:p>
      </dgm:t>
    </dgm:pt>
    <dgm:pt modelId="{7A648E16-B6BD-4F50-BB82-9465EC4AB4F1}" type="parTrans" cxnId="{2E482F53-8C57-4DF4-B608-D285AA789287}">
      <dgm:prSet/>
      <dgm:spPr/>
      <dgm:t>
        <a:bodyPr/>
        <a:lstStyle/>
        <a:p>
          <a:endParaRPr lang="en-US"/>
        </a:p>
      </dgm:t>
    </dgm:pt>
    <dgm:pt modelId="{0F7D47DE-2EFF-4B6A-9B7E-AFB74232F1ED}" type="sibTrans" cxnId="{2E482F53-8C57-4DF4-B608-D285AA789287}">
      <dgm:prSet/>
      <dgm:spPr/>
      <dgm:t>
        <a:bodyPr/>
        <a:lstStyle/>
        <a:p>
          <a:endParaRPr lang="en-US"/>
        </a:p>
      </dgm:t>
    </dgm:pt>
    <dgm:pt modelId="{805735EA-C92D-45C6-9ABB-AB23E4F4CFCA}">
      <dgm:prSet phldrT="[Text]" custT="1"/>
      <dgm:spPr/>
      <dgm:t>
        <a:bodyPr/>
        <a:lstStyle/>
        <a:p>
          <a:r>
            <a:rPr lang="en-US" sz="3000" dirty="0"/>
            <a:t>   </a:t>
          </a:r>
        </a:p>
      </dgm:t>
    </dgm:pt>
    <dgm:pt modelId="{0102D83D-BF3B-4A8D-AD19-EF3AF7EE7097}" type="parTrans" cxnId="{1D26FA89-A4E6-4ECE-877E-524F2C57F8A6}">
      <dgm:prSet/>
      <dgm:spPr/>
      <dgm:t>
        <a:bodyPr/>
        <a:lstStyle/>
        <a:p>
          <a:endParaRPr lang="en-US"/>
        </a:p>
      </dgm:t>
    </dgm:pt>
    <dgm:pt modelId="{88E1DEB8-2774-4E91-ADCF-B090F831A19B}" type="sibTrans" cxnId="{1D26FA89-A4E6-4ECE-877E-524F2C57F8A6}">
      <dgm:prSet/>
      <dgm:spPr/>
      <dgm:t>
        <a:bodyPr/>
        <a:lstStyle/>
        <a:p>
          <a:endParaRPr lang="en-US"/>
        </a:p>
      </dgm:t>
    </dgm:pt>
    <dgm:pt modelId="{13FA115B-C6EA-40B2-9DD6-7B96DD62029C}">
      <dgm:prSet phldrT="[Text]" custT="1"/>
      <dgm:spPr/>
      <dgm:t>
        <a:bodyPr/>
        <a:lstStyle/>
        <a:p>
          <a:r>
            <a:rPr lang="en-US" sz="3000" dirty="0">
              <a:solidFill>
                <a:schemeClr val="tx1"/>
              </a:solidFill>
            </a:rPr>
            <a:t>  </a:t>
          </a:r>
        </a:p>
      </dgm:t>
    </dgm:pt>
    <dgm:pt modelId="{BB1A40BD-035A-4348-85FA-B4E9C1120B9E}" type="sibTrans" cxnId="{E9169E24-222B-4BEF-A1ED-A24C816BC4C8}">
      <dgm:prSet/>
      <dgm:spPr/>
      <dgm:t>
        <a:bodyPr/>
        <a:lstStyle/>
        <a:p>
          <a:endParaRPr lang="en-US"/>
        </a:p>
      </dgm:t>
    </dgm:pt>
    <dgm:pt modelId="{A1767C2F-216A-44A4-B174-51DDC059A29A}" type="parTrans" cxnId="{E9169E24-222B-4BEF-A1ED-A24C816BC4C8}">
      <dgm:prSet/>
      <dgm:spPr/>
      <dgm:t>
        <a:bodyPr/>
        <a:lstStyle/>
        <a:p>
          <a:endParaRPr lang="en-US"/>
        </a:p>
      </dgm:t>
    </dgm:pt>
    <dgm:pt modelId="{9E544165-9D11-46AB-AA1A-E1B71FB3F524}" type="pres">
      <dgm:prSet presAssocID="{A3D5DB18-ACFD-4784-B59F-74535EEC827F}" presName="Name0" presStyleCnt="0">
        <dgm:presLayoutVars>
          <dgm:dir/>
          <dgm:animLvl val="lvl"/>
          <dgm:resizeHandles val="exact"/>
        </dgm:presLayoutVars>
      </dgm:prSet>
      <dgm:spPr/>
    </dgm:pt>
    <dgm:pt modelId="{E0012F1B-8639-4AD8-88F8-FABE457CAA0B}" type="pres">
      <dgm:prSet presAssocID="{13FA115B-C6EA-40B2-9DD6-7B96DD62029C}" presName="Name8" presStyleCnt="0"/>
      <dgm:spPr/>
    </dgm:pt>
    <dgm:pt modelId="{A6D2C4FA-A0A3-4613-893F-0BAC69604026}" type="pres">
      <dgm:prSet presAssocID="{13FA115B-C6EA-40B2-9DD6-7B96DD62029C}" presName="level" presStyleLbl="node1" presStyleIdx="0" presStyleCnt="3">
        <dgm:presLayoutVars>
          <dgm:chMax val="1"/>
          <dgm:bulletEnabled val="1"/>
        </dgm:presLayoutVars>
      </dgm:prSet>
      <dgm:spPr/>
    </dgm:pt>
    <dgm:pt modelId="{DA97E860-1AA4-4990-9727-5418951E845A}" type="pres">
      <dgm:prSet presAssocID="{13FA115B-C6EA-40B2-9DD6-7B96DD62029C}" presName="levelTx" presStyleLbl="revTx" presStyleIdx="0" presStyleCnt="0">
        <dgm:presLayoutVars>
          <dgm:chMax val="1"/>
          <dgm:bulletEnabled val="1"/>
        </dgm:presLayoutVars>
      </dgm:prSet>
      <dgm:spPr/>
    </dgm:pt>
    <dgm:pt modelId="{5916BE58-114F-4A09-A0BA-6D97A1FCE0ED}" type="pres">
      <dgm:prSet presAssocID="{F6ECEA04-94D2-4042-8DE6-83C647833DC0}" presName="Name8" presStyleCnt="0"/>
      <dgm:spPr/>
    </dgm:pt>
    <dgm:pt modelId="{5A5F7664-3D22-41AA-B7F7-F608C80B41D4}" type="pres">
      <dgm:prSet presAssocID="{F6ECEA04-94D2-4042-8DE6-83C647833DC0}" presName="level" presStyleLbl="node1" presStyleIdx="1" presStyleCnt="3">
        <dgm:presLayoutVars>
          <dgm:chMax val="1"/>
          <dgm:bulletEnabled val="1"/>
        </dgm:presLayoutVars>
      </dgm:prSet>
      <dgm:spPr/>
    </dgm:pt>
    <dgm:pt modelId="{D8816766-1AD6-4638-90EA-FE0762BF60EE}" type="pres">
      <dgm:prSet presAssocID="{F6ECEA04-94D2-4042-8DE6-83C647833DC0}" presName="levelTx" presStyleLbl="revTx" presStyleIdx="0" presStyleCnt="0">
        <dgm:presLayoutVars>
          <dgm:chMax val="1"/>
          <dgm:bulletEnabled val="1"/>
        </dgm:presLayoutVars>
      </dgm:prSet>
      <dgm:spPr/>
    </dgm:pt>
    <dgm:pt modelId="{81F23AFA-C980-458B-ABA2-818BB0FEBF1F}" type="pres">
      <dgm:prSet presAssocID="{805735EA-C92D-45C6-9ABB-AB23E4F4CFCA}" presName="Name8" presStyleCnt="0"/>
      <dgm:spPr/>
    </dgm:pt>
    <dgm:pt modelId="{1CAD8146-10D5-4FCA-8369-3C86F4BDA59F}" type="pres">
      <dgm:prSet presAssocID="{805735EA-C92D-45C6-9ABB-AB23E4F4CFCA}" presName="level" presStyleLbl="node1" presStyleIdx="2" presStyleCnt="3">
        <dgm:presLayoutVars>
          <dgm:chMax val="1"/>
          <dgm:bulletEnabled val="1"/>
        </dgm:presLayoutVars>
      </dgm:prSet>
      <dgm:spPr/>
    </dgm:pt>
    <dgm:pt modelId="{5A8BFA8D-FC91-4F5C-8009-7DAB4828E8FE}" type="pres">
      <dgm:prSet presAssocID="{805735EA-C92D-45C6-9ABB-AB23E4F4CFCA}" presName="levelTx" presStyleLbl="revTx" presStyleIdx="0" presStyleCnt="0">
        <dgm:presLayoutVars>
          <dgm:chMax val="1"/>
          <dgm:bulletEnabled val="1"/>
        </dgm:presLayoutVars>
      </dgm:prSet>
      <dgm:spPr/>
    </dgm:pt>
  </dgm:ptLst>
  <dgm:cxnLst>
    <dgm:cxn modelId="{E9169E24-222B-4BEF-A1ED-A24C816BC4C8}" srcId="{A3D5DB18-ACFD-4784-B59F-74535EEC827F}" destId="{13FA115B-C6EA-40B2-9DD6-7B96DD62029C}" srcOrd="0" destOrd="0" parTransId="{A1767C2F-216A-44A4-B174-51DDC059A29A}" sibTransId="{BB1A40BD-035A-4348-85FA-B4E9C1120B9E}"/>
    <dgm:cxn modelId="{6350DA27-BD48-4DAB-8422-5668AC16A598}" type="presOf" srcId="{13FA115B-C6EA-40B2-9DD6-7B96DD62029C}" destId="{DA97E860-1AA4-4990-9727-5418951E845A}" srcOrd="1" destOrd="0" presId="urn:microsoft.com/office/officeart/2005/8/layout/pyramid1"/>
    <dgm:cxn modelId="{2E482F53-8C57-4DF4-B608-D285AA789287}" srcId="{A3D5DB18-ACFD-4784-B59F-74535EEC827F}" destId="{F6ECEA04-94D2-4042-8DE6-83C647833DC0}" srcOrd="1" destOrd="0" parTransId="{7A648E16-B6BD-4F50-BB82-9465EC4AB4F1}" sibTransId="{0F7D47DE-2EFF-4B6A-9B7E-AFB74232F1ED}"/>
    <dgm:cxn modelId="{11C48E58-F6E7-46D0-AE27-241BEFC2568F}" type="presOf" srcId="{13FA115B-C6EA-40B2-9DD6-7B96DD62029C}" destId="{A6D2C4FA-A0A3-4613-893F-0BAC69604026}" srcOrd="0" destOrd="0" presId="urn:microsoft.com/office/officeart/2005/8/layout/pyramid1"/>
    <dgm:cxn modelId="{9ABDD078-6A01-49F9-83E4-9E16F7D466E1}" type="presOf" srcId="{F6ECEA04-94D2-4042-8DE6-83C647833DC0}" destId="{D8816766-1AD6-4638-90EA-FE0762BF60EE}" srcOrd="1" destOrd="0" presId="urn:microsoft.com/office/officeart/2005/8/layout/pyramid1"/>
    <dgm:cxn modelId="{1D26FA89-A4E6-4ECE-877E-524F2C57F8A6}" srcId="{A3D5DB18-ACFD-4784-B59F-74535EEC827F}" destId="{805735EA-C92D-45C6-9ABB-AB23E4F4CFCA}" srcOrd="2" destOrd="0" parTransId="{0102D83D-BF3B-4A8D-AD19-EF3AF7EE7097}" sibTransId="{88E1DEB8-2774-4E91-ADCF-B090F831A19B}"/>
    <dgm:cxn modelId="{5EA5238E-FB89-4B4D-9A60-2538BB67EC89}" type="presOf" srcId="{F6ECEA04-94D2-4042-8DE6-83C647833DC0}" destId="{5A5F7664-3D22-41AA-B7F7-F608C80B41D4}" srcOrd="0" destOrd="0" presId="urn:microsoft.com/office/officeart/2005/8/layout/pyramid1"/>
    <dgm:cxn modelId="{DE266BCB-CFD1-4A1C-A867-581A9F04034A}" type="presOf" srcId="{805735EA-C92D-45C6-9ABB-AB23E4F4CFCA}" destId="{1CAD8146-10D5-4FCA-8369-3C86F4BDA59F}" srcOrd="0" destOrd="0" presId="urn:microsoft.com/office/officeart/2005/8/layout/pyramid1"/>
    <dgm:cxn modelId="{6A88C0E0-F1BA-450A-A1F8-27656C9105AD}" type="presOf" srcId="{805735EA-C92D-45C6-9ABB-AB23E4F4CFCA}" destId="{5A8BFA8D-FC91-4F5C-8009-7DAB4828E8FE}" srcOrd="1" destOrd="0" presId="urn:microsoft.com/office/officeart/2005/8/layout/pyramid1"/>
    <dgm:cxn modelId="{D876A3E3-17C8-4A4B-BA7B-9E06434176AA}" type="presOf" srcId="{A3D5DB18-ACFD-4784-B59F-74535EEC827F}" destId="{9E544165-9D11-46AB-AA1A-E1B71FB3F524}" srcOrd="0" destOrd="0" presId="urn:microsoft.com/office/officeart/2005/8/layout/pyramid1"/>
    <dgm:cxn modelId="{9B456C85-CEDA-40A8-8D41-65C385BF30B4}" type="presParOf" srcId="{9E544165-9D11-46AB-AA1A-E1B71FB3F524}" destId="{E0012F1B-8639-4AD8-88F8-FABE457CAA0B}" srcOrd="0" destOrd="0" presId="urn:microsoft.com/office/officeart/2005/8/layout/pyramid1"/>
    <dgm:cxn modelId="{61CEBBAC-D429-4543-A432-5377CB2A6F8B}" type="presParOf" srcId="{E0012F1B-8639-4AD8-88F8-FABE457CAA0B}" destId="{A6D2C4FA-A0A3-4613-893F-0BAC69604026}" srcOrd="0" destOrd="0" presId="urn:microsoft.com/office/officeart/2005/8/layout/pyramid1"/>
    <dgm:cxn modelId="{C0E1D539-C67B-4C9A-BC9A-D0E3AD791F30}" type="presParOf" srcId="{E0012F1B-8639-4AD8-88F8-FABE457CAA0B}" destId="{DA97E860-1AA4-4990-9727-5418951E845A}" srcOrd="1" destOrd="0" presId="urn:microsoft.com/office/officeart/2005/8/layout/pyramid1"/>
    <dgm:cxn modelId="{399F5432-459D-4FF0-93C1-E828735E5E7B}" type="presParOf" srcId="{9E544165-9D11-46AB-AA1A-E1B71FB3F524}" destId="{5916BE58-114F-4A09-A0BA-6D97A1FCE0ED}" srcOrd="1" destOrd="0" presId="urn:microsoft.com/office/officeart/2005/8/layout/pyramid1"/>
    <dgm:cxn modelId="{0FD6D749-BF66-4E7F-900C-CAB73F5D3FD2}" type="presParOf" srcId="{5916BE58-114F-4A09-A0BA-6D97A1FCE0ED}" destId="{5A5F7664-3D22-41AA-B7F7-F608C80B41D4}" srcOrd="0" destOrd="0" presId="urn:microsoft.com/office/officeart/2005/8/layout/pyramid1"/>
    <dgm:cxn modelId="{6DA55E81-DC8E-4986-80CA-1A52C967E89D}" type="presParOf" srcId="{5916BE58-114F-4A09-A0BA-6D97A1FCE0ED}" destId="{D8816766-1AD6-4638-90EA-FE0762BF60EE}" srcOrd="1" destOrd="0" presId="urn:microsoft.com/office/officeart/2005/8/layout/pyramid1"/>
    <dgm:cxn modelId="{2358C3F0-CBDD-437F-91FF-9651E34BDAC8}" type="presParOf" srcId="{9E544165-9D11-46AB-AA1A-E1B71FB3F524}" destId="{81F23AFA-C980-458B-ABA2-818BB0FEBF1F}" srcOrd="2" destOrd="0" presId="urn:microsoft.com/office/officeart/2005/8/layout/pyramid1"/>
    <dgm:cxn modelId="{77CBB83A-5304-4E71-86E4-F352728A5F51}" type="presParOf" srcId="{81F23AFA-C980-458B-ABA2-818BB0FEBF1F}" destId="{1CAD8146-10D5-4FCA-8369-3C86F4BDA59F}" srcOrd="0" destOrd="0" presId="urn:microsoft.com/office/officeart/2005/8/layout/pyramid1"/>
    <dgm:cxn modelId="{49374F3A-FA85-42C4-A8B3-874EC2940C91}" type="presParOf" srcId="{81F23AFA-C980-458B-ABA2-818BB0FEBF1F}" destId="{5A8BFA8D-FC91-4F5C-8009-7DAB4828E8FE}"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005756F-DB4B-4DCD-98A5-18E7A9042D98}" type="doc">
      <dgm:prSet loTypeId="urn:microsoft.com/office/officeart/2008/layout/CaptionedPictures" loCatId="picture" qsTypeId="urn:microsoft.com/office/officeart/2005/8/quickstyle/simple1" qsCatId="simple" csTypeId="urn:microsoft.com/office/officeart/2005/8/colors/accent1_2" csCatId="accent1" phldr="1"/>
      <dgm:spPr/>
      <dgm:t>
        <a:bodyPr/>
        <a:lstStyle/>
        <a:p>
          <a:endParaRPr lang="en-US"/>
        </a:p>
      </dgm:t>
    </dgm:pt>
    <dgm:pt modelId="{7886E360-0769-4CEF-97AB-A474399F5F68}">
      <dgm:prSet phldrT="[Text]"/>
      <dgm:spPr/>
      <dgm:t>
        <a:bodyPr/>
        <a:lstStyle/>
        <a:p>
          <a:r>
            <a:rPr lang="en-US" dirty="0"/>
            <a:t>Gil Acevedo, Assistant Commissioner of Health Systems</a:t>
          </a:r>
        </a:p>
      </dgm:t>
    </dgm:pt>
    <dgm:pt modelId="{25CAAE78-71A4-4791-B335-B6610DCFAA93}" type="parTrans" cxnId="{D9A69B3C-B49D-460F-9BBD-CCBD346FB336}">
      <dgm:prSet/>
      <dgm:spPr/>
      <dgm:t>
        <a:bodyPr/>
        <a:lstStyle/>
        <a:p>
          <a:endParaRPr lang="en-US"/>
        </a:p>
      </dgm:t>
    </dgm:pt>
    <dgm:pt modelId="{22750AEB-F171-488B-A5B5-5F212EC1A7B6}" type="sibTrans" cxnId="{D9A69B3C-B49D-460F-9BBD-CCBD346FB336}">
      <dgm:prSet/>
      <dgm:spPr/>
      <dgm:t>
        <a:bodyPr/>
        <a:lstStyle/>
        <a:p>
          <a:endParaRPr lang="en-US"/>
        </a:p>
      </dgm:t>
    </dgm:pt>
    <dgm:pt modelId="{D5060962-66DB-47D2-A0CE-936854EEDF84}">
      <dgm:prSet phldrT="[Text]"/>
      <dgm:spPr/>
      <dgm:t>
        <a:bodyPr/>
        <a:lstStyle/>
        <a:p>
          <a:r>
            <a:rPr lang="en-US" dirty="0"/>
            <a:t>William Hutton, Executive Director</a:t>
          </a:r>
        </a:p>
      </dgm:t>
    </dgm:pt>
    <dgm:pt modelId="{596C0172-E962-4211-94DE-B35F696F8796}" type="parTrans" cxnId="{E07E7439-E213-4F9C-B296-241465EED8E1}">
      <dgm:prSet/>
      <dgm:spPr/>
      <dgm:t>
        <a:bodyPr/>
        <a:lstStyle/>
        <a:p>
          <a:endParaRPr lang="en-US"/>
        </a:p>
      </dgm:t>
    </dgm:pt>
    <dgm:pt modelId="{447112E0-191C-44DC-9AB0-F66BCD806571}" type="sibTrans" cxnId="{E07E7439-E213-4F9C-B296-241465EED8E1}">
      <dgm:prSet/>
      <dgm:spPr/>
      <dgm:t>
        <a:bodyPr/>
        <a:lstStyle/>
        <a:p>
          <a:endParaRPr lang="en-US"/>
        </a:p>
      </dgm:t>
    </dgm:pt>
    <dgm:pt modelId="{0009E49C-95E1-4D7F-BCA1-CD6379A2053E}">
      <dgm:prSet phldrT="[Text]"/>
      <dgm:spPr/>
      <dgm:t>
        <a:bodyPr/>
        <a:lstStyle/>
        <a:p>
          <a:r>
            <a:rPr lang="en-US" dirty="0"/>
            <a:t>Dr. Rahul Koranne, Chief Medical Officer</a:t>
          </a:r>
        </a:p>
      </dgm:t>
    </dgm:pt>
    <dgm:pt modelId="{C21BCA9E-AAF0-46A2-A0B6-31111BAC5F9D}" type="sibTrans" cxnId="{A3553572-9214-42C5-BE96-131237BB182B}">
      <dgm:prSet/>
      <dgm:spPr/>
      <dgm:t>
        <a:bodyPr/>
        <a:lstStyle/>
        <a:p>
          <a:endParaRPr lang="en-US"/>
        </a:p>
      </dgm:t>
    </dgm:pt>
    <dgm:pt modelId="{28A360F3-B210-47F2-9959-AD06F79FEEBF}" type="parTrans" cxnId="{A3553572-9214-42C5-BE96-131237BB182B}">
      <dgm:prSet/>
      <dgm:spPr/>
      <dgm:t>
        <a:bodyPr/>
        <a:lstStyle/>
        <a:p>
          <a:endParaRPr lang="en-US"/>
        </a:p>
      </dgm:t>
    </dgm:pt>
    <dgm:pt modelId="{B1A7138E-2835-4276-A61E-F99809D4496F}" type="pres">
      <dgm:prSet presAssocID="{2005756F-DB4B-4DCD-98A5-18E7A9042D98}" presName="Name0" presStyleCnt="0">
        <dgm:presLayoutVars>
          <dgm:chMax/>
          <dgm:chPref/>
          <dgm:dir/>
        </dgm:presLayoutVars>
      </dgm:prSet>
      <dgm:spPr/>
    </dgm:pt>
    <dgm:pt modelId="{51FF1B88-983E-4F44-8AF8-5D78F0BC1B06}" type="pres">
      <dgm:prSet presAssocID="{0009E49C-95E1-4D7F-BCA1-CD6379A2053E}" presName="composite" presStyleCnt="0">
        <dgm:presLayoutVars>
          <dgm:chMax val="1"/>
          <dgm:chPref val="1"/>
        </dgm:presLayoutVars>
      </dgm:prSet>
      <dgm:spPr/>
    </dgm:pt>
    <dgm:pt modelId="{3C7FC39D-FCEF-4E94-BEFE-86B3F7E2A9DF}" type="pres">
      <dgm:prSet presAssocID="{0009E49C-95E1-4D7F-BCA1-CD6379A2053E}" presName="Accent" presStyleLbl="trAlignAcc1" presStyleIdx="0" presStyleCnt="3">
        <dgm:presLayoutVars>
          <dgm:chMax val="0"/>
          <dgm:chPref val="0"/>
        </dgm:presLayoutVars>
      </dgm:prSet>
      <dgm:spPr/>
    </dgm:pt>
    <dgm:pt modelId="{879A66D3-B931-4BE6-9A30-BF66F92B8AAF}" type="pres">
      <dgm:prSet presAssocID="{0009E49C-95E1-4D7F-BCA1-CD6379A2053E}" presName="Image" presStyleLbl="alignImgPlace1" presStyleIdx="0" presStyleCnt="3">
        <dgm:presLayoutVars>
          <dgm:chMax val="0"/>
          <dgm:chPref val="0"/>
        </dgm:presLayoutVars>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t="-8000" b="-8000"/>
          </a:stretch>
        </a:blipFill>
      </dgm:spPr>
    </dgm:pt>
    <dgm:pt modelId="{2A4940D7-137B-4CC8-B853-277F64666156}" type="pres">
      <dgm:prSet presAssocID="{0009E49C-95E1-4D7F-BCA1-CD6379A2053E}" presName="ChildComposite" presStyleCnt="0"/>
      <dgm:spPr/>
    </dgm:pt>
    <dgm:pt modelId="{E5CDE163-0E43-48F2-AA60-83755D684239}" type="pres">
      <dgm:prSet presAssocID="{0009E49C-95E1-4D7F-BCA1-CD6379A2053E}" presName="Child" presStyleLbl="node1" presStyleIdx="0" presStyleCnt="0">
        <dgm:presLayoutVars>
          <dgm:chMax val="0"/>
          <dgm:chPref val="0"/>
          <dgm:bulletEnabled val="1"/>
        </dgm:presLayoutVars>
      </dgm:prSet>
      <dgm:spPr/>
    </dgm:pt>
    <dgm:pt modelId="{3AC47753-0F5B-41C1-BA15-3309460D18A1}" type="pres">
      <dgm:prSet presAssocID="{0009E49C-95E1-4D7F-BCA1-CD6379A2053E}" presName="Parent" presStyleLbl="revTx" presStyleIdx="0" presStyleCnt="3">
        <dgm:presLayoutVars>
          <dgm:chMax val="1"/>
          <dgm:chPref val="0"/>
          <dgm:bulletEnabled val="1"/>
        </dgm:presLayoutVars>
      </dgm:prSet>
      <dgm:spPr/>
    </dgm:pt>
    <dgm:pt modelId="{CC6E266C-B3EE-4832-9FB8-851E0D55C996}" type="pres">
      <dgm:prSet presAssocID="{C21BCA9E-AAF0-46A2-A0B6-31111BAC5F9D}" presName="sibTrans" presStyleCnt="0"/>
      <dgm:spPr/>
    </dgm:pt>
    <dgm:pt modelId="{B361310F-96D5-4F61-91C1-EFAB89A73937}" type="pres">
      <dgm:prSet presAssocID="{7886E360-0769-4CEF-97AB-A474399F5F68}" presName="composite" presStyleCnt="0">
        <dgm:presLayoutVars>
          <dgm:chMax val="1"/>
          <dgm:chPref val="1"/>
        </dgm:presLayoutVars>
      </dgm:prSet>
      <dgm:spPr/>
    </dgm:pt>
    <dgm:pt modelId="{70312F8C-3745-4FFE-899C-D4915A704EAE}" type="pres">
      <dgm:prSet presAssocID="{7886E360-0769-4CEF-97AB-A474399F5F68}" presName="Accent" presStyleLbl="trAlignAcc1" presStyleIdx="1" presStyleCnt="3">
        <dgm:presLayoutVars>
          <dgm:chMax val="0"/>
          <dgm:chPref val="0"/>
        </dgm:presLayoutVars>
      </dgm:prSet>
      <dgm:spPr/>
    </dgm:pt>
    <dgm:pt modelId="{5A4BE777-51E6-4146-9467-8FBB86460A33}" type="pres">
      <dgm:prSet presAssocID="{7886E360-0769-4CEF-97AB-A474399F5F68}" presName="Image" presStyleLbl="alignImgPlace1" presStyleIdx="1" presStyleCnt="3">
        <dgm:presLayoutVars>
          <dgm:chMax val="0"/>
          <dgm:chPref val="0"/>
        </dgm:presLayoutVars>
      </dgm:prSet>
      <dgm:spPr>
        <a:blipFill>
          <a:blip xmlns:r="http://schemas.openxmlformats.org/officeDocument/2006/relationships" r:embed="rId2"/>
          <a:srcRect/>
          <a:stretch>
            <a:fillRect l="-4000" r="-4000"/>
          </a:stretch>
        </a:blipFill>
      </dgm:spPr>
    </dgm:pt>
    <dgm:pt modelId="{28786B80-8323-4B2A-8D85-B7D507E5EB9B}" type="pres">
      <dgm:prSet presAssocID="{7886E360-0769-4CEF-97AB-A474399F5F68}" presName="ChildComposite" presStyleCnt="0"/>
      <dgm:spPr/>
    </dgm:pt>
    <dgm:pt modelId="{EC35BAA7-F644-4214-9936-DF59B7089D17}" type="pres">
      <dgm:prSet presAssocID="{7886E360-0769-4CEF-97AB-A474399F5F68}" presName="Child" presStyleLbl="node1" presStyleIdx="0" presStyleCnt="0">
        <dgm:presLayoutVars>
          <dgm:chMax val="0"/>
          <dgm:chPref val="0"/>
          <dgm:bulletEnabled val="1"/>
        </dgm:presLayoutVars>
      </dgm:prSet>
      <dgm:spPr/>
    </dgm:pt>
    <dgm:pt modelId="{D8766635-4FDE-4BD2-B73E-BD21B527D585}" type="pres">
      <dgm:prSet presAssocID="{7886E360-0769-4CEF-97AB-A474399F5F68}" presName="Parent" presStyleLbl="revTx" presStyleIdx="1" presStyleCnt="3">
        <dgm:presLayoutVars>
          <dgm:chMax val="1"/>
          <dgm:chPref val="0"/>
          <dgm:bulletEnabled val="1"/>
        </dgm:presLayoutVars>
      </dgm:prSet>
      <dgm:spPr/>
    </dgm:pt>
    <dgm:pt modelId="{12D30DF5-A10E-425E-9290-AD94EF33F4F9}" type="pres">
      <dgm:prSet presAssocID="{22750AEB-F171-488B-A5B5-5F212EC1A7B6}" presName="sibTrans" presStyleCnt="0"/>
      <dgm:spPr/>
    </dgm:pt>
    <dgm:pt modelId="{83D789DD-4CDC-4E3A-91FA-431C7F84C165}" type="pres">
      <dgm:prSet presAssocID="{D5060962-66DB-47D2-A0CE-936854EEDF84}" presName="composite" presStyleCnt="0">
        <dgm:presLayoutVars>
          <dgm:chMax val="1"/>
          <dgm:chPref val="1"/>
        </dgm:presLayoutVars>
      </dgm:prSet>
      <dgm:spPr/>
    </dgm:pt>
    <dgm:pt modelId="{AB397787-C97E-46E6-B52E-AEE80E56229D}" type="pres">
      <dgm:prSet presAssocID="{D5060962-66DB-47D2-A0CE-936854EEDF84}" presName="Accent" presStyleLbl="trAlignAcc1" presStyleIdx="2" presStyleCnt="3">
        <dgm:presLayoutVars>
          <dgm:chMax val="0"/>
          <dgm:chPref val="0"/>
        </dgm:presLayoutVars>
      </dgm:prSet>
      <dgm:spPr/>
    </dgm:pt>
    <dgm:pt modelId="{3E10A2A1-FFEF-43CA-B02B-387B765A7538}" type="pres">
      <dgm:prSet presAssocID="{D5060962-66DB-47D2-A0CE-936854EEDF84}" presName="Image" presStyleLbl="alignImgPlace1" presStyleIdx="2" presStyleCnt="3">
        <dgm:presLayoutVars>
          <dgm:chMax val="0"/>
          <dgm:chPref val="0"/>
        </dgm:presLayoutVars>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26000" r="-26000"/>
          </a:stretch>
        </a:blipFill>
      </dgm:spPr>
    </dgm:pt>
    <dgm:pt modelId="{0C763B40-C332-4692-AFF6-B8C90124341E}" type="pres">
      <dgm:prSet presAssocID="{D5060962-66DB-47D2-A0CE-936854EEDF84}" presName="ChildComposite" presStyleCnt="0"/>
      <dgm:spPr/>
    </dgm:pt>
    <dgm:pt modelId="{14E7046E-7756-4889-B0FD-27EBDA79A26C}" type="pres">
      <dgm:prSet presAssocID="{D5060962-66DB-47D2-A0CE-936854EEDF84}" presName="Child" presStyleLbl="node1" presStyleIdx="0" presStyleCnt="0">
        <dgm:presLayoutVars>
          <dgm:chMax val="0"/>
          <dgm:chPref val="0"/>
          <dgm:bulletEnabled val="1"/>
        </dgm:presLayoutVars>
      </dgm:prSet>
      <dgm:spPr/>
    </dgm:pt>
    <dgm:pt modelId="{92332CDC-0118-4D36-8DC5-4B30E1A3EA98}" type="pres">
      <dgm:prSet presAssocID="{D5060962-66DB-47D2-A0CE-936854EEDF84}" presName="Parent" presStyleLbl="revTx" presStyleIdx="2" presStyleCnt="3">
        <dgm:presLayoutVars>
          <dgm:chMax val="1"/>
          <dgm:chPref val="0"/>
          <dgm:bulletEnabled val="1"/>
        </dgm:presLayoutVars>
      </dgm:prSet>
      <dgm:spPr/>
    </dgm:pt>
  </dgm:ptLst>
  <dgm:cxnLst>
    <dgm:cxn modelId="{8C009208-5656-4872-AC3C-F594E33E2200}" type="presOf" srcId="{D5060962-66DB-47D2-A0CE-936854EEDF84}" destId="{92332CDC-0118-4D36-8DC5-4B30E1A3EA98}" srcOrd="0" destOrd="0" presId="urn:microsoft.com/office/officeart/2008/layout/CaptionedPictures"/>
    <dgm:cxn modelId="{33F2E419-9C9C-42B6-BA55-B18EC9A91CC5}" type="presOf" srcId="{7886E360-0769-4CEF-97AB-A474399F5F68}" destId="{D8766635-4FDE-4BD2-B73E-BD21B527D585}" srcOrd="0" destOrd="0" presId="urn:microsoft.com/office/officeart/2008/layout/CaptionedPictures"/>
    <dgm:cxn modelId="{64570237-5A24-4E9A-8135-555E196B7B9D}" type="presOf" srcId="{2005756F-DB4B-4DCD-98A5-18E7A9042D98}" destId="{B1A7138E-2835-4276-A61E-F99809D4496F}" srcOrd="0" destOrd="0" presId="urn:microsoft.com/office/officeart/2008/layout/CaptionedPictures"/>
    <dgm:cxn modelId="{E07E7439-E213-4F9C-B296-241465EED8E1}" srcId="{2005756F-DB4B-4DCD-98A5-18E7A9042D98}" destId="{D5060962-66DB-47D2-A0CE-936854EEDF84}" srcOrd="2" destOrd="0" parTransId="{596C0172-E962-4211-94DE-B35F696F8796}" sibTransId="{447112E0-191C-44DC-9AB0-F66BCD806571}"/>
    <dgm:cxn modelId="{D9A69B3C-B49D-460F-9BBD-CCBD346FB336}" srcId="{2005756F-DB4B-4DCD-98A5-18E7A9042D98}" destId="{7886E360-0769-4CEF-97AB-A474399F5F68}" srcOrd="1" destOrd="0" parTransId="{25CAAE78-71A4-4791-B335-B6610DCFAA93}" sibTransId="{22750AEB-F171-488B-A5B5-5F212EC1A7B6}"/>
    <dgm:cxn modelId="{A3553572-9214-42C5-BE96-131237BB182B}" srcId="{2005756F-DB4B-4DCD-98A5-18E7A9042D98}" destId="{0009E49C-95E1-4D7F-BCA1-CD6379A2053E}" srcOrd="0" destOrd="0" parTransId="{28A360F3-B210-47F2-9959-AD06F79FEEBF}" sibTransId="{C21BCA9E-AAF0-46A2-A0B6-31111BAC5F9D}"/>
    <dgm:cxn modelId="{D6BF62E8-B6BD-43F7-AEA9-CE5017405CFF}" type="presOf" srcId="{0009E49C-95E1-4D7F-BCA1-CD6379A2053E}" destId="{3AC47753-0F5B-41C1-BA15-3309460D18A1}" srcOrd="0" destOrd="0" presId="urn:microsoft.com/office/officeart/2008/layout/CaptionedPictures"/>
    <dgm:cxn modelId="{B6950CC8-1493-4D8F-9E5B-22079F1995D9}" type="presParOf" srcId="{B1A7138E-2835-4276-A61E-F99809D4496F}" destId="{51FF1B88-983E-4F44-8AF8-5D78F0BC1B06}" srcOrd="0" destOrd="0" presId="urn:microsoft.com/office/officeart/2008/layout/CaptionedPictures"/>
    <dgm:cxn modelId="{9E8FCC93-21E1-4821-A479-3AA342D6700B}" type="presParOf" srcId="{51FF1B88-983E-4F44-8AF8-5D78F0BC1B06}" destId="{3C7FC39D-FCEF-4E94-BEFE-86B3F7E2A9DF}" srcOrd="0" destOrd="0" presId="urn:microsoft.com/office/officeart/2008/layout/CaptionedPictures"/>
    <dgm:cxn modelId="{D5177B1A-44E7-47EC-A67C-AA0ECDD71D75}" type="presParOf" srcId="{51FF1B88-983E-4F44-8AF8-5D78F0BC1B06}" destId="{879A66D3-B931-4BE6-9A30-BF66F92B8AAF}" srcOrd="1" destOrd="0" presId="urn:microsoft.com/office/officeart/2008/layout/CaptionedPictures"/>
    <dgm:cxn modelId="{6D5809E1-551A-4D9C-8092-7F375A4BA286}" type="presParOf" srcId="{51FF1B88-983E-4F44-8AF8-5D78F0BC1B06}" destId="{2A4940D7-137B-4CC8-B853-277F64666156}" srcOrd="2" destOrd="0" presId="urn:microsoft.com/office/officeart/2008/layout/CaptionedPictures"/>
    <dgm:cxn modelId="{1176A72E-A40E-42A5-939B-2200913A302E}" type="presParOf" srcId="{2A4940D7-137B-4CC8-B853-277F64666156}" destId="{E5CDE163-0E43-48F2-AA60-83755D684239}" srcOrd="0" destOrd="0" presId="urn:microsoft.com/office/officeart/2008/layout/CaptionedPictures"/>
    <dgm:cxn modelId="{1929CFD2-2BB5-42C5-B311-DD6D4459F7D3}" type="presParOf" srcId="{2A4940D7-137B-4CC8-B853-277F64666156}" destId="{3AC47753-0F5B-41C1-BA15-3309460D18A1}" srcOrd="1" destOrd="0" presId="urn:microsoft.com/office/officeart/2008/layout/CaptionedPictures"/>
    <dgm:cxn modelId="{068A5C79-4242-4F77-AB86-B8E635480743}" type="presParOf" srcId="{B1A7138E-2835-4276-A61E-F99809D4496F}" destId="{CC6E266C-B3EE-4832-9FB8-851E0D55C996}" srcOrd="1" destOrd="0" presId="urn:microsoft.com/office/officeart/2008/layout/CaptionedPictures"/>
    <dgm:cxn modelId="{EB819474-343B-40F4-94DC-0A291C482771}" type="presParOf" srcId="{B1A7138E-2835-4276-A61E-F99809D4496F}" destId="{B361310F-96D5-4F61-91C1-EFAB89A73937}" srcOrd="2" destOrd="0" presId="urn:microsoft.com/office/officeart/2008/layout/CaptionedPictures"/>
    <dgm:cxn modelId="{C61728F6-3BF5-4A5B-8FE5-60D5C67DBB8A}" type="presParOf" srcId="{B361310F-96D5-4F61-91C1-EFAB89A73937}" destId="{70312F8C-3745-4FFE-899C-D4915A704EAE}" srcOrd="0" destOrd="0" presId="urn:microsoft.com/office/officeart/2008/layout/CaptionedPictures"/>
    <dgm:cxn modelId="{198F1D6E-1057-40F0-B6ED-C7CB36993F6F}" type="presParOf" srcId="{B361310F-96D5-4F61-91C1-EFAB89A73937}" destId="{5A4BE777-51E6-4146-9467-8FBB86460A33}" srcOrd="1" destOrd="0" presId="urn:microsoft.com/office/officeart/2008/layout/CaptionedPictures"/>
    <dgm:cxn modelId="{9C885779-4CE2-49CA-8C88-5A9520A75A2F}" type="presParOf" srcId="{B361310F-96D5-4F61-91C1-EFAB89A73937}" destId="{28786B80-8323-4B2A-8D85-B7D507E5EB9B}" srcOrd="2" destOrd="0" presId="urn:microsoft.com/office/officeart/2008/layout/CaptionedPictures"/>
    <dgm:cxn modelId="{DE545BF1-A913-4AFD-996A-2730242C2EC4}" type="presParOf" srcId="{28786B80-8323-4B2A-8D85-B7D507E5EB9B}" destId="{EC35BAA7-F644-4214-9936-DF59B7089D17}" srcOrd="0" destOrd="0" presId="urn:microsoft.com/office/officeart/2008/layout/CaptionedPictures"/>
    <dgm:cxn modelId="{2CC475AA-D339-4D63-96A1-B69BA346999A}" type="presParOf" srcId="{28786B80-8323-4B2A-8D85-B7D507E5EB9B}" destId="{D8766635-4FDE-4BD2-B73E-BD21B527D585}" srcOrd="1" destOrd="0" presId="urn:microsoft.com/office/officeart/2008/layout/CaptionedPictures"/>
    <dgm:cxn modelId="{7C984492-D8DB-4BE9-AE95-74E0EED74278}" type="presParOf" srcId="{B1A7138E-2835-4276-A61E-F99809D4496F}" destId="{12D30DF5-A10E-425E-9290-AD94EF33F4F9}" srcOrd="3" destOrd="0" presId="urn:microsoft.com/office/officeart/2008/layout/CaptionedPictures"/>
    <dgm:cxn modelId="{360715E4-9EA1-435E-ACC3-DE19C80B86B4}" type="presParOf" srcId="{B1A7138E-2835-4276-A61E-F99809D4496F}" destId="{83D789DD-4CDC-4E3A-91FA-431C7F84C165}" srcOrd="4" destOrd="0" presId="urn:microsoft.com/office/officeart/2008/layout/CaptionedPictures"/>
    <dgm:cxn modelId="{61A71A27-6875-4376-AE87-EB623727D3E9}" type="presParOf" srcId="{83D789DD-4CDC-4E3A-91FA-431C7F84C165}" destId="{AB397787-C97E-46E6-B52E-AEE80E56229D}" srcOrd="0" destOrd="0" presId="urn:microsoft.com/office/officeart/2008/layout/CaptionedPictures"/>
    <dgm:cxn modelId="{5A9C1E47-E1F5-42AC-B69F-87222C050BC3}" type="presParOf" srcId="{83D789DD-4CDC-4E3A-91FA-431C7F84C165}" destId="{3E10A2A1-FFEF-43CA-B02B-387B765A7538}" srcOrd="1" destOrd="0" presId="urn:microsoft.com/office/officeart/2008/layout/CaptionedPictures"/>
    <dgm:cxn modelId="{30E67868-643E-4A56-8783-1C8AD3C2B0F6}" type="presParOf" srcId="{83D789DD-4CDC-4E3A-91FA-431C7F84C165}" destId="{0C763B40-C332-4692-AFF6-B8C90124341E}" srcOrd="2" destOrd="0" presId="urn:microsoft.com/office/officeart/2008/layout/CaptionedPictures"/>
    <dgm:cxn modelId="{CADA67E6-9C39-4EFF-B665-AD3BA8059577}" type="presParOf" srcId="{0C763B40-C332-4692-AFF6-B8C90124341E}" destId="{14E7046E-7756-4889-B0FD-27EBDA79A26C}" srcOrd="0" destOrd="0" presId="urn:microsoft.com/office/officeart/2008/layout/CaptionedPictures"/>
    <dgm:cxn modelId="{8C065155-D5A9-4417-8A1F-6FA49A71AD65}" type="presParOf" srcId="{0C763B40-C332-4692-AFF6-B8C90124341E}" destId="{92332CDC-0118-4D36-8DC5-4B30E1A3EA98}" srcOrd="1" destOrd="0" presId="urn:microsoft.com/office/officeart/2008/layout/CaptionedPictur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8AD5620-874E-48E4-B36B-20532DADE488}"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D9675520-077F-4A2C-B959-FF120C84D485}">
      <dgm:prSet phldrT="[Text]"/>
      <dgm:spPr/>
      <dgm:t>
        <a:bodyPr/>
        <a:lstStyle/>
        <a:p>
          <a:r>
            <a:rPr lang="en-US" dirty="0"/>
            <a:t>Patient is arrested, incarcerated or involved in law enforcement and needs healthcare services</a:t>
          </a:r>
        </a:p>
      </dgm:t>
    </dgm:pt>
    <dgm:pt modelId="{7D0CC5B8-1432-43C4-BCF1-EB3333C12830}" type="parTrans" cxnId="{2FEB1912-8AD4-4C41-AEDB-6496FEA60B5B}">
      <dgm:prSet/>
      <dgm:spPr/>
      <dgm:t>
        <a:bodyPr/>
        <a:lstStyle/>
        <a:p>
          <a:endParaRPr lang="en-US"/>
        </a:p>
      </dgm:t>
    </dgm:pt>
    <dgm:pt modelId="{A7A48279-A31E-420C-8BB1-E0E5EAF64232}" type="sibTrans" cxnId="{2FEB1912-8AD4-4C41-AEDB-6496FEA60B5B}">
      <dgm:prSet/>
      <dgm:spPr/>
      <dgm:t>
        <a:bodyPr/>
        <a:lstStyle/>
        <a:p>
          <a:endParaRPr lang="en-US"/>
        </a:p>
      </dgm:t>
    </dgm:pt>
    <dgm:pt modelId="{9B1EF4E2-84EC-4189-9FFB-685E5E51461F}">
      <dgm:prSet phldrT="[Text]"/>
      <dgm:spPr/>
      <dgm:t>
        <a:bodyPr/>
        <a:lstStyle/>
        <a:p>
          <a:r>
            <a:rPr lang="en-US" dirty="0"/>
            <a:t>Minor is at a healthcare facility and there is suspicion of maltreatment </a:t>
          </a:r>
        </a:p>
      </dgm:t>
    </dgm:pt>
    <dgm:pt modelId="{2FEA8CCA-71B8-4D03-948E-049A9DA5A6E2}" type="parTrans" cxnId="{4FA30857-AC01-4A07-8E7A-C7F369A1AB1E}">
      <dgm:prSet/>
      <dgm:spPr/>
      <dgm:t>
        <a:bodyPr/>
        <a:lstStyle/>
        <a:p>
          <a:endParaRPr lang="en-US"/>
        </a:p>
      </dgm:t>
    </dgm:pt>
    <dgm:pt modelId="{7B44EA01-DA27-4655-B926-8510BD82EFBA}" type="sibTrans" cxnId="{4FA30857-AC01-4A07-8E7A-C7F369A1AB1E}">
      <dgm:prSet/>
      <dgm:spPr/>
      <dgm:t>
        <a:bodyPr/>
        <a:lstStyle/>
        <a:p>
          <a:endParaRPr lang="en-US"/>
        </a:p>
      </dgm:t>
    </dgm:pt>
    <dgm:pt modelId="{1CCDBD85-FB2B-4ADF-A124-AA6B98EC16FA}">
      <dgm:prSet phldrT="[Text]"/>
      <dgm:spPr/>
      <dgm:t>
        <a:bodyPr/>
        <a:lstStyle/>
        <a:p>
          <a:r>
            <a:rPr lang="en-US" dirty="0"/>
            <a:t>Law enforcement encounters someone in a mental health or chemical dependency crisis</a:t>
          </a:r>
        </a:p>
      </dgm:t>
    </dgm:pt>
    <dgm:pt modelId="{A5F5E0B3-F46B-449B-BDF6-DCDDD2183895}" type="parTrans" cxnId="{DF03613C-92EA-4405-8D58-F3CE539500A9}">
      <dgm:prSet/>
      <dgm:spPr/>
      <dgm:t>
        <a:bodyPr/>
        <a:lstStyle/>
        <a:p>
          <a:endParaRPr lang="en-US"/>
        </a:p>
      </dgm:t>
    </dgm:pt>
    <dgm:pt modelId="{815BBF7D-0383-4F25-94BB-EC101BC6E9D9}" type="sibTrans" cxnId="{DF03613C-92EA-4405-8D58-F3CE539500A9}">
      <dgm:prSet/>
      <dgm:spPr/>
      <dgm:t>
        <a:bodyPr/>
        <a:lstStyle/>
        <a:p>
          <a:endParaRPr lang="en-US"/>
        </a:p>
      </dgm:t>
    </dgm:pt>
    <dgm:pt modelId="{EB1BA604-DE74-4544-8C64-5D04AB0E1B69}">
      <dgm:prSet phldrT="[Text]"/>
      <dgm:spPr/>
      <dgm:t>
        <a:bodyPr/>
        <a:lstStyle/>
        <a:p>
          <a:r>
            <a:rPr lang="en-US" dirty="0"/>
            <a:t>Collection of evidence requiring medical intervention</a:t>
          </a:r>
        </a:p>
      </dgm:t>
    </dgm:pt>
    <dgm:pt modelId="{97AFE08B-799A-4A0C-A209-7D43889D32EA}" type="parTrans" cxnId="{58459691-B88C-4446-80D5-B9AFC4FCEAA3}">
      <dgm:prSet/>
      <dgm:spPr/>
      <dgm:t>
        <a:bodyPr/>
        <a:lstStyle/>
        <a:p>
          <a:endParaRPr lang="en-US"/>
        </a:p>
      </dgm:t>
    </dgm:pt>
    <dgm:pt modelId="{A805AEAA-68FE-404D-8C8B-0EF0BB09B175}" type="sibTrans" cxnId="{58459691-B88C-4446-80D5-B9AFC4FCEAA3}">
      <dgm:prSet/>
      <dgm:spPr/>
      <dgm:t>
        <a:bodyPr/>
        <a:lstStyle/>
        <a:p>
          <a:endParaRPr lang="en-US"/>
        </a:p>
      </dgm:t>
    </dgm:pt>
    <dgm:pt modelId="{2A0814E3-7A49-4024-9385-2E5443A5B3FF}">
      <dgm:prSet phldrT="[Text]"/>
      <dgm:spPr/>
      <dgm:t>
        <a:bodyPr/>
        <a:lstStyle/>
        <a:p>
          <a:r>
            <a:rPr lang="en-US" dirty="0"/>
            <a:t>Transfer of information from ambulance services to law enforcement</a:t>
          </a:r>
        </a:p>
      </dgm:t>
    </dgm:pt>
    <dgm:pt modelId="{43F4CD38-EC50-4AFB-83D2-FA60CDA510FE}" type="parTrans" cxnId="{4B4F7F58-2658-44FE-9B87-98B91D9F205C}">
      <dgm:prSet/>
      <dgm:spPr/>
      <dgm:t>
        <a:bodyPr/>
        <a:lstStyle/>
        <a:p>
          <a:endParaRPr lang="en-US"/>
        </a:p>
      </dgm:t>
    </dgm:pt>
    <dgm:pt modelId="{AFC776CA-E157-4F75-B97C-CB88597578CB}" type="sibTrans" cxnId="{4B4F7F58-2658-44FE-9B87-98B91D9F205C}">
      <dgm:prSet/>
      <dgm:spPr/>
      <dgm:t>
        <a:bodyPr/>
        <a:lstStyle/>
        <a:p>
          <a:endParaRPr lang="en-US"/>
        </a:p>
      </dgm:t>
    </dgm:pt>
    <dgm:pt modelId="{3E3CECB7-67AD-4AE8-8169-FCCD7150A7F3}">
      <dgm:prSet phldrT="[Text]"/>
      <dgm:spPr/>
      <dgm:t>
        <a:bodyPr/>
        <a:lstStyle/>
        <a:p>
          <a:r>
            <a:rPr lang="en-US" dirty="0"/>
            <a:t>Crime committed by patient in healthcare facility</a:t>
          </a:r>
        </a:p>
      </dgm:t>
    </dgm:pt>
    <dgm:pt modelId="{5FF2B0D6-6119-4B47-B051-3606C6D16E4A}" type="parTrans" cxnId="{AF456C8C-075E-4356-9D1F-89624827984B}">
      <dgm:prSet/>
      <dgm:spPr/>
      <dgm:t>
        <a:bodyPr/>
        <a:lstStyle/>
        <a:p>
          <a:endParaRPr lang="en-US"/>
        </a:p>
      </dgm:t>
    </dgm:pt>
    <dgm:pt modelId="{6E723F2F-D674-4F8A-949D-701856FECCE5}" type="sibTrans" cxnId="{AF456C8C-075E-4356-9D1F-89624827984B}">
      <dgm:prSet/>
      <dgm:spPr/>
      <dgm:t>
        <a:bodyPr/>
        <a:lstStyle/>
        <a:p>
          <a:endParaRPr lang="en-US"/>
        </a:p>
      </dgm:t>
    </dgm:pt>
    <dgm:pt modelId="{A4757E6E-2D09-4781-9CB8-307915E29BFD}" type="pres">
      <dgm:prSet presAssocID="{38AD5620-874E-48E4-B36B-20532DADE488}" presName="Name0" presStyleCnt="0">
        <dgm:presLayoutVars>
          <dgm:dir/>
          <dgm:resizeHandles val="exact"/>
        </dgm:presLayoutVars>
      </dgm:prSet>
      <dgm:spPr/>
    </dgm:pt>
    <dgm:pt modelId="{ABBAEFA9-4F81-4F45-979E-BB249C41F562}" type="pres">
      <dgm:prSet presAssocID="{D9675520-077F-4A2C-B959-FF120C84D485}" presName="composite" presStyleCnt="0"/>
      <dgm:spPr/>
    </dgm:pt>
    <dgm:pt modelId="{D8D73210-1BB0-4D60-95F9-D24E3F6891A4}" type="pres">
      <dgm:prSet presAssocID="{D9675520-077F-4A2C-B959-FF120C84D485}" presName="rect1" presStyleLbl="trAlignAcc1" presStyleIdx="0" presStyleCnt="6">
        <dgm:presLayoutVars>
          <dgm:bulletEnabled val="1"/>
        </dgm:presLayoutVars>
      </dgm:prSet>
      <dgm:spPr/>
    </dgm:pt>
    <dgm:pt modelId="{DCCA9ADA-7A05-4A4B-8138-2E65CB39BA51}" type="pres">
      <dgm:prSet presAssocID="{D9675520-077F-4A2C-B959-FF120C84D485}" presName="rect2" presStyleLbl="fgImgPlace1" presStyleIdx="0" presStyleCnt="6"/>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dgm:spPr>
    </dgm:pt>
    <dgm:pt modelId="{3D56F10E-789A-4D86-B0A2-ECF19F501370}" type="pres">
      <dgm:prSet presAssocID="{A7A48279-A31E-420C-8BB1-E0E5EAF64232}" presName="sibTrans" presStyleCnt="0"/>
      <dgm:spPr/>
    </dgm:pt>
    <dgm:pt modelId="{B4EF9DB2-F3DF-4EA9-B3E4-341D0C119574}" type="pres">
      <dgm:prSet presAssocID="{9B1EF4E2-84EC-4189-9FFB-685E5E51461F}" presName="composite" presStyleCnt="0"/>
      <dgm:spPr/>
    </dgm:pt>
    <dgm:pt modelId="{3D311529-EE4E-4771-B334-C7496529D25D}" type="pres">
      <dgm:prSet presAssocID="{9B1EF4E2-84EC-4189-9FFB-685E5E51461F}" presName="rect1" presStyleLbl="trAlignAcc1" presStyleIdx="1" presStyleCnt="6">
        <dgm:presLayoutVars>
          <dgm:bulletEnabled val="1"/>
        </dgm:presLayoutVars>
      </dgm:prSet>
      <dgm:spPr/>
    </dgm:pt>
    <dgm:pt modelId="{2E4A3CB2-A5C8-49A8-A1E9-8F46663F75B2}" type="pres">
      <dgm:prSet presAssocID="{9B1EF4E2-84EC-4189-9FFB-685E5E51461F}" presName="rect2" presStyleLbl="fgImgPlace1" presStyleIdx="1" presStyleCnt="6"/>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pt>
    <dgm:pt modelId="{0C47121E-387E-455C-8C52-6DA798C5B07D}" type="pres">
      <dgm:prSet presAssocID="{7B44EA01-DA27-4655-B926-8510BD82EFBA}" presName="sibTrans" presStyleCnt="0"/>
      <dgm:spPr/>
    </dgm:pt>
    <dgm:pt modelId="{B35BA485-9F2A-4C5B-8D9C-609E6EF9BA88}" type="pres">
      <dgm:prSet presAssocID="{1CCDBD85-FB2B-4ADF-A124-AA6B98EC16FA}" presName="composite" presStyleCnt="0"/>
      <dgm:spPr/>
    </dgm:pt>
    <dgm:pt modelId="{A1A00FB6-2319-4B81-B274-10B65785BA69}" type="pres">
      <dgm:prSet presAssocID="{1CCDBD85-FB2B-4ADF-A124-AA6B98EC16FA}" presName="rect1" presStyleLbl="trAlignAcc1" presStyleIdx="2" presStyleCnt="6">
        <dgm:presLayoutVars>
          <dgm:bulletEnabled val="1"/>
        </dgm:presLayoutVars>
      </dgm:prSet>
      <dgm:spPr/>
    </dgm:pt>
    <dgm:pt modelId="{287C57F4-B33F-4559-936F-CFA9676B3240}" type="pres">
      <dgm:prSet presAssocID="{1CCDBD85-FB2B-4ADF-A124-AA6B98EC16FA}" presName="rect2" presStyleLbl="fgImgPlace1" presStyleIdx="2" presStyleCnt="6"/>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44000" r="-44000"/>
          </a:stretch>
        </a:blipFill>
      </dgm:spPr>
    </dgm:pt>
    <dgm:pt modelId="{5D7971D2-49E0-4792-B4C2-82C4CFA0D103}" type="pres">
      <dgm:prSet presAssocID="{815BBF7D-0383-4F25-94BB-EC101BC6E9D9}" presName="sibTrans" presStyleCnt="0"/>
      <dgm:spPr/>
    </dgm:pt>
    <dgm:pt modelId="{E8202BC0-2462-4FC0-86C1-12E7D894ABAC}" type="pres">
      <dgm:prSet presAssocID="{EB1BA604-DE74-4544-8C64-5D04AB0E1B69}" presName="composite" presStyleCnt="0"/>
      <dgm:spPr/>
    </dgm:pt>
    <dgm:pt modelId="{9E3855F9-9EA7-4C77-B6C8-CE5C088CE55E}" type="pres">
      <dgm:prSet presAssocID="{EB1BA604-DE74-4544-8C64-5D04AB0E1B69}" presName="rect1" presStyleLbl="trAlignAcc1" presStyleIdx="3" presStyleCnt="6">
        <dgm:presLayoutVars>
          <dgm:bulletEnabled val="1"/>
        </dgm:presLayoutVars>
      </dgm:prSet>
      <dgm:spPr/>
    </dgm:pt>
    <dgm:pt modelId="{6CD72838-6A9E-476D-A7C7-4F3836F6D692}" type="pres">
      <dgm:prSet presAssocID="{EB1BA604-DE74-4544-8C64-5D04AB0E1B69}" presName="rect2" presStyleLbl="fgImgPlace1" presStyleIdx="3" presStyleCnt="6"/>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50000" r="-50000"/>
          </a:stretch>
        </a:blipFill>
      </dgm:spPr>
    </dgm:pt>
    <dgm:pt modelId="{948DC2F1-18EF-4F26-BA14-D84D3ACED9A9}" type="pres">
      <dgm:prSet presAssocID="{A805AEAA-68FE-404D-8C8B-0EF0BB09B175}" presName="sibTrans" presStyleCnt="0"/>
      <dgm:spPr/>
    </dgm:pt>
    <dgm:pt modelId="{A5F92E37-F4C6-4000-B9E6-13BCB8301D52}" type="pres">
      <dgm:prSet presAssocID="{2A0814E3-7A49-4024-9385-2E5443A5B3FF}" presName="composite" presStyleCnt="0"/>
      <dgm:spPr/>
    </dgm:pt>
    <dgm:pt modelId="{BB51A37C-0D6E-40EC-889C-B5CE6999101B}" type="pres">
      <dgm:prSet presAssocID="{2A0814E3-7A49-4024-9385-2E5443A5B3FF}" presName="rect1" presStyleLbl="trAlignAcc1" presStyleIdx="4" presStyleCnt="6">
        <dgm:presLayoutVars>
          <dgm:bulletEnabled val="1"/>
        </dgm:presLayoutVars>
      </dgm:prSet>
      <dgm:spPr/>
    </dgm:pt>
    <dgm:pt modelId="{1B2F635F-49E4-408C-A184-BC9310CB900E}" type="pres">
      <dgm:prSet presAssocID="{2A0814E3-7A49-4024-9385-2E5443A5B3FF}" presName="rect2" presStyleLbl="fgImgPlace1" presStyleIdx="4" presStyleCnt="6"/>
      <dgm:spPr>
        <a:blipFill>
          <a:blip xmlns:r="http://schemas.openxmlformats.org/officeDocument/2006/relationships"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l="-25000" r="-25000"/>
          </a:stretch>
        </a:blipFill>
      </dgm:spPr>
    </dgm:pt>
    <dgm:pt modelId="{085A15C5-A001-4E94-9664-FB6FE2F3A72C}" type="pres">
      <dgm:prSet presAssocID="{AFC776CA-E157-4F75-B97C-CB88597578CB}" presName="sibTrans" presStyleCnt="0"/>
      <dgm:spPr/>
    </dgm:pt>
    <dgm:pt modelId="{B312AF6B-4126-4463-96C9-5F8D60A73D4E}" type="pres">
      <dgm:prSet presAssocID="{3E3CECB7-67AD-4AE8-8169-FCCD7150A7F3}" presName="composite" presStyleCnt="0"/>
      <dgm:spPr/>
    </dgm:pt>
    <dgm:pt modelId="{75C67F2A-A217-4A9D-9C1C-A535A6BF5A40}" type="pres">
      <dgm:prSet presAssocID="{3E3CECB7-67AD-4AE8-8169-FCCD7150A7F3}" presName="rect1" presStyleLbl="trAlignAcc1" presStyleIdx="5" presStyleCnt="6">
        <dgm:presLayoutVars>
          <dgm:bulletEnabled val="1"/>
        </dgm:presLayoutVars>
      </dgm:prSet>
      <dgm:spPr/>
    </dgm:pt>
    <dgm:pt modelId="{EAF4DDAB-5DB1-4E13-880F-3419CC21DE24}" type="pres">
      <dgm:prSet presAssocID="{3E3CECB7-67AD-4AE8-8169-FCCD7150A7F3}" presName="rect2" presStyleLbl="fgImgPlace1" presStyleIdx="5" presStyleCnt="6"/>
      <dgm:spPr>
        <a:blipFill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130000" r="-130000"/>
          </a:stretch>
        </a:blipFill>
      </dgm:spPr>
    </dgm:pt>
  </dgm:ptLst>
  <dgm:cxnLst>
    <dgm:cxn modelId="{DFEC5D04-E678-40A6-ADAB-432D6AAD22C6}" type="presOf" srcId="{1CCDBD85-FB2B-4ADF-A124-AA6B98EC16FA}" destId="{A1A00FB6-2319-4B81-B274-10B65785BA69}" srcOrd="0" destOrd="0" presId="urn:microsoft.com/office/officeart/2008/layout/PictureStrips"/>
    <dgm:cxn modelId="{8FE5340B-6A69-42FE-90BE-34D4903C1216}" type="presOf" srcId="{2A0814E3-7A49-4024-9385-2E5443A5B3FF}" destId="{BB51A37C-0D6E-40EC-889C-B5CE6999101B}" srcOrd="0" destOrd="0" presId="urn:microsoft.com/office/officeart/2008/layout/PictureStrips"/>
    <dgm:cxn modelId="{2FEB1912-8AD4-4C41-AEDB-6496FEA60B5B}" srcId="{38AD5620-874E-48E4-B36B-20532DADE488}" destId="{D9675520-077F-4A2C-B959-FF120C84D485}" srcOrd="0" destOrd="0" parTransId="{7D0CC5B8-1432-43C4-BCF1-EB3333C12830}" sibTransId="{A7A48279-A31E-420C-8BB1-E0E5EAF64232}"/>
    <dgm:cxn modelId="{4949A513-6A54-4EC9-AAC2-A58C0E9721ED}" type="presOf" srcId="{D9675520-077F-4A2C-B959-FF120C84D485}" destId="{D8D73210-1BB0-4D60-95F9-D24E3F6891A4}" srcOrd="0" destOrd="0" presId="urn:microsoft.com/office/officeart/2008/layout/PictureStrips"/>
    <dgm:cxn modelId="{DF03613C-92EA-4405-8D58-F3CE539500A9}" srcId="{38AD5620-874E-48E4-B36B-20532DADE488}" destId="{1CCDBD85-FB2B-4ADF-A124-AA6B98EC16FA}" srcOrd="2" destOrd="0" parTransId="{A5F5E0B3-F46B-449B-BDF6-DCDDD2183895}" sibTransId="{815BBF7D-0383-4F25-94BB-EC101BC6E9D9}"/>
    <dgm:cxn modelId="{E2A7416C-DA6A-4F86-80FF-7324226F9598}" type="presOf" srcId="{38AD5620-874E-48E4-B36B-20532DADE488}" destId="{A4757E6E-2D09-4781-9CB8-307915E29BFD}" srcOrd="0" destOrd="0" presId="urn:microsoft.com/office/officeart/2008/layout/PictureStrips"/>
    <dgm:cxn modelId="{150D4B4C-1734-40EF-89A9-BF598ADA0EB5}" type="presOf" srcId="{EB1BA604-DE74-4544-8C64-5D04AB0E1B69}" destId="{9E3855F9-9EA7-4C77-B6C8-CE5C088CE55E}" srcOrd="0" destOrd="0" presId="urn:microsoft.com/office/officeart/2008/layout/PictureStrips"/>
    <dgm:cxn modelId="{4FA30857-AC01-4A07-8E7A-C7F369A1AB1E}" srcId="{38AD5620-874E-48E4-B36B-20532DADE488}" destId="{9B1EF4E2-84EC-4189-9FFB-685E5E51461F}" srcOrd="1" destOrd="0" parTransId="{2FEA8CCA-71B8-4D03-948E-049A9DA5A6E2}" sibTransId="{7B44EA01-DA27-4655-B926-8510BD82EFBA}"/>
    <dgm:cxn modelId="{4B4F7F58-2658-44FE-9B87-98B91D9F205C}" srcId="{38AD5620-874E-48E4-B36B-20532DADE488}" destId="{2A0814E3-7A49-4024-9385-2E5443A5B3FF}" srcOrd="4" destOrd="0" parTransId="{43F4CD38-EC50-4AFB-83D2-FA60CDA510FE}" sibTransId="{AFC776CA-E157-4F75-B97C-CB88597578CB}"/>
    <dgm:cxn modelId="{AF456C8C-075E-4356-9D1F-89624827984B}" srcId="{38AD5620-874E-48E4-B36B-20532DADE488}" destId="{3E3CECB7-67AD-4AE8-8169-FCCD7150A7F3}" srcOrd="5" destOrd="0" parTransId="{5FF2B0D6-6119-4B47-B051-3606C6D16E4A}" sibTransId="{6E723F2F-D674-4F8A-949D-701856FECCE5}"/>
    <dgm:cxn modelId="{58459691-B88C-4446-80D5-B9AFC4FCEAA3}" srcId="{38AD5620-874E-48E4-B36B-20532DADE488}" destId="{EB1BA604-DE74-4544-8C64-5D04AB0E1B69}" srcOrd="3" destOrd="0" parTransId="{97AFE08B-799A-4A0C-A209-7D43889D32EA}" sibTransId="{A805AEAA-68FE-404D-8C8B-0EF0BB09B175}"/>
    <dgm:cxn modelId="{515D5197-DA08-45D1-831A-8D9573A2CEEC}" type="presOf" srcId="{3E3CECB7-67AD-4AE8-8169-FCCD7150A7F3}" destId="{75C67F2A-A217-4A9D-9C1C-A535A6BF5A40}" srcOrd="0" destOrd="0" presId="urn:microsoft.com/office/officeart/2008/layout/PictureStrips"/>
    <dgm:cxn modelId="{ADBFA7F2-2261-4853-9811-E709B72D89F6}" type="presOf" srcId="{9B1EF4E2-84EC-4189-9FFB-685E5E51461F}" destId="{3D311529-EE4E-4771-B334-C7496529D25D}" srcOrd="0" destOrd="0" presId="urn:microsoft.com/office/officeart/2008/layout/PictureStrips"/>
    <dgm:cxn modelId="{A1A0BA02-84D9-47F3-B6E0-B4979727E477}" type="presParOf" srcId="{A4757E6E-2D09-4781-9CB8-307915E29BFD}" destId="{ABBAEFA9-4F81-4F45-979E-BB249C41F562}" srcOrd="0" destOrd="0" presId="urn:microsoft.com/office/officeart/2008/layout/PictureStrips"/>
    <dgm:cxn modelId="{5DD6A176-EE98-4A9B-80CB-9B4676988A38}" type="presParOf" srcId="{ABBAEFA9-4F81-4F45-979E-BB249C41F562}" destId="{D8D73210-1BB0-4D60-95F9-D24E3F6891A4}" srcOrd="0" destOrd="0" presId="urn:microsoft.com/office/officeart/2008/layout/PictureStrips"/>
    <dgm:cxn modelId="{7B2851DE-41A2-4662-B6F8-C0D087F58213}" type="presParOf" srcId="{ABBAEFA9-4F81-4F45-979E-BB249C41F562}" destId="{DCCA9ADA-7A05-4A4B-8138-2E65CB39BA51}" srcOrd="1" destOrd="0" presId="urn:microsoft.com/office/officeart/2008/layout/PictureStrips"/>
    <dgm:cxn modelId="{25D13EA4-A955-4CE2-9CA1-321B29B500C5}" type="presParOf" srcId="{A4757E6E-2D09-4781-9CB8-307915E29BFD}" destId="{3D56F10E-789A-4D86-B0A2-ECF19F501370}" srcOrd="1" destOrd="0" presId="urn:microsoft.com/office/officeart/2008/layout/PictureStrips"/>
    <dgm:cxn modelId="{0949D575-E256-4560-8245-B05611E2855F}" type="presParOf" srcId="{A4757E6E-2D09-4781-9CB8-307915E29BFD}" destId="{B4EF9DB2-F3DF-4EA9-B3E4-341D0C119574}" srcOrd="2" destOrd="0" presId="urn:microsoft.com/office/officeart/2008/layout/PictureStrips"/>
    <dgm:cxn modelId="{07933714-6BE4-49BD-A3D3-A6C2A59316FC}" type="presParOf" srcId="{B4EF9DB2-F3DF-4EA9-B3E4-341D0C119574}" destId="{3D311529-EE4E-4771-B334-C7496529D25D}" srcOrd="0" destOrd="0" presId="urn:microsoft.com/office/officeart/2008/layout/PictureStrips"/>
    <dgm:cxn modelId="{9BA5894A-A9FD-46D6-8BAF-63E4B50CBC94}" type="presParOf" srcId="{B4EF9DB2-F3DF-4EA9-B3E4-341D0C119574}" destId="{2E4A3CB2-A5C8-49A8-A1E9-8F46663F75B2}" srcOrd="1" destOrd="0" presId="urn:microsoft.com/office/officeart/2008/layout/PictureStrips"/>
    <dgm:cxn modelId="{C2D18075-DF3E-49D8-96F4-1F267A47C7EC}" type="presParOf" srcId="{A4757E6E-2D09-4781-9CB8-307915E29BFD}" destId="{0C47121E-387E-455C-8C52-6DA798C5B07D}" srcOrd="3" destOrd="0" presId="urn:microsoft.com/office/officeart/2008/layout/PictureStrips"/>
    <dgm:cxn modelId="{9B1D116B-A391-45AC-99C1-A8ECE4A410DC}" type="presParOf" srcId="{A4757E6E-2D09-4781-9CB8-307915E29BFD}" destId="{B35BA485-9F2A-4C5B-8D9C-609E6EF9BA88}" srcOrd="4" destOrd="0" presId="urn:microsoft.com/office/officeart/2008/layout/PictureStrips"/>
    <dgm:cxn modelId="{66C8ED7D-954F-4915-AFC4-AF55302926C3}" type="presParOf" srcId="{B35BA485-9F2A-4C5B-8D9C-609E6EF9BA88}" destId="{A1A00FB6-2319-4B81-B274-10B65785BA69}" srcOrd="0" destOrd="0" presId="urn:microsoft.com/office/officeart/2008/layout/PictureStrips"/>
    <dgm:cxn modelId="{D439B57C-F96C-421B-94A7-BF28A9FC8481}" type="presParOf" srcId="{B35BA485-9F2A-4C5B-8D9C-609E6EF9BA88}" destId="{287C57F4-B33F-4559-936F-CFA9676B3240}" srcOrd="1" destOrd="0" presId="urn:microsoft.com/office/officeart/2008/layout/PictureStrips"/>
    <dgm:cxn modelId="{E41EE22B-74EB-49A5-851E-219D2F4A5C1D}" type="presParOf" srcId="{A4757E6E-2D09-4781-9CB8-307915E29BFD}" destId="{5D7971D2-49E0-4792-B4C2-82C4CFA0D103}" srcOrd="5" destOrd="0" presId="urn:microsoft.com/office/officeart/2008/layout/PictureStrips"/>
    <dgm:cxn modelId="{D4A1EE00-835E-4B7D-BE49-45B03BA9DCFA}" type="presParOf" srcId="{A4757E6E-2D09-4781-9CB8-307915E29BFD}" destId="{E8202BC0-2462-4FC0-86C1-12E7D894ABAC}" srcOrd="6" destOrd="0" presId="urn:microsoft.com/office/officeart/2008/layout/PictureStrips"/>
    <dgm:cxn modelId="{E9495735-3760-4E40-89BB-122D0A5061F2}" type="presParOf" srcId="{E8202BC0-2462-4FC0-86C1-12E7D894ABAC}" destId="{9E3855F9-9EA7-4C77-B6C8-CE5C088CE55E}" srcOrd="0" destOrd="0" presId="urn:microsoft.com/office/officeart/2008/layout/PictureStrips"/>
    <dgm:cxn modelId="{10A72F0C-2E73-4238-8290-E384DB94C88B}" type="presParOf" srcId="{E8202BC0-2462-4FC0-86C1-12E7D894ABAC}" destId="{6CD72838-6A9E-476D-A7C7-4F3836F6D692}" srcOrd="1" destOrd="0" presId="urn:microsoft.com/office/officeart/2008/layout/PictureStrips"/>
    <dgm:cxn modelId="{748F66F1-1934-4ADE-BF5B-C7E957104FD7}" type="presParOf" srcId="{A4757E6E-2D09-4781-9CB8-307915E29BFD}" destId="{948DC2F1-18EF-4F26-BA14-D84D3ACED9A9}" srcOrd="7" destOrd="0" presId="urn:microsoft.com/office/officeart/2008/layout/PictureStrips"/>
    <dgm:cxn modelId="{F4B8148C-A4AC-4B36-A1F6-D264741B30F0}" type="presParOf" srcId="{A4757E6E-2D09-4781-9CB8-307915E29BFD}" destId="{A5F92E37-F4C6-4000-B9E6-13BCB8301D52}" srcOrd="8" destOrd="0" presId="urn:microsoft.com/office/officeart/2008/layout/PictureStrips"/>
    <dgm:cxn modelId="{711519C0-650D-44BC-9170-091C554D433B}" type="presParOf" srcId="{A5F92E37-F4C6-4000-B9E6-13BCB8301D52}" destId="{BB51A37C-0D6E-40EC-889C-B5CE6999101B}" srcOrd="0" destOrd="0" presId="urn:microsoft.com/office/officeart/2008/layout/PictureStrips"/>
    <dgm:cxn modelId="{00EABC58-8278-4184-ACE2-3E07FE1CF1EE}" type="presParOf" srcId="{A5F92E37-F4C6-4000-B9E6-13BCB8301D52}" destId="{1B2F635F-49E4-408C-A184-BC9310CB900E}" srcOrd="1" destOrd="0" presId="urn:microsoft.com/office/officeart/2008/layout/PictureStrips"/>
    <dgm:cxn modelId="{A209C83A-53A9-4ACE-A1D8-7482AD8D062E}" type="presParOf" srcId="{A4757E6E-2D09-4781-9CB8-307915E29BFD}" destId="{085A15C5-A001-4E94-9664-FB6FE2F3A72C}" srcOrd="9" destOrd="0" presId="urn:microsoft.com/office/officeart/2008/layout/PictureStrips"/>
    <dgm:cxn modelId="{FE24E1C2-A209-4F16-ABFB-52AEDE3B28C9}" type="presParOf" srcId="{A4757E6E-2D09-4781-9CB8-307915E29BFD}" destId="{B312AF6B-4126-4463-96C9-5F8D60A73D4E}" srcOrd="10" destOrd="0" presId="urn:microsoft.com/office/officeart/2008/layout/PictureStrips"/>
    <dgm:cxn modelId="{DB34A140-CEC8-483B-BFC8-B97E74AFC2F9}" type="presParOf" srcId="{B312AF6B-4126-4463-96C9-5F8D60A73D4E}" destId="{75C67F2A-A217-4A9D-9C1C-A535A6BF5A40}" srcOrd="0" destOrd="0" presId="urn:microsoft.com/office/officeart/2008/layout/PictureStrips"/>
    <dgm:cxn modelId="{26034CD9-CDD9-4B7E-AC06-1602E4122020}" type="presParOf" srcId="{B312AF6B-4126-4463-96C9-5F8D60A73D4E}" destId="{EAF4DDAB-5DB1-4E13-880F-3419CC21DE24}"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F12A9A1-FB3D-4504-AA1E-F2963B64ADDB}" type="doc">
      <dgm:prSet loTypeId="urn:microsoft.com/office/officeart/2005/8/layout/lProcess1" loCatId="process" qsTypeId="urn:microsoft.com/office/officeart/2005/8/quickstyle/simple1" qsCatId="simple" csTypeId="urn:microsoft.com/office/officeart/2005/8/colors/accent1_2" csCatId="accent1" phldr="1"/>
      <dgm:spPr/>
      <dgm:t>
        <a:bodyPr/>
        <a:lstStyle/>
        <a:p>
          <a:endParaRPr lang="en-US"/>
        </a:p>
      </dgm:t>
    </dgm:pt>
    <dgm:pt modelId="{4479E642-E8CC-473F-82C0-24942CB1F4B1}">
      <dgm:prSet phldrT="[Text]"/>
      <dgm:spPr/>
      <dgm:t>
        <a:bodyPr/>
        <a:lstStyle/>
        <a:p>
          <a:r>
            <a:rPr lang="en-US" dirty="0"/>
            <a:t>Improve Collaboration</a:t>
          </a:r>
        </a:p>
      </dgm:t>
    </dgm:pt>
    <dgm:pt modelId="{7BFDF72A-0AD0-470D-8063-40F11778607A}" type="parTrans" cxnId="{FF148823-F12F-4B78-AFF2-65B188447FAC}">
      <dgm:prSet/>
      <dgm:spPr/>
      <dgm:t>
        <a:bodyPr/>
        <a:lstStyle/>
        <a:p>
          <a:endParaRPr lang="en-US"/>
        </a:p>
      </dgm:t>
    </dgm:pt>
    <dgm:pt modelId="{CD356840-01A9-4875-86A9-E4CEA5495B1E}" type="sibTrans" cxnId="{FF148823-F12F-4B78-AFF2-65B188447FAC}">
      <dgm:prSet/>
      <dgm:spPr/>
      <dgm:t>
        <a:bodyPr/>
        <a:lstStyle/>
        <a:p>
          <a:endParaRPr lang="en-US"/>
        </a:p>
      </dgm:t>
    </dgm:pt>
    <dgm:pt modelId="{A141CDD4-6A83-4F73-8A13-E4BC4D7A9460}">
      <dgm:prSet phldrT="[Text]"/>
      <dgm:spPr/>
      <dgm:t>
        <a:bodyPr/>
        <a:lstStyle/>
        <a:p>
          <a:r>
            <a:rPr lang="en-US" dirty="0"/>
            <a:t>Prevent and React to Violent Situations</a:t>
          </a:r>
        </a:p>
      </dgm:t>
    </dgm:pt>
    <dgm:pt modelId="{64E2E677-4EEB-476D-998E-43E96DBBC070}" type="parTrans" cxnId="{3EF14D43-E7D7-4750-BADD-6374356FC168}">
      <dgm:prSet/>
      <dgm:spPr/>
      <dgm:t>
        <a:bodyPr/>
        <a:lstStyle/>
        <a:p>
          <a:endParaRPr lang="en-US"/>
        </a:p>
      </dgm:t>
    </dgm:pt>
    <dgm:pt modelId="{7917DFF8-1412-4C35-AA22-3EF142D3FAAA}" type="sibTrans" cxnId="{3EF14D43-E7D7-4750-BADD-6374356FC168}">
      <dgm:prSet/>
      <dgm:spPr/>
      <dgm:t>
        <a:bodyPr/>
        <a:lstStyle/>
        <a:p>
          <a:endParaRPr lang="en-US"/>
        </a:p>
      </dgm:t>
    </dgm:pt>
    <dgm:pt modelId="{F5049EC8-095A-46C8-98BF-618053A8A4C9}">
      <dgm:prSet phldrT="[Text]"/>
      <dgm:spPr/>
      <dgm:t>
        <a:bodyPr/>
        <a:lstStyle/>
        <a:p>
          <a:r>
            <a:rPr lang="en-US" dirty="0"/>
            <a:t>Develop Standardized Tools</a:t>
          </a:r>
        </a:p>
      </dgm:t>
    </dgm:pt>
    <dgm:pt modelId="{5AA2F8D0-8023-435E-BD63-23CFDD10B440}" type="parTrans" cxnId="{8032ECF6-BDDD-45CA-B204-E2148F5B12AD}">
      <dgm:prSet/>
      <dgm:spPr/>
      <dgm:t>
        <a:bodyPr/>
        <a:lstStyle/>
        <a:p>
          <a:endParaRPr lang="en-US"/>
        </a:p>
      </dgm:t>
    </dgm:pt>
    <dgm:pt modelId="{BB15D81C-4A24-43E3-A32F-27E3B69BBD26}" type="sibTrans" cxnId="{8032ECF6-BDDD-45CA-B204-E2148F5B12AD}">
      <dgm:prSet/>
      <dgm:spPr/>
      <dgm:t>
        <a:bodyPr/>
        <a:lstStyle/>
        <a:p>
          <a:endParaRPr lang="en-US"/>
        </a:p>
      </dgm:t>
    </dgm:pt>
    <dgm:pt modelId="{2244332A-0BD4-4A2F-8FCA-38B906988755}">
      <dgm:prSet phldrT="[Text]"/>
      <dgm:spPr/>
      <dgm:t>
        <a:bodyPr/>
        <a:lstStyle/>
        <a:p>
          <a:r>
            <a:rPr lang="en-US" dirty="0"/>
            <a:t>Provide Methods to Build Relationships</a:t>
          </a:r>
        </a:p>
      </dgm:t>
    </dgm:pt>
    <dgm:pt modelId="{505C2E12-F346-445F-BB25-A4DB553B96DA}" type="parTrans" cxnId="{E76FDCFD-DB87-4637-92B0-D7B593B9D00B}">
      <dgm:prSet/>
      <dgm:spPr/>
      <dgm:t>
        <a:bodyPr/>
        <a:lstStyle/>
        <a:p>
          <a:endParaRPr lang="en-US"/>
        </a:p>
      </dgm:t>
    </dgm:pt>
    <dgm:pt modelId="{E87EE02D-8D1F-4E39-90B5-5019BF08431D}" type="sibTrans" cxnId="{E76FDCFD-DB87-4637-92B0-D7B593B9D00B}">
      <dgm:prSet/>
      <dgm:spPr/>
      <dgm:t>
        <a:bodyPr/>
        <a:lstStyle/>
        <a:p>
          <a:endParaRPr lang="en-US"/>
        </a:p>
      </dgm:t>
    </dgm:pt>
    <dgm:pt modelId="{C42185FE-8629-4A6B-BFCD-7ED0C09E2FE5}" type="pres">
      <dgm:prSet presAssocID="{FF12A9A1-FB3D-4504-AA1E-F2963B64ADDB}" presName="Name0" presStyleCnt="0">
        <dgm:presLayoutVars>
          <dgm:dir/>
          <dgm:animLvl val="lvl"/>
          <dgm:resizeHandles val="exact"/>
        </dgm:presLayoutVars>
      </dgm:prSet>
      <dgm:spPr/>
    </dgm:pt>
    <dgm:pt modelId="{947A14A4-47DA-4AAD-AAC6-70DAE5B4DFFE}" type="pres">
      <dgm:prSet presAssocID="{4479E642-E8CC-473F-82C0-24942CB1F4B1}" presName="vertFlow" presStyleCnt="0"/>
      <dgm:spPr/>
    </dgm:pt>
    <dgm:pt modelId="{9E402D33-F2AC-4C37-AB66-0368D90343C1}" type="pres">
      <dgm:prSet presAssocID="{4479E642-E8CC-473F-82C0-24942CB1F4B1}" presName="header" presStyleLbl="node1" presStyleIdx="0" presStyleCnt="2"/>
      <dgm:spPr/>
    </dgm:pt>
    <dgm:pt modelId="{68E4CC4A-B7D6-4C61-BAAA-E691D25E20BA}" type="pres">
      <dgm:prSet presAssocID="{505C2E12-F346-445F-BB25-A4DB553B96DA}" presName="parTrans" presStyleLbl="sibTrans2D1" presStyleIdx="0" presStyleCnt="2"/>
      <dgm:spPr/>
    </dgm:pt>
    <dgm:pt modelId="{D8B40773-9336-46BF-8C8D-27647C25F23C}" type="pres">
      <dgm:prSet presAssocID="{2244332A-0BD4-4A2F-8FCA-38B906988755}" presName="child" presStyleLbl="alignAccFollowNode1" presStyleIdx="0" presStyleCnt="2">
        <dgm:presLayoutVars>
          <dgm:chMax val="0"/>
          <dgm:bulletEnabled val="1"/>
        </dgm:presLayoutVars>
      </dgm:prSet>
      <dgm:spPr/>
    </dgm:pt>
    <dgm:pt modelId="{68F34926-CB29-43F8-8A5C-6D87F77E8DDF}" type="pres">
      <dgm:prSet presAssocID="{4479E642-E8CC-473F-82C0-24942CB1F4B1}" presName="hSp" presStyleCnt="0"/>
      <dgm:spPr/>
    </dgm:pt>
    <dgm:pt modelId="{616886CE-3FCF-4318-B562-11C277C6B790}" type="pres">
      <dgm:prSet presAssocID="{A141CDD4-6A83-4F73-8A13-E4BC4D7A9460}" presName="vertFlow" presStyleCnt="0"/>
      <dgm:spPr/>
    </dgm:pt>
    <dgm:pt modelId="{DE5CA430-6666-4DFA-9D28-B4107BEE159E}" type="pres">
      <dgm:prSet presAssocID="{A141CDD4-6A83-4F73-8A13-E4BC4D7A9460}" presName="header" presStyleLbl="node1" presStyleIdx="1" presStyleCnt="2"/>
      <dgm:spPr/>
    </dgm:pt>
    <dgm:pt modelId="{EBEF3A58-CB87-4CEA-9A91-FF336B91E62F}" type="pres">
      <dgm:prSet presAssocID="{5AA2F8D0-8023-435E-BD63-23CFDD10B440}" presName="parTrans" presStyleLbl="sibTrans2D1" presStyleIdx="1" presStyleCnt="2"/>
      <dgm:spPr/>
    </dgm:pt>
    <dgm:pt modelId="{BFDEDA45-B95E-472F-8356-7FBC3A633CFF}" type="pres">
      <dgm:prSet presAssocID="{F5049EC8-095A-46C8-98BF-618053A8A4C9}" presName="child" presStyleLbl="alignAccFollowNode1" presStyleIdx="1" presStyleCnt="2">
        <dgm:presLayoutVars>
          <dgm:chMax val="0"/>
          <dgm:bulletEnabled val="1"/>
        </dgm:presLayoutVars>
      </dgm:prSet>
      <dgm:spPr/>
    </dgm:pt>
  </dgm:ptLst>
  <dgm:cxnLst>
    <dgm:cxn modelId="{2B2B4B0C-AC33-4CE5-B48C-C4E1EF478CA3}" type="presOf" srcId="{4479E642-E8CC-473F-82C0-24942CB1F4B1}" destId="{9E402D33-F2AC-4C37-AB66-0368D90343C1}" srcOrd="0" destOrd="0" presId="urn:microsoft.com/office/officeart/2005/8/layout/lProcess1"/>
    <dgm:cxn modelId="{FF148823-F12F-4B78-AFF2-65B188447FAC}" srcId="{FF12A9A1-FB3D-4504-AA1E-F2963B64ADDB}" destId="{4479E642-E8CC-473F-82C0-24942CB1F4B1}" srcOrd="0" destOrd="0" parTransId="{7BFDF72A-0AD0-470D-8063-40F11778607A}" sibTransId="{CD356840-01A9-4875-86A9-E4CEA5495B1E}"/>
    <dgm:cxn modelId="{6478B838-B17E-44A1-AC4E-9B7E92A4933D}" type="presOf" srcId="{F5049EC8-095A-46C8-98BF-618053A8A4C9}" destId="{BFDEDA45-B95E-472F-8356-7FBC3A633CFF}" srcOrd="0" destOrd="0" presId="urn:microsoft.com/office/officeart/2005/8/layout/lProcess1"/>
    <dgm:cxn modelId="{3EF14D43-E7D7-4750-BADD-6374356FC168}" srcId="{FF12A9A1-FB3D-4504-AA1E-F2963B64ADDB}" destId="{A141CDD4-6A83-4F73-8A13-E4BC4D7A9460}" srcOrd="1" destOrd="0" parTransId="{64E2E677-4EEB-476D-998E-43E96DBBC070}" sibTransId="{7917DFF8-1412-4C35-AA22-3EF142D3FAAA}"/>
    <dgm:cxn modelId="{D1250849-07E8-4A26-802F-7605D9EE0B1C}" type="presOf" srcId="{5AA2F8D0-8023-435E-BD63-23CFDD10B440}" destId="{EBEF3A58-CB87-4CEA-9A91-FF336B91E62F}" srcOrd="0" destOrd="0" presId="urn:microsoft.com/office/officeart/2005/8/layout/lProcess1"/>
    <dgm:cxn modelId="{0C2BA36D-3650-43A2-97D8-7C43479C5431}" type="presOf" srcId="{A141CDD4-6A83-4F73-8A13-E4BC4D7A9460}" destId="{DE5CA430-6666-4DFA-9D28-B4107BEE159E}" srcOrd="0" destOrd="0" presId="urn:microsoft.com/office/officeart/2005/8/layout/lProcess1"/>
    <dgm:cxn modelId="{387FC07C-B885-4254-B378-8CB4786CB9E7}" type="presOf" srcId="{FF12A9A1-FB3D-4504-AA1E-F2963B64ADDB}" destId="{C42185FE-8629-4A6B-BFCD-7ED0C09E2FE5}" srcOrd="0" destOrd="0" presId="urn:microsoft.com/office/officeart/2005/8/layout/lProcess1"/>
    <dgm:cxn modelId="{A23D4CAF-B4EA-446D-951C-44308FB3BC72}" type="presOf" srcId="{2244332A-0BD4-4A2F-8FCA-38B906988755}" destId="{D8B40773-9336-46BF-8C8D-27647C25F23C}" srcOrd="0" destOrd="0" presId="urn:microsoft.com/office/officeart/2005/8/layout/lProcess1"/>
    <dgm:cxn modelId="{A19703CA-2EA1-4B47-B761-10F89431341D}" type="presOf" srcId="{505C2E12-F346-445F-BB25-A4DB553B96DA}" destId="{68E4CC4A-B7D6-4C61-BAAA-E691D25E20BA}" srcOrd="0" destOrd="0" presId="urn:microsoft.com/office/officeart/2005/8/layout/lProcess1"/>
    <dgm:cxn modelId="{8032ECF6-BDDD-45CA-B204-E2148F5B12AD}" srcId="{A141CDD4-6A83-4F73-8A13-E4BC4D7A9460}" destId="{F5049EC8-095A-46C8-98BF-618053A8A4C9}" srcOrd="0" destOrd="0" parTransId="{5AA2F8D0-8023-435E-BD63-23CFDD10B440}" sibTransId="{BB15D81C-4A24-43E3-A32F-27E3B69BBD26}"/>
    <dgm:cxn modelId="{E76FDCFD-DB87-4637-92B0-D7B593B9D00B}" srcId="{4479E642-E8CC-473F-82C0-24942CB1F4B1}" destId="{2244332A-0BD4-4A2F-8FCA-38B906988755}" srcOrd="0" destOrd="0" parTransId="{505C2E12-F346-445F-BB25-A4DB553B96DA}" sibTransId="{E87EE02D-8D1F-4E39-90B5-5019BF08431D}"/>
    <dgm:cxn modelId="{6D146B38-C59E-404E-AD27-C97B8CF9F31C}" type="presParOf" srcId="{C42185FE-8629-4A6B-BFCD-7ED0C09E2FE5}" destId="{947A14A4-47DA-4AAD-AAC6-70DAE5B4DFFE}" srcOrd="0" destOrd="0" presId="urn:microsoft.com/office/officeart/2005/8/layout/lProcess1"/>
    <dgm:cxn modelId="{421DDF42-01E8-419F-BCB2-03D7A571CEFC}" type="presParOf" srcId="{947A14A4-47DA-4AAD-AAC6-70DAE5B4DFFE}" destId="{9E402D33-F2AC-4C37-AB66-0368D90343C1}" srcOrd="0" destOrd="0" presId="urn:microsoft.com/office/officeart/2005/8/layout/lProcess1"/>
    <dgm:cxn modelId="{539991F3-89F8-494A-AF67-62A65E5D1F24}" type="presParOf" srcId="{947A14A4-47DA-4AAD-AAC6-70DAE5B4DFFE}" destId="{68E4CC4A-B7D6-4C61-BAAA-E691D25E20BA}" srcOrd="1" destOrd="0" presId="urn:microsoft.com/office/officeart/2005/8/layout/lProcess1"/>
    <dgm:cxn modelId="{46A665C1-DD3B-4557-8B8E-06029B8F6489}" type="presParOf" srcId="{947A14A4-47DA-4AAD-AAC6-70DAE5B4DFFE}" destId="{D8B40773-9336-46BF-8C8D-27647C25F23C}" srcOrd="2" destOrd="0" presId="urn:microsoft.com/office/officeart/2005/8/layout/lProcess1"/>
    <dgm:cxn modelId="{28D104C9-D4AC-4D4B-BA9D-EF816C2BBB0A}" type="presParOf" srcId="{C42185FE-8629-4A6B-BFCD-7ED0C09E2FE5}" destId="{68F34926-CB29-43F8-8A5C-6D87F77E8DDF}" srcOrd="1" destOrd="0" presId="urn:microsoft.com/office/officeart/2005/8/layout/lProcess1"/>
    <dgm:cxn modelId="{903FD9F1-1D49-4CB7-8851-710925689701}" type="presParOf" srcId="{C42185FE-8629-4A6B-BFCD-7ED0C09E2FE5}" destId="{616886CE-3FCF-4318-B562-11C277C6B790}" srcOrd="2" destOrd="0" presId="urn:microsoft.com/office/officeart/2005/8/layout/lProcess1"/>
    <dgm:cxn modelId="{4B5BF018-7154-4C58-9C98-0096A3860519}" type="presParOf" srcId="{616886CE-3FCF-4318-B562-11C277C6B790}" destId="{DE5CA430-6666-4DFA-9D28-B4107BEE159E}" srcOrd="0" destOrd="0" presId="urn:microsoft.com/office/officeart/2005/8/layout/lProcess1"/>
    <dgm:cxn modelId="{F1FE4DE3-6DB0-4914-BBCA-51C49983C517}" type="presParOf" srcId="{616886CE-3FCF-4318-B562-11C277C6B790}" destId="{EBEF3A58-CB87-4CEA-9A91-FF336B91E62F}" srcOrd="1" destOrd="0" presId="urn:microsoft.com/office/officeart/2005/8/layout/lProcess1"/>
    <dgm:cxn modelId="{1E95AECD-C92E-4063-B945-DF63AA9B2FBF}" type="presParOf" srcId="{616886CE-3FCF-4318-B562-11C277C6B790}" destId="{BFDEDA45-B95E-472F-8356-7FBC3A633CFF}" srcOrd="2" destOrd="0" presId="urn:microsoft.com/office/officeart/2005/8/layout/l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8176AF2-34D4-47EA-AD5A-53C539FCBDB2}" type="doc">
      <dgm:prSet loTypeId="urn:microsoft.com/office/officeart/2005/8/layout/venn1" loCatId="relationship" qsTypeId="urn:microsoft.com/office/officeart/2005/8/quickstyle/simple1" qsCatId="simple" csTypeId="urn:microsoft.com/office/officeart/2005/8/colors/accent1_2" csCatId="accent1" phldr="1"/>
      <dgm:spPr/>
    </dgm:pt>
    <dgm:pt modelId="{C0D09ADB-4440-44B7-A284-4BACFFF230A2}">
      <dgm:prSet phldrT="[Text]" custT="1"/>
      <dgm:spPr>
        <a:solidFill>
          <a:schemeClr val="accent4">
            <a:lumMod val="40000"/>
            <a:lumOff val="60000"/>
            <a:alpha val="50000"/>
          </a:schemeClr>
        </a:solidFill>
      </dgm:spPr>
      <dgm:t>
        <a:bodyPr/>
        <a:lstStyle/>
        <a:p>
          <a:r>
            <a:rPr lang="en-US" sz="2000" dirty="0"/>
            <a:t>Workplace Safety &amp; Violence Prevention Workgroup</a:t>
          </a:r>
        </a:p>
      </dgm:t>
    </dgm:pt>
    <dgm:pt modelId="{1E70C623-5D72-4D9E-9410-68B3AE6355B5}" type="parTrans" cxnId="{B6CAED1F-8EFB-41C2-80D1-6C0F20ABCABB}">
      <dgm:prSet/>
      <dgm:spPr/>
      <dgm:t>
        <a:bodyPr/>
        <a:lstStyle/>
        <a:p>
          <a:endParaRPr lang="en-US"/>
        </a:p>
      </dgm:t>
    </dgm:pt>
    <dgm:pt modelId="{6B427E49-88E9-4622-9BA5-943753357E63}" type="sibTrans" cxnId="{B6CAED1F-8EFB-41C2-80D1-6C0F20ABCABB}">
      <dgm:prSet/>
      <dgm:spPr/>
      <dgm:t>
        <a:bodyPr/>
        <a:lstStyle/>
        <a:p>
          <a:endParaRPr lang="en-US"/>
        </a:p>
      </dgm:t>
    </dgm:pt>
    <dgm:pt modelId="{9F947DF8-F326-4A54-BFF2-BA11C78953BF}">
      <dgm:prSet phldrT="[Text]" custT="1"/>
      <dgm:spPr>
        <a:solidFill>
          <a:schemeClr val="tx2">
            <a:lumMod val="50000"/>
            <a:lumOff val="50000"/>
            <a:alpha val="50000"/>
          </a:schemeClr>
        </a:solidFill>
      </dgm:spPr>
      <dgm:t>
        <a:bodyPr/>
        <a:lstStyle/>
        <a:p>
          <a:pPr algn="l"/>
          <a:r>
            <a:rPr lang="en-US" sz="2000" dirty="0"/>
            <a:t>Promoting Employee   Well-being Committee</a:t>
          </a:r>
        </a:p>
      </dgm:t>
    </dgm:pt>
    <dgm:pt modelId="{BA5BF81E-517E-4ADA-9137-B320A3D2204C}" type="parTrans" cxnId="{92942C7E-9617-42D4-A828-67C7BEA961C0}">
      <dgm:prSet/>
      <dgm:spPr/>
      <dgm:t>
        <a:bodyPr/>
        <a:lstStyle/>
        <a:p>
          <a:endParaRPr lang="en-US"/>
        </a:p>
      </dgm:t>
    </dgm:pt>
    <dgm:pt modelId="{64D45254-2AC3-442F-BF80-622EA5BC4172}" type="sibTrans" cxnId="{92942C7E-9617-42D4-A828-67C7BEA961C0}">
      <dgm:prSet/>
      <dgm:spPr/>
      <dgm:t>
        <a:bodyPr/>
        <a:lstStyle/>
        <a:p>
          <a:endParaRPr lang="en-US"/>
        </a:p>
      </dgm:t>
    </dgm:pt>
    <dgm:pt modelId="{DFFFC95A-CA26-4451-B5BB-A6EF1B72C6B2}">
      <dgm:prSet phldrT="[Text]" custT="1"/>
      <dgm:spPr>
        <a:solidFill>
          <a:srgbClr val="DB5A57">
            <a:alpha val="50000"/>
          </a:srgbClr>
        </a:solidFill>
      </dgm:spPr>
      <dgm:t>
        <a:bodyPr/>
        <a:lstStyle/>
        <a:p>
          <a:pPr algn="r"/>
          <a:r>
            <a:rPr lang="en-US" sz="2000" dirty="0"/>
            <a:t>Statewide Quality Forum &amp; Steering Committee</a:t>
          </a:r>
        </a:p>
      </dgm:t>
    </dgm:pt>
    <dgm:pt modelId="{F5348681-FFAA-4F7D-A07B-25AA1D78D20F}" type="parTrans" cxnId="{687AF65E-43E1-4FF0-939E-23DA558C82E3}">
      <dgm:prSet/>
      <dgm:spPr/>
      <dgm:t>
        <a:bodyPr/>
        <a:lstStyle/>
        <a:p>
          <a:endParaRPr lang="en-US"/>
        </a:p>
      </dgm:t>
    </dgm:pt>
    <dgm:pt modelId="{F7D0772C-A685-47FE-A49D-B265B96A95B9}" type="sibTrans" cxnId="{687AF65E-43E1-4FF0-939E-23DA558C82E3}">
      <dgm:prSet/>
      <dgm:spPr/>
      <dgm:t>
        <a:bodyPr/>
        <a:lstStyle/>
        <a:p>
          <a:endParaRPr lang="en-US"/>
        </a:p>
      </dgm:t>
    </dgm:pt>
    <dgm:pt modelId="{86CAB949-0E0E-45D0-AC1C-03BA4C301E2A}" type="pres">
      <dgm:prSet presAssocID="{48176AF2-34D4-47EA-AD5A-53C539FCBDB2}" presName="compositeShape" presStyleCnt="0">
        <dgm:presLayoutVars>
          <dgm:chMax val="7"/>
          <dgm:dir/>
          <dgm:resizeHandles val="exact"/>
        </dgm:presLayoutVars>
      </dgm:prSet>
      <dgm:spPr/>
    </dgm:pt>
    <dgm:pt modelId="{E2E385DE-3DAE-406D-8F02-61E07646BE21}" type="pres">
      <dgm:prSet presAssocID="{C0D09ADB-4440-44B7-A284-4BACFFF230A2}" presName="circ1" presStyleLbl="vennNode1" presStyleIdx="0" presStyleCnt="3" custLinFactNeighborY="-5229"/>
      <dgm:spPr/>
    </dgm:pt>
    <dgm:pt modelId="{D7D63791-36DE-481C-9661-67942875A4F1}" type="pres">
      <dgm:prSet presAssocID="{C0D09ADB-4440-44B7-A284-4BACFFF230A2}" presName="circ1Tx" presStyleLbl="revTx" presStyleIdx="0" presStyleCnt="0">
        <dgm:presLayoutVars>
          <dgm:chMax val="0"/>
          <dgm:chPref val="0"/>
          <dgm:bulletEnabled val="1"/>
        </dgm:presLayoutVars>
      </dgm:prSet>
      <dgm:spPr/>
    </dgm:pt>
    <dgm:pt modelId="{32B4C6D1-C82D-463C-B8B1-5CB842C50818}" type="pres">
      <dgm:prSet presAssocID="{9F947DF8-F326-4A54-BFF2-BA11C78953BF}" presName="circ2" presStyleLbl="vennNode1" presStyleIdx="1" presStyleCnt="3" custLinFactNeighborX="7276"/>
      <dgm:spPr/>
    </dgm:pt>
    <dgm:pt modelId="{C8583521-2F2A-4ADA-979E-5FDD8B093693}" type="pres">
      <dgm:prSet presAssocID="{9F947DF8-F326-4A54-BFF2-BA11C78953BF}" presName="circ2Tx" presStyleLbl="revTx" presStyleIdx="0" presStyleCnt="0">
        <dgm:presLayoutVars>
          <dgm:chMax val="0"/>
          <dgm:chPref val="0"/>
          <dgm:bulletEnabled val="1"/>
        </dgm:presLayoutVars>
      </dgm:prSet>
      <dgm:spPr/>
    </dgm:pt>
    <dgm:pt modelId="{0264C06B-CB6A-47DB-803E-E55DCF911657}" type="pres">
      <dgm:prSet presAssocID="{DFFFC95A-CA26-4451-B5BB-A6EF1B72C6B2}" presName="circ3" presStyleLbl="vennNode1" presStyleIdx="2" presStyleCnt="3" custLinFactNeighborX="-8152" custLinFactNeighborY="1584"/>
      <dgm:spPr/>
    </dgm:pt>
    <dgm:pt modelId="{B14C1738-71A9-4C33-B340-4B4F6974F66A}" type="pres">
      <dgm:prSet presAssocID="{DFFFC95A-CA26-4451-B5BB-A6EF1B72C6B2}" presName="circ3Tx" presStyleLbl="revTx" presStyleIdx="0" presStyleCnt="0">
        <dgm:presLayoutVars>
          <dgm:chMax val="0"/>
          <dgm:chPref val="0"/>
          <dgm:bulletEnabled val="1"/>
        </dgm:presLayoutVars>
      </dgm:prSet>
      <dgm:spPr/>
    </dgm:pt>
  </dgm:ptLst>
  <dgm:cxnLst>
    <dgm:cxn modelId="{B6CAED1F-8EFB-41C2-80D1-6C0F20ABCABB}" srcId="{48176AF2-34D4-47EA-AD5A-53C539FCBDB2}" destId="{C0D09ADB-4440-44B7-A284-4BACFFF230A2}" srcOrd="0" destOrd="0" parTransId="{1E70C623-5D72-4D9E-9410-68B3AE6355B5}" sibTransId="{6B427E49-88E9-4622-9BA5-943753357E63}"/>
    <dgm:cxn modelId="{687AF65E-43E1-4FF0-939E-23DA558C82E3}" srcId="{48176AF2-34D4-47EA-AD5A-53C539FCBDB2}" destId="{DFFFC95A-CA26-4451-B5BB-A6EF1B72C6B2}" srcOrd="2" destOrd="0" parTransId="{F5348681-FFAA-4F7D-A07B-25AA1D78D20F}" sibTransId="{F7D0772C-A685-47FE-A49D-B265B96A95B9}"/>
    <dgm:cxn modelId="{56B05167-54EF-4BC9-97D0-2E6A98EEF749}" type="presOf" srcId="{48176AF2-34D4-47EA-AD5A-53C539FCBDB2}" destId="{86CAB949-0E0E-45D0-AC1C-03BA4C301E2A}" srcOrd="0" destOrd="0" presId="urn:microsoft.com/office/officeart/2005/8/layout/venn1"/>
    <dgm:cxn modelId="{A5C8284A-81BC-4A66-96FA-0B5F2E42F341}" type="presOf" srcId="{C0D09ADB-4440-44B7-A284-4BACFFF230A2}" destId="{E2E385DE-3DAE-406D-8F02-61E07646BE21}" srcOrd="0" destOrd="0" presId="urn:microsoft.com/office/officeart/2005/8/layout/venn1"/>
    <dgm:cxn modelId="{A9D60959-FDC1-4570-9B9E-85077DB0C449}" type="presOf" srcId="{DFFFC95A-CA26-4451-B5BB-A6EF1B72C6B2}" destId="{0264C06B-CB6A-47DB-803E-E55DCF911657}" srcOrd="0" destOrd="0" presId="urn:microsoft.com/office/officeart/2005/8/layout/venn1"/>
    <dgm:cxn modelId="{92942C7E-9617-42D4-A828-67C7BEA961C0}" srcId="{48176AF2-34D4-47EA-AD5A-53C539FCBDB2}" destId="{9F947DF8-F326-4A54-BFF2-BA11C78953BF}" srcOrd="1" destOrd="0" parTransId="{BA5BF81E-517E-4ADA-9137-B320A3D2204C}" sibTransId="{64D45254-2AC3-442F-BF80-622EA5BC4172}"/>
    <dgm:cxn modelId="{E0521482-55F6-4E80-BF96-F4FC556E626A}" type="presOf" srcId="{9F947DF8-F326-4A54-BFF2-BA11C78953BF}" destId="{32B4C6D1-C82D-463C-B8B1-5CB842C50818}" srcOrd="0" destOrd="0" presId="urn:microsoft.com/office/officeart/2005/8/layout/venn1"/>
    <dgm:cxn modelId="{7FE3AAD2-49E6-4147-8835-F82F8469743F}" type="presOf" srcId="{9F947DF8-F326-4A54-BFF2-BA11C78953BF}" destId="{C8583521-2F2A-4ADA-979E-5FDD8B093693}" srcOrd="1" destOrd="0" presId="urn:microsoft.com/office/officeart/2005/8/layout/venn1"/>
    <dgm:cxn modelId="{780570E4-0616-411D-B540-BAB6DEB1B91B}" type="presOf" srcId="{DFFFC95A-CA26-4451-B5BB-A6EF1B72C6B2}" destId="{B14C1738-71A9-4C33-B340-4B4F6974F66A}" srcOrd="1" destOrd="0" presId="urn:microsoft.com/office/officeart/2005/8/layout/venn1"/>
    <dgm:cxn modelId="{ED9CD0EF-8BBE-4AD0-BBED-1FC28D7ED904}" type="presOf" srcId="{C0D09ADB-4440-44B7-A284-4BACFFF230A2}" destId="{D7D63791-36DE-481C-9661-67942875A4F1}" srcOrd="1" destOrd="0" presId="urn:microsoft.com/office/officeart/2005/8/layout/venn1"/>
    <dgm:cxn modelId="{75E069D7-EB84-4DCD-8C95-2EFB39A0B83B}" type="presParOf" srcId="{86CAB949-0E0E-45D0-AC1C-03BA4C301E2A}" destId="{E2E385DE-3DAE-406D-8F02-61E07646BE21}" srcOrd="0" destOrd="0" presId="urn:microsoft.com/office/officeart/2005/8/layout/venn1"/>
    <dgm:cxn modelId="{0D5BB2DE-A412-42E8-AD49-F3EE06B6697D}" type="presParOf" srcId="{86CAB949-0E0E-45D0-AC1C-03BA4C301E2A}" destId="{D7D63791-36DE-481C-9661-67942875A4F1}" srcOrd="1" destOrd="0" presId="urn:microsoft.com/office/officeart/2005/8/layout/venn1"/>
    <dgm:cxn modelId="{2FBB20B6-BD28-4C53-97E2-802C28F4EA9A}" type="presParOf" srcId="{86CAB949-0E0E-45D0-AC1C-03BA4C301E2A}" destId="{32B4C6D1-C82D-463C-B8B1-5CB842C50818}" srcOrd="2" destOrd="0" presId="urn:microsoft.com/office/officeart/2005/8/layout/venn1"/>
    <dgm:cxn modelId="{5F30EF5D-0008-4678-8166-0A41EBE754E1}" type="presParOf" srcId="{86CAB949-0E0E-45D0-AC1C-03BA4C301E2A}" destId="{C8583521-2F2A-4ADA-979E-5FDD8B093693}" srcOrd="3" destOrd="0" presId="urn:microsoft.com/office/officeart/2005/8/layout/venn1"/>
    <dgm:cxn modelId="{A1EB2E3C-125F-46DF-8823-2E4813D4B8A1}" type="presParOf" srcId="{86CAB949-0E0E-45D0-AC1C-03BA4C301E2A}" destId="{0264C06B-CB6A-47DB-803E-E55DCF911657}" srcOrd="4" destOrd="0" presId="urn:microsoft.com/office/officeart/2005/8/layout/venn1"/>
    <dgm:cxn modelId="{7A5CEC90-4F9F-41BD-B2A2-630287D4B72F}" type="presParOf" srcId="{86CAB949-0E0E-45D0-AC1C-03BA4C301E2A}" destId="{B14C1738-71A9-4C33-B340-4B4F6974F66A}"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522F4AB-3256-4A45-8842-37C141E5EA73}" type="doc">
      <dgm:prSet loTypeId="urn:microsoft.com/office/officeart/2008/layout/VerticalCurvedList" loCatId="list" qsTypeId="urn:microsoft.com/office/officeart/2005/8/quickstyle/3d2" qsCatId="3D" csTypeId="urn:microsoft.com/office/officeart/2005/8/colors/accent2_3" csCatId="accent2" phldr="1"/>
      <dgm:spPr/>
      <dgm:t>
        <a:bodyPr/>
        <a:lstStyle/>
        <a:p>
          <a:endParaRPr lang="en-US"/>
        </a:p>
      </dgm:t>
    </dgm:pt>
    <dgm:pt modelId="{87B86E2A-67D8-41AF-9230-AA75686C46A9}">
      <dgm:prSet phldrT="[Text]"/>
      <dgm:spPr/>
      <dgm:t>
        <a:bodyPr/>
        <a:lstStyle/>
        <a:p>
          <a:r>
            <a:rPr lang="en-US" dirty="0"/>
            <a:t>MBH committee</a:t>
          </a:r>
        </a:p>
      </dgm:t>
    </dgm:pt>
    <dgm:pt modelId="{D45E15CA-89E3-4B01-A771-E608B263BECD}" type="parTrans" cxnId="{9D6D3BDF-4DBE-41D6-8A58-40F9A21B5E99}">
      <dgm:prSet/>
      <dgm:spPr/>
      <dgm:t>
        <a:bodyPr/>
        <a:lstStyle/>
        <a:p>
          <a:endParaRPr lang="en-US"/>
        </a:p>
      </dgm:t>
    </dgm:pt>
    <dgm:pt modelId="{0BA2472E-FDBE-4432-AF5C-2A2D37709F0E}" type="sibTrans" cxnId="{9D6D3BDF-4DBE-41D6-8A58-40F9A21B5E99}">
      <dgm:prSet/>
      <dgm:spPr/>
      <dgm:t>
        <a:bodyPr/>
        <a:lstStyle/>
        <a:p>
          <a:endParaRPr lang="en-US"/>
        </a:p>
      </dgm:t>
    </dgm:pt>
    <dgm:pt modelId="{2670608E-03E4-40E7-B07C-89A5A93D74B9}">
      <dgm:prSet phldrT="[Text]"/>
      <dgm:spPr/>
      <dgm:t>
        <a:bodyPr/>
        <a:lstStyle/>
        <a:p>
          <a:r>
            <a:rPr lang="en-US" dirty="0"/>
            <a:t>PAD Study</a:t>
          </a:r>
        </a:p>
      </dgm:t>
    </dgm:pt>
    <dgm:pt modelId="{5B0D7F53-998B-43A3-AAC2-ADF0871D313D}" type="parTrans" cxnId="{2233B944-8BE0-4D99-BA0D-1AE174EA7853}">
      <dgm:prSet/>
      <dgm:spPr/>
      <dgm:t>
        <a:bodyPr/>
        <a:lstStyle/>
        <a:p>
          <a:endParaRPr lang="en-US"/>
        </a:p>
      </dgm:t>
    </dgm:pt>
    <dgm:pt modelId="{47B7214D-5D17-423C-96A7-461AB7DA7962}" type="sibTrans" cxnId="{2233B944-8BE0-4D99-BA0D-1AE174EA7853}">
      <dgm:prSet/>
      <dgm:spPr/>
      <dgm:t>
        <a:bodyPr/>
        <a:lstStyle/>
        <a:p>
          <a:endParaRPr lang="en-US"/>
        </a:p>
      </dgm:t>
    </dgm:pt>
    <dgm:pt modelId="{71BE2131-7852-4908-9791-B3E384D755B7}">
      <dgm:prSet phldrT="[Text]"/>
      <dgm:spPr/>
      <dgm:t>
        <a:bodyPr/>
        <a:lstStyle/>
        <a:p>
          <a:r>
            <a:rPr lang="en-US" dirty="0"/>
            <a:t>SIA</a:t>
          </a:r>
        </a:p>
      </dgm:t>
    </dgm:pt>
    <dgm:pt modelId="{B5A26B98-A38A-4EDC-AACC-4FF91DBFECD7}" type="parTrans" cxnId="{7AD36627-5F79-4AE9-BA9D-9A985C7985C4}">
      <dgm:prSet/>
      <dgm:spPr/>
      <dgm:t>
        <a:bodyPr/>
        <a:lstStyle/>
        <a:p>
          <a:endParaRPr lang="en-US"/>
        </a:p>
      </dgm:t>
    </dgm:pt>
    <dgm:pt modelId="{7E3DA03D-8971-4847-B894-7A5BCACDE75D}" type="sibTrans" cxnId="{7AD36627-5F79-4AE9-BA9D-9A985C7985C4}">
      <dgm:prSet/>
      <dgm:spPr/>
      <dgm:t>
        <a:bodyPr/>
        <a:lstStyle/>
        <a:p>
          <a:endParaRPr lang="en-US"/>
        </a:p>
      </dgm:t>
    </dgm:pt>
    <dgm:pt modelId="{5A1675D4-3EFF-4468-86EF-75FAF71A870A}">
      <dgm:prSet phldrT="[Text]"/>
      <dgm:spPr/>
      <dgm:t>
        <a:bodyPr/>
        <a:lstStyle/>
        <a:p>
          <a:r>
            <a:rPr lang="en-US" dirty="0"/>
            <a:t>Asset Mapping</a:t>
          </a:r>
        </a:p>
      </dgm:t>
    </dgm:pt>
    <dgm:pt modelId="{69F0AEA1-9EA6-469C-8D79-15E7CFC8CD02}" type="parTrans" cxnId="{3564F9BE-E976-43C7-AA31-EDE0AE19BEDE}">
      <dgm:prSet/>
      <dgm:spPr/>
      <dgm:t>
        <a:bodyPr/>
        <a:lstStyle/>
        <a:p>
          <a:endParaRPr lang="en-US"/>
        </a:p>
      </dgm:t>
    </dgm:pt>
    <dgm:pt modelId="{6D360FDF-ED67-40AA-878B-1226B0CB1386}" type="sibTrans" cxnId="{3564F9BE-E976-43C7-AA31-EDE0AE19BEDE}">
      <dgm:prSet/>
      <dgm:spPr/>
      <dgm:t>
        <a:bodyPr/>
        <a:lstStyle/>
        <a:p>
          <a:endParaRPr lang="en-US"/>
        </a:p>
      </dgm:t>
    </dgm:pt>
    <dgm:pt modelId="{89F2EC2E-993D-4166-9646-BD07D9253722}" type="pres">
      <dgm:prSet presAssocID="{B522F4AB-3256-4A45-8842-37C141E5EA73}" presName="Name0" presStyleCnt="0">
        <dgm:presLayoutVars>
          <dgm:chMax val="7"/>
          <dgm:chPref val="7"/>
          <dgm:dir/>
        </dgm:presLayoutVars>
      </dgm:prSet>
      <dgm:spPr/>
    </dgm:pt>
    <dgm:pt modelId="{15AED8E0-840C-4580-BE4C-8AA947F58CC6}" type="pres">
      <dgm:prSet presAssocID="{B522F4AB-3256-4A45-8842-37C141E5EA73}" presName="Name1" presStyleCnt="0"/>
      <dgm:spPr/>
    </dgm:pt>
    <dgm:pt modelId="{F86716DE-DAF9-4348-A027-441EC8E27912}" type="pres">
      <dgm:prSet presAssocID="{B522F4AB-3256-4A45-8842-37C141E5EA73}" presName="cycle" presStyleCnt="0"/>
      <dgm:spPr/>
    </dgm:pt>
    <dgm:pt modelId="{27031421-49FC-49B0-AB62-0698D643E8FB}" type="pres">
      <dgm:prSet presAssocID="{B522F4AB-3256-4A45-8842-37C141E5EA73}" presName="srcNode" presStyleLbl="node1" presStyleIdx="0" presStyleCnt="4"/>
      <dgm:spPr/>
    </dgm:pt>
    <dgm:pt modelId="{D8CD6092-1050-4EA7-9D77-61570DBFE2B2}" type="pres">
      <dgm:prSet presAssocID="{B522F4AB-3256-4A45-8842-37C141E5EA73}" presName="conn" presStyleLbl="parChTrans1D2" presStyleIdx="0" presStyleCnt="1"/>
      <dgm:spPr/>
    </dgm:pt>
    <dgm:pt modelId="{04720D4C-9432-42AB-95C9-7EAD9CA93C55}" type="pres">
      <dgm:prSet presAssocID="{B522F4AB-3256-4A45-8842-37C141E5EA73}" presName="extraNode" presStyleLbl="node1" presStyleIdx="0" presStyleCnt="4"/>
      <dgm:spPr/>
    </dgm:pt>
    <dgm:pt modelId="{CFA27ECB-43FC-4BCD-BEC9-79C6CAE84FA2}" type="pres">
      <dgm:prSet presAssocID="{B522F4AB-3256-4A45-8842-37C141E5EA73}" presName="dstNode" presStyleLbl="node1" presStyleIdx="0" presStyleCnt="4"/>
      <dgm:spPr/>
    </dgm:pt>
    <dgm:pt modelId="{8D141B14-1103-410C-9BBC-41DF767AFB75}" type="pres">
      <dgm:prSet presAssocID="{87B86E2A-67D8-41AF-9230-AA75686C46A9}" presName="text_1" presStyleLbl="node1" presStyleIdx="0" presStyleCnt="4">
        <dgm:presLayoutVars>
          <dgm:bulletEnabled val="1"/>
        </dgm:presLayoutVars>
      </dgm:prSet>
      <dgm:spPr/>
    </dgm:pt>
    <dgm:pt modelId="{C58FE40C-42A8-4577-BE35-60ADFC8BA061}" type="pres">
      <dgm:prSet presAssocID="{87B86E2A-67D8-41AF-9230-AA75686C46A9}" presName="accent_1" presStyleCnt="0"/>
      <dgm:spPr/>
    </dgm:pt>
    <dgm:pt modelId="{33BE6D10-B84B-4CB6-ADF9-0672187411E0}" type="pres">
      <dgm:prSet presAssocID="{87B86E2A-67D8-41AF-9230-AA75686C46A9}" presName="accentRepeatNode" presStyleLbl="solidFgAcc1" presStyleIdx="0" presStyleCnt="4"/>
      <dgm:spPr/>
    </dgm:pt>
    <dgm:pt modelId="{ECA51F79-3878-475E-AAA6-BD65279A9441}" type="pres">
      <dgm:prSet presAssocID="{2670608E-03E4-40E7-B07C-89A5A93D74B9}" presName="text_2" presStyleLbl="node1" presStyleIdx="1" presStyleCnt="4">
        <dgm:presLayoutVars>
          <dgm:bulletEnabled val="1"/>
        </dgm:presLayoutVars>
      </dgm:prSet>
      <dgm:spPr/>
    </dgm:pt>
    <dgm:pt modelId="{E91ADA67-94CA-4A09-BE09-7BB1530C71DA}" type="pres">
      <dgm:prSet presAssocID="{2670608E-03E4-40E7-B07C-89A5A93D74B9}" presName="accent_2" presStyleCnt="0"/>
      <dgm:spPr/>
    </dgm:pt>
    <dgm:pt modelId="{74478423-6477-4343-8813-BEE18B90A8C6}" type="pres">
      <dgm:prSet presAssocID="{2670608E-03E4-40E7-B07C-89A5A93D74B9}" presName="accentRepeatNode" presStyleLbl="solidFgAcc1" presStyleIdx="1" presStyleCnt="4"/>
      <dgm:spPr/>
    </dgm:pt>
    <dgm:pt modelId="{62B72A24-B4F6-4CBA-9FF7-BF637709FDF9}" type="pres">
      <dgm:prSet presAssocID="{71BE2131-7852-4908-9791-B3E384D755B7}" presName="text_3" presStyleLbl="node1" presStyleIdx="2" presStyleCnt="4">
        <dgm:presLayoutVars>
          <dgm:bulletEnabled val="1"/>
        </dgm:presLayoutVars>
      </dgm:prSet>
      <dgm:spPr/>
    </dgm:pt>
    <dgm:pt modelId="{3057D371-E30F-454A-9781-66344A60AA31}" type="pres">
      <dgm:prSet presAssocID="{71BE2131-7852-4908-9791-B3E384D755B7}" presName="accent_3" presStyleCnt="0"/>
      <dgm:spPr/>
    </dgm:pt>
    <dgm:pt modelId="{33A560D9-D0CC-4A91-A0C5-6030DB9EE384}" type="pres">
      <dgm:prSet presAssocID="{71BE2131-7852-4908-9791-B3E384D755B7}" presName="accentRepeatNode" presStyleLbl="solidFgAcc1" presStyleIdx="2" presStyleCnt="4"/>
      <dgm:spPr/>
    </dgm:pt>
    <dgm:pt modelId="{A6EB8F64-7022-48C8-901D-8B9C4041C211}" type="pres">
      <dgm:prSet presAssocID="{5A1675D4-3EFF-4468-86EF-75FAF71A870A}" presName="text_4" presStyleLbl="node1" presStyleIdx="3" presStyleCnt="4">
        <dgm:presLayoutVars>
          <dgm:bulletEnabled val="1"/>
        </dgm:presLayoutVars>
      </dgm:prSet>
      <dgm:spPr/>
    </dgm:pt>
    <dgm:pt modelId="{4690471D-5DF3-49BA-B022-4CEE7B00350A}" type="pres">
      <dgm:prSet presAssocID="{5A1675D4-3EFF-4468-86EF-75FAF71A870A}" presName="accent_4" presStyleCnt="0"/>
      <dgm:spPr/>
    </dgm:pt>
    <dgm:pt modelId="{7E8529C2-6D7A-4AD6-9E36-E8B546A85029}" type="pres">
      <dgm:prSet presAssocID="{5A1675D4-3EFF-4468-86EF-75FAF71A870A}" presName="accentRepeatNode" presStyleLbl="solidFgAcc1" presStyleIdx="3" presStyleCnt="4"/>
      <dgm:spPr/>
    </dgm:pt>
  </dgm:ptLst>
  <dgm:cxnLst>
    <dgm:cxn modelId="{5116310B-BF06-4348-A27A-2C69AA96CA18}" type="presOf" srcId="{5A1675D4-3EFF-4468-86EF-75FAF71A870A}" destId="{A6EB8F64-7022-48C8-901D-8B9C4041C211}" srcOrd="0" destOrd="0" presId="urn:microsoft.com/office/officeart/2008/layout/VerticalCurvedList"/>
    <dgm:cxn modelId="{7AD36627-5F79-4AE9-BA9D-9A985C7985C4}" srcId="{B522F4AB-3256-4A45-8842-37C141E5EA73}" destId="{71BE2131-7852-4908-9791-B3E384D755B7}" srcOrd="2" destOrd="0" parTransId="{B5A26B98-A38A-4EDC-AACC-4FF91DBFECD7}" sibTransId="{7E3DA03D-8971-4847-B894-7A5BCACDE75D}"/>
    <dgm:cxn modelId="{2233B944-8BE0-4D99-BA0D-1AE174EA7853}" srcId="{B522F4AB-3256-4A45-8842-37C141E5EA73}" destId="{2670608E-03E4-40E7-B07C-89A5A93D74B9}" srcOrd="1" destOrd="0" parTransId="{5B0D7F53-998B-43A3-AAC2-ADF0871D313D}" sibTransId="{47B7214D-5D17-423C-96A7-461AB7DA7962}"/>
    <dgm:cxn modelId="{E22D1365-7128-466F-9148-20FBBD11B11E}" type="presOf" srcId="{0BA2472E-FDBE-4432-AF5C-2A2D37709F0E}" destId="{D8CD6092-1050-4EA7-9D77-61570DBFE2B2}" srcOrd="0" destOrd="0" presId="urn:microsoft.com/office/officeart/2008/layout/VerticalCurvedList"/>
    <dgm:cxn modelId="{904C7A6E-9CC9-49B9-AE92-36C969450610}" type="presOf" srcId="{2670608E-03E4-40E7-B07C-89A5A93D74B9}" destId="{ECA51F79-3878-475E-AAA6-BD65279A9441}" srcOrd="0" destOrd="0" presId="urn:microsoft.com/office/officeart/2008/layout/VerticalCurvedList"/>
    <dgm:cxn modelId="{032BF287-5FFA-4CA3-9156-07722B141BDB}" type="presOf" srcId="{B522F4AB-3256-4A45-8842-37C141E5EA73}" destId="{89F2EC2E-993D-4166-9646-BD07D9253722}" srcOrd="0" destOrd="0" presId="urn:microsoft.com/office/officeart/2008/layout/VerticalCurvedList"/>
    <dgm:cxn modelId="{47A9DBAD-33E0-4C24-8DE8-16DC1B054E6E}" type="presOf" srcId="{71BE2131-7852-4908-9791-B3E384D755B7}" destId="{62B72A24-B4F6-4CBA-9FF7-BF637709FDF9}" srcOrd="0" destOrd="0" presId="urn:microsoft.com/office/officeart/2008/layout/VerticalCurvedList"/>
    <dgm:cxn modelId="{3564F9BE-E976-43C7-AA31-EDE0AE19BEDE}" srcId="{B522F4AB-3256-4A45-8842-37C141E5EA73}" destId="{5A1675D4-3EFF-4468-86EF-75FAF71A870A}" srcOrd="3" destOrd="0" parTransId="{69F0AEA1-9EA6-469C-8D79-15E7CFC8CD02}" sibTransId="{6D360FDF-ED67-40AA-878B-1226B0CB1386}"/>
    <dgm:cxn modelId="{9D6D3BDF-4DBE-41D6-8A58-40F9A21B5E99}" srcId="{B522F4AB-3256-4A45-8842-37C141E5EA73}" destId="{87B86E2A-67D8-41AF-9230-AA75686C46A9}" srcOrd="0" destOrd="0" parTransId="{D45E15CA-89E3-4B01-A771-E608B263BECD}" sibTransId="{0BA2472E-FDBE-4432-AF5C-2A2D37709F0E}"/>
    <dgm:cxn modelId="{E8C2FEE3-676E-445D-9FF1-E7F1FFB3910A}" type="presOf" srcId="{87B86E2A-67D8-41AF-9230-AA75686C46A9}" destId="{8D141B14-1103-410C-9BBC-41DF767AFB75}" srcOrd="0" destOrd="0" presId="urn:microsoft.com/office/officeart/2008/layout/VerticalCurvedList"/>
    <dgm:cxn modelId="{9150593A-471B-4E19-9AA1-72C9128C4F62}" type="presParOf" srcId="{89F2EC2E-993D-4166-9646-BD07D9253722}" destId="{15AED8E0-840C-4580-BE4C-8AA947F58CC6}" srcOrd="0" destOrd="0" presId="urn:microsoft.com/office/officeart/2008/layout/VerticalCurvedList"/>
    <dgm:cxn modelId="{B628127E-3FEC-4E04-B9EC-DDFEE40989F7}" type="presParOf" srcId="{15AED8E0-840C-4580-BE4C-8AA947F58CC6}" destId="{F86716DE-DAF9-4348-A027-441EC8E27912}" srcOrd="0" destOrd="0" presId="urn:microsoft.com/office/officeart/2008/layout/VerticalCurvedList"/>
    <dgm:cxn modelId="{A47D755F-4AB9-4F4C-9E53-C7F290618ACB}" type="presParOf" srcId="{F86716DE-DAF9-4348-A027-441EC8E27912}" destId="{27031421-49FC-49B0-AB62-0698D643E8FB}" srcOrd="0" destOrd="0" presId="urn:microsoft.com/office/officeart/2008/layout/VerticalCurvedList"/>
    <dgm:cxn modelId="{79758CBF-B63F-48C6-8CAD-F2ADB0990309}" type="presParOf" srcId="{F86716DE-DAF9-4348-A027-441EC8E27912}" destId="{D8CD6092-1050-4EA7-9D77-61570DBFE2B2}" srcOrd="1" destOrd="0" presId="urn:microsoft.com/office/officeart/2008/layout/VerticalCurvedList"/>
    <dgm:cxn modelId="{E6215926-A302-4156-832C-6E5ED31080FC}" type="presParOf" srcId="{F86716DE-DAF9-4348-A027-441EC8E27912}" destId="{04720D4C-9432-42AB-95C9-7EAD9CA93C55}" srcOrd="2" destOrd="0" presId="urn:microsoft.com/office/officeart/2008/layout/VerticalCurvedList"/>
    <dgm:cxn modelId="{A1237DD3-2279-402F-9A99-12750FF01FB1}" type="presParOf" srcId="{F86716DE-DAF9-4348-A027-441EC8E27912}" destId="{CFA27ECB-43FC-4BCD-BEC9-79C6CAE84FA2}" srcOrd="3" destOrd="0" presId="urn:microsoft.com/office/officeart/2008/layout/VerticalCurvedList"/>
    <dgm:cxn modelId="{B7F5BE06-ED78-49E5-A77B-F8DDC0507CB2}" type="presParOf" srcId="{15AED8E0-840C-4580-BE4C-8AA947F58CC6}" destId="{8D141B14-1103-410C-9BBC-41DF767AFB75}" srcOrd="1" destOrd="0" presId="urn:microsoft.com/office/officeart/2008/layout/VerticalCurvedList"/>
    <dgm:cxn modelId="{0ACC55B3-3653-4284-8CF0-C03A088F27A6}" type="presParOf" srcId="{15AED8E0-840C-4580-BE4C-8AA947F58CC6}" destId="{C58FE40C-42A8-4577-BE35-60ADFC8BA061}" srcOrd="2" destOrd="0" presId="urn:microsoft.com/office/officeart/2008/layout/VerticalCurvedList"/>
    <dgm:cxn modelId="{418D94B5-B923-4DEE-937E-314691EB30E4}" type="presParOf" srcId="{C58FE40C-42A8-4577-BE35-60ADFC8BA061}" destId="{33BE6D10-B84B-4CB6-ADF9-0672187411E0}" srcOrd="0" destOrd="0" presId="urn:microsoft.com/office/officeart/2008/layout/VerticalCurvedList"/>
    <dgm:cxn modelId="{43F79576-A448-4E6A-8E17-51EAD8CE02BF}" type="presParOf" srcId="{15AED8E0-840C-4580-BE4C-8AA947F58CC6}" destId="{ECA51F79-3878-475E-AAA6-BD65279A9441}" srcOrd="3" destOrd="0" presId="urn:microsoft.com/office/officeart/2008/layout/VerticalCurvedList"/>
    <dgm:cxn modelId="{39BD688B-C13C-4623-8454-7F9F81CB81C2}" type="presParOf" srcId="{15AED8E0-840C-4580-BE4C-8AA947F58CC6}" destId="{E91ADA67-94CA-4A09-BE09-7BB1530C71DA}" srcOrd="4" destOrd="0" presId="urn:microsoft.com/office/officeart/2008/layout/VerticalCurvedList"/>
    <dgm:cxn modelId="{2B31034D-3A7F-4888-8F1C-72CD11D4C03B}" type="presParOf" srcId="{E91ADA67-94CA-4A09-BE09-7BB1530C71DA}" destId="{74478423-6477-4343-8813-BEE18B90A8C6}" srcOrd="0" destOrd="0" presId="urn:microsoft.com/office/officeart/2008/layout/VerticalCurvedList"/>
    <dgm:cxn modelId="{0A053F0B-A8E6-45D8-9B37-01A179684CB4}" type="presParOf" srcId="{15AED8E0-840C-4580-BE4C-8AA947F58CC6}" destId="{62B72A24-B4F6-4CBA-9FF7-BF637709FDF9}" srcOrd="5" destOrd="0" presId="urn:microsoft.com/office/officeart/2008/layout/VerticalCurvedList"/>
    <dgm:cxn modelId="{E887738B-1C37-4F06-B8B1-125403C2182B}" type="presParOf" srcId="{15AED8E0-840C-4580-BE4C-8AA947F58CC6}" destId="{3057D371-E30F-454A-9781-66344A60AA31}" srcOrd="6" destOrd="0" presId="urn:microsoft.com/office/officeart/2008/layout/VerticalCurvedList"/>
    <dgm:cxn modelId="{CD096841-BF62-40A7-8ECC-685E917FCA27}" type="presParOf" srcId="{3057D371-E30F-454A-9781-66344A60AA31}" destId="{33A560D9-D0CC-4A91-A0C5-6030DB9EE384}" srcOrd="0" destOrd="0" presId="urn:microsoft.com/office/officeart/2008/layout/VerticalCurvedList"/>
    <dgm:cxn modelId="{D7E67288-BB40-4810-9CA9-D98DC684F1DF}" type="presParOf" srcId="{15AED8E0-840C-4580-BE4C-8AA947F58CC6}" destId="{A6EB8F64-7022-48C8-901D-8B9C4041C211}" srcOrd="7" destOrd="0" presId="urn:microsoft.com/office/officeart/2008/layout/VerticalCurvedList"/>
    <dgm:cxn modelId="{2757C0B1-30F7-42E9-A5C2-51EB079E484B}" type="presParOf" srcId="{15AED8E0-840C-4580-BE4C-8AA947F58CC6}" destId="{4690471D-5DF3-49BA-B022-4CEE7B00350A}" srcOrd="8" destOrd="0" presId="urn:microsoft.com/office/officeart/2008/layout/VerticalCurvedList"/>
    <dgm:cxn modelId="{32F082F1-69FA-4BFF-8211-1EAF68D8FEA4}" type="presParOf" srcId="{4690471D-5DF3-49BA-B022-4CEE7B00350A}" destId="{7E8529C2-6D7A-4AD6-9E36-E8B546A85029}"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6C1B08B-9576-46F8-93EC-B099181F60C3}" type="doc">
      <dgm:prSet loTypeId="urn:microsoft.com/office/officeart/2005/8/layout/gear1" loCatId="relationship" qsTypeId="urn:microsoft.com/office/officeart/2005/8/quickstyle/3d3" qsCatId="3D" csTypeId="urn:microsoft.com/office/officeart/2005/8/colors/accent2_4" csCatId="accent2" phldr="1"/>
      <dgm:spPr/>
    </dgm:pt>
    <dgm:pt modelId="{C63E5251-5873-4041-956F-62AE58480268}">
      <dgm:prSet phldrT="[Text]"/>
      <dgm:spPr/>
      <dgm:t>
        <a:bodyPr/>
        <a:lstStyle/>
        <a:p>
          <a:r>
            <a:rPr lang="en-US" dirty="0"/>
            <a:t>Action</a:t>
          </a:r>
        </a:p>
      </dgm:t>
    </dgm:pt>
    <dgm:pt modelId="{AF570B62-F23E-4399-8138-D71754EA0EF4}" type="parTrans" cxnId="{4341D249-192F-499B-BEBD-EA9920751E9E}">
      <dgm:prSet/>
      <dgm:spPr/>
      <dgm:t>
        <a:bodyPr/>
        <a:lstStyle/>
        <a:p>
          <a:endParaRPr lang="en-US"/>
        </a:p>
      </dgm:t>
    </dgm:pt>
    <dgm:pt modelId="{E609D323-1245-4E2B-9E66-BAC1CF0DB3DC}" type="sibTrans" cxnId="{4341D249-192F-499B-BEBD-EA9920751E9E}">
      <dgm:prSet/>
      <dgm:spPr/>
      <dgm:t>
        <a:bodyPr/>
        <a:lstStyle/>
        <a:p>
          <a:endParaRPr lang="en-US"/>
        </a:p>
      </dgm:t>
    </dgm:pt>
    <dgm:pt modelId="{D47DF5BC-6108-422F-AFB1-E443D5DA1C5B}">
      <dgm:prSet phldrT="[Text]"/>
      <dgm:spPr/>
      <dgm:t>
        <a:bodyPr/>
        <a:lstStyle/>
        <a:p>
          <a:r>
            <a:rPr lang="en-US" dirty="0"/>
            <a:t>Awareness</a:t>
          </a:r>
        </a:p>
      </dgm:t>
    </dgm:pt>
    <dgm:pt modelId="{270583C0-4454-4B9B-897A-39D41979A26B}" type="parTrans" cxnId="{355FA8EE-DA1A-45AE-B377-FDDDDF3F8CE3}">
      <dgm:prSet/>
      <dgm:spPr/>
      <dgm:t>
        <a:bodyPr/>
        <a:lstStyle/>
        <a:p>
          <a:endParaRPr lang="en-US"/>
        </a:p>
      </dgm:t>
    </dgm:pt>
    <dgm:pt modelId="{5733553B-E9EE-4C4D-80A2-59C56ACAB8BD}" type="sibTrans" cxnId="{355FA8EE-DA1A-45AE-B377-FDDDDF3F8CE3}">
      <dgm:prSet/>
      <dgm:spPr/>
      <dgm:t>
        <a:bodyPr/>
        <a:lstStyle/>
        <a:p>
          <a:endParaRPr lang="en-US"/>
        </a:p>
      </dgm:t>
    </dgm:pt>
    <dgm:pt modelId="{6F0DC09B-F62C-4226-835D-E7667B9200C6}">
      <dgm:prSet phldrT="[Text]"/>
      <dgm:spPr/>
      <dgm:t>
        <a:bodyPr/>
        <a:lstStyle/>
        <a:p>
          <a:r>
            <a:rPr lang="en-US" dirty="0"/>
            <a:t>Advocacy</a:t>
          </a:r>
        </a:p>
      </dgm:t>
    </dgm:pt>
    <dgm:pt modelId="{3E84394A-BB15-4DE0-85D2-17283F74EBE6}" type="parTrans" cxnId="{79F5F2C5-DE82-41F9-806C-86051A4BC53D}">
      <dgm:prSet/>
      <dgm:spPr/>
      <dgm:t>
        <a:bodyPr/>
        <a:lstStyle/>
        <a:p>
          <a:endParaRPr lang="en-US"/>
        </a:p>
      </dgm:t>
    </dgm:pt>
    <dgm:pt modelId="{777F87C9-773D-4CAD-A29F-9AB2C73648CF}" type="sibTrans" cxnId="{79F5F2C5-DE82-41F9-806C-86051A4BC53D}">
      <dgm:prSet/>
      <dgm:spPr/>
      <dgm:t>
        <a:bodyPr/>
        <a:lstStyle/>
        <a:p>
          <a:endParaRPr lang="en-US"/>
        </a:p>
      </dgm:t>
    </dgm:pt>
    <dgm:pt modelId="{17A1F495-6C13-42E1-B020-9ABBBFD1868B}" type="pres">
      <dgm:prSet presAssocID="{F6C1B08B-9576-46F8-93EC-B099181F60C3}" presName="composite" presStyleCnt="0">
        <dgm:presLayoutVars>
          <dgm:chMax val="3"/>
          <dgm:animLvl val="lvl"/>
          <dgm:resizeHandles val="exact"/>
        </dgm:presLayoutVars>
      </dgm:prSet>
      <dgm:spPr/>
    </dgm:pt>
    <dgm:pt modelId="{2590F4B4-96DC-423B-86CB-342D2D9155CF}" type="pres">
      <dgm:prSet presAssocID="{C63E5251-5873-4041-956F-62AE58480268}" presName="gear1" presStyleLbl="node1" presStyleIdx="0" presStyleCnt="3">
        <dgm:presLayoutVars>
          <dgm:chMax val="1"/>
          <dgm:bulletEnabled val="1"/>
        </dgm:presLayoutVars>
      </dgm:prSet>
      <dgm:spPr/>
    </dgm:pt>
    <dgm:pt modelId="{9D343E81-14A0-403A-8174-F82397F7F2AF}" type="pres">
      <dgm:prSet presAssocID="{C63E5251-5873-4041-956F-62AE58480268}" presName="gear1srcNode" presStyleLbl="node1" presStyleIdx="0" presStyleCnt="3"/>
      <dgm:spPr/>
    </dgm:pt>
    <dgm:pt modelId="{F347C23A-2FFB-4D6C-AB1D-D067880AB539}" type="pres">
      <dgm:prSet presAssocID="{C63E5251-5873-4041-956F-62AE58480268}" presName="gear1dstNode" presStyleLbl="node1" presStyleIdx="0" presStyleCnt="3"/>
      <dgm:spPr/>
    </dgm:pt>
    <dgm:pt modelId="{AFAEB075-3809-40AB-91A0-A0749F08AE4E}" type="pres">
      <dgm:prSet presAssocID="{D47DF5BC-6108-422F-AFB1-E443D5DA1C5B}" presName="gear2" presStyleLbl="node1" presStyleIdx="1" presStyleCnt="3">
        <dgm:presLayoutVars>
          <dgm:chMax val="1"/>
          <dgm:bulletEnabled val="1"/>
        </dgm:presLayoutVars>
      </dgm:prSet>
      <dgm:spPr/>
    </dgm:pt>
    <dgm:pt modelId="{CC2D8D71-AFA7-48D5-B068-20830C98A86A}" type="pres">
      <dgm:prSet presAssocID="{D47DF5BC-6108-422F-AFB1-E443D5DA1C5B}" presName="gear2srcNode" presStyleLbl="node1" presStyleIdx="1" presStyleCnt="3"/>
      <dgm:spPr/>
    </dgm:pt>
    <dgm:pt modelId="{D237C927-B0E2-44FB-B29C-E1716F4F7707}" type="pres">
      <dgm:prSet presAssocID="{D47DF5BC-6108-422F-AFB1-E443D5DA1C5B}" presName="gear2dstNode" presStyleLbl="node1" presStyleIdx="1" presStyleCnt="3"/>
      <dgm:spPr/>
    </dgm:pt>
    <dgm:pt modelId="{13EFB7E6-94D8-48BA-B4FC-6296684E2A52}" type="pres">
      <dgm:prSet presAssocID="{6F0DC09B-F62C-4226-835D-E7667B9200C6}" presName="gear3" presStyleLbl="node1" presStyleIdx="2" presStyleCnt="3"/>
      <dgm:spPr/>
    </dgm:pt>
    <dgm:pt modelId="{3CFB16A2-716E-46A4-AA85-F634E20A095F}" type="pres">
      <dgm:prSet presAssocID="{6F0DC09B-F62C-4226-835D-E7667B9200C6}" presName="gear3tx" presStyleLbl="node1" presStyleIdx="2" presStyleCnt="3">
        <dgm:presLayoutVars>
          <dgm:chMax val="1"/>
          <dgm:bulletEnabled val="1"/>
        </dgm:presLayoutVars>
      </dgm:prSet>
      <dgm:spPr/>
    </dgm:pt>
    <dgm:pt modelId="{D6CF9C5C-7033-4604-9ED9-42CE815DB728}" type="pres">
      <dgm:prSet presAssocID="{6F0DC09B-F62C-4226-835D-E7667B9200C6}" presName="gear3srcNode" presStyleLbl="node1" presStyleIdx="2" presStyleCnt="3"/>
      <dgm:spPr/>
    </dgm:pt>
    <dgm:pt modelId="{7E59D5CF-02E1-48C9-A1B5-56E43EFFE106}" type="pres">
      <dgm:prSet presAssocID="{6F0DC09B-F62C-4226-835D-E7667B9200C6}" presName="gear3dstNode" presStyleLbl="node1" presStyleIdx="2" presStyleCnt="3"/>
      <dgm:spPr/>
    </dgm:pt>
    <dgm:pt modelId="{06AF634F-2021-4E00-99A4-82B20F30207B}" type="pres">
      <dgm:prSet presAssocID="{E609D323-1245-4E2B-9E66-BAC1CF0DB3DC}" presName="connector1" presStyleLbl="sibTrans2D1" presStyleIdx="0" presStyleCnt="3"/>
      <dgm:spPr/>
    </dgm:pt>
    <dgm:pt modelId="{7FA87320-6D71-4C5A-ADA1-C8532D7EBECD}" type="pres">
      <dgm:prSet presAssocID="{5733553B-E9EE-4C4D-80A2-59C56ACAB8BD}" presName="connector2" presStyleLbl="sibTrans2D1" presStyleIdx="1" presStyleCnt="3"/>
      <dgm:spPr/>
    </dgm:pt>
    <dgm:pt modelId="{F5173CB8-93F9-48D5-BB93-7594E2CFF70C}" type="pres">
      <dgm:prSet presAssocID="{777F87C9-773D-4CAD-A29F-9AB2C73648CF}" presName="connector3" presStyleLbl="sibTrans2D1" presStyleIdx="2" presStyleCnt="3"/>
      <dgm:spPr/>
    </dgm:pt>
  </dgm:ptLst>
  <dgm:cxnLst>
    <dgm:cxn modelId="{1C8B8D15-4FC1-432A-A9F0-B61B7F0E1CB4}" type="presOf" srcId="{C63E5251-5873-4041-956F-62AE58480268}" destId="{9D343E81-14A0-403A-8174-F82397F7F2AF}" srcOrd="1" destOrd="0" presId="urn:microsoft.com/office/officeart/2005/8/layout/gear1"/>
    <dgm:cxn modelId="{7FB2DC16-7FCD-4119-9F06-8CE383F21063}" type="presOf" srcId="{F6C1B08B-9576-46F8-93EC-B099181F60C3}" destId="{17A1F495-6C13-42E1-B020-9ABBBFD1868B}" srcOrd="0" destOrd="0" presId="urn:microsoft.com/office/officeart/2005/8/layout/gear1"/>
    <dgm:cxn modelId="{2FCA7B24-36A8-4284-81C0-BE378232ACC2}" type="presOf" srcId="{777F87C9-773D-4CAD-A29F-9AB2C73648CF}" destId="{F5173CB8-93F9-48D5-BB93-7594E2CFF70C}" srcOrd="0" destOrd="0" presId="urn:microsoft.com/office/officeart/2005/8/layout/gear1"/>
    <dgm:cxn modelId="{3D90CF3F-2BF0-409C-8434-0DE4A2895F93}" type="presOf" srcId="{D47DF5BC-6108-422F-AFB1-E443D5DA1C5B}" destId="{AFAEB075-3809-40AB-91A0-A0749F08AE4E}" srcOrd="0" destOrd="0" presId="urn:microsoft.com/office/officeart/2005/8/layout/gear1"/>
    <dgm:cxn modelId="{66725941-331D-42A0-BF77-FA4AC59C1152}" type="presOf" srcId="{6F0DC09B-F62C-4226-835D-E7667B9200C6}" destId="{7E59D5CF-02E1-48C9-A1B5-56E43EFFE106}" srcOrd="3" destOrd="0" presId="urn:microsoft.com/office/officeart/2005/8/layout/gear1"/>
    <dgm:cxn modelId="{4341D249-192F-499B-BEBD-EA9920751E9E}" srcId="{F6C1B08B-9576-46F8-93EC-B099181F60C3}" destId="{C63E5251-5873-4041-956F-62AE58480268}" srcOrd="0" destOrd="0" parTransId="{AF570B62-F23E-4399-8138-D71754EA0EF4}" sibTransId="{E609D323-1245-4E2B-9E66-BAC1CF0DB3DC}"/>
    <dgm:cxn modelId="{DA0B3694-7DA2-4032-B0A0-CCA0792A1C4A}" type="presOf" srcId="{E609D323-1245-4E2B-9E66-BAC1CF0DB3DC}" destId="{06AF634F-2021-4E00-99A4-82B20F30207B}" srcOrd="0" destOrd="0" presId="urn:microsoft.com/office/officeart/2005/8/layout/gear1"/>
    <dgm:cxn modelId="{4FF9029F-3A52-40AC-AC9A-4457171A6E16}" type="presOf" srcId="{D47DF5BC-6108-422F-AFB1-E443D5DA1C5B}" destId="{D237C927-B0E2-44FB-B29C-E1716F4F7707}" srcOrd="2" destOrd="0" presId="urn:microsoft.com/office/officeart/2005/8/layout/gear1"/>
    <dgm:cxn modelId="{4FA7F6A4-E480-4CC9-B03C-9F06545C409D}" type="presOf" srcId="{6F0DC09B-F62C-4226-835D-E7667B9200C6}" destId="{3CFB16A2-716E-46A4-AA85-F634E20A095F}" srcOrd="1" destOrd="0" presId="urn:microsoft.com/office/officeart/2005/8/layout/gear1"/>
    <dgm:cxn modelId="{88C158B9-7D51-4015-9512-D1B34B28499B}" type="presOf" srcId="{5733553B-E9EE-4C4D-80A2-59C56ACAB8BD}" destId="{7FA87320-6D71-4C5A-ADA1-C8532D7EBECD}" srcOrd="0" destOrd="0" presId="urn:microsoft.com/office/officeart/2005/8/layout/gear1"/>
    <dgm:cxn modelId="{EB03F7C3-C4E8-4496-9346-D909682427CC}" type="presOf" srcId="{C63E5251-5873-4041-956F-62AE58480268}" destId="{2590F4B4-96DC-423B-86CB-342D2D9155CF}" srcOrd="0" destOrd="0" presId="urn:microsoft.com/office/officeart/2005/8/layout/gear1"/>
    <dgm:cxn modelId="{79F5F2C5-DE82-41F9-806C-86051A4BC53D}" srcId="{F6C1B08B-9576-46F8-93EC-B099181F60C3}" destId="{6F0DC09B-F62C-4226-835D-E7667B9200C6}" srcOrd="2" destOrd="0" parTransId="{3E84394A-BB15-4DE0-85D2-17283F74EBE6}" sibTransId="{777F87C9-773D-4CAD-A29F-9AB2C73648CF}"/>
    <dgm:cxn modelId="{C401D4C7-9239-4882-BCC7-DF2955A450D8}" type="presOf" srcId="{D47DF5BC-6108-422F-AFB1-E443D5DA1C5B}" destId="{CC2D8D71-AFA7-48D5-B068-20830C98A86A}" srcOrd="1" destOrd="0" presId="urn:microsoft.com/office/officeart/2005/8/layout/gear1"/>
    <dgm:cxn modelId="{768F38DF-79E8-457B-92B8-13889C13A018}" type="presOf" srcId="{C63E5251-5873-4041-956F-62AE58480268}" destId="{F347C23A-2FFB-4D6C-AB1D-D067880AB539}" srcOrd="2" destOrd="0" presId="urn:microsoft.com/office/officeart/2005/8/layout/gear1"/>
    <dgm:cxn modelId="{2F6EB4E7-E6D1-4FA4-8A1E-0FD6259557FF}" type="presOf" srcId="{6F0DC09B-F62C-4226-835D-E7667B9200C6}" destId="{D6CF9C5C-7033-4604-9ED9-42CE815DB728}" srcOrd="2" destOrd="0" presId="urn:microsoft.com/office/officeart/2005/8/layout/gear1"/>
    <dgm:cxn modelId="{355FA8EE-DA1A-45AE-B377-FDDDDF3F8CE3}" srcId="{F6C1B08B-9576-46F8-93EC-B099181F60C3}" destId="{D47DF5BC-6108-422F-AFB1-E443D5DA1C5B}" srcOrd="1" destOrd="0" parTransId="{270583C0-4454-4B9B-897A-39D41979A26B}" sibTransId="{5733553B-E9EE-4C4D-80A2-59C56ACAB8BD}"/>
    <dgm:cxn modelId="{B12695FB-6A69-447C-8F3A-DF87EBB3AFF2}" type="presOf" srcId="{6F0DC09B-F62C-4226-835D-E7667B9200C6}" destId="{13EFB7E6-94D8-48BA-B4FC-6296684E2A52}" srcOrd="0" destOrd="0" presId="urn:microsoft.com/office/officeart/2005/8/layout/gear1"/>
    <dgm:cxn modelId="{E43E6500-01C3-4FD1-9372-E60B907C4275}" type="presParOf" srcId="{17A1F495-6C13-42E1-B020-9ABBBFD1868B}" destId="{2590F4B4-96DC-423B-86CB-342D2D9155CF}" srcOrd="0" destOrd="0" presId="urn:microsoft.com/office/officeart/2005/8/layout/gear1"/>
    <dgm:cxn modelId="{9511B9D7-F5B0-4D18-84FE-C4075A2E0FAD}" type="presParOf" srcId="{17A1F495-6C13-42E1-B020-9ABBBFD1868B}" destId="{9D343E81-14A0-403A-8174-F82397F7F2AF}" srcOrd="1" destOrd="0" presId="urn:microsoft.com/office/officeart/2005/8/layout/gear1"/>
    <dgm:cxn modelId="{48D3B31B-1E56-49F8-AE45-42932FDF86D0}" type="presParOf" srcId="{17A1F495-6C13-42E1-B020-9ABBBFD1868B}" destId="{F347C23A-2FFB-4D6C-AB1D-D067880AB539}" srcOrd="2" destOrd="0" presId="urn:microsoft.com/office/officeart/2005/8/layout/gear1"/>
    <dgm:cxn modelId="{1FFBAC39-0634-431A-8DCE-1B058E47F61B}" type="presParOf" srcId="{17A1F495-6C13-42E1-B020-9ABBBFD1868B}" destId="{AFAEB075-3809-40AB-91A0-A0749F08AE4E}" srcOrd="3" destOrd="0" presId="urn:microsoft.com/office/officeart/2005/8/layout/gear1"/>
    <dgm:cxn modelId="{DF10BA11-E65C-4F35-91CD-CEE1D182D055}" type="presParOf" srcId="{17A1F495-6C13-42E1-B020-9ABBBFD1868B}" destId="{CC2D8D71-AFA7-48D5-B068-20830C98A86A}" srcOrd="4" destOrd="0" presId="urn:microsoft.com/office/officeart/2005/8/layout/gear1"/>
    <dgm:cxn modelId="{BDE6C58C-0357-4F06-903D-88ED0A8B165D}" type="presParOf" srcId="{17A1F495-6C13-42E1-B020-9ABBBFD1868B}" destId="{D237C927-B0E2-44FB-B29C-E1716F4F7707}" srcOrd="5" destOrd="0" presId="urn:microsoft.com/office/officeart/2005/8/layout/gear1"/>
    <dgm:cxn modelId="{42439F5F-690A-44B2-898A-5054C5CDA64C}" type="presParOf" srcId="{17A1F495-6C13-42E1-B020-9ABBBFD1868B}" destId="{13EFB7E6-94D8-48BA-B4FC-6296684E2A52}" srcOrd="6" destOrd="0" presId="urn:microsoft.com/office/officeart/2005/8/layout/gear1"/>
    <dgm:cxn modelId="{53ABD5BD-10C0-40CA-AEDC-D4C21100FB17}" type="presParOf" srcId="{17A1F495-6C13-42E1-B020-9ABBBFD1868B}" destId="{3CFB16A2-716E-46A4-AA85-F634E20A095F}" srcOrd="7" destOrd="0" presId="urn:microsoft.com/office/officeart/2005/8/layout/gear1"/>
    <dgm:cxn modelId="{405F66FA-158A-4492-AF80-1933F31ECBE7}" type="presParOf" srcId="{17A1F495-6C13-42E1-B020-9ABBBFD1868B}" destId="{D6CF9C5C-7033-4604-9ED9-42CE815DB728}" srcOrd="8" destOrd="0" presId="urn:microsoft.com/office/officeart/2005/8/layout/gear1"/>
    <dgm:cxn modelId="{AD970B00-F313-4DA9-ACF2-D2B7BA3398C1}" type="presParOf" srcId="{17A1F495-6C13-42E1-B020-9ABBBFD1868B}" destId="{7E59D5CF-02E1-48C9-A1B5-56E43EFFE106}" srcOrd="9" destOrd="0" presId="urn:microsoft.com/office/officeart/2005/8/layout/gear1"/>
    <dgm:cxn modelId="{2716FBBD-0D49-46AC-9F11-39FE68736147}" type="presParOf" srcId="{17A1F495-6C13-42E1-B020-9ABBBFD1868B}" destId="{06AF634F-2021-4E00-99A4-82B20F30207B}" srcOrd="10" destOrd="0" presId="urn:microsoft.com/office/officeart/2005/8/layout/gear1"/>
    <dgm:cxn modelId="{3B8F7A43-B925-4D4C-B226-CE4D59D4B12F}" type="presParOf" srcId="{17A1F495-6C13-42E1-B020-9ABBBFD1868B}" destId="{7FA87320-6D71-4C5A-ADA1-C8532D7EBECD}" srcOrd="11" destOrd="0" presId="urn:microsoft.com/office/officeart/2005/8/layout/gear1"/>
    <dgm:cxn modelId="{418329BD-ECA6-48D6-A231-366A3C8BA7BE}" type="presParOf" srcId="{17A1F495-6C13-42E1-B020-9ABBBFD1868B}" destId="{F5173CB8-93F9-48D5-BB93-7594E2CFF70C}"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103004-5623-48D9-A621-CE2D773BD813}">
      <dsp:nvSpPr>
        <dsp:cNvPr id="0" name=""/>
        <dsp:cNvSpPr/>
      </dsp:nvSpPr>
      <dsp:spPr>
        <a:xfrm>
          <a:off x="0" y="0"/>
          <a:ext cx="5307092" cy="1148661"/>
        </a:xfrm>
        <a:prstGeom prst="roundRect">
          <a:avLst>
            <a:gd name="adj" fmla="val 10000"/>
          </a:avLst>
        </a:prstGeom>
        <a:gradFill rotWithShape="0">
          <a:gsLst>
            <a:gs pos="0">
              <a:srgbClr val="2D2D8A">
                <a:shade val="80000"/>
                <a:hueOff val="0"/>
                <a:satOff val="0"/>
                <a:lumOff val="0"/>
                <a:alphaOff val="0"/>
                <a:shade val="51000"/>
                <a:satMod val="130000"/>
              </a:srgbClr>
            </a:gs>
            <a:gs pos="80000">
              <a:srgbClr val="2D2D8A">
                <a:shade val="80000"/>
                <a:hueOff val="0"/>
                <a:satOff val="0"/>
                <a:lumOff val="0"/>
                <a:alphaOff val="0"/>
                <a:shade val="93000"/>
                <a:satMod val="130000"/>
              </a:srgbClr>
            </a:gs>
            <a:gs pos="100000">
              <a:srgbClr val="2D2D8A">
                <a:shade val="80000"/>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solidFill>
                <a:srgbClr val="FFFFFF"/>
              </a:solidFill>
              <a:latin typeface="Arial"/>
              <a:ea typeface="+mn-ea"/>
              <a:cs typeface="+mn-cs"/>
            </a:rPr>
            <a:t>1. Score each individual HAC measure (Winsorized z-score)</a:t>
          </a:r>
        </a:p>
      </dsp:txBody>
      <dsp:txXfrm>
        <a:off x="33643" y="33643"/>
        <a:ext cx="4067597" cy="1081375"/>
      </dsp:txXfrm>
    </dsp:sp>
    <dsp:sp modelId="{30C1C437-7783-4806-B74D-58AABB78CD1A}">
      <dsp:nvSpPr>
        <dsp:cNvPr id="0" name=""/>
        <dsp:cNvSpPr/>
      </dsp:nvSpPr>
      <dsp:spPr>
        <a:xfrm>
          <a:off x="468272" y="1328388"/>
          <a:ext cx="5307092" cy="1148661"/>
        </a:xfrm>
        <a:prstGeom prst="roundRect">
          <a:avLst>
            <a:gd name="adj" fmla="val 10000"/>
          </a:avLst>
        </a:prstGeom>
        <a:gradFill rotWithShape="0">
          <a:gsLst>
            <a:gs pos="0">
              <a:srgbClr val="2D2D8A">
                <a:shade val="80000"/>
                <a:hueOff val="0"/>
                <a:satOff val="-16910"/>
                <a:lumOff val="16907"/>
                <a:alphaOff val="0"/>
                <a:shade val="51000"/>
                <a:satMod val="130000"/>
              </a:srgbClr>
            </a:gs>
            <a:gs pos="80000">
              <a:srgbClr val="2D2D8A">
                <a:shade val="80000"/>
                <a:hueOff val="0"/>
                <a:satOff val="-16910"/>
                <a:lumOff val="16907"/>
                <a:alphaOff val="0"/>
                <a:shade val="93000"/>
                <a:satMod val="130000"/>
              </a:srgbClr>
            </a:gs>
            <a:gs pos="100000">
              <a:srgbClr val="2D2D8A">
                <a:shade val="80000"/>
                <a:hueOff val="0"/>
                <a:satOff val="-16910"/>
                <a:lumOff val="16907"/>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solidFill>
                <a:srgbClr val="FFFFFF"/>
              </a:solidFill>
              <a:latin typeface="Arial"/>
              <a:ea typeface="+mn-ea"/>
              <a:cs typeface="+mn-cs"/>
            </a:rPr>
            <a:t>2. Calculate domain scores (85% HAI measures, 15% PSI)</a:t>
          </a:r>
        </a:p>
      </dsp:txBody>
      <dsp:txXfrm>
        <a:off x="501915" y="1362031"/>
        <a:ext cx="4024903" cy="1081375"/>
      </dsp:txXfrm>
    </dsp:sp>
    <dsp:sp modelId="{A5D8518D-2258-4BC3-B716-CC359D9D7055}">
      <dsp:nvSpPr>
        <dsp:cNvPr id="0" name=""/>
        <dsp:cNvSpPr/>
      </dsp:nvSpPr>
      <dsp:spPr>
        <a:xfrm>
          <a:off x="936545" y="2680209"/>
          <a:ext cx="5307092" cy="1148661"/>
        </a:xfrm>
        <a:prstGeom prst="roundRect">
          <a:avLst>
            <a:gd name="adj" fmla="val 10000"/>
          </a:avLst>
        </a:prstGeom>
        <a:gradFill rotWithShape="0">
          <a:gsLst>
            <a:gs pos="0">
              <a:srgbClr val="2D2D8A">
                <a:shade val="80000"/>
                <a:hueOff val="0"/>
                <a:satOff val="-33821"/>
                <a:lumOff val="33815"/>
                <a:alphaOff val="0"/>
                <a:shade val="51000"/>
                <a:satMod val="130000"/>
              </a:srgbClr>
            </a:gs>
            <a:gs pos="80000">
              <a:srgbClr val="2D2D8A">
                <a:shade val="80000"/>
                <a:hueOff val="0"/>
                <a:satOff val="-33821"/>
                <a:lumOff val="33815"/>
                <a:alphaOff val="0"/>
                <a:shade val="93000"/>
                <a:satMod val="130000"/>
              </a:srgbClr>
            </a:gs>
            <a:gs pos="100000">
              <a:srgbClr val="2D2D8A">
                <a:shade val="80000"/>
                <a:hueOff val="0"/>
                <a:satOff val="-33821"/>
                <a:lumOff val="33815"/>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solidFill>
                <a:srgbClr val="FFFFFF"/>
              </a:solidFill>
              <a:latin typeface="Arial"/>
              <a:ea typeface="+mn-ea"/>
              <a:cs typeface="+mn-cs"/>
            </a:rPr>
            <a:t>3. Calculate the Total HAC Score</a:t>
          </a:r>
        </a:p>
      </dsp:txBody>
      <dsp:txXfrm>
        <a:off x="970188" y="2713852"/>
        <a:ext cx="4024903" cy="1081375"/>
      </dsp:txXfrm>
    </dsp:sp>
    <dsp:sp modelId="{2F4AD58F-14F8-4072-862A-01AD1FC01CB1}">
      <dsp:nvSpPr>
        <dsp:cNvPr id="0" name=""/>
        <dsp:cNvSpPr/>
      </dsp:nvSpPr>
      <dsp:spPr>
        <a:xfrm>
          <a:off x="4560462" y="871068"/>
          <a:ext cx="746629" cy="746629"/>
        </a:xfrm>
        <a:prstGeom prst="downArrow">
          <a:avLst>
            <a:gd name="adj1" fmla="val 55000"/>
            <a:gd name="adj2" fmla="val 45000"/>
          </a:avLst>
        </a:prstGeom>
        <a:solidFill>
          <a:srgbClr val="2D2D8A">
            <a:alpha val="90000"/>
            <a:tint val="40000"/>
            <a:hueOff val="0"/>
            <a:satOff val="0"/>
            <a:lumOff val="0"/>
            <a:alphaOff val="0"/>
          </a:srgbClr>
        </a:solidFill>
        <a:ln w="9525" cap="flat" cmpd="sng" algn="ctr">
          <a:solidFill>
            <a:srgbClr val="2D2D8A">
              <a:alpha val="90000"/>
              <a:tint val="40000"/>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endParaRPr lang="en-US" sz="3500" kern="1200" dirty="0">
            <a:solidFill>
              <a:srgbClr val="000000">
                <a:hueOff val="0"/>
                <a:satOff val="0"/>
                <a:lumOff val="0"/>
                <a:alphaOff val="0"/>
              </a:srgbClr>
            </a:solidFill>
            <a:latin typeface="Arial"/>
            <a:ea typeface="+mn-ea"/>
            <a:cs typeface="+mn-cs"/>
          </a:endParaRPr>
        </a:p>
      </dsp:txBody>
      <dsp:txXfrm>
        <a:off x="4728454" y="871068"/>
        <a:ext cx="410645" cy="561838"/>
      </dsp:txXfrm>
    </dsp:sp>
    <dsp:sp modelId="{8F64EF26-3725-4DF1-AC00-C7681ACA3AC8}">
      <dsp:nvSpPr>
        <dsp:cNvPr id="0" name=""/>
        <dsp:cNvSpPr/>
      </dsp:nvSpPr>
      <dsp:spPr>
        <a:xfrm>
          <a:off x="5028735" y="2203515"/>
          <a:ext cx="746629" cy="746629"/>
        </a:xfrm>
        <a:prstGeom prst="downArrow">
          <a:avLst>
            <a:gd name="adj1" fmla="val 55000"/>
            <a:gd name="adj2" fmla="val 45000"/>
          </a:avLst>
        </a:prstGeom>
        <a:solidFill>
          <a:srgbClr val="2D2D8A">
            <a:alpha val="90000"/>
            <a:tint val="40000"/>
            <a:hueOff val="0"/>
            <a:satOff val="0"/>
            <a:lumOff val="0"/>
            <a:alphaOff val="0"/>
          </a:srgbClr>
        </a:solidFill>
        <a:ln w="9525" cap="flat" cmpd="sng" algn="ctr">
          <a:solidFill>
            <a:srgbClr val="2D2D8A">
              <a:alpha val="90000"/>
              <a:tint val="40000"/>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endParaRPr lang="en-US" sz="3500" kern="1200" dirty="0">
            <a:solidFill>
              <a:srgbClr val="000000">
                <a:hueOff val="0"/>
                <a:satOff val="0"/>
                <a:lumOff val="0"/>
                <a:alphaOff val="0"/>
              </a:srgbClr>
            </a:solidFill>
            <a:latin typeface="Arial"/>
            <a:ea typeface="+mn-ea"/>
            <a:cs typeface="+mn-cs"/>
          </a:endParaRPr>
        </a:p>
      </dsp:txBody>
      <dsp:txXfrm>
        <a:off x="5196727" y="2203515"/>
        <a:ext cx="410645" cy="56183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14732F-A96D-42ED-AD5B-00E5B6747BC1}">
      <dsp:nvSpPr>
        <dsp:cNvPr id="0" name=""/>
        <dsp:cNvSpPr/>
      </dsp:nvSpPr>
      <dsp:spPr>
        <a:xfrm>
          <a:off x="3024321" y="280437"/>
          <a:ext cx="2884536" cy="642954"/>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Mental and Behavioral Health Committee</a:t>
          </a:r>
        </a:p>
      </dsp:txBody>
      <dsp:txXfrm>
        <a:off x="3043152" y="299268"/>
        <a:ext cx="2846874" cy="605292"/>
      </dsp:txXfrm>
    </dsp:sp>
    <dsp:sp modelId="{EF7DBFE2-F78A-425F-9820-716281619875}">
      <dsp:nvSpPr>
        <dsp:cNvPr id="0" name=""/>
        <dsp:cNvSpPr/>
      </dsp:nvSpPr>
      <dsp:spPr>
        <a:xfrm>
          <a:off x="4420869" y="923392"/>
          <a:ext cx="91440" cy="910102"/>
        </a:xfrm>
        <a:custGeom>
          <a:avLst/>
          <a:gdLst/>
          <a:ahLst/>
          <a:cxnLst/>
          <a:rect l="0" t="0" r="0" b="0"/>
          <a:pathLst>
            <a:path>
              <a:moveTo>
                <a:pt x="45720" y="0"/>
              </a:moveTo>
              <a:lnTo>
                <a:pt x="45720" y="910102"/>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5ACE634-DE7B-4FA4-8331-F84129B52DF8}">
      <dsp:nvSpPr>
        <dsp:cNvPr id="0" name=""/>
        <dsp:cNvSpPr/>
      </dsp:nvSpPr>
      <dsp:spPr>
        <a:xfrm>
          <a:off x="3256278" y="1833495"/>
          <a:ext cx="2420623" cy="954135"/>
        </a:xfrm>
        <a:prstGeom prst="roundRect">
          <a:avLst>
            <a:gd name="adj" fmla="val 10000"/>
          </a:avLst>
        </a:prstGeom>
        <a:solidFill>
          <a:schemeClr val="lt1">
            <a:hueOff val="0"/>
            <a:satOff val="0"/>
            <a:lumOff val="0"/>
            <a:alphaOff val="0"/>
          </a:schemeClr>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Mental Health Access Website Subgroup</a:t>
          </a:r>
        </a:p>
      </dsp:txBody>
      <dsp:txXfrm>
        <a:off x="3284224" y="1861441"/>
        <a:ext cx="2364731" cy="898243"/>
      </dsp:txXfrm>
    </dsp:sp>
    <dsp:sp modelId="{52708AC9-3402-49E1-8B73-22A016C77BBD}">
      <dsp:nvSpPr>
        <dsp:cNvPr id="0" name=""/>
        <dsp:cNvSpPr/>
      </dsp:nvSpPr>
      <dsp:spPr>
        <a:xfrm>
          <a:off x="983501" y="2787631"/>
          <a:ext cx="3483088" cy="448403"/>
        </a:xfrm>
        <a:custGeom>
          <a:avLst/>
          <a:gdLst/>
          <a:ahLst/>
          <a:cxnLst/>
          <a:rect l="0" t="0" r="0" b="0"/>
          <a:pathLst>
            <a:path>
              <a:moveTo>
                <a:pt x="3483088" y="0"/>
              </a:moveTo>
              <a:lnTo>
                <a:pt x="3483088" y="224201"/>
              </a:lnTo>
              <a:lnTo>
                <a:pt x="0" y="224201"/>
              </a:lnTo>
              <a:lnTo>
                <a:pt x="0" y="448403"/>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835FCE6-5408-4C61-9C5B-DEABFB0B349C}">
      <dsp:nvSpPr>
        <dsp:cNvPr id="0" name=""/>
        <dsp:cNvSpPr/>
      </dsp:nvSpPr>
      <dsp:spPr>
        <a:xfrm>
          <a:off x="1917" y="3236034"/>
          <a:ext cx="1963167" cy="1468499"/>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1) Expand to include Intensive Residential Treatment Services (IRTS), crisis, detox and partial hospitalization</a:t>
          </a:r>
        </a:p>
      </dsp:txBody>
      <dsp:txXfrm>
        <a:off x="44928" y="3279045"/>
        <a:ext cx="1877145" cy="1382477"/>
      </dsp:txXfrm>
    </dsp:sp>
    <dsp:sp modelId="{540FF589-3925-4A42-98DE-7FED4173AED4}">
      <dsp:nvSpPr>
        <dsp:cNvPr id="0" name=""/>
        <dsp:cNvSpPr/>
      </dsp:nvSpPr>
      <dsp:spPr>
        <a:xfrm>
          <a:off x="3378591" y="2787631"/>
          <a:ext cx="1087998" cy="448403"/>
        </a:xfrm>
        <a:custGeom>
          <a:avLst/>
          <a:gdLst/>
          <a:ahLst/>
          <a:cxnLst/>
          <a:rect l="0" t="0" r="0" b="0"/>
          <a:pathLst>
            <a:path>
              <a:moveTo>
                <a:pt x="1087998" y="0"/>
              </a:moveTo>
              <a:lnTo>
                <a:pt x="1087998" y="224201"/>
              </a:lnTo>
              <a:lnTo>
                <a:pt x="0" y="224201"/>
              </a:lnTo>
              <a:lnTo>
                <a:pt x="0" y="448403"/>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2A6463B-5991-4E38-B0C3-039140353089}">
      <dsp:nvSpPr>
        <dsp:cNvPr id="0" name=""/>
        <dsp:cNvSpPr/>
      </dsp:nvSpPr>
      <dsp:spPr>
        <a:xfrm>
          <a:off x="2469539" y="3236034"/>
          <a:ext cx="1818103" cy="1508228"/>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2) Increase communication of the available website resources</a:t>
          </a:r>
        </a:p>
      </dsp:txBody>
      <dsp:txXfrm>
        <a:off x="2513713" y="3280208"/>
        <a:ext cx="1729755" cy="1419880"/>
      </dsp:txXfrm>
    </dsp:sp>
    <dsp:sp modelId="{34699BE5-8370-445C-980B-E90CEEB23E37}">
      <dsp:nvSpPr>
        <dsp:cNvPr id="0" name=""/>
        <dsp:cNvSpPr/>
      </dsp:nvSpPr>
      <dsp:spPr>
        <a:xfrm>
          <a:off x="4466589" y="2787631"/>
          <a:ext cx="1205418" cy="448403"/>
        </a:xfrm>
        <a:custGeom>
          <a:avLst/>
          <a:gdLst/>
          <a:ahLst/>
          <a:cxnLst/>
          <a:rect l="0" t="0" r="0" b="0"/>
          <a:pathLst>
            <a:path>
              <a:moveTo>
                <a:pt x="0" y="0"/>
              </a:moveTo>
              <a:lnTo>
                <a:pt x="0" y="224201"/>
              </a:lnTo>
              <a:lnTo>
                <a:pt x="1205418" y="224201"/>
              </a:lnTo>
              <a:lnTo>
                <a:pt x="1205418" y="448403"/>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996350A-D509-4DB4-AB39-68F88DA968F1}">
      <dsp:nvSpPr>
        <dsp:cNvPr id="0" name=""/>
        <dsp:cNvSpPr/>
      </dsp:nvSpPr>
      <dsp:spPr>
        <a:xfrm>
          <a:off x="4792097" y="3236034"/>
          <a:ext cx="1759822" cy="1508228"/>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3) Increase the information that is available on the services</a:t>
          </a:r>
        </a:p>
      </dsp:txBody>
      <dsp:txXfrm>
        <a:off x="4836271" y="3280208"/>
        <a:ext cx="1671474" cy="1419880"/>
      </dsp:txXfrm>
    </dsp:sp>
    <dsp:sp modelId="{6386936E-C6EA-449B-A507-98B4144DAD1D}">
      <dsp:nvSpPr>
        <dsp:cNvPr id="0" name=""/>
        <dsp:cNvSpPr/>
      </dsp:nvSpPr>
      <dsp:spPr>
        <a:xfrm>
          <a:off x="4466589" y="2787631"/>
          <a:ext cx="3527228" cy="448403"/>
        </a:xfrm>
        <a:custGeom>
          <a:avLst/>
          <a:gdLst/>
          <a:ahLst/>
          <a:cxnLst/>
          <a:rect l="0" t="0" r="0" b="0"/>
          <a:pathLst>
            <a:path>
              <a:moveTo>
                <a:pt x="0" y="0"/>
              </a:moveTo>
              <a:lnTo>
                <a:pt x="0" y="224201"/>
              </a:lnTo>
              <a:lnTo>
                <a:pt x="3527228" y="224201"/>
              </a:lnTo>
              <a:lnTo>
                <a:pt x="3527228" y="448403"/>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B2E03AF-58AA-49BC-BF53-4CE7AC177D3C}">
      <dsp:nvSpPr>
        <dsp:cNvPr id="0" name=""/>
        <dsp:cNvSpPr/>
      </dsp:nvSpPr>
      <dsp:spPr>
        <a:xfrm>
          <a:off x="7056373" y="3236034"/>
          <a:ext cx="1874888" cy="1477893"/>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4) Annual user survey/review </a:t>
          </a:r>
        </a:p>
      </dsp:txBody>
      <dsp:txXfrm>
        <a:off x="7099659" y="3279320"/>
        <a:ext cx="1788316" cy="139132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14732F-A96D-42ED-AD5B-00E5B6747BC1}">
      <dsp:nvSpPr>
        <dsp:cNvPr id="0" name=""/>
        <dsp:cNvSpPr/>
      </dsp:nvSpPr>
      <dsp:spPr>
        <a:xfrm>
          <a:off x="2856102" y="380319"/>
          <a:ext cx="2954274" cy="924832"/>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Mental and Behavioral Health Committee</a:t>
          </a:r>
        </a:p>
      </dsp:txBody>
      <dsp:txXfrm>
        <a:off x="2883189" y="407406"/>
        <a:ext cx="2900100" cy="870658"/>
      </dsp:txXfrm>
    </dsp:sp>
    <dsp:sp modelId="{334790E9-0C09-48BA-B4D4-D7EB531AC96A}">
      <dsp:nvSpPr>
        <dsp:cNvPr id="0" name=""/>
        <dsp:cNvSpPr/>
      </dsp:nvSpPr>
      <dsp:spPr>
        <a:xfrm>
          <a:off x="4287520" y="1305151"/>
          <a:ext cx="91440" cy="893509"/>
        </a:xfrm>
        <a:custGeom>
          <a:avLst/>
          <a:gdLst/>
          <a:ahLst/>
          <a:cxnLst/>
          <a:rect l="0" t="0" r="0" b="0"/>
          <a:pathLst>
            <a:path>
              <a:moveTo>
                <a:pt x="45720" y="0"/>
              </a:moveTo>
              <a:lnTo>
                <a:pt x="45720" y="893509"/>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878C105-C3FE-43CA-A47A-0C49F6EB7288}">
      <dsp:nvSpPr>
        <dsp:cNvPr id="0" name=""/>
        <dsp:cNvSpPr/>
      </dsp:nvSpPr>
      <dsp:spPr>
        <a:xfrm>
          <a:off x="3086099" y="2198661"/>
          <a:ext cx="2494280" cy="1002532"/>
        </a:xfrm>
        <a:prstGeom prst="roundRect">
          <a:avLst>
            <a:gd name="adj" fmla="val 10000"/>
          </a:avLst>
        </a:prstGeom>
        <a:solidFill>
          <a:schemeClr val="lt1">
            <a:hueOff val="0"/>
            <a:satOff val="0"/>
            <a:lumOff val="0"/>
            <a:alphaOff val="0"/>
          </a:schemeClr>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Certified Community Behavioral Health Clinic (CCBHC) Subgroup</a:t>
          </a:r>
        </a:p>
      </dsp:txBody>
      <dsp:txXfrm>
        <a:off x="3115462" y="2228024"/>
        <a:ext cx="2435554" cy="943806"/>
      </dsp:txXfrm>
    </dsp:sp>
    <dsp:sp modelId="{0025EBFA-FE89-42E9-BC85-299FD4624251}">
      <dsp:nvSpPr>
        <dsp:cNvPr id="0" name=""/>
        <dsp:cNvSpPr/>
      </dsp:nvSpPr>
      <dsp:spPr>
        <a:xfrm>
          <a:off x="944079" y="3201193"/>
          <a:ext cx="3389160" cy="440228"/>
        </a:xfrm>
        <a:custGeom>
          <a:avLst/>
          <a:gdLst/>
          <a:ahLst/>
          <a:cxnLst/>
          <a:rect l="0" t="0" r="0" b="0"/>
          <a:pathLst>
            <a:path>
              <a:moveTo>
                <a:pt x="3389160" y="0"/>
              </a:moveTo>
              <a:lnTo>
                <a:pt x="3389160" y="220114"/>
              </a:lnTo>
              <a:lnTo>
                <a:pt x="0" y="220114"/>
              </a:lnTo>
              <a:lnTo>
                <a:pt x="0" y="440228"/>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0187E03-739B-4246-AABA-B85F19D7CF91}">
      <dsp:nvSpPr>
        <dsp:cNvPr id="0" name=""/>
        <dsp:cNvSpPr/>
      </dsp:nvSpPr>
      <dsp:spPr>
        <a:xfrm>
          <a:off x="4808" y="3641422"/>
          <a:ext cx="1878543" cy="1154576"/>
        </a:xfrm>
        <a:prstGeom prst="roundRect">
          <a:avLst>
            <a:gd name="adj" fmla="val 10000"/>
          </a:avLst>
        </a:prstGeom>
        <a:solidFill>
          <a:srgbClr val="FFFFFF">
            <a:hueOff val="0"/>
            <a:satOff val="0"/>
            <a:lumOff val="0"/>
            <a:alphaOff val="0"/>
          </a:srgbClr>
        </a:solidFill>
        <a:ln w="25400" cap="flat" cmpd="sng" algn="ctr">
          <a:solidFill>
            <a:srgbClr val="86A454">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1400" kern="1200" dirty="0">
              <a:solidFill>
                <a:srgbClr val="000000">
                  <a:hueOff val="0"/>
                  <a:satOff val="0"/>
                  <a:lumOff val="0"/>
                  <a:alphaOff val="0"/>
                </a:srgbClr>
              </a:solidFill>
              <a:latin typeface="Calibri"/>
              <a:ea typeface="+mn-ea"/>
              <a:cs typeface="+mn-cs"/>
            </a:rPr>
            <a:t>1) Develop a tip sheet for staff to refer to on communication methods for CCBHC patients.</a:t>
          </a:r>
        </a:p>
      </dsp:txBody>
      <dsp:txXfrm>
        <a:off x="38624" y="3675238"/>
        <a:ext cx="1810911" cy="1086944"/>
      </dsp:txXfrm>
    </dsp:sp>
    <dsp:sp modelId="{A95CE13B-1850-40F5-80AB-CD8194FD55A7}">
      <dsp:nvSpPr>
        <dsp:cNvPr id="0" name=""/>
        <dsp:cNvSpPr/>
      </dsp:nvSpPr>
      <dsp:spPr>
        <a:xfrm>
          <a:off x="3309180" y="3201193"/>
          <a:ext cx="1024059" cy="440228"/>
        </a:xfrm>
        <a:custGeom>
          <a:avLst/>
          <a:gdLst/>
          <a:ahLst/>
          <a:cxnLst/>
          <a:rect l="0" t="0" r="0" b="0"/>
          <a:pathLst>
            <a:path>
              <a:moveTo>
                <a:pt x="1024059" y="0"/>
              </a:moveTo>
              <a:lnTo>
                <a:pt x="1024059" y="220114"/>
              </a:lnTo>
              <a:lnTo>
                <a:pt x="0" y="220114"/>
              </a:lnTo>
              <a:lnTo>
                <a:pt x="0" y="440228"/>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7390290-4220-40D4-BDAA-05EDB8A65377}">
      <dsp:nvSpPr>
        <dsp:cNvPr id="0" name=""/>
        <dsp:cNvSpPr/>
      </dsp:nvSpPr>
      <dsp:spPr>
        <a:xfrm>
          <a:off x="2378608" y="3641422"/>
          <a:ext cx="1861143" cy="1163777"/>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2) Develop a card for patients to carry </a:t>
          </a:r>
        </a:p>
      </dsp:txBody>
      <dsp:txXfrm>
        <a:off x="2412694" y="3675508"/>
        <a:ext cx="1792971" cy="1095605"/>
      </dsp:txXfrm>
    </dsp:sp>
    <dsp:sp modelId="{3065CC14-CFF2-43BF-8320-FDC5C192011C}">
      <dsp:nvSpPr>
        <dsp:cNvPr id="0" name=""/>
        <dsp:cNvSpPr/>
      </dsp:nvSpPr>
      <dsp:spPr>
        <a:xfrm>
          <a:off x="4333240" y="3201193"/>
          <a:ext cx="1298605" cy="440228"/>
        </a:xfrm>
        <a:custGeom>
          <a:avLst/>
          <a:gdLst/>
          <a:ahLst/>
          <a:cxnLst/>
          <a:rect l="0" t="0" r="0" b="0"/>
          <a:pathLst>
            <a:path>
              <a:moveTo>
                <a:pt x="0" y="0"/>
              </a:moveTo>
              <a:lnTo>
                <a:pt x="0" y="220114"/>
              </a:lnTo>
              <a:lnTo>
                <a:pt x="1298605" y="220114"/>
              </a:lnTo>
              <a:lnTo>
                <a:pt x="1298605" y="440228"/>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37B53A4-ECE5-460A-A0BB-F24F8ADEE148}">
      <dsp:nvSpPr>
        <dsp:cNvPr id="0" name=""/>
        <dsp:cNvSpPr/>
      </dsp:nvSpPr>
      <dsp:spPr>
        <a:xfrm>
          <a:off x="4735009" y="3641422"/>
          <a:ext cx="1793672" cy="1154576"/>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3) Care coordination from ED to discharge with warm hand offs</a:t>
          </a:r>
        </a:p>
      </dsp:txBody>
      <dsp:txXfrm>
        <a:off x="4768825" y="3675238"/>
        <a:ext cx="1726040" cy="1086944"/>
      </dsp:txXfrm>
    </dsp:sp>
    <dsp:sp modelId="{C74255F0-ED6C-4685-A185-1F459074B5D6}">
      <dsp:nvSpPr>
        <dsp:cNvPr id="0" name=""/>
        <dsp:cNvSpPr/>
      </dsp:nvSpPr>
      <dsp:spPr>
        <a:xfrm>
          <a:off x="4333240" y="3201193"/>
          <a:ext cx="3509565" cy="440228"/>
        </a:xfrm>
        <a:custGeom>
          <a:avLst/>
          <a:gdLst/>
          <a:ahLst/>
          <a:cxnLst/>
          <a:rect l="0" t="0" r="0" b="0"/>
          <a:pathLst>
            <a:path>
              <a:moveTo>
                <a:pt x="0" y="0"/>
              </a:moveTo>
              <a:lnTo>
                <a:pt x="0" y="220114"/>
              </a:lnTo>
              <a:lnTo>
                <a:pt x="3509565" y="220114"/>
              </a:lnTo>
              <a:lnTo>
                <a:pt x="3509565" y="440228"/>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8307ECE-60F9-44D1-BAFD-704EF23271A4}">
      <dsp:nvSpPr>
        <dsp:cNvPr id="0" name=""/>
        <dsp:cNvSpPr/>
      </dsp:nvSpPr>
      <dsp:spPr>
        <a:xfrm>
          <a:off x="7023939" y="3641422"/>
          <a:ext cx="1637732" cy="1163777"/>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4) Identify and share care coordination best practices</a:t>
          </a:r>
        </a:p>
      </dsp:txBody>
      <dsp:txXfrm>
        <a:off x="7058025" y="3675508"/>
        <a:ext cx="1569560" cy="109560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14732F-A96D-42ED-AD5B-00E5B6747BC1}">
      <dsp:nvSpPr>
        <dsp:cNvPr id="0" name=""/>
        <dsp:cNvSpPr/>
      </dsp:nvSpPr>
      <dsp:spPr>
        <a:xfrm>
          <a:off x="2856102" y="380319"/>
          <a:ext cx="2954274" cy="924832"/>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Mental and Behavioral Health Committee</a:t>
          </a:r>
        </a:p>
      </dsp:txBody>
      <dsp:txXfrm>
        <a:off x="2883189" y="407406"/>
        <a:ext cx="2900100" cy="870658"/>
      </dsp:txXfrm>
    </dsp:sp>
    <dsp:sp modelId="{334790E9-0C09-48BA-B4D4-D7EB531AC96A}">
      <dsp:nvSpPr>
        <dsp:cNvPr id="0" name=""/>
        <dsp:cNvSpPr/>
      </dsp:nvSpPr>
      <dsp:spPr>
        <a:xfrm>
          <a:off x="4287520" y="1305151"/>
          <a:ext cx="91440" cy="893509"/>
        </a:xfrm>
        <a:custGeom>
          <a:avLst/>
          <a:gdLst/>
          <a:ahLst/>
          <a:cxnLst/>
          <a:rect l="0" t="0" r="0" b="0"/>
          <a:pathLst>
            <a:path>
              <a:moveTo>
                <a:pt x="45720" y="0"/>
              </a:moveTo>
              <a:lnTo>
                <a:pt x="45720" y="893509"/>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878C105-C3FE-43CA-A47A-0C49F6EB7288}">
      <dsp:nvSpPr>
        <dsp:cNvPr id="0" name=""/>
        <dsp:cNvSpPr/>
      </dsp:nvSpPr>
      <dsp:spPr>
        <a:xfrm>
          <a:off x="3086099" y="2198661"/>
          <a:ext cx="2494280" cy="1002532"/>
        </a:xfrm>
        <a:prstGeom prst="roundRect">
          <a:avLst>
            <a:gd name="adj" fmla="val 10000"/>
          </a:avLst>
        </a:prstGeom>
        <a:solidFill>
          <a:schemeClr val="lt1">
            <a:hueOff val="0"/>
            <a:satOff val="0"/>
            <a:lumOff val="0"/>
            <a:alphaOff val="0"/>
          </a:schemeClr>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Certified Community Behavioral Health Clinic (CCBHC) Subgroup</a:t>
          </a:r>
        </a:p>
      </dsp:txBody>
      <dsp:txXfrm>
        <a:off x="3115462" y="2228024"/>
        <a:ext cx="2435554" cy="943806"/>
      </dsp:txXfrm>
    </dsp:sp>
    <dsp:sp modelId="{0025EBFA-FE89-42E9-BC85-299FD4624251}">
      <dsp:nvSpPr>
        <dsp:cNvPr id="0" name=""/>
        <dsp:cNvSpPr/>
      </dsp:nvSpPr>
      <dsp:spPr>
        <a:xfrm>
          <a:off x="944079" y="3201193"/>
          <a:ext cx="3389160" cy="440228"/>
        </a:xfrm>
        <a:custGeom>
          <a:avLst/>
          <a:gdLst/>
          <a:ahLst/>
          <a:cxnLst/>
          <a:rect l="0" t="0" r="0" b="0"/>
          <a:pathLst>
            <a:path>
              <a:moveTo>
                <a:pt x="3389160" y="0"/>
              </a:moveTo>
              <a:lnTo>
                <a:pt x="3389160" y="220114"/>
              </a:lnTo>
              <a:lnTo>
                <a:pt x="0" y="220114"/>
              </a:lnTo>
              <a:lnTo>
                <a:pt x="0" y="440228"/>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0187E03-739B-4246-AABA-B85F19D7CF91}">
      <dsp:nvSpPr>
        <dsp:cNvPr id="0" name=""/>
        <dsp:cNvSpPr/>
      </dsp:nvSpPr>
      <dsp:spPr>
        <a:xfrm>
          <a:off x="4808" y="3641422"/>
          <a:ext cx="1878543" cy="1154576"/>
        </a:xfrm>
        <a:prstGeom prst="roundRect">
          <a:avLst>
            <a:gd name="adj" fmla="val 10000"/>
          </a:avLst>
        </a:prstGeom>
        <a:solidFill>
          <a:srgbClr val="FFFFFF">
            <a:hueOff val="0"/>
            <a:satOff val="0"/>
            <a:lumOff val="0"/>
            <a:alphaOff val="0"/>
          </a:srgbClr>
        </a:solidFill>
        <a:ln w="76200" cap="flat" cmpd="sng" algn="ctr">
          <a:solidFill>
            <a:srgbClr val="86A454">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1400" kern="1200" dirty="0">
              <a:solidFill>
                <a:srgbClr val="000000">
                  <a:hueOff val="0"/>
                  <a:satOff val="0"/>
                  <a:lumOff val="0"/>
                  <a:alphaOff val="0"/>
                </a:srgbClr>
              </a:solidFill>
              <a:latin typeface="Calibri"/>
              <a:ea typeface="+mn-ea"/>
              <a:cs typeface="+mn-cs"/>
            </a:rPr>
            <a:t>1) Develop a tip sheet for staff to refer to on communication methods for CCBHC patients.</a:t>
          </a:r>
        </a:p>
      </dsp:txBody>
      <dsp:txXfrm>
        <a:off x="38624" y="3675238"/>
        <a:ext cx="1810911" cy="1086944"/>
      </dsp:txXfrm>
    </dsp:sp>
    <dsp:sp modelId="{A95CE13B-1850-40F5-80AB-CD8194FD55A7}">
      <dsp:nvSpPr>
        <dsp:cNvPr id="0" name=""/>
        <dsp:cNvSpPr/>
      </dsp:nvSpPr>
      <dsp:spPr>
        <a:xfrm>
          <a:off x="3309180" y="3201193"/>
          <a:ext cx="1024059" cy="440228"/>
        </a:xfrm>
        <a:custGeom>
          <a:avLst/>
          <a:gdLst/>
          <a:ahLst/>
          <a:cxnLst/>
          <a:rect l="0" t="0" r="0" b="0"/>
          <a:pathLst>
            <a:path>
              <a:moveTo>
                <a:pt x="1024059" y="0"/>
              </a:moveTo>
              <a:lnTo>
                <a:pt x="1024059" y="220114"/>
              </a:lnTo>
              <a:lnTo>
                <a:pt x="0" y="220114"/>
              </a:lnTo>
              <a:lnTo>
                <a:pt x="0" y="440228"/>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7390290-4220-40D4-BDAA-05EDB8A65377}">
      <dsp:nvSpPr>
        <dsp:cNvPr id="0" name=""/>
        <dsp:cNvSpPr/>
      </dsp:nvSpPr>
      <dsp:spPr>
        <a:xfrm>
          <a:off x="2378608" y="3641422"/>
          <a:ext cx="1861143" cy="1163777"/>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2) Develop a card for patients to carry </a:t>
          </a:r>
        </a:p>
      </dsp:txBody>
      <dsp:txXfrm>
        <a:off x="2412694" y="3675508"/>
        <a:ext cx="1792971" cy="1095605"/>
      </dsp:txXfrm>
    </dsp:sp>
    <dsp:sp modelId="{3065CC14-CFF2-43BF-8320-FDC5C192011C}">
      <dsp:nvSpPr>
        <dsp:cNvPr id="0" name=""/>
        <dsp:cNvSpPr/>
      </dsp:nvSpPr>
      <dsp:spPr>
        <a:xfrm>
          <a:off x="4333240" y="3201193"/>
          <a:ext cx="1298605" cy="440228"/>
        </a:xfrm>
        <a:custGeom>
          <a:avLst/>
          <a:gdLst/>
          <a:ahLst/>
          <a:cxnLst/>
          <a:rect l="0" t="0" r="0" b="0"/>
          <a:pathLst>
            <a:path>
              <a:moveTo>
                <a:pt x="0" y="0"/>
              </a:moveTo>
              <a:lnTo>
                <a:pt x="0" y="220114"/>
              </a:lnTo>
              <a:lnTo>
                <a:pt x="1298605" y="220114"/>
              </a:lnTo>
              <a:lnTo>
                <a:pt x="1298605" y="440228"/>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37B53A4-ECE5-460A-A0BB-F24F8ADEE148}">
      <dsp:nvSpPr>
        <dsp:cNvPr id="0" name=""/>
        <dsp:cNvSpPr/>
      </dsp:nvSpPr>
      <dsp:spPr>
        <a:xfrm>
          <a:off x="4735009" y="3641422"/>
          <a:ext cx="1793672" cy="1154576"/>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3) Care coordination from ED to discharge with warm hand offs</a:t>
          </a:r>
        </a:p>
      </dsp:txBody>
      <dsp:txXfrm>
        <a:off x="4768825" y="3675238"/>
        <a:ext cx="1726040" cy="1086944"/>
      </dsp:txXfrm>
    </dsp:sp>
    <dsp:sp modelId="{C74255F0-ED6C-4685-A185-1F459074B5D6}">
      <dsp:nvSpPr>
        <dsp:cNvPr id="0" name=""/>
        <dsp:cNvSpPr/>
      </dsp:nvSpPr>
      <dsp:spPr>
        <a:xfrm>
          <a:off x="4333240" y="3201193"/>
          <a:ext cx="3509565" cy="440228"/>
        </a:xfrm>
        <a:custGeom>
          <a:avLst/>
          <a:gdLst/>
          <a:ahLst/>
          <a:cxnLst/>
          <a:rect l="0" t="0" r="0" b="0"/>
          <a:pathLst>
            <a:path>
              <a:moveTo>
                <a:pt x="0" y="0"/>
              </a:moveTo>
              <a:lnTo>
                <a:pt x="0" y="220114"/>
              </a:lnTo>
              <a:lnTo>
                <a:pt x="3509565" y="220114"/>
              </a:lnTo>
              <a:lnTo>
                <a:pt x="3509565" y="440228"/>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8307ECE-60F9-44D1-BAFD-704EF23271A4}">
      <dsp:nvSpPr>
        <dsp:cNvPr id="0" name=""/>
        <dsp:cNvSpPr/>
      </dsp:nvSpPr>
      <dsp:spPr>
        <a:xfrm>
          <a:off x="7023939" y="3641422"/>
          <a:ext cx="1637732" cy="1163777"/>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4) Identify and share care coordination best practices</a:t>
          </a:r>
        </a:p>
      </dsp:txBody>
      <dsp:txXfrm>
        <a:off x="7058025" y="3675508"/>
        <a:ext cx="1569560" cy="109560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14732F-A96D-42ED-AD5B-00E5B6747BC1}">
      <dsp:nvSpPr>
        <dsp:cNvPr id="0" name=""/>
        <dsp:cNvSpPr/>
      </dsp:nvSpPr>
      <dsp:spPr>
        <a:xfrm>
          <a:off x="2856102" y="380319"/>
          <a:ext cx="2954274" cy="924832"/>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Mental and Behavioral Health Committee</a:t>
          </a:r>
        </a:p>
      </dsp:txBody>
      <dsp:txXfrm>
        <a:off x="2883189" y="407406"/>
        <a:ext cx="2900100" cy="870658"/>
      </dsp:txXfrm>
    </dsp:sp>
    <dsp:sp modelId="{334790E9-0C09-48BA-B4D4-D7EB531AC96A}">
      <dsp:nvSpPr>
        <dsp:cNvPr id="0" name=""/>
        <dsp:cNvSpPr/>
      </dsp:nvSpPr>
      <dsp:spPr>
        <a:xfrm>
          <a:off x="4287520" y="1305151"/>
          <a:ext cx="91440" cy="893509"/>
        </a:xfrm>
        <a:custGeom>
          <a:avLst/>
          <a:gdLst/>
          <a:ahLst/>
          <a:cxnLst/>
          <a:rect l="0" t="0" r="0" b="0"/>
          <a:pathLst>
            <a:path>
              <a:moveTo>
                <a:pt x="45720" y="0"/>
              </a:moveTo>
              <a:lnTo>
                <a:pt x="45720" y="893509"/>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878C105-C3FE-43CA-A47A-0C49F6EB7288}">
      <dsp:nvSpPr>
        <dsp:cNvPr id="0" name=""/>
        <dsp:cNvSpPr/>
      </dsp:nvSpPr>
      <dsp:spPr>
        <a:xfrm>
          <a:off x="3086099" y="2198661"/>
          <a:ext cx="2494280" cy="1002532"/>
        </a:xfrm>
        <a:prstGeom prst="roundRect">
          <a:avLst>
            <a:gd name="adj" fmla="val 10000"/>
          </a:avLst>
        </a:prstGeom>
        <a:solidFill>
          <a:schemeClr val="lt1">
            <a:hueOff val="0"/>
            <a:satOff val="0"/>
            <a:lumOff val="0"/>
            <a:alphaOff val="0"/>
          </a:schemeClr>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Certified Community Behavioral Health Clinic (CCBHC) Subgroup</a:t>
          </a:r>
        </a:p>
      </dsp:txBody>
      <dsp:txXfrm>
        <a:off x="3115462" y="2228024"/>
        <a:ext cx="2435554" cy="943806"/>
      </dsp:txXfrm>
    </dsp:sp>
    <dsp:sp modelId="{0025EBFA-FE89-42E9-BC85-299FD4624251}">
      <dsp:nvSpPr>
        <dsp:cNvPr id="0" name=""/>
        <dsp:cNvSpPr/>
      </dsp:nvSpPr>
      <dsp:spPr>
        <a:xfrm>
          <a:off x="944079" y="3201193"/>
          <a:ext cx="3389160" cy="440228"/>
        </a:xfrm>
        <a:custGeom>
          <a:avLst/>
          <a:gdLst/>
          <a:ahLst/>
          <a:cxnLst/>
          <a:rect l="0" t="0" r="0" b="0"/>
          <a:pathLst>
            <a:path>
              <a:moveTo>
                <a:pt x="3389160" y="0"/>
              </a:moveTo>
              <a:lnTo>
                <a:pt x="3389160" y="220114"/>
              </a:lnTo>
              <a:lnTo>
                <a:pt x="0" y="220114"/>
              </a:lnTo>
              <a:lnTo>
                <a:pt x="0" y="440228"/>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0187E03-739B-4246-AABA-B85F19D7CF91}">
      <dsp:nvSpPr>
        <dsp:cNvPr id="0" name=""/>
        <dsp:cNvSpPr/>
      </dsp:nvSpPr>
      <dsp:spPr>
        <a:xfrm>
          <a:off x="4808" y="3641422"/>
          <a:ext cx="1878543" cy="1154576"/>
        </a:xfrm>
        <a:prstGeom prst="roundRect">
          <a:avLst>
            <a:gd name="adj" fmla="val 10000"/>
          </a:avLst>
        </a:prstGeom>
        <a:solidFill>
          <a:srgbClr val="FFFFFF">
            <a:hueOff val="0"/>
            <a:satOff val="0"/>
            <a:lumOff val="0"/>
            <a:alphaOff val="0"/>
          </a:srgbClr>
        </a:solidFill>
        <a:ln w="25400" cap="flat" cmpd="sng" algn="ctr">
          <a:solidFill>
            <a:srgbClr val="86A454">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1400" kern="1200" dirty="0">
              <a:solidFill>
                <a:srgbClr val="000000">
                  <a:hueOff val="0"/>
                  <a:satOff val="0"/>
                  <a:lumOff val="0"/>
                  <a:alphaOff val="0"/>
                </a:srgbClr>
              </a:solidFill>
              <a:latin typeface="Calibri"/>
              <a:ea typeface="+mn-ea"/>
              <a:cs typeface="+mn-cs"/>
            </a:rPr>
            <a:t>1) Develop a tip sheet for staff to refer to on communication methods for CCBHC patients.</a:t>
          </a:r>
        </a:p>
      </dsp:txBody>
      <dsp:txXfrm>
        <a:off x="38624" y="3675238"/>
        <a:ext cx="1810911" cy="1086944"/>
      </dsp:txXfrm>
    </dsp:sp>
    <dsp:sp modelId="{A95CE13B-1850-40F5-80AB-CD8194FD55A7}">
      <dsp:nvSpPr>
        <dsp:cNvPr id="0" name=""/>
        <dsp:cNvSpPr/>
      </dsp:nvSpPr>
      <dsp:spPr>
        <a:xfrm>
          <a:off x="3309180" y="3201193"/>
          <a:ext cx="1024059" cy="440228"/>
        </a:xfrm>
        <a:custGeom>
          <a:avLst/>
          <a:gdLst/>
          <a:ahLst/>
          <a:cxnLst/>
          <a:rect l="0" t="0" r="0" b="0"/>
          <a:pathLst>
            <a:path>
              <a:moveTo>
                <a:pt x="1024059" y="0"/>
              </a:moveTo>
              <a:lnTo>
                <a:pt x="1024059" y="220114"/>
              </a:lnTo>
              <a:lnTo>
                <a:pt x="0" y="220114"/>
              </a:lnTo>
              <a:lnTo>
                <a:pt x="0" y="440228"/>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7390290-4220-40D4-BDAA-05EDB8A65377}">
      <dsp:nvSpPr>
        <dsp:cNvPr id="0" name=""/>
        <dsp:cNvSpPr/>
      </dsp:nvSpPr>
      <dsp:spPr>
        <a:xfrm>
          <a:off x="2378608" y="3641422"/>
          <a:ext cx="1861143" cy="1163777"/>
        </a:xfrm>
        <a:prstGeom prst="roundRect">
          <a:avLst>
            <a:gd name="adj" fmla="val 10000"/>
          </a:avLst>
        </a:prstGeom>
        <a:solidFill>
          <a:schemeClr val="lt1">
            <a:hueOff val="0"/>
            <a:satOff val="0"/>
            <a:lumOff val="0"/>
            <a:alphaOff val="0"/>
          </a:schemeClr>
        </a:solidFill>
        <a:ln w="762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2) Develop a card for patients to carry </a:t>
          </a:r>
        </a:p>
      </dsp:txBody>
      <dsp:txXfrm>
        <a:off x="2412694" y="3675508"/>
        <a:ext cx="1792971" cy="1095605"/>
      </dsp:txXfrm>
    </dsp:sp>
    <dsp:sp modelId="{3065CC14-CFF2-43BF-8320-FDC5C192011C}">
      <dsp:nvSpPr>
        <dsp:cNvPr id="0" name=""/>
        <dsp:cNvSpPr/>
      </dsp:nvSpPr>
      <dsp:spPr>
        <a:xfrm>
          <a:off x="4333240" y="3201193"/>
          <a:ext cx="1298605" cy="440228"/>
        </a:xfrm>
        <a:custGeom>
          <a:avLst/>
          <a:gdLst/>
          <a:ahLst/>
          <a:cxnLst/>
          <a:rect l="0" t="0" r="0" b="0"/>
          <a:pathLst>
            <a:path>
              <a:moveTo>
                <a:pt x="0" y="0"/>
              </a:moveTo>
              <a:lnTo>
                <a:pt x="0" y="220114"/>
              </a:lnTo>
              <a:lnTo>
                <a:pt x="1298605" y="220114"/>
              </a:lnTo>
              <a:lnTo>
                <a:pt x="1298605" y="440228"/>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37B53A4-ECE5-460A-A0BB-F24F8ADEE148}">
      <dsp:nvSpPr>
        <dsp:cNvPr id="0" name=""/>
        <dsp:cNvSpPr/>
      </dsp:nvSpPr>
      <dsp:spPr>
        <a:xfrm>
          <a:off x="4735009" y="3641422"/>
          <a:ext cx="1793672" cy="1154576"/>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3) Care coordination from ED to discharge with warm hand offs</a:t>
          </a:r>
        </a:p>
      </dsp:txBody>
      <dsp:txXfrm>
        <a:off x="4768825" y="3675238"/>
        <a:ext cx="1726040" cy="1086944"/>
      </dsp:txXfrm>
    </dsp:sp>
    <dsp:sp modelId="{C74255F0-ED6C-4685-A185-1F459074B5D6}">
      <dsp:nvSpPr>
        <dsp:cNvPr id="0" name=""/>
        <dsp:cNvSpPr/>
      </dsp:nvSpPr>
      <dsp:spPr>
        <a:xfrm>
          <a:off x="4333240" y="3201193"/>
          <a:ext cx="3509565" cy="440228"/>
        </a:xfrm>
        <a:custGeom>
          <a:avLst/>
          <a:gdLst/>
          <a:ahLst/>
          <a:cxnLst/>
          <a:rect l="0" t="0" r="0" b="0"/>
          <a:pathLst>
            <a:path>
              <a:moveTo>
                <a:pt x="0" y="0"/>
              </a:moveTo>
              <a:lnTo>
                <a:pt x="0" y="220114"/>
              </a:lnTo>
              <a:lnTo>
                <a:pt x="3509565" y="220114"/>
              </a:lnTo>
              <a:lnTo>
                <a:pt x="3509565" y="440228"/>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8307ECE-60F9-44D1-BAFD-704EF23271A4}">
      <dsp:nvSpPr>
        <dsp:cNvPr id="0" name=""/>
        <dsp:cNvSpPr/>
      </dsp:nvSpPr>
      <dsp:spPr>
        <a:xfrm>
          <a:off x="7023939" y="3641422"/>
          <a:ext cx="1637732" cy="1163777"/>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4) Identify and share care coordination best practices</a:t>
          </a:r>
        </a:p>
      </dsp:txBody>
      <dsp:txXfrm>
        <a:off x="7058025" y="3675508"/>
        <a:ext cx="1569560" cy="1095605"/>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14732F-A96D-42ED-AD5B-00E5B6747BC1}">
      <dsp:nvSpPr>
        <dsp:cNvPr id="0" name=""/>
        <dsp:cNvSpPr/>
      </dsp:nvSpPr>
      <dsp:spPr>
        <a:xfrm>
          <a:off x="2856102" y="380319"/>
          <a:ext cx="2954274" cy="924832"/>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Mental and Behavioral Health Committee</a:t>
          </a:r>
        </a:p>
      </dsp:txBody>
      <dsp:txXfrm>
        <a:off x="2883189" y="407406"/>
        <a:ext cx="2900100" cy="870658"/>
      </dsp:txXfrm>
    </dsp:sp>
    <dsp:sp modelId="{334790E9-0C09-48BA-B4D4-D7EB531AC96A}">
      <dsp:nvSpPr>
        <dsp:cNvPr id="0" name=""/>
        <dsp:cNvSpPr/>
      </dsp:nvSpPr>
      <dsp:spPr>
        <a:xfrm>
          <a:off x="4287520" y="1305151"/>
          <a:ext cx="91440" cy="893509"/>
        </a:xfrm>
        <a:custGeom>
          <a:avLst/>
          <a:gdLst/>
          <a:ahLst/>
          <a:cxnLst/>
          <a:rect l="0" t="0" r="0" b="0"/>
          <a:pathLst>
            <a:path>
              <a:moveTo>
                <a:pt x="45720" y="0"/>
              </a:moveTo>
              <a:lnTo>
                <a:pt x="45720" y="893509"/>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878C105-C3FE-43CA-A47A-0C49F6EB7288}">
      <dsp:nvSpPr>
        <dsp:cNvPr id="0" name=""/>
        <dsp:cNvSpPr/>
      </dsp:nvSpPr>
      <dsp:spPr>
        <a:xfrm>
          <a:off x="3086099" y="2198661"/>
          <a:ext cx="2494280" cy="1002532"/>
        </a:xfrm>
        <a:prstGeom prst="roundRect">
          <a:avLst>
            <a:gd name="adj" fmla="val 10000"/>
          </a:avLst>
        </a:prstGeom>
        <a:solidFill>
          <a:schemeClr val="lt1">
            <a:hueOff val="0"/>
            <a:satOff val="0"/>
            <a:lumOff val="0"/>
            <a:alphaOff val="0"/>
          </a:schemeClr>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Certified Community Behavioral Health Clinic (CCBHC) Subgroup</a:t>
          </a:r>
        </a:p>
      </dsp:txBody>
      <dsp:txXfrm>
        <a:off x="3115462" y="2228024"/>
        <a:ext cx="2435554" cy="943806"/>
      </dsp:txXfrm>
    </dsp:sp>
    <dsp:sp modelId="{0025EBFA-FE89-42E9-BC85-299FD4624251}">
      <dsp:nvSpPr>
        <dsp:cNvPr id="0" name=""/>
        <dsp:cNvSpPr/>
      </dsp:nvSpPr>
      <dsp:spPr>
        <a:xfrm>
          <a:off x="944079" y="3201193"/>
          <a:ext cx="3389160" cy="440228"/>
        </a:xfrm>
        <a:custGeom>
          <a:avLst/>
          <a:gdLst/>
          <a:ahLst/>
          <a:cxnLst/>
          <a:rect l="0" t="0" r="0" b="0"/>
          <a:pathLst>
            <a:path>
              <a:moveTo>
                <a:pt x="3389160" y="0"/>
              </a:moveTo>
              <a:lnTo>
                <a:pt x="3389160" y="220114"/>
              </a:lnTo>
              <a:lnTo>
                <a:pt x="0" y="220114"/>
              </a:lnTo>
              <a:lnTo>
                <a:pt x="0" y="440228"/>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0187E03-739B-4246-AABA-B85F19D7CF91}">
      <dsp:nvSpPr>
        <dsp:cNvPr id="0" name=""/>
        <dsp:cNvSpPr/>
      </dsp:nvSpPr>
      <dsp:spPr>
        <a:xfrm>
          <a:off x="4808" y="3641422"/>
          <a:ext cx="1878543" cy="1154576"/>
        </a:xfrm>
        <a:prstGeom prst="roundRect">
          <a:avLst>
            <a:gd name="adj" fmla="val 10000"/>
          </a:avLst>
        </a:prstGeom>
        <a:solidFill>
          <a:srgbClr val="FFFFFF">
            <a:hueOff val="0"/>
            <a:satOff val="0"/>
            <a:lumOff val="0"/>
            <a:alphaOff val="0"/>
          </a:srgbClr>
        </a:solidFill>
        <a:ln w="25400" cap="flat" cmpd="sng" algn="ctr">
          <a:solidFill>
            <a:srgbClr val="86A454">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1400" kern="1200" dirty="0">
              <a:solidFill>
                <a:srgbClr val="000000">
                  <a:hueOff val="0"/>
                  <a:satOff val="0"/>
                  <a:lumOff val="0"/>
                  <a:alphaOff val="0"/>
                </a:srgbClr>
              </a:solidFill>
              <a:latin typeface="Calibri"/>
              <a:ea typeface="+mn-ea"/>
              <a:cs typeface="+mn-cs"/>
            </a:rPr>
            <a:t>1) Develop a tip sheet for staff to refer to on communication methods for CCBHC patients.</a:t>
          </a:r>
        </a:p>
      </dsp:txBody>
      <dsp:txXfrm>
        <a:off x="38624" y="3675238"/>
        <a:ext cx="1810911" cy="1086944"/>
      </dsp:txXfrm>
    </dsp:sp>
    <dsp:sp modelId="{A95CE13B-1850-40F5-80AB-CD8194FD55A7}">
      <dsp:nvSpPr>
        <dsp:cNvPr id="0" name=""/>
        <dsp:cNvSpPr/>
      </dsp:nvSpPr>
      <dsp:spPr>
        <a:xfrm>
          <a:off x="3309180" y="3201193"/>
          <a:ext cx="1024059" cy="440228"/>
        </a:xfrm>
        <a:custGeom>
          <a:avLst/>
          <a:gdLst/>
          <a:ahLst/>
          <a:cxnLst/>
          <a:rect l="0" t="0" r="0" b="0"/>
          <a:pathLst>
            <a:path>
              <a:moveTo>
                <a:pt x="1024059" y="0"/>
              </a:moveTo>
              <a:lnTo>
                <a:pt x="1024059" y="220114"/>
              </a:lnTo>
              <a:lnTo>
                <a:pt x="0" y="220114"/>
              </a:lnTo>
              <a:lnTo>
                <a:pt x="0" y="440228"/>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7390290-4220-40D4-BDAA-05EDB8A65377}">
      <dsp:nvSpPr>
        <dsp:cNvPr id="0" name=""/>
        <dsp:cNvSpPr/>
      </dsp:nvSpPr>
      <dsp:spPr>
        <a:xfrm>
          <a:off x="2378608" y="3641422"/>
          <a:ext cx="1861143" cy="1163777"/>
        </a:xfrm>
        <a:prstGeom prst="roundRect">
          <a:avLst>
            <a:gd name="adj" fmla="val 10000"/>
          </a:avLst>
        </a:prstGeom>
        <a:solidFill>
          <a:schemeClr val="lt1">
            <a:hueOff val="0"/>
            <a:satOff val="0"/>
            <a:lumOff val="0"/>
            <a:alphaOff val="0"/>
          </a:schemeClr>
        </a:solidFill>
        <a:ln w="3175"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2) Develop a card for patients to carry </a:t>
          </a:r>
        </a:p>
      </dsp:txBody>
      <dsp:txXfrm>
        <a:off x="2412694" y="3675508"/>
        <a:ext cx="1792971" cy="1095605"/>
      </dsp:txXfrm>
    </dsp:sp>
    <dsp:sp modelId="{3065CC14-CFF2-43BF-8320-FDC5C192011C}">
      <dsp:nvSpPr>
        <dsp:cNvPr id="0" name=""/>
        <dsp:cNvSpPr/>
      </dsp:nvSpPr>
      <dsp:spPr>
        <a:xfrm>
          <a:off x="4333240" y="3201193"/>
          <a:ext cx="1298605" cy="440228"/>
        </a:xfrm>
        <a:custGeom>
          <a:avLst/>
          <a:gdLst/>
          <a:ahLst/>
          <a:cxnLst/>
          <a:rect l="0" t="0" r="0" b="0"/>
          <a:pathLst>
            <a:path>
              <a:moveTo>
                <a:pt x="0" y="0"/>
              </a:moveTo>
              <a:lnTo>
                <a:pt x="0" y="220114"/>
              </a:lnTo>
              <a:lnTo>
                <a:pt x="1298605" y="220114"/>
              </a:lnTo>
              <a:lnTo>
                <a:pt x="1298605" y="440228"/>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37B53A4-ECE5-460A-A0BB-F24F8ADEE148}">
      <dsp:nvSpPr>
        <dsp:cNvPr id="0" name=""/>
        <dsp:cNvSpPr/>
      </dsp:nvSpPr>
      <dsp:spPr>
        <a:xfrm>
          <a:off x="4735009" y="3641422"/>
          <a:ext cx="1793672" cy="1154576"/>
        </a:xfrm>
        <a:prstGeom prst="roundRect">
          <a:avLst>
            <a:gd name="adj" fmla="val 10000"/>
          </a:avLst>
        </a:prstGeom>
        <a:solidFill>
          <a:schemeClr val="lt1">
            <a:hueOff val="0"/>
            <a:satOff val="0"/>
            <a:lumOff val="0"/>
            <a:alphaOff val="0"/>
          </a:schemeClr>
        </a:solidFill>
        <a:ln w="762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3) Care coordination from ED to discharge with warm hand offs</a:t>
          </a:r>
        </a:p>
      </dsp:txBody>
      <dsp:txXfrm>
        <a:off x="4768825" y="3675238"/>
        <a:ext cx="1726040" cy="1086944"/>
      </dsp:txXfrm>
    </dsp:sp>
    <dsp:sp modelId="{C74255F0-ED6C-4685-A185-1F459074B5D6}">
      <dsp:nvSpPr>
        <dsp:cNvPr id="0" name=""/>
        <dsp:cNvSpPr/>
      </dsp:nvSpPr>
      <dsp:spPr>
        <a:xfrm>
          <a:off x="4333240" y="3201193"/>
          <a:ext cx="3509565" cy="440228"/>
        </a:xfrm>
        <a:custGeom>
          <a:avLst/>
          <a:gdLst/>
          <a:ahLst/>
          <a:cxnLst/>
          <a:rect l="0" t="0" r="0" b="0"/>
          <a:pathLst>
            <a:path>
              <a:moveTo>
                <a:pt x="0" y="0"/>
              </a:moveTo>
              <a:lnTo>
                <a:pt x="0" y="220114"/>
              </a:lnTo>
              <a:lnTo>
                <a:pt x="3509565" y="220114"/>
              </a:lnTo>
              <a:lnTo>
                <a:pt x="3509565" y="440228"/>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8307ECE-60F9-44D1-BAFD-704EF23271A4}">
      <dsp:nvSpPr>
        <dsp:cNvPr id="0" name=""/>
        <dsp:cNvSpPr/>
      </dsp:nvSpPr>
      <dsp:spPr>
        <a:xfrm>
          <a:off x="7023939" y="3641422"/>
          <a:ext cx="1637732" cy="1163777"/>
        </a:xfrm>
        <a:prstGeom prst="roundRect">
          <a:avLst>
            <a:gd name="adj" fmla="val 10000"/>
          </a:avLst>
        </a:prstGeom>
        <a:solidFill>
          <a:schemeClr val="lt1">
            <a:hueOff val="0"/>
            <a:satOff val="0"/>
            <a:lumOff val="0"/>
            <a:alphaOff val="0"/>
          </a:schemeClr>
        </a:solidFill>
        <a:ln w="762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4) Identify and share care coordination best practices</a:t>
          </a:r>
        </a:p>
      </dsp:txBody>
      <dsp:txXfrm>
        <a:off x="7058025" y="3675508"/>
        <a:ext cx="1569560" cy="10956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AEFBB6-9BA8-48AD-9222-C5080CAB8AC0}">
      <dsp:nvSpPr>
        <dsp:cNvPr id="0" name=""/>
        <dsp:cNvSpPr/>
      </dsp:nvSpPr>
      <dsp:spPr>
        <a:xfrm>
          <a:off x="0" y="0"/>
          <a:ext cx="6960751" cy="1655872"/>
        </a:xfrm>
        <a:prstGeom prst="roundRect">
          <a:avLst>
            <a:gd name="adj" fmla="val 10000"/>
          </a:avLst>
        </a:prstGeom>
        <a:gradFill rotWithShape="0">
          <a:gsLst>
            <a:gs pos="0">
              <a:srgbClr val="333399">
                <a:alpha val="90000"/>
                <a:hueOff val="0"/>
                <a:satOff val="0"/>
                <a:lumOff val="0"/>
                <a:alphaOff val="0"/>
                <a:tint val="50000"/>
                <a:satMod val="300000"/>
              </a:srgbClr>
            </a:gs>
            <a:gs pos="35000">
              <a:srgbClr val="333399">
                <a:alpha val="90000"/>
                <a:hueOff val="0"/>
                <a:satOff val="0"/>
                <a:lumOff val="0"/>
                <a:alphaOff val="0"/>
                <a:tint val="37000"/>
                <a:satMod val="300000"/>
              </a:srgbClr>
            </a:gs>
            <a:gs pos="100000">
              <a:srgbClr val="333399">
                <a:alpha val="90000"/>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solidFill>
                <a:srgbClr val="000000"/>
              </a:solidFill>
              <a:latin typeface="Arial"/>
              <a:ea typeface="+mn-ea"/>
              <a:cs typeface="+mn-cs"/>
            </a:rPr>
            <a:t>1. Score each individual HAC measure (Winsorized z-score)</a:t>
          </a:r>
        </a:p>
      </dsp:txBody>
      <dsp:txXfrm>
        <a:off x="48499" y="48499"/>
        <a:ext cx="5249277" cy="1558874"/>
      </dsp:txXfrm>
    </dsp:sp>
    <dsp:sp modelId="{A5D1B565-B07C-44A2-8BD3-10F04B3A3464}">
      <dsp:nvSpPr>
        <dsp:cNvPr id="0" name=""/>
        <dsp:cNvSpPr/>
      </dsp:nvSpPr>
      <dsp:spPr>
        <a:xfrm>
          <a:off x="1228367" y="2023843"/>
          <a:ext cx="6960751" cy="1655872"/>
        </a:xfrm>
        <a:prstGeom prst="roundRect">
          <a:avLst>
            <a:gd name="adj" fmla="val 10000"/>
          </a:avLst>
        </a:prstGeom>
        <a:gradFill rotWithShape="0">
          <a:gsLst>
            <a:gs pos="0">
              <a:srgbClr val="333399">
                <a:alpha val="90000"/>
                <a:hueOff val="0"/>
                <a:satOff val="0"/>
                <a:lumOff val="0"/>
                <a:alphaOff val="-40000"/>
                <a:tint val="50000"/>
                <a:satMod val="300000"/>
              </a:srgbClr>
            </a:gs>
            <a:gs pos="35000">
              <a:srgbClr val="333399">
                <a:alpha val="90000"/>
                <a:hueOff val="0"/>
                <a:satOff val="0"/>
                <a:lumOff val="0"/>
                <a:alphaOff val="-40000"/>
                <a:tint val="37000"/>
                <a:satMod val="300000"/>
              </a:srgbClr>
            </a:gs>
            <a:gs pos="100000">
              <a:srgbClr val="333399">
                <a:alpha val="90000"/>
                <a:hueOff val="0"/>
                <a:satOff val="0"/>
                <a:lumOff val="0"/>
                <a:alphaOff val="-4000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solidFill>
                <a:srgbClr val="000000"/>
              </a:solidFill>
              <a:latin typeface="Arial"/>
              <a:ea typeface="+mn-ea"/>
              <a:cs typeface="+mn-cs"/>
            </a:rPr>
            <a:t>2. Sum individual measure scores (all weighted equally) to create Total HAC Score</a:t>
          </a:r>
        </a:p>
      </dsp:txBody>
      <dsp:txXfrm>
        <a:off x="1276866" y="2072342"/>
        <a:ext cx="4559068" cy="1558874"/>
      </dsp:txXfrm>
    </dsp:sp>
    <dsp:sp modelId="{123FEE80-E028-49B8-9D24-2F03ABE25FFC}">
      <dsp:nvSpPr>
        <dsp:cNvPr id="0" name=""/>
        <dsp:cNvSpPr/>
      </dsp:nvSpPr>
      <dsp:spPr>
        <a:xfrm>
          <a:off x="5884434" y="1301699"/>
          <a:ext cx="1076316" cy="1076316"/>
        </a:xfrm>
        <a:prstGeom prst="downArrow">
          <a:avLst>
            <a:gd name="adj1" fmla="val 55000"/>
            <a:gd name="adj2" fmla="val 45000"/>
          </a:avLst>
        </a:prstGeom>
        <a:solidFill>
          <a:srgbClr val="333399">
            <a:alpha val="90000"/>
            <a:tint val="40000"/>
            <a:hueOff val="0"/>
            <a:satOff val="0"/>
            <a:lumOff val="0"/>
            <a:alphaOff val="0"/>
          </a:srgbClr>
        </a:solidFill>
        <a:ln w="9525" cap="flat" cmpd="sng" algn="ctr">
          <a:solidFill>
            <a:srgbClr val="000000">
              <a:alpha val="9000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dirty="0">
            <a:solidFill>
              <a:srgbClr val="000000">
                <a:hueOff val="0"/>
                <a:satOff val="0"/>
                <a:lumOff val="0"/>
                <a:alphaOff val="0"/>
              </a:srgbClr>
            </a:solidFill>
            <a:latin typeface="Arial"/>
            <a:ea typeface="+mn-ea"/>
            <a:cs typeface="+mn-cs"/>
          </a:endParaRPr>
        </a:p>
      </dsp:txBody>
      <dsp:txXfrm>
        <a:off x="6126605" y="1301699"/>
        <a:ext cx="591974" cy="8099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D2C4FA-A0A3-4613-893F-0BAC69604026}">
      <dsp:nvSpPr>
        <dsp:cNvPr id="0" name=""/>
        <dsp:cNvSpPr/>
      </dsp:nvSpPr>
      <dsp:spPr>
        <a:xfrm>
          <a:off x="1693979" y="0"/>
          <a:ext cx="1693979" cy="1631950"/>
        </a:xfrm>
        <a:prstGeom prst="trapezoid">
          <a:avLst>
            <a:gd name="adj" fmla="val 51900"/>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US" sz="3000" kern="1200" dirty="0">
              <a:solidFill>
                <a:schemeClr val="tx1"/>
              </a:solidFill>
            </a:rPr>
            <a:t>  </a:t>
          </a:r>
        </a:p>
      </dsp:txBody>
      <dsp:txXfrm>
        <a:off x="1693979" y="0"/>
        <a:ext cx="1693979" cy="1631950"/>
      </dsp:txXfrm>
    </dsp:sp>
    <dsp:sp modelId="{5A5F7664-3D22-41AA-B7F7-F608C80B41D4}">
      <dsp:nvSpPr>
        <dsp:cNvPr id="0" name=""/>
        <dsp:cNvSpPr/>
      </dsp:nvSpPr>
      <dsp:spPr>
        <a:xfrm>
          <a:off x="846989" y="1631950"/>
          <a:ext cx="3387958" cy="1631950"/>
        </a:xfrm>
        <a:prstGeom prst="trapezoid">
          <a:avLst>
            <a:gd name="adj" fmla="val 51900"/>
          </a:avLst>
        </a:prstGeom>
        <a:solidFill>
          <a:schemeClr val="accent1">
            <a:shade val="80000"/>
            <a:hueOff val="174641"/>
            <a:satOff val="-3128"/>
            <a:lumOff val="132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US" sz="3000" kern="1200" dirty="0"/>
            <a:t>  </a:t>
          </a:r>
        </a:p>
      </dsp:txBody>
      <dsp:txXfrm>
        <a:off x="1439882" y="1631950"/>
        <a:ext cx="2202172" cy="1631950"/>
      </dsp:txXfrm>
    </dsp:sp>
    <dsp:sp modelId="{1CAD8146-10D5-4FCA-8369-3C86F4BDA59F}">
      <dsp:nvSpPr>
        <dsp:cNvPr id="0" name=""/>
        <dsp:cNvSpPr/>
      </dsp:nvSpPr>
      <dsp:spPr>
        <a:xfrm>
          <a:off x="0" y="3263900"/>
          <a:ext cx="5081937" cy="1631950"/>
        </a:xfrm>
        <a:prstGeom prst="trapezoid">
          <a:avLst>
            <a:gd name="adj" fmla="val 51900"/>
          </a:avLst>
        </a:prstGeom>
        <a:solidFill>
          <a:schemeClr val="accent1">
            <a:shade val="80000"/>
            <a:hueOff val="349283"/>
            <a:satOff val="-6256"/>
            <a:lumOff val="26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US" sz="3000" kern="1200" dirty="0"/>
            <a:t>   </a:t>
          </a:r>
        </a:p>
      </dsp:txBody>
      <dsp:txXfrm>
        <a:off x="889338" y="3263900"/>
        <a:ext cx="3303259" cy="163195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7FC39D-FCEF-4E94-BEFE-86B3F7E2A9DF}">
      <dsp:nvSpPr>
        <dsp:cNvPr id="0" name=""/>
        <dsp:cNvSpPr/>
      </dsp:nvSpPr>
      <dsp:spPr>
        <a:xfrm>
          <a:off x="5800" y="1134740"/>
          <a:ext cx="2540071" cy="2988319"/>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79A66D3-B931-4BE6-9A30-BF66F92B8AAF}">
      <dsp:nvSpPr>
        <dsp:cNvPr id="0" name=""/>
        <dsp:cNvSpPr/>
      </dsp:nvSpPr>
      <dsp:spPr>
        <a:xfrm>
          <a:off x="132804" y="1254272"/>
          <a:ext cx="2286064" cy="1942407"/>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8000" b="-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AC47753-0F5B-41C1-BA15-3309460D18A1}">
      <dsp:nvSpPr>
        <dsp:cNvPr id="0" name=""/>
        <dsp:cNvSpPr/>
      </dsp:nvSpPr>
      <dsp:spPr>
        <a:xfrm>
          <a:off x="132804" y="3196680"/>
          <a:ext cx="2286064" cy="8068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Dr. Rahul Koranne, Chief Medical Officer</a:t>
          </a:r>
        </a:p>
      </dsp:txBody>
      <dsp:txXfrm>
        <a:off x="132804" y="3196680"/>
        <a:ext cx="2286064" cy="806846"/>
      </dsp:txXfrm>
    </dsp:sp>
    <dsp:sp modelId="{70312F8C-3745-4FFE-899C-D4915A704EAE}">
      <dsp:nvSpPr>
        <dsp:cNvPr id="0" name=""/>
        <dsp:cNvSpPr/>
      </dsp:nvSpPr>
      <dsp:spPr>
        <a:xfrm>
          <a:off x="3035264" y="1134740"/>
          <a:ext cx="2540071" cy="2988319"/>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5A4BE777-51E6-4146-9467-8FBB86460A33}">
      <dsp:nvSpPr>
        <dsp:cNvPr id="0" name=""/>
        <dsp:cNvSpPr/>
      </dsp:nvSpPr>
      <dsp:spPr>
        <a:xfrm>
          <a:off x="3162267" y="1254272"/>
          <a:ext cx="2286064" cy="1942407"/>
        </a:xfrm>
        <a:prstGeom prst="rect">
          <a:avLst/>
        </a:prstGeom>
        <a:blipFill>
          <a:blip xmlns:r="http://schemas.openxmlformats.org/officeDocument/2006/relationships" r:embed="rId2"/>
          <a:srcRect/>
          <a:stretch>
            <a:fillRect l="-4000" r="-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8766635-4FDE-4BD2-B73E-BD21B527D585}">
      <dsp:nvSpPr>
        <dsp:cNvPr id="0" name=""/>
        <dsp:cNvSpPr/>
      </dsp:nvSpPr>
      <dsp:spPr>
        <a:xfrm>
          <a:off x="3162267" y="3196680"/>
          <a:ext cx="2286064" cy="8068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Gil Acevedo, Assistant Commissioner of Health Systems</a:t>
          </a:r>
        </a:p>
      </dsp:txBody>
      <dsp:txXfrm>
        <a:off x="3162267" y="3196680"/>
        <a:ext cx="2286064" cy="806846"/>
      </dsp:txXfrm>
    </dsp:sp>
    <dsp:sp modelId="{AB397787-C97E-46E6-B52E-AEE80E56229D}">
      <dsp:nvSpPr>
        <dsp:cNvPr id="0" name=""/>
        <dsp:cNvSpPr/>
      </dsp:nvSpPr>
      <dsp:spPr>
        <a:xfrm>
          <a:off x="6064727" y="1134740"/>
          <a:ext cx="2540071" cy="2988319"/>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3E10A2A1-FFEF-43CA-B02B-387B765A7538}">
      <dsp:nvSpPr>
        <dsp:cNvPr id="0" name=""/>
        <dsp:cNvSpPr/>
      </dsp:nvSpPr>
      <dsp:spPr>
        <a:xfrm>
          <a:off x="6191731" y="1254272"/>
          <a:ext cx="2286064" cy="1942407"/>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6000" r="-2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2332CDC-0118-4D36-8DC5-4B30E1A3EA98}">
      <dsp:nvSpPr>
        <dsp:cNvPr id="0" name=""/>
        <dsp:cNvSpPr/>
      </dsp:nvSpPr>
      <dsp:spPr>
        <a:xfrm>
          <a:off x="6191731" y="3196680"/>
          <a:ext cx="2286064" cy="8068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William Hutton, Executive Director</a:t>
          </a:r>
        </a:p>
      </dsp:txBody>
      <dsp:txXfrm>
        <a:off x="6191731" y="3196680"/>
        <a:ext cx="2286064" cy="80684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D73210-1BB0-4D60-95F9-D24E3F6891A4}">
      <dsp:nvSpPr>
        <dsp:cNvPr id="0" name=""/>
        <dsp:cNvSpPr/>
      </dsp:nvSpPr>
      <dsp:spPr>
        <a:xfrm>
          <a:off x="169869" y="516368"/>
          <a:ext cx="4007965" cy="1252489"/>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48353"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Patient is arrested, incarcerated or involved in law enforcement and needs healthcare services</a:t>
          </a:r>
        </a:p>
      </dsp:txBody>
      <dsp:txXfrm>
        <a:off x="169869" y="516368"/>
        <a:ext cx="4007965" cy="1252489"/>
      </dsp:txXfrm>
    </dsp:sp>
    <dsp:sp modelId="{DCCA9ADA-7A05-4A4B-8138-2E65CB39BA51}">
      <dsp:nvSpPr>
        <dsp:cNvPr id="0" name=""/>
        <dsp:cNvSpPr/>
      </dsp:nvSpPr>
      <dsp:spPr>
        <a:xfrm>
          <a:off x="2870" y="335453"/>
          <a:ext cx="876742" cy="1315113"/>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D311529-EE4E-4771-B334-C7496529D25D}">
      <dsp:nvSpPr>
        <dsp:cNvPr id="0" name=""/>
        <dsp:cNvSpPr/>
      </dsp:nvSpPr>
      <dsp:spPr>
        <a:xfrm>
          <a:off x="4599764" y="516368"/>
          <a:ext cx="4007965" cy="1252489"/>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48353"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Minor is at a healthcare facility and there is suspicion of maltreatment </a:t>
          </a:r>
        </a:p>
      </dsp:txBody>
      <dsp:txXfrm>
        <a:off x="4599764" y="516368"/>
        <a:ext cx="4007965" cy="1252489"/>
      </dsp:txXfrm>
    </dsp:sp>
    <dsp:sp modelId="{2E4A3CB2-A5C8-49A8-A1E9-8F46663F75B2}">
      <dsp:nvSpPr>
        <dsp:cNvPr id="0" name=""/>
        <dsp:cNvSpPr/>
      </dsp:nvSpPr>
      <dsp:spPr>
        <a:xfrm>
          <a:off x="4432765" y="335453"/>
          <a:ext cx="876742" cy="131511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1A00FB6-2319-4B81-B274-10B65785BA69}">
      <dsp:nvSpPr>
        <dsp:cNvPr id="0" name=""/>
        <dsp:cNvSpPr/>
      </dsp:nvSpPr>
      <dsp:spPr>
        <a:xfrm>
          <a:off x="169869" y="2093112"/>
          <a:ext cx="4007965" cy="1252489"/>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48353"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Law enforcement encounters someone in a mental health or chemical dependency crisis</a:t>
          </a:r>
        </a:p>
      </dsp:txBody>
      <dsp:txXfrm>
        <a:off x="169869" y="2093112"/>
        <a:ext cx="4007965" cy="1252489"/>
      </dsp:txXfrm>
    </dsp:sp>
    <dsp:sp modelId="{287C57F4-B33F-4559-936F-CFA9676B3240}">
      <dsp:nvSpPr>
        <dsp:cNvPr id="0" name=""/>
        <dsp:cNvSpPr/>
      </dsp:nvSpPr>
      <dsp:spPr>
        <a:xfrm>
          <a:off x="2870" y="1912197"/>
          <a:ext cx="876742" cy="1315113"/>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44000" r="-4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E3855F9-9EA7-4C77-B6C8-CE5C088CE55E}">
      <dsp:nvSpPr>
        <dsp:cNvPr id="0" name=""/>
        <dsp:cNvSpPr/>
      </dsp:nvSpPr>
      <dsp:spPr>
        <a:xfrm>
          <a:off x="4599764" y="2093112"/>
          <a:ext cx="4007965" cy="1252489"/>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48353"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Collection of evidence requiring medical intervention</a:t>
          </a:r>
        </a:p>
      </dsp:txBody>
      <dsp:txXfrm>
        <a:off x="4599764" y="2093112"/>
        <a:ext cx="4007965" cy="1252489"/>
      </dsp:txXfrm>
    </dsp:sp>
    <dsp:sp modelId="{6CD72838-6A9E-476D-A7C7-4F3836F6D692}">
      <dsp:nvSpPr>
        <dsp:cNvPr id="0" name=""/>
        <dsp:cNvSpPr/>
      </dsp:nvSpPr>
      <dsp:spPr>
        <a:xfrm>
          <a:off x="4432765" y="1912197"/>
          <a:ext cx="876742" cy="1315113"/>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50000" r="-5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B51A37C-0D6E-40EC-889C-B5CE6999101B}">
      <dsp:nvSpPr>
        <dsp:cNvPr id="0" name=""/>
        <dsp:cNvSpPr/>
      </dsp:nvSpPr>
      <dsp:spPr>
        <a:xfrm>
          <a:off x="169869" y="3669857"/>
          <a:ext cx="4007965" cy="1252489"/>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48353"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Transfer of information from ambulance services to law enforcement</a:t>
          </a:r>
        </a:p>
      </dsp:txBody>
      <dsp:txXfrm>
        <a:off x="169869" y="3669857"/>
        <a:ext cx="4007965" cy="1252489"/>
      </dsp:txXfrm>
    </dsp:sp>
    <dsp:sp modelId="{1B2F635F-49E4-408C-A184-BC9310CB900E}">
      <dsp:nvSpPr>
        <dsp:cNvPr id="0" name=""/>
        <dsp:cNvSpPr/>
      </dsp:nvSpPr>
      <dsp:spPr>
        <a:xfrm>
          <a:off x="2870" y="3488942"/>
          <a:ext cx="876742" cy="1315113"/>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5C67F2A-A217-4A9D-9C1C-A535A6BF5A40}">
      <dsp:nvSpPr>
        <dsp:cNvPr id="0" name=""/>
        <dsp:cNvSpPr/>
      </dsp:nvSpPr>
      <dsp:spPr>
        <a:xfrm>
          <a:off x="4599764" y="3669857"/>
          <a:ext cx="4007965" cy="1252489"/>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48353"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Crime committed by patient in healthcare facility</a:t>
          </a:r>
        </a:p>
      </dsp:txBody>
      <dsp:txXfrm>
        <a:off x="4599764" y="3669857"/>
        <a:ext cx="4007965" cy="1252489"/>
      </dsp:txXfrm>
    </dsp:sp>
    <dsp:sp modelId="{EAF4DDAB-5DB1-4E13-880F-3419CC21DE24}">
      <dsp:nvSpPr>
        <dsp:cNvPr id="0" name=""/>
        <dsp:cNvSpPr/>
      </dsp:nvSpPr>
      <dsp:spPr>
        <a:xfrm>
          <a:off x="4432765" y="3488942"/>
          <a:ext cx="876742" cy="1315113"/>
        </a:xfrm>
        <a:prstGeom prst="rect">
          <a:avLst/>
        </a:prstGeom>
        <a:blipFill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130000" r="-13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402D33-F2AC-4C37-AB66-0368D90343C1}">
      <dsp:nvSpPr>
        <dsp:cNvPr id="0" name=""/>
        <dsp:cNvSpPr/>
      </dsp:nvSpPr>
      <dsp:spPr>
        <a:xfrm>
          <a:off x="678" y="1419500"/>
          <a:ext cx="3987403" cy="99685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US" sz="3000" kern="1200" dirty="0"/>
            <a:t>Improve Collaboration</a:t>
          </a:r>
        </a:p>
      </dsp:txBody>
      <dsp:txXfrm>
        <a:off x="29875" y="1448697"/>
        <a:ext cx="3929009" cy="938456"/>
      </dsp:txXfrm>
    </dsp:sp>
    <dsp:sp modelId="{68E4CC4A-B7D6-4C61-BAAA-E691D25E20BA}">
      <dsp:nvSpPr>
        <dsp:cNvPr id="0" name=""/>
        <dsp:cNvSpPr/>
      </dsp:nvSpPr>
      <dsp:spPr>
        <a:xfrm rot="5400000">
          <a:off x="1907155" y="2503575"/>
          <a:ext cx="174448" cy="174448"/>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8B40773-9336-46BF-8C8D-27647C25F23C}">
      <dsp:nvSpPr>
        <dsp:cNvPr id="0" name=""/>
        <dsp:cNvSpPr/>
      </dsp:nvSpPr>
      <dsp:spPr>
        <a:xfrm>
          <a:off x="678" y="2765248"/>
          <a:ext cx="3987403" cy="996850"/>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US" sz="3000" kern="1200" dirty="0"/>
            <a:t>Provide Methods to Build Relationships</a:t>
          </a:r>
        </a:p>
      </dsp:txBody>
      <dsp:txXfrm>
        <a:off x="29875" y="2794445"/>
        <a:ext cx="3929009" cy="938456"/>
      </dsp:txXfrm>
    </dsp:sp>
    <dsp:sp modelId="{DE5CA430-6666-4DFA-9D28-B4107BEE159E}">
      <dsp:nvSpPr>
        <dsp:cNvPr id="0" name=""/>
        <dsp:cNvSpPr/>
      </dsp:nvSpPr>
      <dsp:spPr>
        <a:xfrm>
          <a:off x="4546318" y="1419500"/>
          <a:ext cx="3987403" cy="99685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US" sz="3000" kern="1200" dirty="0"/>
            <a:t>Prevent and React to Violent Situations</a:t>
          </a:r>
        </a:p>
      </dsp:txBody>
      <dsp:txXfrm>
        <a:off x="4575515" y="1448697"/>
        <a:ext cx="3929009" cy="938456"/>
      </dsp:txXfrm>
    </dsp:sp>
    <dsp:sp modelId="{EBEF3A58-CB87-4CEA-9A91-FF336B91E62F}">
      <dsp:nvSpPr>
        <dsp:cNvPr id="0" name=""/>
        <dsp:cNvSpPr/>
      </dsp:nvSpPr>
      <dsp:spPr>
        <a:xfrm rot="5400000">
          <a:off x="6452795" y="2503575"/>
          <a:ext cx="174448" cy="174448"/>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FDEDA45-B95E-472F-8356-7FBC3A633CFF}">
      <dsp:nvSpPr>
        <dsp:cNvPr id="0" name=""/>
        <dsp:cNvSpPr/>
      </dsp:nvSpPr>
      <dsp:spPr>
        <a:xfrm>
          <a:off x="4546318" y="2765248"/>
          <a:ext cx="3987403" cy="996850"/>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US" sz="3000" kern="1200" dirty="0"/>
            <a:t>Develop Standardized Tools</a:t>
          </a:r>
        </a:p>
      </dsp:txBody>
      <dsp:txXfrm>
        <a:off x="4575515" y="2794445"/>
        <a:ext cx="3929009" cy="93845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E385DE-3DAE-406D-8F02-61E07646BE21}">
      <dsp:nvSpPr>
        <dsp:cNvPr id="0" name=""/>
        <dsp:cNvSpPr/>
      </dsp:nvSpPr>
      <dsp:spPr>
        <a:xfrm>
          <a:off x="2635173" y="0"/>
          <a:ext cx="3089428" cy="3089428"/>
        </a:xfrm>
        <a:prstGeom prst="ellipse">
          <a:avLst/>
        </a:prstGeom>
        <a:solidFill>
          <a:schemeClr val="accent4">
            <a:lumMod val="40000"/>
            <a:lumOff val="60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dirty="0"/>
            <a:t>Workplace Safety &amp; Violence Prevention Workgroup</a:t>
          </a:r>
        </a:p>
      </dsp:txBody>
      <dsp:txXfrm>
        <a:off x="3047096" y="540650"/>
        <a:ext cx="2265581" cy="1390242"/>
      </dsp:txXfrm>
    </dsp:sp>
    <dsp:sp modelId="{32B4C6D1-C82D-463C-B8B1-5CB842C50818}">
      <dsp:nvSpPr>
        <dsp:cNvPr id="0" name=""/>
        <dsp:cNvSpPr/>
      </dsp:nvSpPr>
      <dsp:spPr>
        <a:xfrm>
          <a:off x="3974728" y="1995256"/>
          <a:ext cx="3089428" cy="3089428"/>
        </a:xfrm>
        <a:prstGeom prst="ellipse">
          <a:avLst/>
        </a:prstGeom>
        <a:solidFill>
          <a:schemeClr val="tx2">
            <a:lumMod val="50000"/>
            <a:lumOff val="50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en-US" sz="2000" kern="1200" dirty="0"/>
            <a:t>Promoting Employee   Well-being Committee</a:t>
          </a:r>
        </a:p>
      </dsp:txBody>
      <dsp:txXfrm>
        <a:off x="4919579" y="2793358"/>
        <a:ext cx="1853657" cy="1699185"/>
      </dsp:txXfrm>
    </dsp:sp>
    <dsp:sp modelId="{0264C06B-CB6A-47DB-803E-E55DCF911657}">
      <dsp:nvSpPr>
        <dsp:cNvPr id="0" name=""/>
        <dsp:cNvSpPr/>
      </dsp:nvSpPr>
      <dsp:spPr>
        <a:xfrm>
          <a:off x="1268553" y="2044192"/>
          <a:ext cx="3089428" cy="3089428"/>
        </a:xfrm>
        <a:prstGeom prst="ellipse">
          <a:avLst/>
        </a:prstGeom>
        <a:solidFill>
          <a:srgbClr val="DB5A57">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r" defTabSz="889000">
            <a:lnSpc>
              <a:spcPct val="90000"/>
            </a:lnSpc>
            <a:spcBef>
              <a:spcPct val="0"/>
            </a:spcBef>
            <a:spcAft>
              <a:spcPct val="35000"/>
            </a:spcAft>
            <a:buNone/>
          </a:pPr>
          <a:r>
            <a:rPr lang="en-US" sz="2000" kern="1200" dirty="0"/>
            <a:t>Statewide Quality Forum &amp; Steering Committee</a:t>
          </a:r>
        </a:p>
      </dsp:txBody>
      <dsp:txXfrm>
        <a:off x="1559475" y="2842295"/>
        <a:ext cx="1853657" cy="169918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CD6092-1050-4EA7-9D77-61570DBFE2B2}">
      <dsp:nvSpPr>
        <dsp:cNvPr id="0" name=""/>
        <dsp:cNvSpPr/>
      </dsp:nvSpPr>
      <dsp:spPr>
        <a:xfrm>
          <a:off x="-4881706" y="-748095"/>
          <a:ext cx="5814192" cy="5814192"/>
        </a:xfrm>
        <a:prstGeom prst="blockArc">
          <a:avLst>
            <a:gd name="adj1" fmla="val 18900000"/>
            <a:gd name="adj2" fmla="val 2700000"/>
            <a:gd name="adj3" fmla="val 372"/>
          </a:avLst>
        </a:prstGeom>
        <a:noFill/>
        <a:ln w="12700" cap="flat" cmpd="sng" algn="ctr">
          <a:solidFill>
            <a:schemeClr val="accent2">
              <a:tint val="99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D141B14-1103-410C-9BBC-41DF767AFB75}">
      <dsp:nvSpPr>
        <dsp:cNvPr id="0" name=""/>
        <dsp:cNvSpPr/>
      </dsp:nvSpPr>
      <dsp:spPr>
        <a:xfrm>
          <a:off x="488324" y="331967"/>
          <a:ext cx="5929477" cy="664281"/>
        </a:xfrm>
        <a:prstGeom prst="rect">
          <a:avLst/>
        </a:prstGeom>
        <a:gradFill rotWithShape="0">
          <a:gsLst>
            <a:gs pos="0">
              <a:schemeClr val="accent2">
                <a:shade val="80000"/>
                <a:hueOff val="0"/>
                <a:satOff val="0"/>
                <a:lumOff val="0"/>
                <a:alphaOff val="0"/>
                <a:satMod val="103000"/>
                <a:lumMod val="102000"/>
                <a:tint val="94000"/>
              </a:schemeClr>
            </a:gs>
            <a:gs pos="50000">
              <a:schemeClr val="accent2">
                <a:shade val="80000"/>
                <a:hueOff val="0"/>
                <a:satOff val="0"/>
                <a:lumOff val="0"/>
                <a:alphaOff val="0"/>
                <a:satMod val="110000"/>
                <a:lumMod val="100000"/>
                <a:shade val="100000"/>
              </a:schemeClr>
            </a:gs>
            <a:gs pos="100000">
              <a:schemeClr val="accent2">
                <a:shade val="8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27273" tIns="86360" rIns="86360" bIns="86360" numCol="1" spcCol="1270" anchor="ctr" anchorCtr="0">
          <a:noAutofit/>
        </a:bodyPr>
        <a:lstStyle/>
        <a:p>
          <a:pPr marL="0" lvl="0" indent="0" algn="l" defTabSz="1511300">
            <a:lnSpc>
              <a:spcPct val="90000"/>
            </a:lnSpc>
            <a:spcBef>
              <a:spcPct val="0"/>
            </a:spcBef>
            <a:spcAft>
              <a:spcPct val="35000"/>
            </a:spcAft>
            <a:buNone/>
          </a:pPr>
          <a:r>
            <a:rPr lang="en-US" sz="3400" kern="1200" dirty="0"/>
            <a:t>MBH committee</a:t>
          </a:r>
        </a:p>
      </dsp:txBody>
      <dsp:txXfrm>
        <a:off x="488324" y="331967"/>
        <a:ext cx="5929477" cy="664281"/>
      </dsp:txXfrm>
    </dsp:sp>
    <dsp:sp modelId="{33BE6D10-B84B-4CB6-ADF9-0672187411E0}">
      <dsp:nvSpPr>
        <dsp:cNvPr id="0" name=""/>
        <dsp:cNvSpPr/>
      </dsp:nvSpPr>
      <dsp:spPr>
        <a:xfrm>
          <a:off x="73148" y="248932"/>
          <a:ext cx="830351" cy="830351"/>
        </a:xfrm>
        <a:prstGeom prst="ellipse">
          <a:avLst/>
        </a:prstGeom>
        <a:solidFill>
          <a:schemeClr val="lt1">
            <a:hueOff val="0"/>
            <a:satOff val="0"/>
            <a:lumOff val="0"/>
            <a:alphaOff val="0"/>
          </a:schemeClr>
        </a:solidFill>
        <a:ln w="6350" cap="flat" cmpd="sng" algn="ctr">
          <a:solidFill>
            <a:schemeClr val="accent2">
              <a:shade val="8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ECA51F79-3878-475E-AAA6-BD65279A9441}">
      <dsp:nvSpPr>
        <dsp:cNvPr id="0" name=""/>
        <dsp:cNvSpPr/>
      </dsp:nvSpPr>
      <dsp:spPr>
        <a:xfrm>
          <a:off x="869171" y="1328562"/>
          <a:ext cx="5548629" cy="664281"/>
        </a:xfrm>
        <a:prstGeom prst="rect">
          <a:avLst/>
        </a:prstGeom>
        <a:gradFill rotWithShape="0">
          <a:gsLst>
            <a:gs pos="0">
              <a:schemeClr val="accent2">
                <a:shade val="80000"/>
                <a:hueOff val="-160472"/>
                <a:satOff val="3389"/>
                <a:lumOff val="9027"/>
                <a:alphaOff val="0"/>
                <a:satMod val="103000"/>
                <a:lumMod val="102000"/>
                <a:tint val="94000"/>
              </a:schemeClr>
            </a:gs>
            <a:gs pos="50000">
              <a:schemeClr val="accent2">
                <a:shade val="80000"/>
                <a:hueOff val="-160472"/>
                <a:satOff val="3389"/>
                <a:lumOff val="9027"/>
                <a:alphaOff val="0"/>
                <a:satMod val="110000"/>
                <a:lumMod val="100000"/>
                <a:shade val="100000"/>
              </a:schemeClr>
            </a:gs>
            <a:gs pos="100000">
              <a:schemeClr val="accent2">
                <a:shade val="80000"/>
                <a:hueOff val="-160472"/>
                <a:satOff val="3389"/>
                <a:lumOff val="9027"/>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27273" tIns="86360" rIns="86360" bIns="86360" numCol="1" spcCol="1270" anchor="ctr" anchorCtr="0">
          <a:noAutofit/>
        </a:bodyPr>
        <a:lstStyle/>
        <a:p>
          <a:pPr marL="0" lvl="0" indent="0" algn="l" defTabSz="1511300">
            <a:lnSpc>
              <a:spcPct val="90000"/>
            </a:lnSpc>
            <a:spcBef>
              <a:spcPct val="0"/>
            </a:spcBef>
            <a:spcAft>
              <a:spcPct val="35000"/>
            </a:spcAft>
            <a:buNone/>
          </a:pPr>
          <a:r>
            <a:rPr lang="en-US" sz="3400" kern="1200" dirty="0"/>
            <a:t>PAD Study</a:t>
          </a:r>
        </a:p>
      </dsp:txBody>
      <dsp:txXfrm>
        <a:off x="869171" y="1328562"/>
        <a:ext cx="5548629" cy="664281"/>
      </dsp:txXfrm>
    </dsp:sp>
    <dsp:sp modelId="{74478423-6477-4343-8813-BEE18B90A8C6}">
      <dsp:nvSpPr>
        <dsp:cNvPr id="0" name=""/>
        <dsp:cNvSpPr/>
      </dsp:nvSpPr>
      <dsp:spPr>
        <a:xfrm>
          <a:off x="453996" y="1245527"/>
          <a:ext cx="830351" cy="830351"/>
        </a:xfrm>
        <a:prstGeom prst="ellipse">
          <a:avLst/>
        </a:prstGeom>
        <a:solidFill>
          <a:schemeClr val="lt1">
            <a:hueOff val="0"/>
            <a:satOff val="0"/>
            <a:lumOff val="0"/>
            <a:alphaOff val="0"/>
          </a:schemeClr>
        </a:solidFill>
        <a:ln w="6350" cap="flat" cmpd="sng" algn="ctr">
          <a:solidFill>
            <a:schemeClr val="accent2">
              <a:shade val="80000"/>
              <a:hueOff val="-160472"/>
              <a:satOff val="3389"/>
              <a:lumOff val="9027"/>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62B72A24-B4F6-4CBA-9FF7-BF637709FDF9}">
      <dsp:nvSpPr>
        <dsp:cNvPr id="0" name=""/>
        <dsp:cNvSpPr/>
      </dsp:nvSpPr>
      <dsp:spPr>
        <a:xfrm>
          <a:off x="869171" y="2325156"/>
          <a:ext cx="5548629" cy="664281"/>
        </a:xfrm>
        <a:prstGeom prst="rect">
          <a:avLst/>
        </a:prstGeom>
        <a:gradFill rotWithShape="0">
          <a:gsLst>
            <a:gs pos="0">
              <a:schemeClr val="accent2">
                <a:shade val="80000"/>
                <a:hueOff val="-320943"/>
                <a:satOff val="6777"/>
                <a:lumOff val="18054"/>
                <a:alphaOff val="0"/>
                <a:satMod val="103000"/>
                <a:lumMod val="102000"/>
                <a:tint val="94000"/>
              </a:schemeClr>
            </a:gs>
            <a:gs pos="50000">
              <a:schemeClr val="accent2">
                <a:shade val="80000"/>
                <a:hueOff val="-320943"/>
                <a:satOff val="6777"/>
                <a:lumOff val="18054"/>
                <a:alphaOff val="0"/>
                <a:satMod val="110000"/>
                <a:lumMod val="100000"/>
                <a:shade val="100000"/>
              </a:schemeClr>
            </a:gs>
            <a:gs pos="100000">
              <a:schemeClr val="accent2">
                <a:shade val="80000"/>
                <a:hueOff val="-320943"/>
                <a:satOff val="6777"/>
                <a:lumOff val="18054"/>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27273" tIns="86360" rIns="86360" bIns="86360" numCol="1" spcCol="1270" anchor="ctr" anchorCtr="0">
          <a:noAutofit/>
        </a:bodyPr>
        <a:lstStyle/>
        <a:p>
          <a:pPr marL="0" lvl="0" indent="0" algn="l" defTabSz="1511300">
            <a:lnSpc>
              <a:spcPct val="90000"/>
            </a:lnSpc>
            <a:spcBef>
              <a:spcPct val="0"/>
            </a:spcBef>
            <a:spcAft>
              <a:spcPct val="35000"/>
            </a:spcAft>
            <a:buNone/>
          </a:pPr>
          <a:r>
            <a:rPr lang="en-US" sz="3400" kern="1200" dirty="0"/>
            <a:t>SIA</a:t>
          </a:r>
        </a:p>
      </dsp:txBody>
      <dsp:txXfrm>
        <a:off x="869171" y="2325156"/>
        <a:ext cx="5548629" cy="664281"/>
      </dsp:txXfrm>
    </dsp:sp>
    <dsp:sp modelId="{33A560D9-D0CC-4A91-A0C5-6030DB9EE384}">
      <dsp:nvSpPr>
        <dsp:cNvPr id="0" name=""/>
        <dsp:cNvSpPr/>
      </dsp:nvSpPr>
      <dsp:spPr>
        <a:xfrm>
          <a:off x="453996" y="2242121"/>
          <a:ext cx="830351" cy="830351"/>
        </a:xfrm>
        <a:prstGeom prst="ellipse">
          <a:avLst/>
        </a:prstGeom>
        <a:solidFill>
          <a:schemeClr val="lt1">
            <a:hueOff val="0"/>
            <a:satOff val="0"/>
            <a:lumOff val="0"/>
            <a:alphaOff val="0"/>
          </a:schemeClr>
        </a:solidFill>
        <a:ln w="6350" cap="flat" cmpd="sng" algn="ctr">
          <a:solidFill>
            <a:schemeClr val="accent2">
              <a:shade val="80000"/>
              <a:hueOff val="-320943"/>
              <a:satOff val="6777"/>
              <a:lumOff val="18054"/>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A6EB8F64-7022-48C8-901D-8B9C4041C211}">
      <dsp:nvSpPr>
        <dsp:cNvPr id="0" name=""/>
        <dsp:cNvSpPr/>
      </dsp:nvSpPr>
      <dsp:spPr>
        <a:xfrm>
          <a:off x="488324" y="3321751"/>
          <a:ext cx="5929477" cy="664281"/>
        </a:xfrm>
        <a:prstGeom prst="rect">
          <a:avLst/>
        </a:prstGeom>
        <a:gradFill rotWithShape="0">
          <a:gsLst>
            <a:gs pos="0">
              <a:schemeClr val="accent2">
                <a:shade val="80000"/>
                <a:hueOff val="-481415"/>
                <a:satOff val="10166"/>
                <a:lumOff val="27081"/>
                <a:alphaOff val="0"/>
                <a:satMod val="103000"/>
                <a:lumMod val="102000"/>
                <a:tint val="94000"/>
              </a:schemeClr>
            </a:gs>
            <a:gs pos="50000">
              <a:schemeClr val="accent2">
                <a:shade val="80000"/>
                <a:hueOff val="-481415"/>
                <a:satOff val="10166"/>
                <a:lumOff val="27081"/>
                <a:alphaOff val="0"/>
                <a:satMod val="110000"/>
                <a:lumMod val="100000"/>
                <a:shade val="100000"/>
              </a:schemeClr>
            </a:gs>
            <a:gs pos="100000">
              <a:schemeClr val="accent2">
                <a:shade val="80000"/>
                <a:hueOff val="-481415"/>
                <a:satOff val="10166"/>
                <a:lumOff val="27081"/>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27273" tIns="86360" rIns="86360" bIns="86360" numCol="1" spcCol="1270" anchor="ctr" anchorCtr="0">
          <a:noAutofit/>
        </a:bodyPr>
        <a:lstStyle/>
        <a:p>
          <a:pPr marL="0" lvl="0" indent="0" algn="l" defTabSz="1511300">
            <a:lnSpc>
              <a:spcPct val="90000"/>
            </a:lnSpc>
            <a:spcBef>
              <a:spcPct val="0"/>
            </a:spcBef>
            <a:spcAft>
              <a:spcPct val="35000"/>
            </a:spcAft>
            <a:buNone/>
          </a:pPr>
          <a:r>
            <a:rPr lang="en-US" sz="3400" kern="1200" dirty="0"/>
            <a:t>Asset Mapping</a:t>
          </a:r>
        </a:p>
      </dsp:txBody>
      <dsp:txXfrm>
        <a:off x="488324" y="3321751"/>
        <a:ext cx="5929477" cy="664281"/>
      </dsp:txXfrm>
    </dsp:sp>
    <dsp:sp modelId="{7E8529C2-6D7A-4AD6-9E36-E8B546A85029}">
      <dsp:nvSpPr>
        <dsp:cNvPr id="0" name=""/>
        <dsp:cNvSpPr/>
      </dsp:nvSpPr>
      <dsp:spPr>
        <a:xfrm>
          <a:off x="73148" y="3238715"/>
          <a:ext cx="830351" cy="830351"/>
        </a:xfrm>
        <a:prstGeom prst="ellipse">
          <a:avLst/>
        </a:prstGeom>
        <a:solidFill>
          <a:schemeClr val="lt1">
            <a:hueOff val="0"/>
            <a:satOff val="0"/>
            <a:lumOff val="0"/>
            <a:alphaOff val="0"/>
          </a:schemeClr>
        </a:solidFill>
        <a:ln w="6350" cap="flat" cmpd="sng" algn="ctr">
          <a:solidFill>
            <a:schemeClr val="accent2">
              <a:shade val="80000"/>
              <a:hueOff val="-481415"/>
              <a:satOff val="10166"/>
              <a:lumOff val="27081"/>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90F4B4-96DC-423B-86CB-342D2D9155CF}">
      <dsp:nvSpPr>
        <dsp:cNvPr id="0" name=""/>
        <dsp:cNvSpPr/>
      </dsp:nvSpPr>
      <dsp:spPr>
        <a:xfrm>
          <a:off x="3874770" y="2160270"/>
          <a:ext cx="2640330" cy="2640330"/>
        </a:xfrm>
        <a:prstGeom prst="gear9">
          <a:avLst/>
        </a:prstGeom>
        <a:solidFill>
          <a:schemeClr val="accent2">
            <a:shade val="5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Action</a:t>
          </a:r>
        </a:p>
      </dsp:txBody>
      <dsp:txXfrm>
        <a:off x="4405594" y="2778755"/>
        <a:ext cx="1578682" cy="1357184"/>
      </dsp:txXfrm>
    </dsp:sp>
    <dsp:sp modelId="{AFAEB075-3809-40AB-91A0-A0749F08AE4E}">
      <dsp:nvSpPr>
        <dsp:cNvPr id="0" name=""/>
        <dsp:cNvSpPr/>
      </dsp:nvSpPr>
      <dsp:spPr>
        <a:xfrm>
          <a:off x="2338578" y="1536192"/>
          <a:ext cx="1920240" cy="1920240"/>
        </a:xfrm>
        <a:prstGeom prst="gear6">
          <a:avLst/>
        </a:prstGeom>
        <a:solidFill>
          <a:schemeClr val="accent2">
            <a:shade val="50000"/>
            <a:hueOff val="-394115"/>
            <a:satOff val="5189"/>
            <a:lumOff val="3107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Awareness</a:t>
          </a:r>
        </a:p>
      </dsp:txBody>
      <dsp:txXfrm>
        <a:off x="2822004" y="2022540"/>
        <a:ext cx="953388" cy="947544"/>
      </dsp:txXfrm>
    </dsp:sp>
    <dsp:sp modelId="{13EFB7E6-94D8-48BA-B4FC-6296684E2A52}">
      <dsp:nvSpPr>
        <dsp:cNvPr id="0" name=""/>
        <dsp:cNvSpPr/>
      </dsp:nvSpPr>
      <dsp:spPr>
        <a:xfrm rot="20700000">
          <a:off x="3414108" y="211422"/>
          <a:ext cx="1881443" cy="1881443"/>
        </a:xfrm>
        <a:prstGeom prst="gear6">
          <a:avLst/>
        </a:prstGeom>
        <a:solidFill>
          <a:schemeClr val="accent2">
            <a:shade val="50000"/>
            <a:hueOff val="-394115"/>
            <a:satOff val="5189"/>
            <a:lumOff val="3107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Advocacy</a:t>
          </a:r>
        </a:p>
      </dsp:txBody>
      <dsp:txXfrm rot="-20700000">
        <a:off x="3826764" y="624077"/>
        <a:ext cx="1056132" cy="1056132"/>
      </dsp:txXfrm>
    </dsp:sp>
    <dsp:sp modelId="{06AF634F-2021-4E00-99A4-82B20F30207B}">
      <dsp:nvSpPr>
        <dsp:cNvPr id="0" name=""/>
        <dsp:cNvSpPr/>
      </dsp:nvSpPr>
      <dsp:spPr>
        <a:xfrm>
          <a:off x="3678457" y="1758021"/>
          <a:ext cx="3379622" cy="3379622"/>
        </a:xfrm>
        <a:prstGeom prst="circularArrow">
          <a:avLst>
            <a:gd name="adj1" fmla="val 4687"/>
            <a:gd name="adj2" fmla="val 299029"/>
            <a:gd name="adj3" fmla="val 2528961"/>
            <a:gd name="adj4" fmla="val 15833983"/>
            <a:gd name="adj5" fmla="val 5469"/>
          </a:avLst>
        </a:prstGeom>
        <a:solidFill>
          <a:schemeClr val="accent2">
            <a:shade val="9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7FA87320-6D71-4C5A-ADA1-C8532D7EBECD}">
      <dsp:nvSpPr>
        <dsp:cNvPr id="0" name=""/>
        <dsp:cNvSpPr/>
      </dsp:nvSpPr>
      <dsp:spPr>
        <a:xfrm>
          <a:off x="1998507" y="1108713"/>
          <a:ext cx="2455506" cy="2455506"/>
        </a:xfrm>
        <a:prstGeom prst="leftCircularArrow">
          <a:avLst>
            <a:gd name="adj1" fmla="val 6452"/>
            <a:gd name="adj2" fmla="val 429999"/>
            <a:gd name="adj3" fmla="val 10489124"/>
            <a:gd name="adj4" fmla="val 14837806"/>
            <a:gd name="adj5" fmla="val 7527"/>
          </a:avLst>
        </a:prstGeom>
        <a:solidFill>
          <a:schemeClr val="accent2">
            <a:shade val="90000"/>
            <a:hueOff val="-383121"/>
            <a:satOff val="273"/>
            <a:lumOff val="21409"/>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F5173CB8-93F9-48D5-BB93-7594E2CFF70C}">
      <dsp:nvSpPr>
        <dsp:cNvPr id="0" name=""/>
        <dsp:cNvSpPr/>
      </dsp:nvSpPr>
      <dsp:spPr>
        <a:xfrm>
          <a:off x="2978911" y="-203286"/>
          <a:ext cx="2647530" cy="2647530"/>
        </a:xfrm>
        <a:prstGeom prst="circularArrow">
          <a:avLst>
            <a:gd name="adj1" fmla="val 5984"/>
            <a:gd name="adj2" fmla="val 394124"/>
            <a:gd name="adj3" fmla="val 13313824"/>
            <a:gd name="adj4" fmla="val 10508221"/>
            <a:gd name="adj5" fmla="val 6981"/>
          </a:avLst>
        </a:prstGeom>
        <a:solidFill>
          <a:schemeClr val="accent2">
            <a:shade val="90000"/>
            <a:hueOff val="-383121"/>
            <a:satOff val="273"/>
            <a:lumOff val="21409"/>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13.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0.54143</cdr:x>
      <cdr:y>0.7467</cdr:y>
    </cdr:from>
    <cdr:to>
      <cdr:x>0.6763</cdr:x>
      <cdr:y>0.84815</cdr:y>
    </cdr:to>
    <cdr:sp macro="" textlink="">
      <cdr:nvSpPr>
        <cdr:cNvPr id="2" name="Text Box 6"/>
        <cdr:cNvSpPr txBox="1"/>
      </cdr:nvSpPr>
      <cdr:spPr>
        <a:xfrm xmlns:a="http://schemas.openxmlformats.org/drawingml/2006/main">
          <a:off x="4215140" y="3833003"/>
          <a:ext cx="1049987" cy="520767"/>
        </a:xfrm>
        <a:prstGeom xmlns:a="http://schemas.openxmlformats.org/drawingml/2006/main" prst="rect">
          <a:avLst/>
        </a:prstGeom>
        <a:noFill xmlns:a="http://schemas.openxmlformats.org/drawingml/2006/main"/>
        <a:ln xmlns:a="http://schemas.openxmlformats.org/drawingml/2006/main" w="6350">
          <a:noFill/>
        </a:ln>
      </cdr:spPr>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p xmlns:a="http://schemas.openxmlformats.org/drawingml/2006/main">
          <a:pPr marL="0" marR="0">
            <a:lnSpc>
              <a:spcPct val="107000"/>
            </a:lnSpc>
            <a:spcBef>
              <a:spcPts val="0"/>
            </a:spcBef>
            <a:spcAft>
              <a:spcPts val="80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8 M</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cdr:txBody>
    </cdr:sp>
  </cdr:relSizeAnchor>
  <cdr:relSizeAnchor xmlns:cdr="http://schemas.openxmlformats.org/drawingml/2006/chartDrawing">
    <cdr:from>
      <cdr:x>0.64916</cdr:x>
      <cdr:y>0.56</cdr:y>
    </cdr:from>
    <cdr:to>
      <cdr:x>0.78402</cdr:x>
      <cdr:y>0.66145</cdr:y>
    </cdr:to>
    <cdr:sp macro="" textlink="">
      <cdr:nvSpPr>
        <cdr:cNvPr id="3" name="Text Box 6"/>
        <cdr:cNvSpPr txBox="1"/>
      </cdr:nvSpPr>
      <cdr:spPr>
        <a:xfrm xmlns:a="http://schemas.openxmlformats.org/drawingml/2006/main">
          <a:off x="5053815" y="2874634"/>
          <a:ext cx="1049909" cy="520767"/>
        </a:xfrm>
        <a:prstGeom xmlns:a="http://schemas.openxmlformats.org/drawingml/2006/main" prst="rect">
          <a:avLst/>
        </a:prstGeom>
        <a:noFill xmlns:a="http://schemas.openxmlformats.org/drawingml/2006/main"/>
        <a:ln xmlns:a="http://schemas.openxmlformats.org/drawingml/2006/main" w="6350">
          <a:noFill/>
        </a:ln>
      </cdr:spPr>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a:lnSpc>
              <a:spcPct val="107000"/>
            </a:lnSpc>
            <a:spcBef>
              <a:spcPts val="0"/>
            </a:spcBef>
            <a:spcAft>
              <a:spcPts val="80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19.1 M</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cdr:txBody>
    </cdr:sp>
  </cdr:relSizeAnchor>
  <cdr:relSizeAnchor xmlns:cdr="http://schemas.openxmlformats.org/drawingml/2006/chartDrawing">
    <cdr:from>
      <cdr:x>0.58512</cdr:x>
      <cdr:y>0.37814</cdr:y>
    </cdr:from>
    <cdr:to>
      <cdr:x>0.71999</cdr:x>
      <cdr:y>0.47959</cdr:y>
    </cdr:to>
    <cdr:sp macro="" textlink="">
      <cdr:nvSpPr>
        <cdr:cNvPr id="4" name="Text Box 6"/>
        <cdr:cNvSpPr txBox="1"/>
      </cdr:nvSpPr>
      <cdr:spPr>
        <a:xfrm xmlns:a="http://schemas.openxmlformats.org/drawingml/2006/main">
          <a:off x="4555295" y="1941082"/>
          <a:ext cx="1049986" cy="520767"/>
        </a:xfrm>
        <a:prstGeom xmlns:a="http://schemas.openxmlformats.org/drawingml/2006/main" prst="rect">
          <a:avLst/>
        </a:prstGeom>
        <a:noFill xmlns:a="http://schemas.openxmlformats.org/drawingml/2006/main"/>
        <a:ln xmlns:a="http://schemas.openxmlformats.org/drawingml/2006/main" w="6350">
          <a:noFill/>
        </a:ln>
      </cdr:spPr>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a:lnSpc>
              <a:spcPct val="107000"/>
            </a:lnSpc>
            <a:spcBef>
              <a:spcPts val="0"/>
            </a:spcBef>
            <a:spcAft>
              <a:spcPts val="80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10.4 M</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AADF4AA-D540-4A7A-95B9-2B49442436F6}" type="datetimeFigureOut">
              <a:rPr lang="en-US" smtClean="0"/>
              <a:t>10/5/2018</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98D8510-E530-4FB7-949A-CF7562444056}" type="slidenum">
              <a:rPr lang="en-US" smtClean="0"/>
              <a:t>‹#›</a:t>
            </a:fld>
            <a:endParaRPr lang="en-US" dirty="0"/>
          </a:p>
        </p:txBody>
      </p:sp>
    </p:spTree>
    <p:extLst>
      <p:ext uri="{BB962C8B-B14F-4D97-AF65-F5344CB8AC3E}">
        <p14:creationId xmlns:p14="http://schemas.microsoft.com/office/powerpoint/2010/main" val="2412322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3" Type="http://schemas.openxmlformats.org/officeDocument/2006/relationships/hyperlink" Target="https://healtrafficking.org/join-a-committee/" TargetMode="External"/><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our Fall meeting. </a:t>
            </a:r>
          </a:p>
          <a:p>
            <a:r>
              <a:rPr lang="en-US" dirty="0"/>
              <a:t>Thank you for coming, I hope travels went well. I sincerely appreciate you being here and know that we have worked hard to support you. </a:t>
            </a:r>
          </a:p>
          <a:p>
            <a:r>
              <a:rPr lang="en-US" dirty="0"/>
              <a:t>We are here for you…Gold badges</a:t>
            </a:r>
          </a:p>
          <a:p>
            <a:endParaRPr lang="en-US" dirty="0"/>
          </a:p>
          <a:p>
            <a:r>
              <a:rPr lang="en-US" dirty="0"/>
              <a:t>For those coming from sea level, remember to </a:t>
            </a:r>
            <a:r>
              <a:rPr lang="en-US" b="1" dirty="0"/>
              <a:t>hydrate</a:t>
            </a:r>
            <a:r>
              <a:rPr lang="en-US" dirty="0"/>
              <a:t>…this is not an idol warning.  You are at 5200 feet, the beginning of ‘high altitude’ .  </a:t>
            </a:r>
            <a:r>
              <a:rPr lang="en-US" b="1" dirty="0"/>
              <a:t>H</a:t>
            </a:r>
            <a:r>
              <a:rPr lang="en-US" sz="1200" b="1" kern="1200" dirty="0">
                <a:solidFill>
                  <a:schemeClr val="tx1"/>
                </a:solidFill>
                <a:effectLst/>
                <a:latin typeface="+mn-lt"/>
                <a:ea typeface="+mn-ea"/>
                <a:cs typeface="+mn-cs"/>
              </a:rPr>
              <a:t>ydrate</a:t>
            </a:r>
            <a:r>
              <a:rPr lang="en-US" sz="1200" kern="1200" dirty="0">
                <a:solidFill>
                  <a:schemeClr val="tx1"/>
                </a:solidFill>
                <a:effectLst/>
                <a:latin typeface="+mn-lt"/>
                <a:ea typeface="+mn-ea"/>
                <a:cs typeface="+mn-cs"/>
              </a:rPr>
              <a:t>, you are at 5000 feet. The symptoms of altitude sickness can feel like a hangover – dizziness, headache, muscle aches, nausea. So we recommend lots of water and alcohol only in moderation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Regarding the Dinners &amp; Evening events:  back of badge indicates what we are expecting.  If you plan to join us for an evening event and it isn’t reflected on the back of your badge, please see Barb in the back of the room so we can assure you are accommodated.</a:t>
            </a:r>
          </a:p>
          <a:p>
            <a:endParaRPr lang="en-US" dirty="0"/>
          </a:p>
          <a:p>
            <a:r>
              <a:rPr lang="en-US" sz="1200" kern="1200" dirty="0">
                <a:solidFill>
                  <a:schemeClr val="tx1"/>
                </a:solidFill>
                <a:effectLst/>
                <a:latin typeface="+mn-lt"/>
                <a:ea typeface="+mn-ea"/>
                <a:cs typeface="+mn-cs"/>
              </a:rPr>
              <a:t>Tonight we have a great dinner just across the street, some of you may remember it the Venice Ristorante.  If you don’t have a check mark on the back for the dinner, please let us know as soon as you can so we can make sure the restaurant is ready for all of us.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That goes as well for tomorrow night.  We have a dinner option here in the hotel, and then a walking haunted/historical tour of the area.  You can do either or both…just let Barb know if what you want to do isn’t reflected on the back of your name badge.  That tour will be fun, led by Dr. Goodstein….an eccentric PHD historian who literally wrote the book on Denver (or actually the books, over 30 of them). I was on a test walking tour with him and another walking tour came down the street…using one of his guidebooks.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Put my phone number down somewhere.  If you have an issue, text me.  If you need support to get to a pharmacy or hospital, we have world class options for you.  Really if you need anything, let me know.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I’ve asked the hotel to come in and ensure you know what services they offer.  Today is a special day, it’s their 127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birthday.</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798D8510-E530-4FB7-949A-CF7562444056}" type="slidenum">
              <a:rPr lang="en-US" smtClean="0"/>
              <a:t>2</a:t>
            </a:fld>
            <a:endParaRPr lang="en-US" dirty="0"/>
          </a:p>
        </p:txBody>
      </p:sp>
    </p:spTree>
    <p:extLst>
      <p:ext uri="{BB962C8B-B14F-4D97-AF65-F5344CB8AC3E}">
        <p14:creationId xmlns:p14="http://schemas.microsoft.com/office/powerpoint/2010/main" val="7707784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C89608-085F-4D03-9F93-014EB1D646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743047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pPr defTabSz="931774">
              <a:defRPr/>
            </a:pPr>
            <a:fld id="{698F501C-A898-492E-92C8-927AE4BBFD9B}" type="slidenum">
              <a:rPr lang="en-US">
                <a:solidFill>
                  <a:prstClr val="black"/>
                </a:solidFill>
                <a:latin typeface="Calibri" panose="020F0502020204030204"/>
              </a:rPr>
              <a:pPr defTabSz="931774">
                <a:defRPr/>
              </a:pPr>
              <a:t>143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6392498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698F501C-A898-492E-92C8-927AE4BBFD9B}" type="slidenum">
              <a:rPr lang="en-US">
                <a:solidFill>
                  <a:prstClr val="black"/>
                </a:solidFill>
                <a:latin typeface="Calibri" panose="020F0502020204030204"/>
              </a:rPr>
              <a:pPr defTabSz="931774">
                <a:defRPr/>
              </a:pPr>
              <a:t>144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53319568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698F501C-A898-492E-92C8-927AE4BBFD9B}" type="slidenum">
              <a:rPr lang="en-US">
                <a:solidFill>
                  <a:prstClr val="black"/>
                </a:solidFill>
                <a:latin typeface="Calibri" panose="020F0502020204030204"/>
              </a:rPr>
              <a:pPr defTabSz="931774">
                <a:defRPr/>
              </a:pPr>
              <a:t>145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38727594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698F501C-A898-492E-92C8-927AE4BBFD9B}" type="slidenum">
              <a:rPr lang="en-US">
                <a:solidFill>
                  <a:prstClr val="black"/>
                </a:solidFill>
                <a:latin typeface="Calibri" panose="020F0502020204030204"/>
              </a:rPr>
              <a:pPr defTabSz="931774">
                <a:defRPr/>
              </a:pPr>
              <a:t>146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24300283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698F501C-A898-492E-92C8-927AE4BBFD9B}" type="slidenum">
              <a:rPr lang="en-US">
                <a:solidFill>
                  <a:prstClr val="black"/>
                </a:solidFill>
                <a:latin typeface="Calibri" panose="020F0502020204030204"/>
              </a:rPr>
              <a:pPr defTabSz="931774">
                <a:defRPr/>
              </a:pPr>
              <a:t>147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2637290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8D8510-E530-4FB7-949A-CF7562444056}" type="slidenum">
              <a:rPr lang="en-US" smtClean="0"/>
              <a:t>160</a:t>
            </a:fld>
            <a:endParaRPr lang="en-US" dirty="0"/>
          </a:p>
        </p:txBody>
      </p:sp>
    </p:spTree>
    <p:extLst>
      <p:ext uri="{BB962C8B-B14F-4D97-AF65-F5344CB8AC3E}">
        <p14:creationId xmlns:p14="http://schemas.microsoft.com/office/powerpoint/2010/main" val="69771891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8D8510-E530-4FB7-949A-CF7562444056}" type="slidenum">
              <a:rPr lang="en-US" smtClean="0"/>
              <a:t>161</a:t>
            </a:fld>
            <a:endParaRPr lang="en-US" dirty="0"/>
          </a:p>
        </p:txBody>
      </p:sp>
    </p:spTree>
    <p:extLst>
      <p:ext uri="{BB962C8B-B14F-4D97-AF65-F5344CB8AC3E}">
        <p14:creationId xmlns:p14="http://schemas.microsoft.com/office/powerpoint/2010/main" val="241931154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1FCAC033-5263-49FC-9BA2-8FF7BD2C90E0}" type="slidenum">
              <a:rPr lang="en-US">
                <a:solidFill>
                  <a:prstClr val="black"/>
                </a:solidFill>
                <a:latin typeface="Calibri" panose="020F0502020204030204"/>
              </a:rPr>
              <a:pPr defTabSz="931774">
                <a:defRPr/>
              </a:pPr>
              <a:t>171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24708465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800" dirty="0"/>
              <a:t>Thornton was hearing feedback from the hospitals of “project overload, too many visits, not enough relevant data, SCHA’s urgency was not necessarily their urgency!  Initially met with 6 CEOs, CMOs and CNOs to talk about SCHA’s current approach to support them.  They emphatically did not want us to become “consultants” but wanted more autonomy in selecting supportive resources based on data.</a:t>
            </a:r>
          </a:p>
          <a:p>
            <a:r>
              <a:rPr lang="en-US" sz="1800" dirty="0"/>
              <a:t>The visits were very open and candid!  Areas of concern are wide open – do not need to be clinical!</a:t>
            </a:r>
          </a:p>
        </p:txBody>
      </p:sp>
      <p:sp>
        <p:nvSpPr>
          <p:cNvPr id="4" name="Slide Number Placeholder 3"/>
          <p:cNvSpPr>
            <a:spLocks noGrp="1"/>
          </p:cNvSpPr>
          <p:nvPr>
            <p:ph type="sldNum" sz="quarter" idx="5"/>
          </p:nvPr>
        </p:nvSpPr>
        <p:spPr/>
        <p:txBody>
          <a:bodyPr/>
          <a:lstStyle/>
          <a:p>
            <a:pPr defTabSz="931774">
              <a:defRPr/>
            </a:pPr>
            <a:fld id="{1FCAC033-5263-49FC-9BA2-8FF7BD2C90E0}" type="slidenum">
              <a:rPr lang="en-US">
                <a:solidFill>
                  <a:prstClr val="black"/>
                </a:solidFill>
                <a:latin typeface="Calibri" panose="020F0502020204030204"/>
              </a:rPr>
              <a:pPr defTabSz="931774">
                <a:defRPr/>
              </a:pPr>
              <a:t>172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48702105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800" dirty="0"/>
              <a:t>SCHA pushes out the data and hospitals self-select the areas of concern and needed improvement.  Hospitals then pull from SCHA the needed resources and support.   We need dialogue to dissect the data, identify areas of concern, address approach through elements of high reliability – 5 behaviors plus Just Culture, Robust process improvement, leadership engagement and established pt/family engagement</a:t>
            </a:r>
          </a:p>
          <a:p>
            <a:endParaRPr lang="en-US" dirty="0"/>
          </a:p>
        </p:txBody>
      </p:sp>
      <p:sp>
        <p:nvSpPr>
          <p:cNvPr id="4" name="Slide Number Placeholder 3"/>
          <p:cNvSpPr>
            <a:spLocks noGrp="1"/>
          </p:cNvSpPr>
          <p:nvPr>
            <p:ph type="sldNum" sz="quarter" idx="5"/>
          </p:nvPr>
        </p:nvSpPr>
        <p:spPr/>
        <p:txBody>
          <a:bodyPr/>
          <a:lstStyle/>
          <a:p>
            <a:pPr defTabSz="931774">
              <a:defRPr/>
            </a:pPr>
            <a:fld id="{1FCAC033-5263-49FC-9BA2-8FF7BD2C90E0}" type="slidenum">
              <a:rPr lang="en-US">
                <a:solidFill>
                  <a:prstClr val="black"/>
                </a:solidFill>
                <a:latin typeface="Calibri" panose="020F0502020204030204"/>
              </a:rPr>
              <a:pPr defTabSz="931774">
                <a:defRPr/>
              </a:pPr>
              <a:t>173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6431719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a:t>
            </a:r>
            <a:r>
              <a:rPr lang="en-US" baseline="0" dirty="0"/>
              <a:t> WILL DISCUSS CO-LOCATION AND EMTALA ISSUES IN A COUPLE OF SLIDES but they are referenced here </a:t>
            </a:r>
            <a:endParaRPr lang="en-US" dirty="0"/>
          </a:p>
          <a:p>
            <a:pPr marL="171450" indent="-171450">
              <a:buFont typeface="Arial" panose="020B0604020202020204" pitchFamily="34" charset="0"/>
              <a:buChar char="•"/>
            </a:pPr>
            <a:r>
              <a:rPr lang="en-US" dirty="0"/>
              <a:t>RFIs</a:t>
            </a:r>
          </a:p>
          <a:p>
            <a:pPr marL="628650" lvl="1" indent="-171450">
              <a:buFont typeface="Arial" panose="020B0604020202020204" pitchFamily="34" charset="0"/>
              <a:buChar char="•"/>
            </a:pPr>
            <a:r>
              <a:rPr lang="en-US" dirty="0"/>
              <a:t>Stark</a:t>
            </a:r>
            <a:r>
              <a:rPr lang="en-US" baseline="0" dirty="0"/>
              <a:t> – physician self-referral law – AHA submitted comments</a:t>
            </a:r>
          </a:p>
          <a:p>
            <a:pPr marL="628650" lvl="1" indent="-171450">
              <a:buFont typeface="Arial" panose="020B0604020202020204" pitchFamily="34" charset="0"/>
              <a:buChar char="•"/>
            </a:pPr>
            <a:r>
              <a:rPr lang="en-US" baseline="0" dirty="0"/>
              <a:t>AKS – AHA will be submitting comments.</a:t>
            </a:r>
          </a:p>
          <a:p>
            <a:pPr marL="628650" lvl="1" indent="-171450">
              <a:buFont typeface="Arial" panose="020B0604020202020204" pitchFamily="34" charset="0"/>
              <a:buChar char="•"/>
            </a:pPr>
            <a:endParaRPr lang="en-US" baseline="0" dirty="0"/>
          </a:p>
          <a:p>
            <a:pPr marL="171450" lvl="0" indent="-171450">
              <a:buFont typeface="Arial" panose="020B0604020202020204" pitchFamily="34" charset="0"/>
              <a:buChar char="•"/>
            </a:pPr>
            <a:r>
              <a:rPr lang="en-US" baseline="0" dirty="0"/>
              <a:t>On September 17, 2018 CMS released a proposed rule intended to reform certain Medicare regulations that it identified as unnecessary, obsolete, or excessively burdensome on a subset of health care providers and suppliers. These are religious non-medical health care institutions, ambulatory surgical centers (ASCs), hospice, hospitals, transplant centers, home health agencies (HHAs), comprehensive outpatient rehabilitation facilities (CORFs), critical access hospitals (CAHs), community mental health centers, portable X-ray services, rural health clinics (RHCs) and federally qualified health centers (FQHCs). Also addressed are regulations involving emergency preparedness of providers and suppliers. The rule was published in the Federal Register on September 20th, and the deadline for public comment is November 19, 2018.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C89608-085F-4D03-9F93-014EB1D646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484983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We told every hospital that it was</a:t>
            </a:r>
            <a:r>
              <a:rPr lang="en-US" sz="1800" b="1" u="sng" dirty="0"/>
              <a:t> our </a:t>
            </a:r>
            <a:r>
              <a:rPr lang="en-US" sz="1800" dirty="0"/>
              <a:t>transformation!  How SCHA will work with our hospitals to affect change  - again using the principles of high reliability.</a:t>
            </a:r>
          </a:p>
          <a:p>
            <a:r>
              <a:rPr lang="en-US" sz="1800" dirty="0"/>
              <a:t>5 behaviors of highly reliable organizations – Preoccupation with failure, Reluctance to simplify, Sensitivity to operations, Commitment to resilience, Deference to expertise PLUS Just Culture, Robust Process Improvement, Leadership Engagement, Pt and Family Advisory Councils </a:t>
            </a:r>
          </a:p>
        </p:txBody>
      </p:sp>
      <p:sp>
        <p:nvSpPr>
          <p:cNvPr id="4" name="Slide Number Placeholder 3"/>
          <p:cNvSpPr>
            <a:spLocks noGrp="1"/>
          </p:cNvSpPr>
          <p:nvPr>
            <p:ph type="sldNum" sz="quarter" idx="5"/>
          </p:nvPr>
        </p:nvSpPr>
        <p:spPr/>
        <p:txBody>
          <a:bodyPr/>
          <a:lstStyle/>
          <a:p>
            <a:pPr defTabSz="931774">
              <a:defRPr/>
            </a:pPr>
            <a:fld id="{1FCAC033-5263-49FC-9BA2-8FF7BD2C90E0}" type="slidenum">
              <a:rPr lang="en-US">
                <a:solidFill>
                  <a:prstClr val="black"/>
                </a:solidFill>
                <a:latin typeface="Calibri" panose="020F0502020204030204"/>
              </a:rPr>
              <a:pPr defTabSz="931774">
                <a:defRPr/>
              </a:pPr>
              <a:t>174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89928791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We visited all 67 acute care member hospitals – engaging the C-suite of each hospital.  “Know” more through “Listening”.  We initially presented  </a:t>
            </a:r>
            <a:r>
              <a:rPr lang="en-US" sz="1800" i="1" dirty="0"/>
              <a:t>By The Numbers 1.0 </a:t>
            </a:r>
          </a:p>
        </p:txBody>
      </p:sp>
      <p:sp>
        <p:nvSpPr>
          <p:cNvPr id="4" name="Slide Number Placeholder 3"/>
          <p:cNvSpPr>
            <a:spLocks noGrp="1"/>
          </p:cNvSpPr>
          <p:nvPr>
            <p:ph type="sldNum" sz="quarter" idx="5"/>
          </p:nvPr>
        </p:nvSpPr>
        <p:spPr/>
        <p:txBody>
          <a:bodyPr/>
          <a:lstStyle/>
          <a:p>
            <a:pPr defTabSz="931774">
              <a:defRPr/>
            </a:pPr>
            <a:fld id="{1FCAC033-5263-49FC-9BA2-8FF7BD2C90E0}" type="slidenum">
              <a:rPr lang="en-US">
                <a:solidFill>
                  <a:prstClr val="black"/>
                </a:solidFill>
                <a:latin typeface="Calibri" panose="020F0502020204030204"/>
              </a:rPr>
              <a:pPr defTabSz="931774">
                <a:defRPr/>
              </a:pPr>
              <a:t>175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39383906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800" dirty="0"/>
          </a:p>
          <a:p>
            <a:r>
              <a:rPr lang="en-US" sz="1800" dirty="0"/>
              <a:t>We debriefed after each visit, collated all feedback and identified priorities from all hospitals.  After trending the responses, we felt our initial report (By the Numbers 1.0) needed to be revised.  The next iteration was created called “ </a:t>
            </a:r>
            <a:r>
              <a:rPr lang="en-US" sz="1800" i="1" dirty="0"/>
              <a:t>By The Numbers 2.0” </a:t>
            </a:r>
            <a:r>
              <a:rPr lang="en-US" sz="1800" dirty="0"/>
              <a:t>(data report) and it was our dialogue enhancer!</a:t>
            </a:r>
          </a:p>
          <a:p>
            <a:pPr lvl="0"/>
            <a:endParaRPr lang="en-US" sz="1800" dirty="0"/>
          </a:p>
          <a:p>
            <a:endParaRPr lang="en-US" dirty="0"/>
          </a:p>
        </p:txBody>
      </p:sp>
      <p:sp>
        <p:nvSpPr>
          <p:cNvPr id="4" name="Slide Number Placeholder 3"/>
          <p:cNvSpPr>
            <a:spLocks noGrp="1"/>
          </p:cNvSpPr>
          <p:nvPr>
            <p:ph type="sldNum" sz="quarter" idx="5"/>
          </p:nvPr>
        </p:nvSpPr>
        <p:spPr/>
        <p:txBody>
          <a:bodyPr/>
          <a:lstStyle/>
          <a:p>
            <a:pPr defTabSz="931774">
              <a:defRPr/>
            </a:pPr>
            <a:fld id="{1FCAC033-5263-49FC-9BA2-8FF7BD2C90E0}" type="slidenum">
              <a:rPr lang="en-US">
                <a:solidFill>
                  <a:prstClr val="black"/>
                </a:solidFill>
                <a:latin typeface="Calibri" panose="020F0502020204030204"/>
              </a:rPr>
              <a:pPr defTabSz="931774">
                <a:defRPr/>
              </a:pPr>
              <a:t>176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56387690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174708" indent="-174708">
              <a:buFont typeface="Arial" panose="020B0604020202020204" pitchFamily="34" charset="0"/>
              <a:buChar char="•"/>
            </a:pPr>
            <a:r>
              <a:rPr lang="en-US" dirty="0"/>
              <a:t>Identified 4 areas of our state for benchmarking</a:t>
            </a:r>
          </a:p>
          <a:p>
            <a:pPr marL="174708" indent="-174708">
              <a:buFont typeface="Arial" panose="020B0604020202020204" pitchFamily="34" charset="0"/>
              <a:buChar char="•"/>
            </a:pPr>
            <a:r>
              <a:rPr lang="en-US" dirty="0"/>
              <a:t>Website for data measures, methodology, and high performers</a:t>
            </a:r>
          </a:p>
          <a:p>
            <a:pPr marL="174708" indent="-174708">
              <a:buFont typeface="Arial" panose="020B0604020202020204" pitchFamily="34" charset="0"/>
              <a:buChar char="•"/>
            </a:pPr>
            <a:r>
              <a:rPr lang="en-US" dirty="0"/>
              <a:t>Identified SCHA Navigator </a:t>
            </a:r>
          </a:p>
          <a:p>
            <a:pPr marL="174708" indent="-174708" defTabSz="931774">
              <a:buFont typeface="Arial" panose="020B0604020202020204" pitchFamily="34" charset="0"/>
              <a:buChar char="•"/>
              <a:defRPr/>
            </a:pPr>
            <a:r>
              <a:rPr lang="en-US" dirty="0"/>
              <a:t>Identified 3 priority areas, assigned focus areas (took inventory and categorized all SCHA services into focus area grouping) and high level measures for each focus area</a:t>
            </a:r>
          </a:p>
          <a:p>
            <a:pPr marL="174708" indent="-174708">
              <a:buFont typeface="Arial" panose="020B0604020202020204" pitchFamily="34" charset="0"/>
              <a:buChar char="•"/>
            </a:pPr>
            <a:endParaRPr lang="en-US" dirty="0"/>
          </a:p>
          <a:p>
            <a:pPr lvl="0"/>
            <a:endParaRPr lang="en-US" dirty="0"/>
          </a:p>
          <a:p>
            <a:pPr marL="349415" indent="-349415">
              <a:buFont typeface="Arial" panose="020B0604020202020204" pitchFamily="34" charset="0"/>
              <a:buChar char="•"/>
            </a:pPr>
            <a:r>
              <a:rPr lang="en-US" dirty="0"/>
              <a:t>Questions concerning </a:t>
            </a:r>
            <a:r>
              <a:rPr lang="en-US" i="1" dirty="0"/>
              <a:t>By The Numbers </a:t>
            </a:r>
            <a:r>
              <a:rPr lang="en-US" dirty="0"/>
              <a:t>(data report)</a:t>
            </a:r>
          </a:p>
          <a:p>
            <a:pPr defTabSz="931774">
              <a:defRPr/>
            </a:pPr>
            <a:endParaRPr lang="en-US" dirty="0"/>
          </a:p>
          <a:p>
            <a:endParaRPr lang="en-US" dirty="0"/>
          </a:p>
        </p:txBody>
      </p:sp>
      <p:sp>
        <p:nvSpPr>
          <p:cNvPr id="4" name="Slide Number Placeholder 3"/>
          <p:cNvSpPr>
            <a:spLocks noGrp="1"/>
          </p:cNvSpPr>
          <p:nvPr>
            <p:ph type="sldNum" sz="quarter" idx="5"/>
          </p:nvPr>
        </p:nvSpPr>
        <p:spPr/>
        <p:txBody>
          <a:bodyPr/>
          <a:lstStyle/>
          <a:p>
            <a:pPr defTabSz="931774">
              <a:defRPr/>
            </a:pPr>
            <a:fld id="{1FCAC033-5263-49FC-9BA2-8FF7BD2C90E0}" type="slidenum">
              <a:rPr lang="en-US">
                <a:solidFill>
                  <a:prstClr val="black"/>
                </a:solidFill>
                <a:latin typeface="Calibri" panose="020F0502020204030204"/>
              </a:rPr>
              <a:pPr defTabSz="931774">
                <a:defRPr/>
              </a:pPr>
              <a:t>177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55769764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Facility specific data – community Health – pop health</a:t>
            </a:r>
          </a:p>
          <a:p>
            <a:pPr marL="174708" indent="-174708">
              <a:buFont typeface="Arial" panose="020B0604020202020204" pitchFamily="34" charset="0"/>
              <a:buChar char="•"/>
            </a:pPr>
            <a:r>
              <a:rPr lang="en-US" dirty="0"/>
              <a:t> Brief explanation of facility specific report</a:t>
            </a:r>
          </a:p>
          <a:p>
            <a:pPr lvl="0"/>
            <a:endParaRPr lang="en-US" dirty="0"/>
          </a:p>
          <a:p>
            <a:pPr marL="349415" indent="-349415">
              <a:buFont typeface="Arial" panose="020B0604020202020204" pitchFamily="34" charset="0"/>
              <a:buChar char="•"/>
            </a:pPr>
            <a:r>
              <a:rPr lang="en-US" dirty="0"/>
              <a:t>Statewide and national benchmarking</a:t>
            </a:r>
          </a:p>
          <a:p>
            <a:pPr lvl="0"/>
            <a:endParaRPr lang="en-US" dirty="0"/>
          </a:p>
          <a:p>
            <a:pPr marL="349415" indent="-349415">
              <a:buFont typeface="Arial" panose="020B0604020202020204" pitchFamily="34" charset="0"/>
              <a:buChar char="•"/>
            </a:pPr>
            <a:r>
              <a:rPr lang="en-US" dirty="0"/>
              <a:t>Dialogue Driver:  self selected identified areas for support</a:t>
            </a:r>
          </a:p>
          <a:p>
            <a:pPr lvl="0"/>
            <a:endParaRPr lang="en-US" dirty="0"/>
          </a:p>
          <a:p>
            <a:pPr defTabSz="931774">
              <a:defRPr/>
            </a:pPr>
            <a:endParaRPr lang="en-US" dirty="0"/>
          </a:p>
          <a:p>
            <a:endParaRPr lang="en-US" dirty="0"/>
          </a:p>
        </p:txBody>
      </p:sp>
      <p:sp>
        <p:nvSpPr>
          <p:cNvPr id="4" name="Slide Number Placeholder 3"/>
          <p:cNvSpPr>
            <a:spLocks noGrp="1"/>
          </p:cNvSpPr>
          <p:nvPr>
            <p:ph type="sldNum" sz="quarter" idx="5"/>
          </p:nvPr>
        </p:nvSpPr>
        <p:spPr/>
        <p:txBody>
          <a:bodyPr/>
          <a:lstStyle/>
          <a:p>
            <a:pPr defTabSz="931774">
              <a:defRPr/>
            </a:pPr>
            <a:fld id="{1FCAC033-5263-49FC-9BA2-8FF7BD2C90E0}" type="slidenum">
              <a:rPr lang="en-US">
                <a:solidFill>
                  <a:prstClr val="black"/>
                </a:solidFill>
                <a:latin typeface="Calibri" panose="020F0502020204030204"/>
              </a:rPr>
              <a:pPr defTabSz="931774">
                <a:defRPr/>
              </a:pPr>
              <a:t>178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31031699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Facility specific data – Reliability - clinical</a:t>
            </a:r>
          </a:p>
          <a:p>
            <a:endParaRPr lang="en-US" dirty="0"/>
          </a:p>
        </p:txBody>
      </p:sp>
      <p:sp>
        <p:nvSpPr>
          <p:cNvPr id="4" name="Slide Number Placeholder 3"/>
          <p:cNvSpPr>
            <a:spLocks noGrp="1"/>
          </p:cNvSpPr>
          <p:nvPr>
            <p:ph type="sldNum" sz="quarter" idx="5"/>
          </p:nvPr>
        </p:nvSpPr>
        <p:spPr/>
        <p:txBody>
          <a:bodyPr/>
          <a:lstStyle/>
          <a:p>
            <a:pPr defTabSz="931774">
              <a:defRPr/>
            </a:pPr>
            <a:fld id="{1FCAC033-5263-49FC-9BA2-8FF7BD2C90E0}" type="slidenum">
              <a:rPr lang="en-US">
                <a:solidFill>
                  <a:prstClr val="black"/>
                </a:solidFill>
                <a:latin typeface="Calibri" panose="020F0502020204030204"/>
              </a:rPr>
              <a:pPr defTabSz="931774">
                <a:defRPr/>
              </a:pPr>
              <a:t>179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41495543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Workforce – still in construction.  Wanted to hear more of what they want</a:t>
            </a:r>
          </a:p>
          <a:p>
            <a:endParaRPr lang="en-US" dirty="0"/>
          </a:p>
          <a:p>
            <a:pPr marL="174708" indent="-174708" defTabSz="931774">
              <a:buFont typeface="Arial" panose="020B0604020202020204" pitchFamily="34" charset="0"/>
              <a:buChar char="•"/>
              <a:defRPr/>
            </a:pPr>
            <a:r>
              <a:rPr lang="en-US" dirty="0"/>
              <a:t>Glossary </a:t>
            </a:r>
          </a:p>
          <a:p>
            <a:endParaRPr lang="en-US" dirty="0"/>
          </a:p>
        </p:txBody>
      </p:sp>
      <p:sp>
        <p:nvSpPr>
          <p:cNvPr id="4" name="Slide Number Placeholder 3"/>
          <p:cNvSpPr>
            <a:spLocks noGrp="1"/>
          </p:cNvSpPr>
          <p:nvPr>
            <p:ph type="sldNum" sz="quarter" idx="5"/>
          </p:nvPr>
        </p:nvSpPr>
        <p:spPr/>
        <p:txBody>
          <a:bodyPr/>
          <a:lstStyle/>
          <a:p>
            <a:pPr defTabSz="931774">
              <a:defRPr/>
            </a:pPr>
            <a:fld id="{1FCAC033-5263-49FC-9BA2-8FF7BD2C90E0}" type="slidenum">
              <a:rPr lang="en-US">
                <a:solidFill>
                  <a:prstClr val="black"/>
                </a:solidFill>
                <a:latin typeface="Calibri" panose="020F0502020204030204"/>
              </a:rPr>
              <a:pPr defTabSz="931774">
                <a:defRPr/>
              </a:pPr>
              <a:t>180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49868326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9415" indent="-349415">
              <a:buFont typeface="Arial" panose="020B0604020202020204" pitchFamily="34" charset="0"/>
              <a:buChar char="•"/>
            </a:pPr>
            <a:r>
              <a:rPr lang="en-US" dirty="0"/>
              <a:t>Current hospital initiative participation</a:t>
            </a:r>
          </a:p>
          <a:p>
            <a:pPr lvl="0"/>
            <a:endParaRPr lang="en-US" dirty="0"/>
          </a:p>
          <a:p>
            <a:pPr marL="349415" indent="-349415">
              <a:buFont typeface="Arial" panose="020B0604020202020204" pitchFamily="34" charset="0"/>
              <a:buChar char="•"/>
            </a:pPr>
            <a:r>
              <a:rPr lang="en-US" dirty="0"/>
              <a:t>Need Hospital Point of Contact </a:t>
            </a:r>
          </a:p>
          <a:p>
            <a:endParaRPr lang="en-US" dirty="0"/>
          </a:p>
        </p:txBody>
      </p:sp>
      <p:sp>
        <p:nvSpPr>
          <p:cNvPr id="4" name="Slide Number Placeholder 3"/>
          <p:cNvSpPr>
            <a:spLocks noGrp="1"/>
          </p:cNvSpPr>
          <p:nvPr>
            <p:ph type="sldNum" sz="quarter" idx="5"/>
          </p:nvPr>
        </p:nvSpPr>
        <p:spPr/>
        <p:txBody>
          <a:bodyPr/>
          <a:lstStyle/>
          <a:p>
            <a:pPr defTabSz="931774">
              <a:defRPr/>
            </a:pPr>
            <a:fld id="{1FCAC033-5263-49FC-9BA2-8FF7BD2C90E0}" type="slidenum">
              <a:rPr lang="en-US">
                <a:solidFill>
                  <a:prstClr val="black"/>
                </a:solidFill>
                <a:latin typeface="Calibri" panose="020F0502020204030204"/>
              </a:rPr>
              <a:pPr defTabSz="931774">
                <a:defRPr/>
              </a:pPr>
              <a:t>181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22247610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800" dirty="0"/>
              <a:t>Ultimate goal: improve the health status of South Carolina!! Hospitals, individually and collectively, will focus on improvement areas employing elements of high reliability to accelerate change, improvement and sustained gains.</a:t>
            </a:r>
          </a:p>
          <a:p>
            <a:endParaRPr lang="en-US" dirty="0"/>
          </a:p>
        </p:txBody>
      </p:sp>
      <p:sp>
        <p:nvSpPr>
          <p:cNvPr id="4" name="Slide Number Placeholder 3"/>
          <p:cNvSpPr>
            <a:spLocks noGrp="1"/>
          </p:cNvSpPr>
          <p:nvPr>
            <p:ph type="sldNum" sz="quarter" idx="5"/>
          </p:nvPr>
        </p:nvSpPr>
        <p:spPr/>
        <p:txBody>
          <a:bodyPr/>
          <a:lstStyle/>
          <a:p>
            <a:pPr defTabSz="931774">
              <a:defRPr/>
            </a:pPr>
            <a:fld id="{1FCAC033-5263-49FC-9BA2-8FF7BD2C90E0}" type="slidenum">
              <a:rPr lang="en-US">
                <a:solidFill>
                  <a:prstClr val="black"/>
                </a:solidFill>
                <a:latin typeface="Calibri" panose="020F0502020204030204"/>
              </a:rPr>
              <a:pPr defTabSz="931774">
                <a:defRPr/>
              </a:pPr>
              <a:t>182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09526624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Interactive data tool to provide accelerated and in-depth details for all measures – not for the average C-Suite!</a:t>
            </a:r>
          </a:p>
        </p:txBody>
      </p:sp>
      <p:sp>
        <p:nvSpPr>
          <p:cNvPr id="4" name="Slide Number Placeholder 3"/>
          <p:cNvSpPr>
            <a:spLocks noGrp="1"/>
          </p:cNvSpPr>
          <p:nvPr>
            <p:ph type="sldNum" sz="quarter" idx="5"/>
          </p:nvPr>
        </p:nvSpPr>
        <p:spPr/>
        <p:txBody>
          <a:bodyPr/>
          <a:lstStyle/>
          <a:p>
            <a:pPr defTabSz="931774">
              <a:defRPr/>
            </a:pPr>
            <a:fld id="{1FCAC033-5263-49FC-9BA2-8FF7BD2C90E0}" type="slidenum">
              <a:rPr lang="en-US">
                <a:solidFill>
                  <a:prstClr val="black"/>
                </a:solidFill>
                <a:latin typeface="Calibri" panose="020F0502020204030204"/>
              </a:rPr>
              <a:pPr defTabSz="931774">
                <a:defRPr/>
              </a:pPr>
              <a:t>183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2531106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do</a:t>
            </a:r>
            <a:r>
              <a:rPr lang="en-US" baseline="0" dirty="0"/>
              <a:t> a high-level overview of the issues in the calendar year proposed rules and fiscal year final rules, knowing that you’ve heard updates from us on these already. However, I want to start with the Burden Reduction rule.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AA1F8C-B75F-487F-905B-953A4F95E4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528147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4CBAB9AD-CEA5-4840-BC5B-A6A95F0FE8F1}" type="slidenum">
              <a:rPr lang="en-US">
                <a:solidFill>
                  <a:prstClr val="black"/>
                </a:solidFill>
                <a:latin typeface="Calibri" panose="020F0502020204030204"/>
              </a:rPr>
              <a:pPr defTabSz="931774">
                <a:defRPr/>
              </a:pPr>
              <a:t>187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81119103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241">
              <a:defRPr/>
            </a:pPr>
            <a:r>
              <a:rPr lang="en-US" b="0" dirty="0"/>
              <a:t>Addressing mental and behavioral health is a priority for MHA and our members.  </a:t>
            </a:r>
          </a:p>
          <a:p>
            <a:pPr defTabSz="947241">
              <a:defRPr/>
            </a:pPr>
            <a:r>
              <a:rPr lang="en-US" b="0" dirty="0"/>
              <a:t>MHA’s MBH efforts are encompassed in our multipronged approach through</a:t>
            </a:r>
            <a:br>
              <a:rPr lang="en-US" b="0" dirty="0"/>
            </a:br>
            <a:endParaRPr lang="en-US" b="0" dirty="0"/>
          </a:p>
          <a:p>
            <a:r>
              <a:rPr lang="en-US" b="0" u="sng" dirty="0"/>
              <a:t>Advocating for public policies that support access to care and services</a:t>
            </a:r>
            <a:r>
              <a:rPr lang="en-US" b="0" dirty="0"/>
              <a:t>:</a:t>
            </a:r>
          </a:p>
          <a:p>
            <a:r>
              <a:rPr lang="en-US" b="0" u="sng" dirty="0"/>
              <a:t>Raising the public’s awareness of mental and behavioral health needs</a:t>
            </a:r>
            <a:endParaRPr lang="en-US" b="0" dirty="0"/>
          </a:p>
          <a:p>
            <a:r>
              <a:rPr lang="en-US" b="0" u="sng" dirty="0"/>
              <a:t>Taking action to help our members deliver better care to patients by: </a:t>
            </a:r>
          </a:p>
          <a:p>
            <a:pPr marL="236811" indent="-236811">
              <a:buAutoNum type="arabicParenR"/>
            </a:pPr>
            <a:r>
              <a:rPr lang="en-US" b="0" u="sng" dirty="0"/>
              <a:t>Improving access; </a:t>
            </a:r>
          </a:p>
          <a:p>
            <a:pPr marL="236811" indent="-236811">
              <a:buAutoNum type="arabicParenR"/>
            </a:pPr>
            <a:r>
              <a:rPr lang="en-US" b="0" u="sng" dirty="0"/>
              <a:t>Encouraging collaboration</a:t>
            </a:r>
          </a:p>
          <a:p>
            <a:pPr marL="236811" indent="-236811">
              <a:buAutoNum type="arabicParenR"/>
            </a:pPr>
            <a:r>
              <a:rPr lang="en-US" b="0" u="sng" dirty="0"/>
              <a:t>parity</a:t>
            </a:r>
            <a:br>
              <a:rPr lang="en-US" dirty="0"/>
            </a:br>
            <a:endParaRPr lang="en-US" dirty="0"/>
          </a:p>
          <a:p>
            <a:endParaRPr lang="en-US" dirty="0"/>
          </a:p>
        </p:txBody>
      </p:sp>
      <p:sp>
        <p:nvSpPr>
          <p:cNvPr id="4" name="Slide Number Placeholder 3"/>
          <p:cNvSpPr>
            <a:spLocks noGrp="1"/>
          </p:cNvSpPr>
          <p:nvPr>
            <p:ph type="sldNum" sz="quarter" idx="10"/>
          </p:nvPr>
        </p:nvSpPr>
        <p:spPr/>
        <p:txBody>
          <a:bodyPr/>
          <a:lstStyle/>
          <a:p>
            <a:pPr defTabSz="931774">
              <a:defRPr/>
            </a:pPr>
            <a:fld id="{4CBAB9AD-CEA5-4840-BC5B-A6A95F0FE8F1}" type="slidenum">
              <a:rPr lang="en-US">
                <a:solidFill>
                  <a:prstClr val="black"/>
                </a:solidFill>
                <a:latin typeface="Calibri" panose="020F0502020204030204"/>
              </a:rPr>
              <a:pPr defTabSz="931774">
                <a:defRPr/>
              </a:pPr>
              <a:t>188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44619887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hangingPunct="0"/>
            <a:endParaRPr lang="en-US" dirty="0"/>
          </a:p>
        </p:txBody>
      </p:sp>
      <p:sp>
        <p:nvSpPr>
          <p:cNvPr id="4" name="Slide Number Placeholder 3"/>
          <p:cNvSpPr>
            <a:spLocks noGrp="1"/>
          </p:cNvSpPr>
          <p:nvPr>
            <p:ph type="sldNum" sz="quarter" idx="10"/>
          </p:nvPr>
        </p:nvSpPr>
        <p:spPr/>
        <p:txBody>
          <a:bodyPr/>
          <a:lstStyle/>
          <a:p>
            <a:pPr defTabSz="931774">
              <a:defRPr/>
            </a:pPr>
            <a:fld id="{4CBAB9AD-CEA5-4840-BC5B-A6A95F0FE8F1}" type="slidenum">
              <a:rPr lang="en-US">
                <a:solidFill>
                  <a:prstClr val="black"/>
                </a:solidFill>
                <a:latin typeface="Calibri" panose="020F0502020204030204"/>
              </a:rPr>
              <a:pPr defTabSz="931774">
                <a:defRPr/>
              </a:pPr>
              <a:t>189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71465635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defTabSz="931774">
              <a:defRPr/>
            </a:pPr>
            <a:fld id="{4CBAB9AD-CEA5-4840-BC5B-A6A95F0FE8F1}" type="slidenum">
              <a:rPr lang="en-US">
                <a:solidFill>
                  <a:prstClr val="black"/>
                </a:solidFill>
                <a:latin typeface="Calibri" panose="020F0502020204030204"/>
              </a:rPr>
              <a:pPr defTabSz="931774">
                <a:defRPr/>
              </a:pPr>
              <a:t>190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64382064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defTabSz="931774">
              <a:defRPr/>
            </a:pPr>
            <a:fld id="{4CBAB9AD-CEA5-4840-BC5B-A6A95F0FE8F1}" type="slidenum">
              <a:rPr lang="en-US">
                <a:solidFill>
                  <a:prstClr val="black"/>
                </a:solidFill>
                <a:latin typeface="Calibri" panose="020F0502020204030204"/>
              </a:rPr>
              <a:pPr defTabSz="931774">
                <a:defRPr/>
              </a:pPr>
              <a:t>191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21994349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4CBAB9AD-CEA5-4840-BC5B-A6A95F0FE8F1}" type="slidenum">
              <a:rPr lang="en-US">
                <a:solidFill>
                  <a:prstClr val="black"/>
                </a:solidFill>
                <a:latin typeface="Calibri" panose="020F0502020204030204"/>
              </a:rPr>
              <a:pPr defTabSz="931774">
                <a:defRPr/>
              </a:pPr>
              <a:t>192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9199629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4CBAB9AD-CEA5-4840-BC5B-A6A95F0FE8F1}" type="slidenum">
              <a:rPr lang="en-US">
                <a:solidFill>
                  <a:prstClr val="black"/>
                </a:solidFill>
                <a:latin typeface="Calibri" panose="020F0502020204030204"/>
              </a:rPr>
              <a:pPr defTabSz="931774">
                <a:defRPr/>
              </a:pPr>
              <a:t>194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04067348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4CBAB9AD-CEA5-4840-BC5B-A6A95F0FE8F1}" type="slidenum">
              <a:rPr lang="en-US">
                <a:solidFill>
                  <a:prstClr val="black"/>
                </a:solidFill>
                <a:latin typeface="Calibri" panose="020F0502020204030204"/>
              </a:rPr>
              <a:pPr defTabSz="931774">
                <a:defRPr/>
              </a:pPr>
              <a:t>195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50236328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defTabSz="931774">
              <a:defRPr/>
            </a:pPr>
            <a:fld id="{4CBAB9AD-CEA5-4840-BC5B-A6A95F0FE8F1}" type="slidenum">
              <a:rPr lang="en-US">
                <a:solidFill>
                  <a:prstClr val="black"/>
                </a:solidFill>
                <a:latin typeface="Calibri" panose="020F0502020204030204"/>
              </a:rPr>
              <a:pPr defTabSz="931774">
                <a:defRPr/>
              </a:pPr>
              <a:t>196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7900704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4CBAB9AD-CEA5-4840-BC5B-A6A95F0FE8F1}" type="slidenum">
              <a:rPr lang="en-US">
                <a:solidFill>
                  <a:prstClr val="black"/>
                </a:solidFill>
                <a:latin typeface="Calibri" panose="020F0502020204030204"/>
              </a:rPr>
              <a:pPr defTabSz="931774">
                <a:defRPr/>
              </a:pPr>
              <a:t>197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9934101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1385" y="4473893"/>
            <a:ext cx="6032613" cy="3660458"/>
          </a:xfrm>
        </p:spPr>
        <p:txBody>
          <a:bodyPr/>
          <a:lstStyle/>
          <a:p>
            <a:pPr marL="171450" indent="-171450">
              <a:buFont typeface="Arial" panose="020B0604020202020204" pitchFamily="34" charset="0"/>
              <a:buChar char="•"/>
            </a:pPr>
            <a:r>
              <a:rPr lang="en-US" b="0" dirty="0"/>
              <a:t>TOSS TO NANCY FOR SLIDES 10-12, 13-18.  DISCUSSION</a:t>
            </a:r>
            <a:r>
              <a:rPr lang="en-US" b="0" baseline="0" dirty="0"/>
              <a:t> to occur on this slide (10)</a:t>
            </a:r>
            <a:endParaRPr lang="en-US" b="0" dirty="0"/>
          </a:p>
          <a:p>
            <a:pPr marL="171450" indent="-171450">
              <a:buFont typeface="Arial" panose="020B0604020202020204" pitchFamily="34" charset="0"/>
              <a:buChar char="•"/>
            </a:pPr>
            <a:r>
              <a:rPr lang="en-US" b="0" dirty="0"/>
              <a:t>On September 17, CMS released its Omnibus Burden Reduction Rule.  </a:t>
            </a:r>
          </a:p>
          <a:p>
            <a:pPr marL="171450" indent="-171450">
              <a:buFont typeface="Arial" panose="020B0604020202020204" pitchFamily="34" charset="0"/>
              <a:buChar char="•"/>
            </a:pPr>
            <a:r>
              <a:rPr lang="en-US" b="0" dirty="0"/>
              <a:t>The proposed rule affects hospitals, critical access hospitals, psychiatric hospitals, ambulatory care clinics, ambulatory surgical centers, hospice providers and more.  </a:t>
            </a:r>
          </a:p>
          <a:p>
            <a:pPr marL="171450" indent="-171450">
              <a:buFont typeface="Arial" panose="020B0604020202020204" pitchFamily="34" charset="0"/>
              <a:buChar char="•"/>
            </a:pPr>
            <a:r>
              <a:rPr lang="en-US" b="0" dirty="0"/>
              <a:t>CMS estimated the savings at $1/1 billion per year and asked AHA to join in a press event that both released the proposed rule and celebrated efforts to date to reduce burden.  Rick Pollack joined CMS administrator, Seems </a:t>
            </a:r>
            <a:r>
              <a:rPr lang="en-US" b="0" dirty="0" err="1"/>
              <a:t>Verma</a:t>
            </a:r>
            <a:r>
              <a:rPr lang="en-US" b="0" dirty="0"/>
              <a:t>, for the event.  (IN REGION 3, note that the event was at the Washington Hospital Center and the other person pictured is Dr. Greg </a:t>
            </a:r>
            <a:r>
              <a:rPr lang="en-US" b="0" dirty="0" err="1"/>
              <a:t>Argyros</a:t>
            </a:r>
            <a:r>
              <a:rPr lang="en-US" b="0" dirty="0"/>
              <a:t> (R-</a:t>
            </a:r>
            <a:r>
              <a:rPr lang="en-US" b="0" dirty="0" err="1"/>
              <a:t>ger</a:t>
            </a:r>
            <a:r>
              <a:rPr lang="en-US" b="0" dirty="0"/>
              <a:t> ROSS), President and CEO of WHC and formerly in charge of Walter Reed Medical Center.)  </a:t>
            </a:r>
          </a:p>
          <a:p>
            <a:pPr marL="171450" indent="-171450">
              <a:buFont typeface="Arial" panose="020B0604020202020204" pitchFamily="34" charset="0"/>
              <a:buChar char="•"/>
            </a:pPr>
            <a:r>
              <a:rPr lang="en-US" b="0" dirty="0"/>
              <a:t>Key proposed provisions include:</a:t>
            </a:r>
          </a:p>
          <a:p>
            <a:pPr marL="628650" lvl="1" indent="-171450">
              <a:buFont typeface="Arial" panose="020B0604020202020204" pitchFamily="34" charset="0"/>
              <a:buChar char="•"/>
            </a:pPr>
            <a:r>
              <a:rPr lang="en-US" b="0" dirty="0"/>
              <a:t>Changing the way CMS uses metrics to assess transplant centers and determine if they will be re-certified to continue transplantation.  (many had complained that the metrics of survival rates led the surgeons to not use some viable organs)</a:t>
            </a:r>
          </a:p>
          <a:p>
            <a:pPr marL="628650" lvl="1" indent="-171450">
              <a:buFont typeface="Arial" panose="020B0604020202020204" pitchFamily="34" charset="0"/>
              <a:buChar char="•"/>
            </a:pPr>
            <a:r>
              <a:rPr lang="en-US" b="0" dirty="0"/>
              <a:t>Allowing multihospital systems to take a unified approach to quality assessment and infection control</a:t>
            </a:r>
          </a:p>
          <a:p>
            <a:pPr marL="628650" lvl="1" indent="-171450">
              <a:buFont typeface="Arial" panose="020B0604020202020204" pitchFamily="34" charset="0"/>
              <a:buChar char="•"/>
            </a:pPr>
            <a:r>
              <a:rPr lang="en-US" b="0" dirty="0"/>
              <a:t>Providing greater flexibility in how hospitals conduct emergency preparedness training</a:t>
            </a:r>
          </a:p>
          <a:p>
            <a:pPr marL="628650" lvl="1" indent="-171450">
              <a:buFont typeface="Arial" panose="020B0604020202020204" pitchFamily="34" charset="0"/>
              <a:buChar char="•"/>
            </a:pPr>
            <a:r>
              <a:rPr lang="en-US" b="0" dirty="0"/>
              <a:t>Allowing CAHS to review their policies and procedures once every two years instead of annually</a:t>
            </a:r>
          </a:p>
          <a:p>
            <a:pPr marL="628650" lvl="1" indent="-171450">
              <a:buFont typeface="Arial" panose="020B0604020202020204" pitchFamily="34" charset="0"/>
              <a:buChar char="•"/>
            </a:pPr>
            <a:r>
              <a:rPr lang="en-US" b="0" dirty="0"/>
              <a:t>Allowing medical staffs to specify what types of pre-op/ pre-procedure assessments need to be done</a:t>
            </a:r>
          </a:p>
          <a:p>
            <a:pPr marL="628650" lvl="1" indent="-171450">
              <a:buFont typeface="Arial" panose="020B0604020202020204" pitchFamily="34" charset="0"/>
              <a:buChar char="•"/>
            </a:pPr>
            <a:r>
              <a:rPr lang="en-US" b="0" dirty="0"/>
              <a:t>Eliminating the requirement that ASCs have agreements with hospitals to treat patients when something goes wrong; no longer requiring ASC surgeons to maintain privileges at a hospital.  </a:t>
            </a:r>
          </a:p>
          <a:p>
            <a:pPr marL="171450" indent="-171450">
              <a:buFont typeface="Arial" panose="020B0604020202020204" pitchFamily="34" charset="0"/>
              <a:buChar char="•"/>
            </a:pPr>
            <a:r>
              <a:rPr lang="en-US" b="0" dirty="0"/>
              <a:t>AHA is soliciting clinical and other input and will be submitting comments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C89608-085F-4D03-9F93-014EB1D646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965967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defTabSz="931774">
              <a:defRPr/>
            </a:pPr>
            <a:fld id="{4CBAB9AD-CEA5-4840-BC5B-A6A95F0FE8F1}" type="slidenum">
              <a:rPr lang="en-US">
                <a:solidFill>
                  <a:prstClr val="black"/>
                </a:solidFill>
                <a:latin typeface="Calibri" panose="020F0502020204030204"/>
              </a:rPr>
              <a:pPr defTabSz="931774">
                <a:defRPr/>
              </a:pPr>
              <a:t>198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52403972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defTabSz="931774">
              <a:defRPr/>
            </a:pPr>
            <a:fld id="{4CBAB9AD-CEA5-4840-BC5B-A6A95F0FE8F1}" type="slidenum">
              <a:rPr lang="en-US">
                <a:solidFill>
                  <a:prstClr val="black"/>
                </a:solidFill>
                <a:latin typeface="Calibri" panose="020F0502020204030204"/>
              </a:rPr>
              <a:pPr defTabSz="931774">
                <a:defRPr/>
              </a:pPr>
              <a:t>200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65912354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defTabSz="931774">
              <a:defRPr/>
            </a:pPr>
            <a:fld id="{4CBAB9AD-CEA5-4840-BC5B-A6A95F0FE8F1}" type="slidenum">
              <a:rPr lang="en-US">
                <a:solidFill>
                  <a:prstClr val="black"/>
                </a:solidFill>
                <a:latin typeface="Calibri" panose="020F0502020204030204"/>
              </a:rPr>
              <a:pPr defTabSz="931774">
                <a:defRPr/>
              </a:pPr>
              <a:t>202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97352713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4CBAB9AD-CEA5-4840-BC5B-A6A95F0FE8F1}" type="slidenum">
              <a:rPr lang="en-US">
                <a:solidFill>
                  <a:prstClr val="black"/>
                </a:solidFill>
                <a:latin typeface="Calibri" panose="020F0502020204030204"/>
              </a:rPr>
              <a:pPr defTabSz="931774">
                <a:defRPr/>
              </a:pPr>
              <a:t>203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14996897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defTabSz="931774">
              <a:defRPr/>
            </a:pPr>
            <a:fld id="{4CBAB9AD-CEA5-4840-BC5B-A6A95F0FE8F1}" type="slidenum">
              <a:rPr lang="en-US">
                <a:solidFill>
                  <a:prstClr val="black"/>
                </a:solidFill>
                <a:latin typeface="Calibri" panose="020F0502020204030204"/>
              </a:rPr>
              <a:pPr defTabSz="931774">
                <a:defRPr/>
              </a:pPr>
              <a:t>204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194255219"/>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4CBAB9AD-CEA5-4840-BC5B-A6A95F0FE8F1}" type="slidenum">
              <a:rPr lang="en-US">
                <a:solidFill>
                  <a:prstClr val="black"/>
                </a:solidFill>
                <a:latin typeface="Calibri" panose="020F0502020204030204"/>
              </a:rPr>
              <a:pPr defTabSz="931774">
                <a:defRPr/>
              </a:pPr>
              <a:t>205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546811028"/>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pPr defTabSz="931774">
              <a:defRPr/>
            </a:pPr>
            <a:fld id="{4CBAB9AD-CEA5-4840-BC5B-A6A95F0FE8F1}" type="slidenum">
              <a:rPr lang="en-US">
                <a:solidFill>
                  <a:prstClr val="black"/>
                </a:solidFill>
                <a:latin typeface="Calibri" panose="020F0502020204030204"/>
              </a:rPr>
              <a:pPr defTabSz="931774">
                <a:defRPr/>
              </a:pPr>
              <a:t>206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933159390"/>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endParaRPr lang="en-US" dirty="0"/>
          </a:p>
          <a:p>
            <a:endParaRPr lang="en-US" dirty="0"/>
          </a:p>
        </p:txBody>
      </p:sp>
      <p:sp>
        <p:nvSpPr>
          <p:cNvPr id="4" name="Slide Number Placeholder 3"/>
          <p:cNvSpPr>
            <a:spLocks noGrp="1"/>
          </p:cNvSpPr>
          <p:nvPr>
            <p:ph type="sldNum" sz="quarter" idx="10"/>
          </p:nvPr>
        </p:nvSpPr>
        <p:spPr/>
        <p:txBody>
          <a:bodyPr/>
          <a:lstStyle/>
          <a:p>
            <a:pPr defTabSz="931774">
              <a:defRPr/>
            </a:pPr>
            <a:fld id="{4CBAB9AD-CEA5-4840-BC5B-A6A95F0FE8F1}" type="slidenum">
              <a:rPr lang="en-US">
                <a:solidFill>
                  <a:prstClr val="black"/>
                </a:solidFill>
                <a:latin typeface="Calibri" panose="020F0502020204030204"/>
              </a:rPr>
              <a:pPr defTabSz="931774">
                <a:defRPr/>
              </a:pPr>
              <a:t>208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533643788"/>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4CBAB9AD-CEA5-4840-BC5B-A6A95F0FE8F1}" type="slidenum">
              <a:rPr lang="en-US">
                <a:solidFill>
                  <a:prstClr val="black"/>
                </a:solidFill>
                <a:latin typeface="Calibri" panose="020F0502020204030204"/>
              </a:rPr>
              <a:pPr defTabSz="931774">
                <a:defRPr/>
              </a:pPr>
              <a:t>209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667360456"/>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defTabSz="931774">
              <a:defRPr/>
            </a:pPr>
            <a:fld id="{4CBAB9AD-CEA5-4840-BC5B-A6A95F0FE8F1}" type="slidenum">
              <a:rPr lang="en-US">
                <a:solidFill>
                  <a:prstClr val="black"/>
                </a:solidFill>
                <a:latin typeface="Calibri" panose="020F0502020204030204"/>
              </a:rPr>
              <a:pPr defTabSz="931774">
                <a:defRPr/>
              </a:pPr>
              <a:t>210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8280123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on to the payment rules, much of the activity</a:t>
            </a:r>
            <a:r>
              <a:rPr lang="en-US" baseline="0" dirty="0"/>
              <a:t> related to quality stemmed from CMS’s Meaningful Measures Initiative.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AA1F8C-B75F-487F-905B-953A4F95E4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553304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4CBAB9AD-CEA5-4840-BC5B-A6A95F0FE8F1}" type="slidenum">
              <a:rPr lang="en-US">
                <a:solidFill>
                  <a:prstClr val="black"/>
                </a:solidFill>
                <a:latin typeface="Calibri" panose="020F0502020204030204"/>
              </a:rPr>
              <a:pPr defTabSz="931774">
                <a:defRPr/>
              </a:pPr>
              <a:t>211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05572105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8D8510-E530-4FB7-949A-CF7562444056}" type="slidenum">
              <a:rPr lang="en-US" smtClean="0"/>
              <a:t>225</a:t>
            </a:fld>
            <a:endParaRPr lang="en-US" dirty="0"/>
          </a:p>
        </p:txBody>
      </p:sp>
    </p:spTree>
    <p:extLst>
      <p:ext uri="{BB962C8B-B14F-4D97-AF65-F5344CB8AC3E}">
        <p14:creationId xmlns:p14="http://schemas.microsoft.com/office/powerpoint/2010/main" val="19060612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4688" y="522288"/>
            <a:ext cx="5486400" cy="3086100"/>
          </a:xfrm>
        </p:spPr>
      </p:sp>
      <p:sp>
        <p:nvSpPr>
          <p:cNvPr id="3" name="Notes Placeholder 2"/>
          <p:cNvSpPr>
            <a:spLocks noGrp="1"/>
          </p:cNvSpPr>
          <p:nvPr>
            <p:ph type="body" idx="1"/>
          </p:nvPr>
        </p:nvSpPr>
        <p:spPr>
          <a:xfrm>
            <a:off x="585795" y="3899807"/>
            <a:ext cx="5847097" cy="4634593"/>
          </a:xfrm>
        </p:spPr>
        <p:txBody>
          <a:bodyPr/>
          <a:lstStyle/>
          <a:p>
            <a:r>
              <a:rPr lang="en-US" dirty="0"/>
              <a:t>We have made important progress on urging CMS</a:t>
            </a:r>
            <a:r>
              <a:rPr lang="en-US" baseline="0" dirty="0"/>
              <a:t> to streamline and focus its quality measurement and value programs around “measures that matter.”</a:t>
            </a:r>
          </a:p>
          <a:p>
            <a:endParaRPr lang="en-US" baseline="0" dirty="0"/>
          </a:p>
          <a:p>
            <a:r>
              <a:rPr lang="en-US" dirty="0"/>
              <a:t>CMS</a:t>
            </a:r>
            <a:r>
              <a:rPr lang="en-US" baseline="0" dirty="0"/>
              <a:t> calls its quality burden reduction framework “meaningful measures.” CMS’s measure priority topics align very closely with those the AHA developed with the input of councils and RPBs back in 2016. In fact, 16 out of 19 topics align with ours.</a:t>
            </a:r>
            <a:r>
              <a:rPr lang="en-US" dirty="0"/>
              <a:t> And the remaining 3 </a:t>
            </a:r>
            <a:r>
              <a:rPr lang="en-US" baseline="0" dirty="0"/>
              <a:t>(e.g., health equity, community engagement) reflect AHA cross-organizational priorities. CMS officials told us when Meaningful Measures launched that they made use of our analyses, and hoped we recognized our work in theirs.</a:t>
            </a:r>
          </a:p>
          <a:p>
            <a:endParaRPr lang="en-US" dirty="0"/>
          </a:p>
          <a:p>
            <a:r>
              <a:rPr lang="en-US" baseline="0" dirty="0"/>
              <a:t>Obviously, streamlining</a:t>
            </a:r>
            <a:r>
              <a:rPr lang="en-US" dirty="0"/>
              <a:t> measures is a multi-year effort. But CMS has made some significant progress, as demonstrated by its most recent finalized</a:t>
            </a:r>
            <a:r>
              <a:rPr lang="en-US" baseline="0" dirty="0"/>
              <a:t> and proposed policies</a:t>
            </a:r>
            <a:r>
              <a:rPr lang="en-US" dirty="0"/>
              <a:t> [READ BULLETS ON SLIDE]</a:t>
            </a:r>
            <a:endParaRPr lang="en-US" baseline="0" dirty="0"/>
          </a:p>
          <a:p>
            <a:endParaRPr lang="en-US" baseline="0" dirty="0"/>
          </a:p>
          <a:p>
            <a:r>
              <a:rPr lang="en-US" dirty="0"/>
              <a:t>We also recognize that CMS programs are the biggest – but</a:t>
            </a:r>
            <a:r>
              <a:rPr lang="en-US" baseline="0" dirty="0"/>
              <a:t> not only – </a:t>
            </a:r>
            <a:r>
              <a:rPr lang="en-US" dirty="0"/>
              <a:t>driver of measurement burden. That is why we also have been working with the national hospital associations, AHIP and the Blues on a collaborative effort to align public and private measurement efforts. More to come on</a:t>
            </a:r>
            <a:r>
              <a:rPr lang="en-US" baseline="0" dirty="0"/>
              <a:t> that in the coming months.</a:t>
            </a:r>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1093B5-BFDB-4AE4-8444-0D31814E4D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18946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Across the board, CMS proposed a unified</a:t>
            </a:r>
            <a:r>
              <a:rPr lang="en-US" baseline="0" dirty="0"/>
              <a:t> set of measure removal factors that the agency uses to consider whether a measure, on a case by case basis, should be retained in a quality reporting program. Each of the QRPs– IP, OP, post-acute, etc.– had its own fairly similar list of removal factors. CMS proposed to use the first seven factors you see there in each of the programs, and to add a new 8</a:t>
            </a:r>
            <a:r>
              <a:rPr lang="en-US" baseline="30000" dirty="0"/>
              <a:t>th</a:t>
            </a:r>
            <a:r>
              <a:rPr lang="en-US" baseline="0" dirty="0"/>
              <a:t> factor: the costs associated with a measure outweigh the benefit of its continued use in the program. When CMS says “Costs,” they mean both the costs to the provider associated with collecting and reporting the data as well as participating in various quality reporting and improvement activities and programs, but also the cost to the agency itself– costs to review and maintain measures and reporting interfaces.</a:t>
            </a:r>
          </a:p>
          <a:p>
            <a:endParaRPr lang="en-US" baseline="0" dirty="0"/>
          </a:p>
          <a:p>
            <a:r>
              <a:rPr lang="en-US" baseline="0" dirty="0"/>
              <a:t>One idea that occurred to use this year is that CMS might consider using a 9</a:t>
            </a:r>
            <a:r>
              <a:rPr lang="en-US" baseline="30000" dirty="0"/>
              <a:t>th</a:t>
            </a:r>
            <a:r>
              <a:rPr lang="en-US" baseline="0" dirty="0"/>
              <a:t> factor when identifying measures that might be removed: loss or lack of NQF endorsement. As you know, NQF conducts regular measure reviews to ensure that specifications are up-to-date in terms of clinical guidelines, validity and reliability, so if NQF removes its endorsement then that’s an indication that the measure doesn’t work for its purpose any more. Of course, just as with any of these other factors, if a measure loses endorsement it wouldn’t automatically be removed from the program– for example, if the measure still addresses an important aspect of care that is otherwise not measured or if removing the measure would result in declines in quality of care.</a:t>
            </a:r>
          </a:p>
          <a:p>
            <a:endParaRPr lang="en-US" baseline="0" dirty="0"/>
          </a:p>
          <a:p>
            <a:r>
              <a:rPr lang="en-US" baseline="0" dirty="0"/>
              <a:t>CMS applies these measure removal factors to the various QRPs, and proposed the removal of several. Starting with the OQR:</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AA1F8C-B75F-487F-905B-953A4F95E4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29909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NANCY WILL DO QUICK CLICKS THROUGH</a:t>
            </a:r>
            <a:r>
              <a:rPr lang="en-US" baseline="0" dirty="0"/>
              <a:t> SLIDES 14-16</a:t>
            </a:r>
            <a:endParaRPr lang="en-US" dirty="0"/>
          </a:p>
          <a:p>
            <a:r>
              <a:rPr lang="en-US" dirty="0"/>
              <a:t>Won’t go into detail on all of these measures unless asked, but you can see that a common theme among these measures for removal is that several of them have lost or never received</a:t>
            </a:r>
            <a:r>
              <a:rPr lang="en-US" baseline="0" dirty="0"/>
              <a:t> NQF endorsement. CMS acknowledges in their rationale that the measures are not endorsed, although they don’t directly state that they are removing the measure because of that reason.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AA1F8C-B75F-487F-905B-953A4F95E4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41522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note</a:t>
            </a:r>
            <a:r>
              <a:rPr lang="en-US" baseline="0" dirty="0"/>
              <a:t> that there are a few other OQR measures that do not have NQF endorsement but are not proposed for removal in this proposed rule. In our comments, we do suggest that CMS consider the removal of those measures as well.</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AA1F8C-B75F-487F-905B-953A4F95E4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52174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a:t>
            </a:r>
            <a:r>
              <a:rPr lang="en-US" baseline="0" dirty="0"/>
              <a:t> CMS proposes to remove 10 measures from the OQR and 8 measures from the ASCQR. And like I said, there are several others that we think should be removed. However, if all of these measures were removed, both QRPs would have very few measures left. You’ll see here in the ASCQR that several safety-related measures are being removed. CMS does raise the question in their rules about future measure topics– if these measures aren’t the right ones, what measures are? One conversation this leads to is whether there are aspects of patient safety, perhaps even beyond HACs, that we should be considering.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AA1F8C-B75F-487F-905B-953A4F95E4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6279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8D8510-E530-4FB7-949A-CF7562444056}" type="slidenum">
              <a:rPr lang="en-US" smtClean="0"/>
              <a:t>6</a:t>
            </a:fld>
            <a:endParaRPr lang="en-US" dirty="0"/>
          </a:p>
        </p:txBody>
      </p:sp>
    </p:spTree>
    <p:extLst>
      <p:ext uri="{BB962C8B-B14F-4D97-AF65-F5344CB8AC3E}">
        <p14:creationId xmlns:p14="http://schemas.microsoft.com/office/powerpoint/2010/main" val="40624035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2"/>
                </a:solidFill>
              </a:rPr>
              <a:t>CMS also proposed to remove 7 measures from the home</a:t>
            </a:r>
            <a:r>
              <a:rPr lang="en-US" baseline="0" dirty="0">
                <a:solidFill>
                  <a:schemeClr val="tx2"/>
                </a:solidFill>
              </a:rPr>
              <a:t> health QRP. Happy to go into detail, but I think one of the takeaways here is from the removal of the ED Use and </a:t>
            </a:r>
            <a:r>
              <a:rPr lang="en-US" baseline="0" dirty="0" err="1">
                <a:solidFill>
                  <a:schemeClr val="tx2"/>
                </a:solidFill>
              </a:rPr>
              <a:t>Rehospitalization</a:t>
            </a:r>
            <a:r>
              <a:rPr lang="en-US" baseline="0" dirty="0">
                <a:solidFill>
                  <a:schemeClr val="tx2"/>
                </a:solidFill>
              </a:rPr>
              <a:t> measures– both are being removed because there are other measures in the HH QRP that capture the same data </a:t>
            </a:r>
            <a:r>
              <a:rPr lang="en-US" i="1" baseline="0" dirty="0">
                <a:solidFill>
                  <a:schemeClr val="tx2"/>
                </a:solidFill>
              </a:rPr>
              <a:t>and more</a:t>
            </a:r>
            <a:r>
              <a:rPr lang="en-US" i="0" baseline="0" dirty="0">
                <a:solidFill>
                  <a:schemeClr val="tx2"/>
                </a:solidFill>
              </a:rPr>
              <a:t> because they look at a longer time period (in first 60 days). We’re hoping CMS learns some lessons from this measure removal– maybe next time when they add a measure that will capture the same data as an existing measure, they’ll remove that from the outset.</a:t>
            </a:r>
            <a:endParaRPr lang="en-US" baseline="0" dirty="0">
              <a:solidFill>
                <a:schemeClr val="tx2"/>
              </a:solidFill>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solidFill>
                <a:schemeClr val="tx2"/>
              </a:solidFill>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55C928-952F-4B23-B4A0-57697D067D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75139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interesting development from the HH space is in the VBP pilot. CMS is testing out measures</a:t>
            </a:r>
            <a:r>
              <a:rPr lang="en-US" baseline="0" dirty="0"/>
              <a:t> in these limited-scope pilots so they can potentially implement them in larger scale programs later. For HHAs, this might mean measures that are more applicable to their patients. For example, a lot of outcomes measures evaluate how a patient is improving. However, many HH patients are chronically ill or otherwise not really expected to get better. Thus, if a HHA performs poorly on an outcome measure, it might not be due to a failure on the HHA’s part, but rather a reflection of patient characteristics. </a:t>
            </a:r>
          </a:p>
          <a:p>
            <a:endParaRPr lang="en-US" baseline="0" dirty="0"/>
          </a:p>
          <a:p>
            <a:r>
              <a:rPr lang="en-US" baseline="0" dirty="0"/>
              <a:t>Thus, CMS proposed to implement two new composite measures that evaluate </a:t>
            </a:r>
            <a:r>
              <a:rPr lang="en-US" i="1" baseline="0" dirty="0"/>
              <a:t>stabilization</a:t>
            </a:r>
            <a:r>
              <a:rPr lang="en-US" i="0" baseline="0" dirty="0"/>
              <a:t>, or lack of decline, rather than improvement. These measures combine several aspects of functional status– generally, self-care and mobility– and instead of measuring improvement over time, will compare </a:t>
            </a:r>
            <a:r>
              <a:rPr lang="en-US" i="1" baseline="0" dirty="0"/>
              <a:t>absolute change</a:t>
            </a:r>
            <a:r>
              <a:rPr lang="en-US" i="0" baseline="0" dirty="0"/>
              <a:t> over time. So if a patient starts out less functionally independent– that is, sicker– and doesn’t have high functional scores at the end of the episode, the HHA would not necessarily look like a poor performer.</a:t>
            </a:r>
          </a:p>
          <a:p>
            <a:endParaRPr lang="en-US" i="0" baseline="0" dirty="0"/>
          </a:p>
          <a:p>
            <a:r>
              <a:rPr lang="en-US" i="0" baseline="0" dirty="0"/>
              <a:t>Of course, these are new measures that haven’t been implemented yet– the rule isn’t final– so we’ll see how it pans out.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AA1F8C-B75F-487F-905B-953A4F95E4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58136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14528385-F86D-40EB-AF3F-14B37D916EC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286"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Notes Placeholder 4"/>
          <p:cNvSpPr>
            <a:spLocks noGrp="1"/>
          </p:cNvSpPr>
          <p:nvPr>
            <p:ph type="body" sz="quarter" idx="11"/>
          </p:nvPr>
        </p:nvSpPr>
        <p:spPr>
          <a:xfrm>
            <a:off x="683427" y="4473892"/>
            <a:ext cx="5467416" cy="3660458"/>
          </a:xfrm>
        </p:spPr>
        <p:txBody>
          <a:bodyPr/>
          <a:lstStyle/>
          <a:p>
            <a:r>
              <a:rPr lang="en-US" b="0" dirty="0"/>
              <a:t>DIANE PICKS UP WITH THIS SLIDE</a:t>
            </a:r>
            <a:r>
              <a:rPr lang="en-US" b="0" baseline="0" dirty="0"/>
              <a:t> (slide 19) AND CONTINUE TO SLIDE 23 (HOSPITAL VBP)</a:t>
            </a:r>
            <a:endParaRPr lang="en-US" b="0" dirty="0"/>
          </a:p>
          <a:p>
            <a:r>
              <a:rPr lang="en-US" b="0" dirty="0"/>
              <a:t>In</a:t>
            </a:r>
            <a:r>
              <a:rPr lang="en-US" b="0" baseline="0" dirty="0"/>
              <a:t> mid-August, CMS published a proposed rule to completely redesign the Medicare Shared Savings Programs (MSSP). Among the changes, CMS would discontinue the existing Tracks 1 and 2 and the CMMI Track 1+ model and instead offer a BASIC track and an ENHANCED track.  The BASIC track would offer a glide path to risk consisting of 5 levels, two of which would be upside-only risk, </a:t>
            </a:r>
            <a:r>
              <a:rPr lang="en-US" sz="1200" kern="1200" dirty="0">
                <a:solidFill>
                  <a:schemeClr val="tx1"/>
                </a:solidFill>
                <a:effectLst/>
                <a:latin typeface="+mn-lt"/>
                <a:ea typeface="+mn-ea"/>
                <a:cs typeface="+mn-cs"/>
              </a:rPr>
              <a:t>but only certain ACOs would be permitted to enter the program at the start of the glide path</a:t>
            </a:r>
            <a:r>
              <a:rPr lang="en-US" b="0" baseline="0" dirty="0"/>
              <a:t>.  The ENHANCED track is designed to replace the existing Track 3.</a:t>
            </a:r>
          </a:p>
          <a:p>
            <a:endParaRPr lang="en-US" b="0" baseline="0" dirty="0"/>
          </a:p>
          <a:p>
            <a:r>
              <a:rPr lang="en-US" b="0" baseline="0" dirty="0"/>
              <a:t>CMS proposes to differentiate between ACOs based on several characteristics (e.g., previous experience in two-sided risk Medicare ACOs) and to restrict certain ACOs to certain participation options.  We are most concerned about CMS’s proposal to differentiate between “high-” and “low-revenue” ACOs.</a:t>
            </a:r>
            <a:r>
              <a:rPr lang="en-US" sz="1200" kern="1200" dirty="0">
                <a:solidFill>
                  <a:schemeClr val="tx1"/>
                </a:solidFill>
                <a:effectLst/>
                <a:latin typeface="+mn-lt"/>
                <a:ea typeface="+mn-ea"/>
                <a:cs typeface="+mn-cs"/>
              </a:rPr>
              <a:t> To define low- and high-revenue ACOs, CMS proposes to assess the degree of control an ACO holds over the Medicare expenditures of its assigned beneficiaries. CMS proposes to gauge control by comparing the total Medicare Part A and Part B fee-for-services (FFS) revenue of an ACO’s participants with the total Medicare Part A and Part B FFS expenditures of its assigned beneficiaries. If an ACO’s Medicare Part A and B FFS revenue is 25 percent or more of the Medicare Part A and B FFS expenditures for its assigned beneficiaries, CMS would consider that ACO “high-revenue.”   CMS expects that ACOs with hospital participation would fall into the “high-revenue” category.  </a:t>
            </a:r>
            <a:r>
              <a:rPr lang="en-US" sz="1200" b="1" kern="1200" dirty="0">
                <a:solidFill>
                  <a:schemeClr val="tx1"/>
                </a:solidFill>
                <a:effectLst/>
                <a:latin typeface="+mn-lt"/>
                <a:ea typeface="+mn-ea"/>
                <a:cs typeface="+mn-cs"/>
              </a:rPr>
              <a:t>CMS’s proposed participation options for high revenue ACOs will</a:t>
            </a:r>
            <a:r>
              <a:rPr lang="en-US" sz="1200" b="1" kern="1200" baseline="0" dirty="0">
                <a:solidFill>
                  <a:schemeClr val="tx1"/>
                </a:solidFill>
                <a:effectLst/>
                <a:latin typeface="+mn-lt"/>
                <a:ea typeface="+mn-ea"/>
                <a:cs typeface="+mn-cs"/>
              </a:rPr>
              <a:t> require those ACOs to take on more risk at a faster pace, making it more difficult for them to achieve shared savings.</a:t>
            </a:r>
            <a:endParaRPr lang="en-US" b="1" baseline="0" dirty="0"/>
          </a:p>
          <a:p>
            <a:endParaRPr lang="en-US" b="0" baseline="0" dirty="0"/>
          </a:p>
          <a:p>
            <a:r>
              <a:rPr lang="en-US" b="0" dirty="0"/>
              <a:t>Other proposed changes include:</a:t>
            </a:r>
          </a:p>
          <a:p>
            <a:pPr marL="171450" indent="-171450">
              <a:buFont typeface="Arial" panose="020B0604020202020204" pitchFamily="34" charset="0"/>
              <a:buChar char="•"/>
            </a:pPr>
            <a:r>
              <a:rPr lang="en-US" b="0" dirty="0"/>
              <a:t>Reducing</a:t>
            </a:r>
            <a:r>
              <a:rPr lang="en-US" b="0" baseline="0" dirty="0"/>
              <a:t> the amount of time ACOs can spend in upside-only risk from a maximum of 6 years to a maximum of 2</a:t>
            </a:r>
          </a:p>
          <a:p>
            <a:pPr marL="171450" indent="-171450">
              <a:buFont typeface="Arial" panose="020B0604020202020204" pitchFamily="34" charset="0"/>
              <a:buChar char="•"/>
            </a:pPr>
            <a:r>
              <a:rPr lang="en-US" b="0" baseline="0" dirty="0"/>
              <a:t>Greatly cutting the amount of shared savings that ACOs can achieve</a:t>
            </a:r>
          </a:p>
          <a:p>
            <a:pPr marL="171450" indent="-171450">
              <a:buFont typeface="Arial" panose="020B0604020202020204" pitchFamily="34" charset="0"/>
              <a:buChar char="•"/>
            </a:pPr>
            <a:r>
              <a:rPr lang="en-US" b="0" baseline="0" dirty="0"/>
              <a:t>Refining various aspects of the benchmarking methodology.</a:t>
            </a:r>
          </a:p>
          <a:p>
            <a:pPr marL="0" indent="0">
              <a:buFont typeface="Arial" panose="020B0604020202020204" pitchFamily="34" charset="0"/>
              <a:buNone/>
            </a:pPr>
            <a:endParaRPr lang="en-US" b="0" i="1" baseline="0" dirty="0"/>
          </a:p>
          <a:p>
            <a:pPr marL="0" indent="0">
              <a:buFont typeface="Arial" panose="020B0604020202020204" pitchFamily="34" charset="0"/>
              <a:buNone/>
            </a:pPr>
            <a:r>
              <a:rPr lang="en-US" b="1" i="0" baseline="0" dirty="0"/>
              <a:t>**</a:t>
            </a:r>
            <a:r>
              <a:rPr lang="en-US" b="1" i="1" baseline="0" dirty="0"/>
              <a:t>Please inform members that we’d love to hear from them if they have thoughts on this rule as comments are not due until Oct. 16.</a:t>
            </a:r>
            <a:endParaRPr lang="en-US" b="1" i="0" baseline="0" dirty="0"/>
          </a:p>
        </p:txBody>
      </p:sp>
    </p:spTree>
    <p:extLst>
      <p:ext uri="{BB962C8B-B14F-4D97-AF65-F5344CB8AC3E}">
        <p14:creationId xmlns:p14="http://schemas.microsoft.com/office/powerpoint/2010/main" val="18051290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22999" rtl="0" eaLnBrk="0" fontAlgn="base" latinLnBrk="0" hangingPunct="0">
              <a:lnSpc>
                <a:spcPct val="100000"/>
              </a:lnSpc>
              <a:spcBef>
                <a:spcPct val="0"/>
              </a:spcBef>
              <a:spcAft>
                <a:spcPct val="0"/>
              </a:spcAft>
              <a:buClrTx/>
              <a:buSzTx/>
              <a:buFontTx/>
              <a:buNone/>
              <a:tabLst/>
              <a:defRPr/>
            </a:pPr>
            <a:fld id="{353F6C9E-A04D-4071-B56B-6B20555FF903}" type="slidenum">
              <a:rPr kumimoji="0" lang="en-US" sz="1200" b="0" i="0" u="none" strike="noStrike" kern="1200" cap="none" spc="0" normalizeH="0" baseline="0" noProof="0" smtClean="0">
                <a:ln>
                  <a:noFill/>
                </a:ln>
                <a:solidFill>
                  <a:srgbClr val="000000"/>
                </a:solidFill>
                <a:effectLst/>
                <a:uLnTx/>
                <a:uFillTx/>
                <a:latin typeface="Times" charset="0"/>
                <a:ea typeface="+mn-ea"/>
                <a:cs typeface="+mn-cs"/>
              </a:rPr>
              <a:pPr marL="0" marR="0" lvl="0" indent="0" algn="r" defTabSz="922999" rtl="0" eaLnBrk="0" fontAlgn="base" latinLnBrk="0" hangingPunct="0">
                <a:lnSpc>
                  <a:spcPct val="100000"/>
                </a:lnSpc>
                <a:spcBef>
                  <a:spcPct val="0"/>
                </a:spcBef>
                <a:spcAft>
                  <a:spcPct val="0"/>
                </a:spcAft>
                <a:buClrTx/>
                <a:buSzTx/>
                <a:buFontTx/>
                <a:buNone/>
                <a:tabLst/>
                <a:defRPr/>
              </a:pPr>
              <a:t>29</a:t>
            </a:fld>
            <a:endParaRPr kumimoji="0" lang="en-US" sz="1200" b="0" i="0" u="none" strike="noStrike" kern="1200" cap="none" spc="0" normalizeH="0" baseline="0" noProof="0" dirty="0">
              <a:ln>
                <a:noFill/>
              </a:ln>
              <a:solidFill>
                <a:srgbClr val="000000"/>
              </a:solidFill>
              <a:effectLst/>
              <a:uLnTx/>
              <a:uFillTx/>
              <a:latin typeface="Times" charset="0"/>
              <a:ea typeface="+mn-ea"/>
              <a:cs typeface="+mn-cs"/>
            </a:endParaRPr>
          </a:p>
        </p:txBody>
      </p:sp>
    </p:spTree>
    <p:extLst>
      <p:ext uri="{BB962C8B-B14F-4D97-AF65-F5344CB8AC3E}">
        <p14:creationId xmlns:p14="http://schemas.microsoft.com/office/powerpoint/2010/main" val="27080366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27038"/>
            <a:ext cx="6162675" cy="3467100"/>
          </a:xfrm>
        </p:spPr>
      </p:sp>
      <p:sp>
        <p:nvSpPr>
          <p:cNvPr id="3" name="Notes Placeholder 2"/>
          <p:cNvSpPr>
            <a:spLocks noGrp="1"/>
          </p:cNvSpPr>
          <p:nvPr>
            <p:ph type="body" idx="1"/>
          </p:nvPr>
        </p:nvSpPr>
        <p:spPr>
          <a:xfrm>
            <a:off x="379682" y="4084636"/>
            <a:ext cx="5998970" cy="5059363"/>
          </a:xfrm>
        </p:spPr>
        <p:txBody>
          <a:bodyPr/>
          <a:lstStyle/>
          <a:p>
            <a:pPr marL="0" marR="0">
              <a:lnSpc>
                <a:spcPct val="107000"/>
              </a:lnSpc>
              <a:spcBef>
                <a:spcPts val="0"/>
              </a:spcBef>
              <a:spcAft>
                <a:spcPts val="0"/>
              </a:spcAft>
            </a:pPr>
            <a:r>
              <a:rPr lang="en-US" sz="1100" dirty="0">
                <a:latin typeface="+mj-lt"/>
                <a:ea typeface="Calibri" panose="020F0502020204030204" pitchFamily="34" charset="0"/>
                <a:cs typeface="Times New Roman" panose="02020603050405020304" pitchFamily="18" charset="0"/>
              </a:rPr>
              <a:t>CHECK THE</a:t>
            </a:r>
            <a:r>
              <a:rPr lang="en-US" sz="1100" baseline="0" dirty="0">
                <a:latin typeface="+mj-lt"/>
                <a:ea typeface="Calibri" panose="020F0502020204030204" pitchFamily="34" charset="0"/>
                <a:cs typeface="Times New Roman" panose="02020603050405020304" pitchFamily="18" charset="0"/>
              </a:rPr>
              <a:t> NOTES CONTENT AS THEY REFERENCE CY2018 PERFORMANCE YEAR AND A “RELEASED RULE ON NOV 2”</a:t>
            </a:r>
            <a:endParaRPr lang="en-US" sz="1100" dirty="0">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dirty="0">
                <a:latin typeface="+mj-lt"/>
                <a:ea typeface="Calibri" panose="020F0502020204030204" pitchFamily="34" charset="0"/>
                <a:cs typeface="Times New Roman" panose="02020603050405020304" pitchFamily="18" charset="0"/>
              </a:rPr>
              <a:t>On</a:t>
            </a:r>
            <a:r>
              <a:rPr lang="en-US" sz="1100" baseline="0" dirty="0">
                <a:latin typeface="+mj-lt"/>
                <a:ea typeface="Calibri" panose="020F0502020204030204" pitchFamily="34" charset="0"/>
                <a:cs typeface="Times New Roman" panose="02020603050405020304" pitchFamily="18" charset="0"/>
              </a:rPr>
              <a:t> Nov. 2, CMS released the final rule for the CY 2018 performance year of the MACRA’s (so it will affect payment in 2020). </a:t>
            </a:r>
            <a:r>
              <a:rPr lang="en-US" sz="1100" dirty="0">
                <a:latin typeface="+mj-lt"/>
                <a:ea typeface="Calibri" panose="020F0502020204030204" pitchFamily="34" charset="0"/>
                <a:cs typeface="Times New Roman" panose="02020603050405020304" pitchFamily="18" charset="0"/>
              </a:rPr>
              <a:t>We continue to work our way through the details of the 1,600+ page rule now, and released </a:t>
            </a:r>
            <a:r>
              <a:rPr lang="en-US" sz="1100" baseline="0" dirty="0">
                <a:latin typeface="+mj-lt"/>
                <a:ea typeface="Calibri" panose="020F0502020204030204" pitchFamily="34" charset="0"/>
                <a:cs typeface="Times New Roman" panose="02020603050405020304" pitchFamily="18" charset="0"/>
              </a:rPr>
              <a:t>a</a:t>
            </a:r>
            <a:r>
              <a:rPr lang="en-US" sz="1100" dirty="0">
                <a:latin typeface="+mj-lt"/>
                <a:ea typeface="Calibri" panose="020F0502020204030204" pitchFamily="34" charset="0"/>
                <a:cs typeface="Times New Roman" panose="02020603050405020304" pitchFamily="18" charset="0"/>
              </a:rPr>
              <a:t> Special Bulletin on Fri. 11/3. We also have a webinar</a:t>
            </a:r>
            <a:r>
              <a:rPr lang="en-US" sz="1100" baseline="0" dirty="0">
                <a:latin typeface="+mj-lt"/>
                <a:ea typeface="Calibri" panose="020F0502020204030204" pitchFamily="34" charset="0"/>
                <a:cs typeface="Times New Roman" panose="02020603050405020304" pitchFamily="18" charset="0"/>
              </a:rPr>
              <a:t> and full Regulatory Advisory planned. </a:t>
            </a:r>
            <a:r>
              <a:rPr lang="en-US" sz="1100" dirty="0">
                <a:latin typeface="+mj-lt"/>
                <a:ea typeface="Calibri" panose="020F0502020204030204" pitchFamily="34" charset="0"/>
                <a:cs typeface="Times New Roman" panose="02020603050405020304" pitchFamily="18" charset="0"/>
              </a:rPr>
              <a:t>But we do want to highlight a few things:</a:t>
            </a:r>
          </a:p>
          <a:p>
            <a:pPr marL="0" marR="0">
              <a:lnSpc>
                <a:spcPct val="107000"/>
              </a:lnSpc>
              <a:spcBef>
                <a:spcPts val="0"/>
              </a:spcBef>
              <a:spcAft>
                <a:spcPts val="0"/>
              </a:spcAft>
            </a:pPr>
            <a:r>
              <a:rPr lang="en-US" sz="1100" dirty="0">
                <a:latin typeface="+mj-lt"/>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0"/>
              </a:spcAft>
              <a:buFont typeface="+mj-lt"/>
              <a:buAutoNum type="arabicPeriod"/>
              <a:tabLst>
                <a:tab pos="228600" algn="l"/>
              </a:tabLst>
            </a:pPr>
            <a:r>
              <a:rPr lang="en-US" sz="1100" b="1" dirty="0">
                <a:latin typeface="+mj-lt"/>
                <a:ea typeface="Calibri" panose="020F0502020204030204" pitchFamily="34" charset="0"/>
                <a:cs typeface="Times New Roman" panose="02020603050405020304" pitchFamily="18" charset="0"/>
              </a:rPr>
              <a:t>CMS is continuing a gradual, flexible implementation approach. </a:t>
            </a:r>
            <a:r>
              <a:rPr lang="en-US" sz="1100" dirty="0">
                <a:latin typeface="+mj-lt"/>
                <a:ea typeface="Calibri" panose="020F0502020204030204" pitchFamily="34" charset="0"/>
                <a:cs typeface="Times New Roman" panose="02020603050405020304" pitchFamily="18" charset="0"/>
              </a:rPr>
              <a:t>This is especially evident in two policies:</a:t>
            </a:r>
          </a:p>
          <a:p>
            <a:pPr marL="742950" marR="0" lvl="1" indent="-285750">
              <a:lnSpc>
                <a:spcPct val="107000"/>
              </a:lnSpc>
              <a:spcBef>
                <a:spcPts val="0"/>
              </a:spcBef>
              <a:spcAft>
                <a:spcPts val="0"/>
              </a:spcAft>
              <a:buFont typeface="Arial" panose="020B0604020202020204" pitchFamily="34" charset="0"/>
              <a:buChar char="•"/>
              <a:tabLst>
                <a:tab pos="685800" algn="l"/>
              </a:tabLst>
            </a:pPr>
            <a:r>
              <a:rPr lang="en-US" sz="1100" b="1" dirty="0">
                <a:latin typeface="+mj-lt"/>
                <a:ea typeface="Calibri" panose="020F0502020204030204" pitchFamily="34" charset="0"/>
                <a:cs typeface="Times New Roman" panose="02020603050405020304" pitchFamily="18" charset="0"/>
              </a:rPr>
              <a:t>The increase in the MIPS “low volume threshold”</a:t>
            </a:r>
            <a:r>
              <a:rPr lang="en-US" sz="1100" dirty="0">
                <a:latin typeface="+mj-lt"/>
                <a:ea typeface="Calibri" panose="020F0502020204030204" pitchFamily="34" charset="0"/>
                <a:cs typeface="Times New Roman" panose="02020603050405020304" pitchFamily="18" charset="0"/>
              </a:rPr>
              <a:t>, the amount of Medicare charges and patients below which clinicians don’t have to participate in the QPP. CMS estimates that over 540,000 clinicians will not have to participate in 2018.</a:t>
            </a:r>
          </a:p>
          <a:p>
            <a:pPr marL="742950" marR="0" lvl="1" indent="-285750">
              <a:lnSpc>
                <a:spcPct val="107000"/>
              </a:lnSpc>
              <a:spcBef>
                <a:spcPts val="0"/>
              </a:spcBef>
              <a:spcAft>
                <a:spcPts val="0"/>
              </a:spcAft>
              <a:buFont typeface="Arial" panose="020B0604020202020204" pitchFamily="34" charset="0"/>
              <a:buChar char="•"/>
              <a:tabLst>
                <a:tab pos="685800" algn="l"/>
              </a:tabLst>
            </a:pPr>
            <a:r>
              <a:rPr lang="en-US" sz="1100" b="1" dirty="0">
                <a:latin typeface="+mj-lt"/>
                <a:ea typeface="Calibri" panose="020F0502020204030204" pitchFamily="34" charset="0"/>
                <a:cs typeface="Times New Roman" panose="02020603050405020304" pitchFamily="18" charset="0"/>
              </a:rPr>
              <a:t>Relief from meaningful</a:t>
            </a:r>
            <a:r>
              <a:rPr lang="en-US" sz="1100" b="1" baseline="0" dirty="0">
                <a:latin typeface="+mj-lt"/>
                <a:ea typeface="Calibri" panose="020F0502020204030204" pitchFamily="34" charset="0"/>
                <a:cs typeface="Times New Roman" panose="02020603050405020304" pitchFamily="18" charset="0"/>
              </a:rPr>
              <a:t> use</a:t>
            </a:r>
            <a:r>
              <a:rPr lang="en-US" sz="1100" b="1" dirty="0">
                <a:latin typeface="+mj-lt"/>
                <a:ea typeface="Calibri" panose="020F0502020204030204" pitchFamily="34" charset="0"/>
                <a:cs typeface="Times New Roman" panose="02020603050405020304" pitchFamily="18" charset="0"/>
              </a:rPr>
              <a:t>. </a:t>
            </a:r>
            <a:r>
              <a:rPr lang="en-US" sz="1100" dirty="0">
                <a:latin typeface="+mj-lt"/>
                <a:ea typeface="Calibri" panose="020F0502020204030204" pitchFamily="34" charset="0"/>
                <a:cs typeface="Times New Roman" panose="02020603050405020304" pitchFamily="18" charset="0"/>
              </a:rPr>
              <a:t>Clinicians would still have a 90-day reporting period in 2018 </a:t>
            </a:r>
            <a:r>
              <a:rPr lang="en-US" sz="1100" u="sng" dirty="0">
                <a:latin typeface="+mj-lt"/>
                <a:ea typeface="Calibri" panose="020F0502020204030204" pitchFamily="34" charset="0"/>
                <a:cs typeface="Times New Roman" panose="02020603050405020304" pitchFamily="18" charset="0"/>
              </a:rPr>
              <a:t>and</a:t>
            </a:r>
            <a:r>
              <a:rPr lang="en-US" sz="1100" dirty="0">
                <a:latin typeface="+mj-lt"/>
                <a:ea typeface="Calibri" panose="020F0502020204030204" pitchFamily="34" charset="0"/>
                <a:cs typeface="Times New Roman" panose="02020603050405020304" pitchFamily="18" charset="0"/>
              </a:rPr>
              <a:t> 2019, and don’t have to upgrade to the 2015 edition of certified EHRs. </a:t>
            </a:r>
          </a:p>
          <a:p>
            <a:pPr marL="742950" marR="0" lvl="1" indent="-285750">
              <a:lnSpc>
                <a:spcPct val="107000"/>
              </a:lnSpc>
              <a:spcBef>
                <a:spcPts val="0"/>
              </a:spcBef>
              <a:spcAft>
                <a:spcPts val="0"/>
              </a:spcAft>
              <a:buFont typeface="Arial" panose="020B0604020202020204" pitchFamily="34" charset="0"/>
              <a:buChar char="•"/>
              <a:tabLst>
                <a:tab pos="685800" algn="l"/>
              </a:tabLst>
            </a:pPr>
            <a:endParaRPr lang="en-US" sz="1100" dirty="0">
              <a:latin typeface="+mj-lt"/>
              <a:ea typeface="Calibri" panose="020F0502020204030204" pitchFamily="34" charset="0"/>
              <a:cs typeface="Times New Roman" panose="02020603050405020304" pitchFamily="18" charset="0"/>
            </a:endParaRPr>
          </a:p>
          <a:p>
            <a:pPr marL="228600" marR="0" indent="-228600">
              <a:lnSpc>
                <a:spcPct val="107000"/>
              </a:lnSpc>
              <a:spcBef>
                <a:spcPts val="0"/>
              </a:spcBef>
              <a:spcAft>
                <a:spcPts val="0"/>
              </a:spcAft>
              <a:buFont typeface="+mj-lt"/>
              <a:buAutoNum type="arabicPeriod"/>
            </a:pPr>
            <a:r>
              <a:rPr lang="en-US" sz="1100" b="1" dirty="0">
                <a:latin typeface="+mj-lt"/>
                <a:ea typeface="Calibri" panose="020F0502020204030204" pitchFamily="34" charset="0"/>
                <a:cs typeface="Times New Roman" panose="02020603050405020304" pitchFamily="18" charset="0"/>
              </a:rPr>
              <a:t>We</a:t>
            </a:r>
            <a:r>
              <a:rPr lang="en-US" sz="1100" b="1" baseline="0" dirty="0">
                <a:latin typeface="+mj-lt"/>
                <a:ea typeface="Calibri" panose="020F0502020204030204" pitchFamily="34" charset="0"/>
                <a:cs typeface="Times New Roman" panose="02020603050405020304" pitchFamily="18" charset="0"/>
              </a:rPr>
              <a:t> got a welcome win with a new facility-based measurement option in the MIPS. </a:t>
            </a:r>
            <a:r>
              <a:rPr lang="en-US" sz="1100" b="0" baseline="0" dirty="0">
                <a:latin typeface="+mj-lt"/>
                <a:ea typeface="Calibri" panose="020F0502020204030204" pitchFamily="34" charset="0"/>
                <a:cs typeface="Times New Roman" panose="02020603050405020304" pitchFamily="18" charset="0"/>
              </a:rPr>
              <a:t>This will allow</a:t>
            </a:r>
            <a:r>
              <a:rPr lang="en-US" sz="1100" dirty="0">
                <a:latin typeface="+mj-lt"/>
                <a:ea typeface="Calibri" panose="020F0502020204030204" pitchFamily="34" charset="0"/>
                <a:cs typeface="Times New Roman" panose="02020603050405020304" pitchFamily="18" charset="0"/>
              </a:rPr>
              <a:t> for hospital-based clinicians to use their hospital’s VBP performance in the MIPS</a:t>
            </a:r>
            <a:r>
              <a:rPr lang="en-US" sz="1100" baseline="0" dirty="0">
                <a:latin typeface="+mj-lt"/>
                <a:ea typeface="Calibri" panose="020F0502020204030204" pitchFamily="34" charset="0"/>
                <a:cs typeface="Times New Roman" panose="02020603050405020304" pitchFamily="18" charset="0"/>
              </a:rPr>
              <a:t> without having to report separate data. </a:t>
            </a:r>
            <a:r>
              <a:rPr lang="en-US" sz="1100" dirty="0">
                <a:latin typeface="+mj-lt"/>
                <a:ea typeface="Calibri" panose="020F0502020204030204" pitchFamily="34" charset="0"/>
                <a:cs typeface="Times New Roman" panose="02020603050405020304" pitchFamily="18" charset="0"/>
              </a:rPr>
              <a:t>We’ve urged the agency to adopt something like this for a long time.</a:t>
            </a:r>
            <a:r>
              <a:rPr lang="en-US" sz="1100" baseline="0" dirty="0">
                <a:latin typeface="+mj-lt"/>
                <a:ea typeface="Calibri" panose="020F0502020204030204" pitchFamily="34" charset="0"/>
                <a:cs typeface="Times New Roman" panose="02020603050405020304" pitchFamily="18" charset="0"/>
              </a:rPr>
              <a:t> CMS did delay implementation </a:t>
            </a:r>
            <a:r>
              <a:rPr lang="en-US" sz="1100" dirty="0">
                <a:latin typeface="+mj-lt"/>
                <a:ea typeface="Calibri" panose="020F0502020204030204" pitchFamily="34" charset="0"/>
                <a:cs typeface="Times New Roman" panose="02020603050405020304" pitchFamily="18" charset="0"/>
              </a:rPr>
              <a:t>until 2019 </a:t>
            </a:r>
            <a:r>
              <a:rPr lang="en-US" sz="1100" baseline="0" dirty="0">
                <a:latin typeface="+mj-lt"/>
                <a:ea typeface="Calibri" panose="020F0502020204030204" pitchFamily="34" charset="0"/>
                <a:cs typeface="Times New Roman" panose="02020603050405020304" pitchFamily="18" charset="0"/>
              </a:rPr>
              <a:t>to give itself more time to prepare,</a:t>
            </a:r>
            <a:r>
              <a:rPr lang="en-US" sz="1100" dirty="0">
                <a:latin typeface="+mj-lt"/>
                <a:ea typeface="Calibri" panose="020F0502020204030204" pitchFamily="34" charset="0"/>
                <a:cs typeface="Times New Roman" panose="02020603050405020304" pitchFamily="18" charset="0"/>
              </a:rPr>
              <a:t> </a:t>
            </a:r>
            <a:r>
              <a:rPr lang="en-US" sz="1100" baseline="0" dirty="0">
                <a:latin typeface="+mj-lt"/>
                <a:ea typeface="Calibri" panose="020F0502020204030204" pitchFamily="34" charset="0"/>
                <a:cs typeface="Times New Roman" panose="02020603050405020304" pitchFamily="18" charset="0"/>
              </a:rPr>
              <a:t>but still, glad to see it.</a:t>
            </a:r>
          </a:p>
          <a:p>
            <a:pPr marL="228600" marR="0" indent="-228600">
              <a:lnSpc>
                <a:spcPct val="107000"/>
              </a:lnSpc>
              <a:spcBef>
                <a:spcPts val="0"/>
              </a:spcBef>
              <a:spcAft>
                <a:spcPts val="0"/>
              </a:spcAft>
              <a:buFont typeface="+mj-lt"/>
              <a:buAutoNum type="arabicPeriod"/>
            </a:pPr>
            <a:endParaRPr lang="en-US" sz="1100" dirty="0">
              <a:latin typeface="+mj-lt"/>
              <a:ea typeface="Calibri" panose="020F0502020204030204" pitchFamily="34" charset="0"/>
              <a:cs typeface="Times New Roman" panose="02020603050405020304" pitchFamily="18" charset="0"/>
            </a:endParaRPr>
          </a:p>
          <a:p>
            <a:pPr marL="228600" marR="0" indent="-228600">
              <a:lnSpc>
                <a:spcPct val="107000"/>
              </a:lnSpc>
              <a:spcBef>
                <a:spcPts val="0"/>
              </a:spcBef>
              <a:spcAft>
                <a:spcPts val="0"/>
              </a:spcAft>
              <a:buFont typeface="+mj-lt"/>
              <a:buAutoNum type="arabicPeriod"/>
            </a:pPr>
            <a:r>
              <a:rPr lang="en-US" sz="1100" b="1" dirty="0">
                <a:latin typeface="+mj-lt"/>
                <a:ea typeface="Calibri" panose="020F0502020204030204" pitchFamily="34" charset="0"/>
                <a:cs typeface="Times New Roman" panose="02020603050405020304" pitchFamily="18" charset="0"/>
              </a:rPr>
              <a:t>CMS</a:t>
            </a:r>
            <a:r>
              <a:rPr lang="en-US" sz="1100" b="1" baseline="0" dirty="0">
                <a:latin typeface="+mj-lt"/>
                <a:ea typeface="Calibri" panose="020F0502020204030204" pitchFamily="34" charset="0"/>
                <a:cs typeface="Times New Roman" panose="02020603050405020304" pitchFamily="18" charset="0"/>
              </a:rPr>
              <a:t>’s final policies do give the field more time to prepare. But, the stakes of performance on the MIPS are continuing to rise.</a:t>
            </a:r>
            <a:r>
              <a:rPr lang="en-US" sz="1100" b="1" dirty="0">
                <a:latin typeface="+mj-lt"/>
                <a:ea typeface="Calibri" panose="020F0502020204030204" pitchFamily="34" charset="0"/>
                <a:cs typeface="Times New Roman" panose="02020603050405020304" pitchFamily="18" charset="0"/>
              </a:rPr>
              <a:t> </a:t>
            </a:r>
            <a:r>
              <a:rPr lang="en-US" sz="1100" dirty="0">
                <a:latin typeface="+mj-lt"/>
                <a:ea typeface="Calibri" panose="020F0502020204030204" pitchFamily="34" charset="0"/>
                <a:cs typeface="Times New Roman" panose="02020603050405020304" pitchFamily="18" charset="0"/>
              </a:rPr>
              <a:t>As you may recall, the potential upside and downside of the MIPS started at 4 percent in 2019, and rises to a maximum of 9 percent in 2022 and beyond. So by the time more clinicians are added into the program, the stakes will be significantly higher.</a:t>
            </a:r>
          </a:p>
          <a:p>
            <a:pPr marR="0">
              <a:lnSpc>
                <a:spcPct val="107000"/>
              </a:lnSpc>
              <a:spcBef>
                <a:spcPts val="0"/>
              </a:spcBef>
              <a:spcAft>
                <a:spcPts val="0"/>
              </a:spcAft>
            </a:pPr>
            <a:endParaRPr lang="en-US" sz="1100" dirty="0">
              <a:latin typeface="+mj-lt"/>
              <a:cs typeface="Times New Roman" panose="02020603050405020304" pitchFamily="18" charset="0"/>
            </a:endParaRPr>
          </a:p>
          <a:p>
            <a:pPr marR="0">
              <a:lnSpc>
                <a:spcPct val="107000"/>
              </a:lnSpc>
              <a:spcBef>
                <a:spcPts val="0"/>
              </a:spcBef>
              <a:spcAft>
                <a:spcPts val="0"/>
              </a:spcAft>
            </a:pPr>
            <a:r>
              <a:rPr lang="en-US" sz="1100" baseline="0" dirty="0">
                <a:latin typeface="+mj-lt"/>
                <a:cs typeface="Times New Roman" panose="02020603050405020304" pitchFamily="18" charset="0"/>
              </a:rPr>
              <a:t>That’s why we continue t</a:t>
            </a:r>
            <a:r>
              <a:rPr lang="en-US" sz="1100" dirty="0">
                <a:latin typeface="+mj-lt"/>
                <a:cs typeface="Times New Roman" panose="02020603050405020304" pitchFamily="18" charset="0"/>
              </a:rPr>
              <a:t>o educate the field about MACRA. Back in September we released a MACRA Decision Guide, and will refresh it once we’ve had the chance to more fully digest the rule. And there’s plenty more on our website – www.aha.org/MACRA</a:t>
            </a:r>
            <a:endParaRPr lang="en-US" sz="1100" baseline="0" dirty="0">
              <a:latin typeface="+mj-lt"/>
            </a:endParaRPr>
          </a:p>
          <a:p>
            <a:pPr marL="228600" marR="0" indent="-228600" algn="l" defTabSz="914400" rtl="0" eaLnBrk="0" fontAlgn="base" latinLnBrk="0" hangingPunct="0">
              <a:lnSpc>
                <a:spcPct val="100000"/>
              </a:lnSpc>
              <a:spcBef>
                <a:spcPct val="30000"/>
              </a:spcBef>
              <a:spcAft>
                <a:spcPct val="0"/>
              </a:spcAft>
              <a:buClrTx/>
              <a:buSzTx/>
              <a:buFont typeface="+mj-lt"/>
              <a:buAutoNum type="arabicPeriod"/>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2E6FAA2-F678-4A68-889E-9FE6A6AC487F}"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796350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DETAIL FROM THE PRIOR REFERENCES TO MEANINGFUL MEASURES SLIDES 11-12</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AA1F8C-B75F-487F-905B-953A4F95E4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29694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4 measures to be de-duplicated </a:t>
            </a:r>
          </a:p>
          <a:p>
            <a:r>
              <a:rPr lang="en-US" altLang="en-US" dirty="0"/>
              <a:t>VBP measure weights to be revised based on measure removals:</a:t>
            </a:r>
          </a:p>
          <a:p>
            <a:r>
              <a:rPr lang="en-US" altLang="en-US" dirty="0"/>
              <a:t>Safety domain removed</a:t>
            </a:r>
          </a:p>
          <a:p>
            <a:r>
              <a:rPr lang="en-US" altLang="en-US" dirty="0"/>
              <a:t>Clinical outcomes domain now 50%</a:t>
            </a:r>
          </a:p>
          <a:p>
            <a:r>
              <a:rPr lang="en-US" altLang="en-US" dirty="0"/>
              <a:t>Other domains unchanged</a:t>
            </a:r>
          </a:p>
          <a:p>
            <a:endParaRPr lang="en-US" altLang="en-US" dirty="0"/>
          </a:p>
        </p:txBody>
      </p:sp>
      <p:sp>
        <p:nvSpPr>
          <p:cNvPr id="58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372" eaLnBrk="0" hangingPunct="0">
              <a:spcBef>
                <a:spcPct val="30000"/>
              </a:spcBef>
              <a:defRPr sz="1200">
                <a:solidFill>
                  <a:schemeClr val="tx1"/>
                </a:solidFill>
                <a:latin typeface="Arial" charset="0"/>
              </a:defRPr>
            </a:lvl1pPr>
            <a:lvl2pPr marL="741761" indent="-285293" defTabSz="930372" eaLnBrk="0" hangingPunct="0">
              <a:spcBef>
                <a:spcPct val="30000"/>
              </a:spcBef>
              <a:defRPr sz="1200">
                <a:solidFill>
                  <a:schemeClr val="tx1"/>
                </a:solidFill>
                <a:latin typeface="Arial" charset="0"/>
              </a:defRPr>
            </a:lvl2pPr>
            <a:lvl3pPr marL="1141171" indent="-228234" defTabSz="930372" eaLnBrk="0" hangingPunct="0">
              <a:spcBef>
                <a:spcPct val="30000"/>
              </a:spcBef>
              <a:defRPr sz="1200">
                <a:solidFill>
                  <a:schemeClr val="tx1"/>
                </a:solidFill>
                <a:latin typeface="Arial" charset="0"/>
              </a:defRPr>
            </a:lvl3pPr>
            <a:lvl4pPr marL="1597640" indent="-228234" defTabSz="930372" eaLnBrk="0" hangingPunct="0">
              <a:spcBef>
                <a:spcPct val="30000"/>
              </a:spcBef>
              <a:defRPr sz="1200">
                <a:solidFill>
                  <a:schemeClr val="tx1"/>
                </a:solidFill>
                <a:latin typeface="Arial" charset="0"/>
              </a:defRPr>
            </a:lvl4pPr>
            <a:lvl5pPr marL="2054108" indent="-228234" defTabSz="930372" eaLnBrk="0" hangingPunct="0">
              <a:spcBef>
                <a:spcPct val="30000"/>
              </a:spcBef>
              <a:defRPr sz="1200">
                <a:solidFill>
                  <a:schemeClr val="tx1"/>
                </a:solidFill>
                <a:latin typeface="Arial" charset="0"/>
              </a:defRPr>
            </a:lvl5pPr>
            <a:lvl6pPr marL="2510577" indent="-228234" defTabSz="930372" eaLnBrk="0" fontAlgn="base" hangingPunct="0">
              <a:spcBef>
                <a:spcPct val="30000"/>
              </a:spcBef>
              <a:spcAft>
                <a:spcPct val="0"/>
              </a:spcAft>
              <a:defRPr sz="1200">
                <a:solidFill>
                  <a:schemeClr val="tx1"/>
                </a:solidFill>
                <a:latin typeface="Arial" charset="0"/>
              </a:defRPr>
            </a:lvl6pPr>
            <a:lvl7pPr marL="2967045" indent="-228234" defTabSz="930372" eaLnBrk="0" fontAlgn="base" hangingPunct="0">
              <a:spcBef>
                <a:spcPct val="30000"/>
              </a:spcBef>
              <a:spcAft>
                <a:spcPct val="0"/>
              </a:spcAft>
              <a:defRPr sz="1200">
                <a:solidFill>
                  <a:schemeClr val="tx1"/>
                </a:solidFill>
                <a:latin typeface="Arial" charset="0"/>
              </a:defRPr>
            </a:lvl7pPr>
            <a:lvl8pPr marL="3423514" indent="-228234" defTabSz="930372" eaLnBrk="0" fontAlgn="base" hangingPunct="0">
              <a:spcBef>
                <a:spcPct val="30000"/>
              </a:spcBef>
              <a:spcAft>
                <a:spcPct val="0"/>
              </a:spcAft>
              <a:defRPr sz="1200">
                <a:solidFill>
                  <a:schemeClr val="tx1"/>
                </a:solidFill>
                <a:latin typeface="Arial" charset="0"/>
              </a:defRPr>
            </a:lvl8pPr>
            <a:lvl9pPr marL="3879982" indent="-228234" defTabSz="930372" eaLnBrk="0" fontAlgn="base" hangingPunct="0">
              <a:spcBef>
                <a:spcPct val="30000"/>
              </a:spcBef>
              <a:spcAft>
                <a:spcPct val="0"/>
              </a:spcAft>
              <a:defRPr sz="1200">
                <a:solidFill>
                  <a:schemeClr val="tx1"/>
                </a:solidFill>
                <a:latin typeface="Arial" charset="0"/>
              </a:defRPr>
            </a:lvl9pPr>
          </a:lstStyle>
          <a:p>
            <a:pPr marL="0" marR="0" lvl="0" indent="0" algn="r" defTabSz="930372" rtl="0" eaLnBrk="1" fontAlgn="base" latinLnBrk="0" hangingPunct="1">
              <a:lnSpc>
                <a:spcPct val="100000"/>
              </a:lnSpc>
              <a:spcBef>
                <a:spcPct val="0"/>
              </a:spcBef>
              <a:spcAft>
                <a:spcPct val="0"/>
              </a:spcAft>
              <a:buClrTx/>
              <a:buSzTx/>
              <a:buFontTx/>
              <a:buNone/>
              <a:tabLst/>
              <a:defRPr/>
            </a:pPr>
            <a:fld id="{C52E1F1C-D556-4B37-95B5-7BC811659898}"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0372"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2557852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p:spPr>
        <p:txBody>
          <a:bodyPr/>
          <a:lstStyle/>
          <a:p>
            <a:r>
              <a:rPr lang="en-US" dirty="0"/>
              <a:t>NANCY COVERS</a:t>
            </a:r>
            <a:r>
              <a:rPr lang="en-US" baseline="0" dirty="0"/>
              <a:t> </a:t>
            </a:r>
            <a:r>
              <a:rPr lang="en-US" dirty="0"/>
              <a:t>READMISSIONS SLIDES 24-26</a:t>
            </a:r>
          </a:p>
        </p:txBody>
      </p:sp>
      <p:sp>
        <p:nvSpPr>
          <p:cNvPr id="76804" name="Slide Number Placeholder 3"/>
          <p:cNvSpPr>
            <a:spLocks noGrp="1"/>
          </p:cNvSpPr>
          <p:nvPr>
            <p:ph type="sldNum" sz="quarter" idx="5"/>
          </p:nvPr>
        </p:nvSpPr>
        <p:spPr>
          <a:noFill/>
        </p:spPr>
        <p:txBody>
          <a:bodyPr/>
          <a:lstStyle/>
          <a:p>
            <a:pPr marL="0" marR="0" lvl="0" indent="0" algn="r" defTabSz="924860" rtl="0" eaLnBrk="1" fontAlgn="base" latinLnBrk="0" hangingPunct="1">
              <a:lnSpc>
                <a:spcPct val="100000"/>
              </a:lnSpc>
              <a:spcBef>
                <a:spcPct val="0"/>
              </a:spcBef>
              <a:spcAft>
                <a:spcPct val="0"/>
              </a:spcAft>
              <a:buClrTx/>
              <a:buSzTx/>
              <a:buFontTx/>
              <a:buNone/>
              <a:tabLst/>
              <a:defRPr/>
            </a:pPr>
            <a:fld id="{88349A7E-817A-4D06-8620-525AADFA0DF3}" type="slidenum">
              <a:rPr kumimoji="0" lang="en-US" sz="1200" b="0" i="0" u="none" strike="noStrike" kern="1200" cap="none" spc="0" normalizeH="0" baseline="0" noProof="0">
                <a:ln>
                  <a:noFill/>
                </a:ln>
                <a:solidFill>
                  <a:prstClr val="black"/>
                </a:solidFill>
                <a:effectLst/>
                <a:uLnTx/>
                <a:uFillTx/>
                <a:latin typeface="Times" pitchFamily="18" charset="0"/>
                <a:ea typeface="+mn-ea"/>
                <a:cs typeface="+mn-cs"/>
              </a:rPr>
              <a:pPr marL="0" marR="0" lvl="0" indent="0" algn="r" defTabSz="92486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Times" pitchFamily="18" charset="0"/>
              <a:ea typeface="+mn-ea"/>
              <a:cs typeface="+mn-cs"/>
            </a:endParaRPr>
          </a:p>
        </p:txBody>
      </p:sp>
    </p:spTree>
    <p:extLst>
      <p:ext uri="{BB962C8B-B14F-4D97-AF65-F5344CB8AC3E}">
        <p14:creationId xmlns:p14="http://schemas.microsoft.com/office/powerpoint/2010/main" val="36253854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561325-8C4D-4518-9D0D-47A7953DE9B5}"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58989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561325-8C4D-4518-9D0D-47A7953DE9B5}"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90283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8D8510-E530-4FB7-949A-CF7562444056}" type="slidenum">
              <a:rPr lang="en-US" smtClean="0"/>
              <a:t>7</a:t>
            </a:fld>
            <a:endParaRPr lang="en-US" dirty="0"/>
          </a:p>
        </p:txBody>
      </p:sp>
    </p:spTree>
    <p:extLst>
      <p:ext uri="{BB962C8B-B14F-4D97-AF65-F5344CB8AC3E}">
        <p14:creationId xmlns:p14="http://schemas.microsoft.com/office/powerpoint/2010/main" val="37615410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BACK</a:t>
            </a:r>
            <a:r>
              <a:rPr lang="en-US" baseline="0" dirty="0"/>
              <a:t> TO DIANE FOR HACs SLIDES 27-30</a:t>
            </a:r>
          </a:p>
          <a:p>
            <a:endParaRPr lang="en-US" baseline="0" dirty="0"/>
          </a:p>
          <a:p>
            <a:r>
              <a:rPr lang="en-US" dirty="0"/>
              <a:t>No proposed measure removals or additions</a:t>
            </a:r>
          </a:p>
          <a:p>
            <a:r>
              <a:rPr lang="en-US" dirty="0"/>
              <a:t>HAC scoring methodology changes:</a:t>
            </a:r>
          </a:p>
          <a:p>
            <a:r>
              <a:rPr lang="en-US" dirty="0"/>
              <a:t>Measure domains eliminated</a:t>
            </a:r>
          </a:p>
          <a:p>
            <a:r>
              <a:rPr lang="en-US" dirty="0"/>
              <a:t>Equal weighting to all six performance measures</a:t>
            </a:r>
          </a:p>
          <a:p>
            <a:r>
              <a:rPr lang="en-US" dirty="0"/>
              <a:t>Remainder unchanged</a:t>
            </a:r>
          </a:p>
          <a:p>
            <a:endParaRPr lang="en-US" dirty="0"/>
          </a:p>
        </p:txBody>
      </p:sp>
      <p:sp>
        <p:nvSpPr>
          <p:cNvPr id="58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010" eaLnBrk="0" hangingPunct="0">
              <a:spcBef>
                <a:spcPct val="30000"/>
              </a:spcBef>
              <a:defRPr sz="1200">
                <a:solidFill>
                  <a:schemeClr val="tx1"/>
                </a:solidFill>
                <a:latin typeface="Arial" charset="0"/>
              </a:defRPr>
            </a:lvl1pPr>
            <a:lvl2pPr marL="735892" indent="-283035" defTabSz="923010" eaLnBrk="0" hangingPunct="0">
              <a:spcBef>
                <a:spcPct val="30000"/>
              </a:spcBef>
              <a:defRPr sz="1200">
                <a:solidFill>
                  <a:schemeClr val="tx1"/>
                </a:solidFill>
                <a:latin typeface="Arial" charset="0"/>
              </a:defRPr>
            </a:lvl2pPr>
            <a:lvl3pPr marL="1132142" indent="-226428" defTabSz="923010" eaLnBrk="0" hangingPunct="0">
              <a:spcBef>
                <a:spcPct val="30000"/>
              </a:spcBef>
              <a:defRPr sz="1200">
                <a:solidFill>
                  <a:schemeClr val="tx1"/>
                </a:solidFill>
                <a:latin typeface="Arial" charset="0"/>
              </a:defRPr>
            </a:lvl3pPr>
            <a:lvl4pPr marL="1584998" indent="-226428" defTabSz="923010" eaLnBrk="0" hangingPunct="0">
              <a:spcBef>
                <a:spcPct val="30000"/>
              </a:spcBef>
              <a:defRPr sz="1200">
                <a:solidFill>
                  <a:schemeClr val="tx1"/>
                </a:solidFill>
                <a:latin typeface="Arial" charset="0"/>
              </a:defRPr>
            </a:lvl4pPr>
            <a:lvl5pPr marL="2037855" indent="-226428" defTabSz="923010" eaLnBrk="0" hangingPunct="0">
              <a:spcBef>
                <a:spcPct val="30000"/>
              </a:spcBef>
              <a:defRPr sz="1200">
                <a:solidFill>
                  <a:schemeClr val="tx1"/>
                </a:solidFill>
                <a:latin typeface="Arial" charset="0"/>
              </a:defRPr>
            </a:lvl5pPr>
            <a:lvl6pPr marL="2490711" indent="-226428" defTabSz="923010" eaLnBrk="0" fontAlgn="base" hangingPunct="0">
              <a:spcBef>
                <a:spcPct val="30000"/>
              </a:spcBef>
              <a:spcAft>
                <a:spcPct val="0"/>
              </a:spcAft>
              <a:defRPr sz="1200">
                <a:solidFill>
                  <a:schemeClr val="tx1"/>
                </a:solidFill>
                <a:latin typeface="Arial" charset="0"/>
              </a:defRPr>
            </a:lvl6pPr>
            <a:lvl7pPr marL="2943568" indent="-226428" defTabSz="923010" eaLnBrk="0" fontAlgn="base" hangingPunct="0">
              <a:spcBef>
                <a:spcPct val="30000"/>
              </a:spcBef>
              <a:spcAft>
                <a:spcPct val="0"/>
              </a:spcAft>
              <a:defRPr sz="1200">
                <a:solidFill>
                  <a:schemeClr val="tx1"/>
                </a:solidFill>
                <a:latin typeface="Arial" charset="0"/>
              </a:defRPr>
            </a:lvl7pPr>
            <a:lvl8pPr marL="3396425" indent="-226428" defTabSz="923010" eaLnBrk="0" fontAlgn="base" hangingPunct="0">
              <a:spcBef>
                <a:spcPct val="30000"/>
              </a:spcBef>
              <a:spcAft>
                <a:spcPct val="0"/>
              </a:spcAft>
              <a:defRPr sz="1200">
                <a:solidFill>
                  <a:schemeClr val="tx1"/>
                </a:solidFill>
                <a:latin typeface="Arial" charset="0"/>
              </a:defRPr>
            </a:lvl8pPr>
            <a:lvl9pPr marL="3849281" indent="-226428" defTabSz="923010" eaLnBrk="0" fontAlgn="base" hangingPunct="0">
              <a:spcBef>
                <a:spcPct val="30000"/>
              </a:spcBef>
              <a:spcAft>
                <a:spcPct val="0"/>
              </a:spcAft>
              <a:defRPr sz="1200">
                <a:solidFill>
                  <a:schemeClr val="tx1"/>
                </a:solidFill>
                <a:latin typeface="Arial" charset="0"/>
              </a:defRPr>
            </a:lvl9pPr>
          </a:lstStyle>
          <a:p>
            <a:pPr marL="0" marR="0" lvl="0" indent="0" algn="r" defTabSz="923010" rtl="0" eaLnBrk="1" fontAlgn="auto" latinLnBrk="0" hangingPunct="1">
              <a:lnSpc>
                <a:spcPct val="100000"/>
              </a:lnSpc>
              <a:spcBef>
                <a:spcPct val="0"/>
              </a:spcBef>
              <a:spcAft>
                <a:spcPts val="0"/>
              </a:spcAft>
              <a:buClrTx/>
              <a:buSzTx/>
              <a:buFontTx/>
              <a:buNone/>
              <a:tabLst/>
              <a:defRPr/>
            </a:pPr>
            <a:fld id="{C52E1F1C-D556-4B37-95B5-7BC811659898}" type="slidenum">
              <a:rPr kumimoji="0" lang="en-US" alt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23010" rtl="0" eaLnBrk="1" fontAlgn="auto" latinLnBrk="0" hangingPunct="1">
                <a:lnSpc>
                  <a:spcPct val="100000"/>
                </a:lnSpc>
                <a:spcBef>
                  <a:spcPct val="0"/>
                </a:spcBef>
                <a:spcAft>
                  <a:spcPts val="0"/>
                </a:spcAft>
                <a:buClrTx/>
                <a:buSzTx/>
                <a:buFontTx/>
                <a:buNone/>
                <a:tabLst/>
                <a:defRPr/>
              </a:pPr>
              <a:t>36</a:t>
            </a:fld>
            <a:endParaRPr kumimoji="0" lang="en-US" alt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0394714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4561325-8C4D-4518-9D0D-47A7953DE9B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6752657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4561325-8C4D-4518-9D0D-47A7953DE9B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0521800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NANCY TO COVER SLIDES 30-31</a:t>
            </a:r>
          </a:p>
          <a:p>
            <a:endParaRPr lang="en-US" dirty="0"/>
          </a:p>
          <a:p>
            <a:r>
              <a:rPr lang="en-US" dirty="0"/>
              <a:t>Onto inpatient psych- CMS proposed to remove 8 measures from the quality</a:t>
            </a:r>
            <a:r>
              <a:rPr lang="en-US" baseline="0" dirty="0"/>
              <a:t> reporting program, but citing overwhelming public concern declined to remove three of those 8. Those three were related to use of controversial and often unsafe patient interventions, restraint and seclusion, and tobacco use treatment. </a:t>
            </a:r>
          </a:p>
          <a:p>
            <a:endParaRPr lang="en-US" baseline="0" dirty="0"/>
          </a:p>
          <a:p>
            <a:r>
              <a:rPr lang="en-US" baseline="0" dirty="0"/>
              <a:t>The argument behind removing the restrain and seclusion measures was that CMS already monitors the use of these interventions through the survey process, and measure results are showing that rates are very low across the board. However, several stakeholders commented that they fear the use of these techniques increasing if they’re not measured– that seeing the data in CMS’s QRP is an incentive to monitor their use. Other stakeholders commented that the rates reported are aggregate and thus it’s impossible to see population-specific rates, like for adolescents or elderly or by diagnostic group, and internal data collection shows that rates of restraint and seclusion use are often higher than the median values reported (in other words, the measure isn’t as “topped out” as it seems).</a:t>
            </a:r>
          </a:p>
          <a:p>
            <a:endParaRPr lang="en-US" baseline="0" dirty="0"/>
          </a:p>
          <a:p>
            <a:r>
              <a:rPr lang="en-US" baseline="0" dirty="0"/>
              <a:t>As for tobacco use treatment provided, some inpatient psychiatric practitioners argue that their job is really short-term, acute care, and they literally do not have time in the day to offer counseling for ongoing, chronic issues like tobacco and substance use. Others argue that the purpose of psychiatric care is to attend to the whole person, including other health behaviors that are common in the psychiatric patient population (like smoking and substance use). So, again, citing overwhelming public response to keep this measure, CMS will.</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AA1F8C-B75F-487F-905B-953A4F95E4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11815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Removing</a:t>
            </a:r>
            <a:r>
              <a:rPr lang="en-US" baseline="0" dirty="0"/>
              <a:t> the 5 measures from the program means that the IPFQR only has 13 measures left, and only 3 of those– the HBIPS measures (restraint, seclusion, and patients released on multiple </a:t>
            </a:r>
            <a:r>
              <a:rPr lang="en-US" baseline="0" dirty="0" err="1"/>
              <a:t>antispychotics</a:t>
            </a:r>
            <a:r>
              <a:rPr lang="en-US" baseline="0" dirty="0"/>
              <a:t>)– were specifically developed for the inpatient psychiatric setting. Thus, CMS invited AHA and a few other provider and patient groups to SAMHSA for a discussion on priorities for developing new measures for the program.</a:t>
            </a:r>
          </a:p>
          <a:p>
            <a:endParaRPr lang="en-US" baseline="0" dirty="0"/>
          </a:p>
          <a:p>
            <a:r>
              <a:rPr lang="en-US" baseline="0" dirty="0"/>
              <a:t>During the discussion </a:t>
            </a:r>
            <a:r>
              <a:rPr lang="en-US" i="1" baseline="0" dirty="0"/>
              <a:t>(which Caitlin attended, </a:t>
            </a:r>
            <a:r>
              <a:rPr lang="en-US" i="1" baseline="0" dirty="0" err="1"/>
              <a:t>fyi</a:t>
            </a:r>
            <a:r>
              <a:rPr lang="en-US" i="1" baseline="0" dirty="0"/>
              <a:t>)</a:t>
            </a:r>
            <a:r>
              <a:rPr lang="en-US" i="0" baseline="0" dirty="0"/>
              <a:t> CMS mentioned that it didn’t think condition-specific outcomes measures were appropriate because they have limited relevance to a wide swath of patients. However, they also shared the data you see here– where you can see that over half of IPF discharges are for patients with mood disorders (depression, anxiety, etc.), and nearly a quarter are for psychotic disorders. So if we have cardiac-specific measures in the inpatient space, even though not all patients are cardio, why is that inappropriate in the IPF setting? In fact, CMS also touts these measures as being key in helping patients and families make decisions as to where to receive care, so ostensibly it would make sense to have more specific measures for this very specific type of setting.</a:t>
            </a:r>
          </a:p>
          <a:p>
            <a:endParaRPr lang="en-US" i="0" baseline="0" dirty="0"/>
          </a:p>
          <a:p>
            <a:r>
              <a:rPr lang="en-US" i="0" baseline="0" dirty="0"/>
              <a:t>Other ideas for measure topics are welcomed.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C89608-085F-4D03-9F93-014EB1D646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43503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DIANE</a:t>
            </a:r>
            <a:r>
              <a:rPr lang="en-US" baseline="0" dirty="0"/>
              <a:t> TO COVER HEALTH IT SLIDES 32-33</a:t>
            </a:r>
            <a:endParaRPr lang="en-US" dirty="0"/>
          </a:p>
        </p:txBody>
      </p:sp>
      <p:sp>
        <p:nvSpPr>
          <p:cNvPr id="4" name="Footer Placeholder 3"/>
          <p:cNvSpPr>
            <a:spLocks noGrp="1"/>
          </p:cNvSpPr>
          <p:nvPr>
            <p:ph type="ftr" sz="quarter" idx="10"/>
          </p:nvPr>
        </p:nvSpPr>
        <p:spPr/>
        <p:txBody>
          <a:bodyPr/>
          <a:lstStyle/>
          <a:p>
            <a:pPr marL="0" marR="0" lvl="0" indent="0" algn="l" defTabSz="923088"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23088" rtl="0" eaLnBrk="1" fontAlgn="base" latinLnBrk="0" hangingPunct="1">
              <a:lnSpc>
                <a:spcPct val="100000"/>
              </a:lnSpc>
              <a:spcBef>
                <a:spcPct val="0"/>
              </a:spcBef>
              <a:spcAft>
                <a:spcPct val="0"/>
              </a:spcAft>
              <a:buClrTx/>
              <a:buSzTx/>
              <a:buFontTx/>
              <a:buNone/>
              <a:tabLst/>
              <a:defRPr/>
            </a:pPr>
            <a:fld id="{DB672F93-1610-4A1A-9B97-239B2D3C0500}"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3088"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1694726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54100" y="277813"/>
            <a:ext cx="4699000" cy="2643187"/>
          </a:xfrm>
        </p:spPr>
      </p:sp>
      <p:sp>
        <p:nvSpPr>
          <p:cNvPr id="3" name="Notes Placeholder 2"/>
          <p:cNvSpPr>
            <a:spLocks noGrp="1"/>
          </p:cNvSpPr>
          <p:nvPr>
            <p:ph type="body" idx="1"/>
          </p:nvPr>
        </p:nvSpPr>
        <p:spPr>
          <a:xfrm>
            <a:off x="660103" y="3223828"/>
            <a:ext cx="5707014" cy="5434035"/>
          </a:xfrm>
        </p:spPr>
        <p:txBody>
          <a:bodyPr/>
          <a:lstStyle/>
          <a:p>
            <a:r>
              <a:rPr lang="en-US" dirty="0"/>
              <a:t>BREAK</a:t>
            </a:r>
            <a:r>
              <a:rPr lang="en-US" baseline="0" dirty="0"/>
              <a:t> AFTER THIS SLIDE FOR 15 MINUTES</a:t>
            </a:r>
          </a:p>
          <a:p>
            <a:endParaRPr lang="en-US" dirty="0"/>
          </a:p>
          <a:p>
            <a:r>
              <a:rPr lang="en-US" dirty="0"/>
              <a:t>Both the IPPS Rule and the PFS Rule</a:t>
            </a:r>
            <a:r>
              <a:rPr lang="en-US" baseline="0" dirty="0"/>
              <a:t> included an update to the “meaningful use” requirements, under the new name of the Promoting Interoperability Programs. There was good news in these rules:</a:t>
            </a:r>
          </a:p>
          <a:p>
            <a:pPr marL="171450" indent="-171450">
              <a:buFontTx/>
              <a:buChar char="-"/>
            </a:pPr>
            <a:r>
              <a:rPr lang="en-US" baseline="0" dirty="0"/>
              <a:t>Much greater flexibility in requirements</a:t>
            </a:r>
          </a:p>
          <a:p>
            <a:pPr marL="628650" lvl="1" indent="-171450">
              <a:buFontTx/>
              <a:buChar char="-"/>
            </a:pPr>
            <a:r>
              <a:rPr lang="en-US" baseline="0" dirty="0"/>
              <a:t>90-day reporting period</a:t>
            </a:r>
          </a:p>
          <a:p>
            <a:pPr marL="628650" lvl="1" indent="-171450">
              <a:buFontTx/>
              <a:buChar char="-"/>
            </a:pPr>
            <a:r>
              <a:rPr lang="en-US" baseline="0" dirty="0"/>
              <a:t>Many items removed</a:t>
            </a:r>
          </a:p>
          <a:p>
            <a:pPr marL="628650" lvl="1" indent="-171450">
              <a:buFontTx/>
              <a:buChar char="-"/>
            </a:pPr>
            <a:r>
              <a:rPr lang="en-US" baseline="0" dirty="0"/>
              <a:t>Use a “scoring” approach that retains the “all-or-nothing” but provides opportunity for points for reporting -  </a:t>
            </a:r>
            <a:r>
              <a:rPr lang="en-US" b="1" baseline="0" dirty="0"/>
              <a:t>this is something we advocated for, so that providers who put in the effort but fell just short of the benchmark would still get credit for their work.  A minimum score of 50 points means hospitals pass the scoring round of meaningful use</a:t>
            </a:r>
            <a:endParaRPr lang="en-US" baseline="0" dirty="0"/>
          </a:p>
          <a:p>
            <a:pPr marL="171450" indent="-171450">
              <a:buFontTx/>
              <a:buChar char="-"/>
            </a:pPr>
            <a:r>
              <a:rPr lang="en-US" baseline="0" dirty="0"/>
              <a:t>Better alignment of those requirements across hospitals and physicians.</a:t>
            </a:r>
          </a:p>
          <a:p>
            <a:pPr marL="628650" lvl="1" indent="-171450">
              <a:buFontTx/>
              <a:buChar char="-"/>
            </a:pPr>
            <a:r>
              <a:rPr lang="en-US" baseline="0" dirty="0"/>
              <a:t>The proposals in the PFS are close to what was finalized in IPPS. Variation with Medicaid continues</a:t>
            </a:r>
          </a:p>
          <a:p>
            <a:pPr marL="171450" indent="-171450">
              <a:buFontTx/>
              <a:buChar char="-"/>
            </a:pPr>
            <a:endParaRPr lang="en-US" baseline="0" dirty="0"/>
          </a:p>
          <a:p>
            <a:pPr marL="0" indent="0">
              <a:buFontTx/>
              <a:buNone/>
            </a:pPr>
            <a:r>
              <a:rPr lang="en-US" baseline="0" dirty="0"/>
              <a:t>This administration has also made it clear that they are serious about interoperability and sharing of information with patients and other providers. Therefore, the rules:</a:t>
            </a:r>
          </a:p>
          <a:p>
            <a:pPr marL="171450" indent="-171450">
              <a:buFontTx/>
              <a:buChar char="-"/>
            </a:pPr>
            <a:r>
              <a:rPr lang="en-US" baseline="0" dirty="0"/>
              <a:t>Require use of 2015 Edition Certified EHR Technology</a:t>
            </a:r>
          </a:p>
          <a:p>
            <a:pPr marL="171450" indent="-171450">
              <a:buFontTx/>
              <a:buChar char="-"/>
            </a:pPr>
            <a:r>
              <a:rPr lang="en-US" baseline="0" dirty="0"/>
              <a:t>Require providers to enable an application programming interface (API) that will connect “the app of the patient’s choice”. We are concerned that this requirement will be challenging to meet.  CMS acknowledged but did not address the security concerns raised by the AHA, stating that steps could be taken to vet apps and hospitals could block apps that pose a security risk.  CMS states their expectation that EHs, CAHs and their technology vendors will take reasonable steps to protect the privacy and security of their patients’ information.</a:t>
            </a:r>
          </a:p>
          <a:p>
            <a:pPr marL="171450" indent="-171450">
              <a:buFontTx/>
              <a:buChar char="-"/>
            </a:pPr>
            <a:endParaRPr lang="en-US" baseline="0" dirty="0"/>
          </a:p>
          <a:p>
            <a:pPr marL="171450" indent="-171450">
              <a:buFontTx/>
              <a:buChar char="-"/>
            </a:pPr>
            <a:r>
              <a:rPr lang="en-US" baseline="0" dirty="0"/>
              <a:t>CMS inquired in the IPPS, PFS and OPPS proposed rules whether interoperability and information sharing should be a condition of participation in Medicare. We stated support for the creation of an efficient and effective infrastructure for health information exchange. This is central to the efforts of hospitals and health systems to provide high-quality coordinated care, support new models of care and engage patients in their health. We objected strongly to that </a:t>
            </a:r>
            <a:r>
              <a:rPr lang="en-US" baseline="0" dirty="0" err="1"/>
              <a:t>CoP</a:t>
            </a:r>
            <a:r>
              <a:rPr lang="en-US" baseline="0" dirty="0"/>
              <a:t> proposal. </a:t>
            </a:r>
          </a:p>
          <a:p>
            <a:pPr marL="171450" indent="-171450">
              <a:buFontTx/>
              <a:buChar char="-"/>
            </a:pPr>
            <a:r>
              <a:rPr lang="en-US" baseline="0" dirty="0" err="1"/>
              <a:t>CoPs</a:t>
            </a:r>
            <a:r>
              <a:rPr lang="en-US" baseline="0" dirty="0"/>
              <a:t> are requirements to ensure safe health care delivery, and care can be delivered safely without the interoperability of electronic health records. EHRs have potential to enable such a complete set of information in a manner that can easily be searched by the recipient so that vital facts can quickly be identified and used. However, we still lack a fully implemented exchange framework, adoption of common standards, and incentives for EHR and other IT vendors to adhere to standards.</a:t>
            </a:r>
          </a:p>
          <a:p>
            <a:pPr marL="171450" indent="-171450">
              <a:buFontTx/>
              <a:buChar char="-"/>
            </a:pPr>
            <a:r>
              <a:rPr lang="en-US" baseline="0" dirty="0"/>
              <a:t>Modification of the </a:t>
            </a:r>
            <a:r>
              <a:rPr lang="en-US" baseline="0" dirty="0" err="1"/>
              <a:t>CoPs</a:t>
            </a:r>
            <a:r>
              <a:rPr lang="en-US" baseline="0" dirty="0"/>
              <a:t>/</a:t>
            </a:r>
            <a:r>
              <a:rPr lang="en-US" baseline="0" dirty="0" err="1"/>
              <a:t>CfCs</a:t>
            </a:r>
            <a:r>
              <a:rPr lang="en-US" baseline="0" dirty="0"/>
              <a:t> require clear and unambiguous evidence that compliance could be readily seen by a survey team charged with assessing the facility’s compliance. What would surveyors rate as full compliance with the requirement? If the hospital or other provider can transmit the information, but the intended recipient cannot receive it or use it, has interoperability been achieved? </a:t>
            </a:r>
          </a:p>
          <a:p>
            <a:pPr marL="171450" indent="-171450">
              <a:buFontTx/>
              <a:buChar char="-"/>
            </a:pPr>
            <a:endParaRPr lang="en-US" baseline="0" dirty="0"/>
          </a:p>
          <a:p>
            <a:pPr marL="171450" indent="-171450">
              <a:buFontTx/>
              <a:buChar char="-"/>
            </a:pPr>
            <a:r>
              <a:rPr lang="en-US" baseline="0" dirty="0"/>
              <a:t>the commitment of health care providers is not sufficient by itself to create interoperability. Our survey data indicates challenges persist:</a:t>
            </a:r>
          </a:p>
          <a:p>
            <a:pPr marL="0" indent="0">
              <a:buFontTx/>
              <a:buNone/>
            </a:pPr>
            <a:r>
              <a:rPr lang="en-US" baseline="0" dirty="0"/>
              <a:t>• the information sent is not useful to recipients;</a:t>
            </a:r>
          </a:p>
          <a:p>
            <a:pPr marL="0" indent="0">
              <a:buFontTx/>
              <a:buNone/>
            </a:pPr>
            <a:r>
              <a:rPr lang="en-US" baseline="0" dirty="0"/>
              <a:t>• the workflow required to enter and send information from their EHR is cumbersome;</a:t>
            </a:r>
          </a:p>
          <a:p>
            <a:pPr marL="0" indent="0">
              <a:buFontTx/>
              <a:buNone/>
            </a:pPr>
            <a:r>
              <a:rPr lang="en-US" baseline="0" dirty="0"/>
              <a:t>• identifying the correct patient between systems is difficult because there is no single patient identifier; and</a:t>
            </a:r>
          </a:p>
          <a:p>
            <a:pPr marL="0" indent="0">
              <a:buFontTx/>
              <a:buNone/>
            </a:pPr>
            <a:r>
              <a:rPr lang="en-US" baseline="0" dirty="0"/>
              <a:t>• exchanging information across different vendor platforms is difficult.</a:t>
            </a:r>
          </a:p>
          <a:p>
            <a:pPr marL="171450" indent="-171450">
              <a:buFontTx/>
              <a:buChar char="-"/>
            </a:pPr>
            <a:endParaRPr lang="en-US" baseline="0" dirty="0"/>
          </a:p>
          <a:p>
            <a:pPr marL="171450" indent="-171450">
              <a:buFontTx/>
              <a:buChar char="-"/>
            </a:pPr>
            <a:r>
              <a:rPr lang="en-US" baseline="0" dirty="0"/>
              <a:t>CMS has other mechanisms to promote interoperability – the current information exchange attestation:</a:t>
            </a:r>
          </a:p>
          <a:p>
            <a:pPr marL="171450" indent="-171450">
              <a:buFontTx/>
              <a:buChar char="-"/>
            </a:pPr>
            <a:r>
              <a:rPr lang="en-US" baseline="0" dirty="0"/>
              <a:t>• did not “knowingly and willfully take action to limit or restrict the compatibility or interoperability” of their certified EHR;</a:t>
            </a:r>
          </a:p>
          <a:p>
            <a:pPr marL="171450" indent="-171450">
              <a:buFontTx/>
              <a:buChar char="-"/>
            </a:pPr>
            <a:r>
              <a:rPr lang="en-US" baseline="0" dirty="0"/>
              <a:t>• have implemented the technology to support “secure and trusted bidirectional exchange” of health information; and</a:t>
            </a:r>
          </a:p>
          <a:p>
            <a:pPr marL="171450" indent="-171450">
              <a:buFontTx/>
              <a:buChar char="-"/>
            </a:pPr>
            <a:r>
              <a:rPr lang="en-US" baseline="0" dirty="0"/>
              <a:t>• have “responded in good faith and in a timely manner” to requests for exchange information from others.</a:t>
            </a:r>
          </a:p>
          <a:p>
            <a:pPr marL="171450" indent="-171450">
              <a:buFontTx/>
              <a:buChar char="-"/>
            </a:pPr>
            <a:endParaRPr lang="en-US" baseline="0" dirty="0"/>
          </a:p>
          <a:p>
            <a:pPr marL="171450" indent="-171450">
              <a:buFontTx/>
              <a:buChar char="-"/>
            </a:pPr>
            <a:r>
              <a:rPr lang="en-US" baseline="0" dirty="0"/>
              <a:t>Work is needed on the vendor side </a:t>
            </a:r>
          </a:p>
          <a:p>
            <a:pPr marL="0" indent="0">
              <a:buFontTx/>
              <a:buNone/>
            </a:pPr>
            <a:r>
              <a:rPr lang="en-US" baseline="0" dirty="0"/>
              <a:t>The efficient exchange and all parties to exchange must be using compatible technology in consistent ways to allow the free flow of information to others who have a legitimate reason to have the information while protecting the information from hackers and others with nefarious intent.</a:t>
            </a:r>
          </a:p>
          <a:p>
            <a:pPr marL="171450" indent="-171450">
              <a:buFontTx/>
              <a:buChar char="-"/>
            </a:pPr>
            <a:endParaRPr lang="en-US" baseline="0" dirty="0"/>
          </a:p>
          <a:p>
            <a:pPr marL="171450" indent="-171450">
              <a:buFontTx/>
              <a:buChar char="-"/>
            </a:pPr>
            <a:r>
              <a:rPr lang="en-US" baseline="0" dirty="0"/>
              <a:t>Elsewhere in HHS, the Office of the National Coordinator for Health IT is moving forward with  rules to create better infrastructure for information sharing, including common “rules of the road” to connect across networks. </a:t>
            </a:r>
          </a:p>
          <a:p>
            <a:pPr marL="171450" indent="-171450">
              <a:buFontTx/>
              <a:buChar char="-"/>
            </a:pPr>
            <a:endParaRPr lang="en-US" baseline="0" dirty="0"/>
          </a:p>
          <a:p>
            <a:pPr marL="171450" indent="-171450">
              <a:buFontTx/>
              <a:buChar char="-"/>
            </a:pPr>
            <a:r>
              <a:rPr lang="en-US" baseline="0" dirty="0"/>
              <a:t>The ONC proposed rulemaking to define what is not information blocking, to aid in enforcement of rules against information blocking was submitted to OMB on Sept 18.  </a:t>
            </a:r>
          </a:p>
          <a:p>
            <a:pPr marL="171450" indent="-171450">
              <a:buFontTx/>
              <a:buChar char="-"/>
            </a:pPr>
            <a:endParaRPr lang="en-US" baseline="0" dirty="0"/>
          </a:p>
          <a:p>
            <a:pPr marL="171450" indent="-171450">
              <a:buFontTx/>
              <a:buChar char="-"/>
            </a:pPr>
            <a:r>
              <a:rPr lang="en-US" baseline="0" dirty="0"/>
              <a:t>On Sept 24, a proposed CMS rule on health IT interoperability was submitted for OMB review. CMS has prioritized greater patient access to data under the My Health </a:t>
            </a:r>
            <a:r>
              <a:rPr lang="en-US" baseline="0" dirty="0" err="1"/>
              <a:t>eData</a:t>
            </a:r>
            <a:r>
              <a:rPr lang="en-US" baseline="0" dirty="0"/>
              <a:t> initiative. It will be interesting to understand how the ONC and CMS proposals fit together regarding hospital requirements to increase the exchange of health information.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C89608-085F-4D03-9F93-014EB1D646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73083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NANCY TO COVER SLIDES 34 AND 35</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AA1F8C-B75F-487F-905B-953A4F95E4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72501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AA1F8C-B75F-487F-905B-953A4F95E4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37745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NANCY TO COVER </a:t>
            </a:r>
            <a:r>
              <a:rPr lang="en-US" dirty="0" err="1"/>
              <a:t>Aos</a:t>
            </a:r>
            <a:r>
              <a:rPr lang="en-US" baseline="0" dirty="0"/>
              <a:t> AND TJC STUDY ON PATIENT SUICIDE  SLIDES 36-37</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AA1F8C-B75F-487F-905B-953A4F95E4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8083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AA1F8C-B75F-487F-905B-953A4F95E4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02042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NANCY TO COVER</a:t>
            </a:r>
          </a:p>
          <a:p>
            <a:r>
              <a:rPr lang="en-US" dirty="0"/>
              <a:t>Study in the</a:t>
            </a:r>
            <a:r>
              <a:rPr lang="en-US" baseline="0" dirty="0"/>
              <a:t> Joint Commission Journal on Quality and Patient Safety published September 3</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C89608-085F-4D03-9F93-014EB1D646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53910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NANCY TO COVER BH SLIDES 38-44</a:t>
            </a:r>
          </a:p>
          <a:p>
            <a:r>
              <a:rPr lang="en-US" dirty="0"/>
              <a:t>Behavioral</a:t>
            </a:r>
            <a:r>
              <a:rPr lang="en-US" baseline="0" dirty="0"/>
              <a:t> health disorders, including mental health disorders like depression and anxiety, schizophrenia, and bipolar as well as substance use disorders, affect nearly one in five Americans. However, fewer than half of the 44.7 million adults with any behavioral health disorder received treatment in 2016.</a:t>
            </a:r>
          </a:p>
          <a:p>
            <a:endParaRPr lang="en-US" baseline="0" dirty="0"/>
          </a:p>
          <a:p>
            <a:r>
              <a:rPr lang="en-US" i="1" dirty="0"/>
              <a:t>Source:  Substance Abuse and Mental Health Services Administration (SAMHSA). (2017). Key substance use and mental health indicators in the United States: Results from the 2016 National Survey on Drug Use and Health (HHS Publication No. SMA 17-5044, NSDUH Series H-52).</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03397D-24DD-4E65-8CD9-507333D750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31280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According to the Kaiser Family Foundation, the</a:t>
            </a:r>
            <a:r>
              <a:rPr lang="en-US" baseline="0" dirty="0"/>
              <a:t> main reason that adults have unmet needs is due to cost, including out of pocket expenditures and lack of sufficient insurance coverage. However, there are several other issues not related to payment that are precluding adults from getting help.</a:t>
            </a:r>
          </a:p>
          <a:p>
            <a:endParaRPr lang="en-US" baseline="0" dirty="0"/>
          </a:p>
          <a:p>
            <a:r>
              <a:rPr lang="en-US" baseline="0" dirty="0"/>
              <a:t>These issues stem from the inaccessibility of services to concerns about how the care is perceived. Obviously, these barriers to access are intertwined; ideally, we would be able to take a holistic approach to behavioral health care. However, due to the nature of politics and policy, it’s often easier to break “access” up into discrete policy issues.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03397D-24DD-4E65-8CD9-507333D750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66652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understand that payment—both on the patient side regarding out of pocket expenditures and insurance coverage as well as on the provider side relating to reimbursement rates and funding streams– is a major issue for behavioral health. We have outlined what we believe are the major policy considerations; each council will be discussing payment and coverage for behavioral health services specifically at their respective meetings.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B61415-6F30-445D-AD3C-F2B003F6CC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18975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“category” of policy issues relevant</a:t>
            </a:r>
            <a:r>
              <a:rPr lang="en-US" baseline="0" dirty="0"/>
              <a:t> to behavioral health is resource shortages. These include the decreasing number of state psychiatric beds, as well as the significant shortage of mental health professionals in the US. According to HRSA, the US is only fulfilling about 44 percent of the total need for mental healthcare professionals; these include psychiatrists, psychologists, family and marriage counselors, and social workers. The workforce is aging and tends to hold more specialization in education.</a:t>
            </a:r>
          </a:p>
          <a:p>
            <a:endParaRPr lang="en-US" baseline="0" dirty="0"/>
          </a:p>
          <a:p>
            <a:r>
              <a:rPr lang="en-US" baseline="0" dirty="0"/>
              <a:t>These shortages are a major facet of emergency department boarding, wherein a patient– not necessarily but more often than not a psychiatric patient– is held in the emergency department while awaiting a professional consultation or available bed for inpatient admission. Resource shortages are not the only cause of boarding– delays can be caused by pre-certification processes by insurance carriers, for example. However, the American College of Emergency Physicians survey found that only 16.9 percent of respondents reported having a psychiatrist to call to respond to psychiatric emergencies in the ED.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B61415-6F30-445D-AD3C-F2B003F6CC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35149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a:t>
            </a:r>
            <a:r>
              <a:rPr lang="en-US" baseline="0" dirty="0"/>
              <a:t> area of policy that is sometimes overlooked is the actual regulations and requirements around treatment and quality of care. While this category covers many topics, there are a few that are generally top-of-mind. These include:</a:t>
            </a:r>
          </a:p>
          <a:p>
            <a:r>
              <a:rPr lang="en-US" baseline="0" dirty="0"/>
              <a:t>Assisted OP Treatment: court-ordered care for patients with SMI; 21</a:t>
            </a:r>
            <a:r>
              <a:rPr lang="en-US" baseline="30000" dirty="0"/>
              <a:t>st</a:t>
            </a:r>
            <a:r>
              <a:rPr lang="en-US" baseline="0" dirty="0"/>
              <a:t> Century Cures Act allows states to implement AOT with flexibility and provides financial support and technical assistance. While this strategy has shown promising results in certain states, some patient advocates argue that it infringes upon autonomy and civil rights.</a:t>
            </a:r>
          </a:p>
          <a:p>
            <a:endParaRPr lang="en-US" baseline="0" dirty="0"/>
          </a:p>
          <a:p>
            <a:r>
              <a:rPr lang="en-US" baseline="0" dirty="0"/>
              <a:t>Similarly, Long-acting injectable antipsychotics have been used to improve adherence to medication, as they are not required to be taken with the same frequency as many oral medications. The FDA has approved six of these drugs for use in the US, a few very recently. Despite scientific evidence of effectiveness, LAIs are underused; some experts report that this is due to general discomfort with injectable medications, both on the part of patients and providers.</a:t>
            </a:r>
          </a:p>
          <a:p>
            <a:endParaRPr lang="en-US" baseline="0" dirty="0"/>
          </a:p>
          <a:p>
            <a:r>
              <a:rPr lang="en-US" baseline="0" dirty="0"/>
              <a:t>Restraint and Seclusion have been used for centuries, probably millennia, as interventions to respond to patients in crisis. Due to the negative consequences of their use– including trauma to both patients and providers– there have been international efforts to reduce or eliminate these interventions if possible. Still, SAMHSA reports that there are 50-150 deaths due to restraint and seclusion each year.</a:t>
            </a:r>
            <a:endParaRPr lang="en-US" dirty="0"/>
          </a:p>
          <a:p>
            <a:endParaRPr lang="en-US" dirty="0"/>
          </a:p>
          <a:p>
            <a:r>
              <a:rPr lang="en-US" dirty="0"/>
              <a:t>The IPFQR is</a:t>
            </a:r>
            <a:r>
              <a:rPr lang="en-US" baseline="0" dirty="0"/>
              <a:t> a pay-for-reporting program, rather than pay for performance– this means that providers are evaluated on WHETHER they submit data, not how good their performance on the measures is. The program began with 6 measures originally developed and tested specifically for the psych setting by The Joint Commission; since then, measures addressing more generic aspects of care including transmission of information and flu vaccine. SAMHSA and CMS are currently working with external stakeholders including AHA to develop new measures for this setting.</a:t>
            </a:r>
            <a:endParaRPr lang="en-US" dirty="0"/>
          </a:p>
          <a:p>
            <a:r>
              <a:rPr lang="en-US" dirty="0"/>
              <a:t>(If asked): IPFQR Measures for FY2020</a:t>
            </a:r>
            <a:r>
              <a:rPr lang="en-US" baseline="0" dirty="0"/>
              <a:t> and beyond include:</a:t>
            </a:r>
          </a:p>
          <a:p>
            <a:pPr marL="171450" indent="-171450">
              <a:buFont typeface="Arial" panose="020B0604020202020204" pitchFamily="34" charset="0"/>
              <a:buChar char="•"/>
            </a:pPr>
            <a:r>
              <a:rPr lang="en-US" dirty="0"/>
              <a:t>Hours</a:t>
            </a:r>
            <a:r>
              <a:rPr lang="en-US" baseline="0" dirty="0"/>
              <a:t> of physical restraint use (HBIPS-2)</a:t>
            </a:r>
          </a:p>
          <a:p>
            <a:pPr marL="171450" indent="-171450">
              <a:buFont typeface="Arial" panose="020B0604020202020204" pitchFamily="34" charset="0"/>
              <a:buChar char="•"/>
            </a:pPr>
            <a:r>
              <a:rPr lang="en-US" baseline="0" dirty="0"/>
              <a:t>Hours of seclusion use (HBIPS-3)</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Patients Discharged on Multiple Antipsychotic Medications with Appropriate Justification (HBIPS-5)</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Transition Record with Specified Elements Received by Discharged Patients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Timely Transmission of Transition Record</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Screening for Metabolic Disorders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Alcohol Use Brief Intervention Provided or Offered and the subset, Alcohol Use Brief Intervention</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Alcohol and Other Drug Use Disorder Treatment Provided or Offered at Discharge and the subset, Alcohol and Other Drug Use Disorder Treatment at Discharge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Tobacco Use Treatment Provided or Offered and the subset, Tobacco Use Treatment (during the hospital stay)</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Tobacco Use Treatment Provided or Offered at Discharge and the subset, Tobacco Use Treatment at Discharge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Influenza Immunization</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Follow-Up After Hospitalization for Mental Illness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30-Day All-Cause Unplanned Readmission Following Psychiatric Hospitalization in an Inpatient Psychiatric Facility (IPF)</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B61415-6F30-445D-AD3C-F2B003F6CC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72971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there are a few overarching</a:t>
            </a:r>
            <a:r>
              <a:rPr lang="en-US" baseline="0" dirty="0"/>
              <a:t> issues that are key to addressing behavioral health, but have unclear ties to policy and regulation. We talk a lot about the stigma associated with mental illness that prevents patients from seeking help because they fear judgment by their peers, providers, or employers. In addition to the societal notions related to mental illness, there are other drivers that lead us to treat these patients differently than physical health patients. For example, behavioral health services are paid using a different system since traditional fee-for-service payments are based on finite episodes rather than the time-based nature of behavioral health services. Many policies, like the 190-day lifetime limit or medical necessity reviews, separately evaluate psychiatric needs.  </a:t>
            </a:r>
          </a:p>
          <a:p>
            <a:endParaRPr lang="en-US" baseline="0" dirty="0"/>
          </a:p>
          <a:p>
            <a:r>
              <a:rPr lang="en-US" baseline="0" dirty="0"/>
              <a:t>Thus, treating mental health differently from physical health is both a cause and effect of stigma. We have scientific evidence that proves the interrelatedness of physical and mental health– improvements in one spur improvements in the other, and vice versa. However, integrating behavioral health with physical health faces logistical barriers, like physical space– where are you going to put a psychologist in your already crowded outpatient clinic?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B61415-6F30-445D-AD3C-F2B003F6CC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82523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a:t>
            </a:r>
            <a:r>
              <a:rPr lang="en-US" baseline="0" dirty="0"/>
              <a:t> to these overarching challenges are those that I’ll call “extra-hospital issues,” by which I mean those that are definitely related to facility-based care, but span beyond clinical walls. For example, the Zero Suicide campaign seeks to eliminate suicides </a:t>
            </a:r>
            <a:r>
              <a:rPr lang="en-US" i="1" baseline="0" dirty="0"/>
              <a:t>within health care</a:t>
            </a:r>
            <a:r>
              <a:rPr lang="en-US" i="0" baseline="0" dirty="0"/>
              <a:t>, but what about people with suicidal ideation who are no longer within our care or who were never patients? How far should the reach of hospitals and other providers extend before it becomes unsustainable or is perceived as infringing upon autonomy, as has been suggested for AOT? </a:t>
            </a:r>
          </a:p>
          <a:p>
            <a:endParaRPr lang="en-US" i="0" baseline="0" dirty="0"/>
          </a:p>
          <a:p>
            <a:r>
              <a:rPr lang="en-US" i="0" baseline="0" dirty="0"/>
              <a:t>Community-based services are key in maintaining long-term behavioral health, through non-clinical care models as well as other services that enable patients with mental illness to live day-to-day– like housing, transportation, and vocational training. In these policy boards, we have discussed the concept of the hospital being responsible for not only clinical care, but population health overall; are there policy levers we can pull to make this wide-ranging responsibility </a:t>
            </a:r>
            <a:r>
              <a:rPr lang="en-US" i="0" baseline="0" dirty="0" err="1"/>
              <a:t>operationable</a:t>
            </a:r>
            <a:r>
              <a:rPr lang="en-US" i="0"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B61415-6F30-445D-AD3C-F2B003F6CC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86505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DIANE TO COVER OPIOIDS 45-48</a:t>
            </a:r>
          </a:p>
          <a:p>
            <a:pPr marL="171450" indent="-171450">
              <a:buFontTx/>
              <a:buChar char="-"/>
            </a:pPr>
            <a:r>
              <a:rPr lang="en-US" dirty="0"/>
              <a:t>House bill incorporates 50+ bills that went through four committees.  The bill passed the House in June 261-155</a:t>
            </a:r>
          </a:p>
          <a:p>
            <a:pPr marL="171450" indent="-171450">
              <a:buFontTx/>
              <a:buChar char="-"/>
            </a:pPr>
            <a:r>
              <a:rPr lang="en-US" dirty="0"/>
              <a:t>The Senate passed opioid legislation on Sept 17 by a vote of</a:t>
            </a:r>
            <a:r>
              <a:rPr lang="en-US" baseline="0" dirty="0"/>
              <a:t> 99-1.</a:t>
            </a:r>
            <a:endParaRPr lang="en-US" dirty="0"/>
          </a:p>
          <a:p>
            <a:pPr marL="457200" lvl="1" indent="0">
              <a:buFontTx/>
              <a:buNone/>
            </a:pPr>
            <a:endParaRPr lang="en-US" dirty="0"/>
          </a:p>
          <a:p>
            <a:pPr marL="171450" lvl="0" indent="-171450">
              <a:buFontTx/>
              <a:buChar char="-"/>
            </a:pPr>
            <a:r>
              <a:rPr lang="en-US" dirty="0"/>
              <a:t>Conference</a:t>
            </a:r>
            <a:r>
              <a:rPr lang="en-US" baseline="0" dirty="0"/>
              <a:t> Agreement:  Senate passage 98-1 (Sen. Mike Lee UT opposed)</a:t>
            </a:r>
          </a:p>
          <a:p>
            <a:pPr marL="628650" lvl="1" indent="-171450">
              <a:buFont typeface="Arial" panose="020B0604020202020204" pitchFamily="34" charset="0"/>
              <a:buChar char="•"/>
            </a:pPr>
            <a:r>
              <a:rPr lang="en-US" baseline="0" dirty="0"/>
              <a:t>The final language includes an AHA-supported provision that partially repeals the longstanding Institutions for Mental Diseases (IMD) exclusion by giving state Medicaid programs the option to cover up to 30 days per year of services for substance use disorder treatment in an IMD for patients 21-64 years old.  The states will be allowed to receive federal Medicaid matching funds The bill also expands treatment coverage to individuals suffering from cocaine use disorder.</a:t>
            </a:r>
          </a:p>
          <a:p>
            <a:pPr marL="628650" lvl="1" indent="-171450">
              <a:buFont typeface="Arial" panose="020B0604020202020204" pitchFamily="34" charset="0"/>
              <a:buChar char="•"/>
            </a:pPr>
            <a:r>
              <a:rPr lang="en-US" baseline="0" dirty="0"/>
              <a:t>addresses health insurance for former foster youth; </a:t>
            </a:r>
          </a:p>
          <a:p>
            <a:pPr marL="628650" lvl="1" indent="-171450">
              <a:buFont typeface="Arial" panose="020B0604020202020204" pitchFamily="34" charset="0"/>
              <a:buChar char="•"/>
            </a:pPr>
            <a:r>
              <a:rPr lang="en-US" baseline="0" dirty="0"/>
              <a:t>maternal and infant health; includes new programs for family members of addiction victims and babies born with opioid dependence</a:t>
            </a:r>
          </a:p>
          <a:p>
            <a:pPr marL="628650" lvl="1" indent="-171450">
              <a:buFont typeface="Arial" panose="020B0604020202020204" pitchFamily="34" charset="0"/>
              <a:buChar char="•"/>
            </a:pPr>
            <a:r>
              <a:rPr lang="en-US" baseline="0" dirty="0"/>
              <a:t>medication-assisted treatment: expands access to medication-assisted treatment, known as the gold standard of addiction care, and will allow Medicare to reimburse for some of these services</a:t>
            </a:r>
          </a:p>
          <a:p>
            <a:pPr marL="628650" lvl="1" indent="-171450">
              <a:buFont typeface="Arial" panose="020B0604020202020204" pitchFamily="34" charset="0"/>
              <a:buChar char="•"/>
            </a:pPr>
            <a:r>
              <a:rPr lang="en-US" baseline="0" dirty="0"/>
              <a:t>access to telehealth: includes a pilot program to test incentives for adoption of EHR technology in behavioral health incentives through CMMI. The Behavioral Health IT Coalition believes such adoption will enable e-prescribing of medication-assisted treatment. </a:t>
            </a:r>
          </a:p>
          <a:p>
            <a:pPr marL="628650" lvl="1" indent="-171450">
              <a:buFont typeface="Arial" panose="020B0604020202020204" pitchFamily="34" charset="0"/>
              <a:buChar char="•"/>
            </a:pPr>
            <a:r>
              <a:rPr lang="en-US" baseline="0" dirty="0"/>
              <a:t>The law also strengthens prescription drug monitoring programs by enabling increased data-sharing among the programs and by encouraging mandates that prescribers check the databases. </a:t>
            </a:r>
          </a:p>
          <a:p>
            <a:pPr marL="628650" lvl="1" indent="-171450">
              <a:buFont typeface="Arial" panose="020B0604020202020204" pitchFamily="34" charset="0"/>
              <a:buChar char="•"/>
            </a:pPr>
            <a:r>
              <a:rPr lang="en-US" baseline="0" dirty="0"/>
              <a:t>parity in mental health and substance use disorder benefits; </a:t>
            </a:r>
          </a:p>
          <a:p>
            <a:pPr marL="628650" lvl="1" indent="-171450">
              <a:buFont typeface="Arial" panose="020B0604020202020204" pitchFamily="34" charset="0"/>
              <a:buChar char="•"/>
            </a:pPr>
            <a:r>
              <a:rPr lang="en-US" baseline="0" dirty="0"/>
              <a:t>alternatives to opioids and abuse deterrence and prevention; </a:t>
            </a:r>
          </a:p>
          <a:p>
            <a:pPr marL="628650" lvl="1" indent="-171450">
              <a:buFont typeface="Arial" panose="020B0604020202020204" pitchFamily="34" charset="0"/>
              <a:buChar char="•"/>
            </a:pPr>
            <a:r>
              <a:rPr lang="en-US" baseline="0" dirty="0"/>
              <a:t>patient experience survey questions relating to pain management; </a:t>
            </a:r>
          </a:p>
          <a:p>
            <a:pPr marL="628650" lvl="1" indent="-171450">
              <a:buFont typeface="Arial" panose="020B0604020202020204" pitchFamily="34" charset="0"/>
              <a:buChar char="•"/>
            </a:pPr>
            <a:r>
              <a:rPr lang="en-US" baseline="0" dirty="0"/>
              <a:t>care coordination for drug overdose patients; and the prescription drug monitoring program.</a:t>
            </a:r>
          </a:p>
          <a:p>
            <a:pPr marL="0" lvl="0" indent="0">
              <a:buFontTx/>
              <a:buNone/>
            </a:pPr>
            <a:endParaRPr lang="en-US" dirty="0"/>
          </a:p>
          <a:p>
            <a:pPr marL="0" lvl="0" indent="0">
              <a:buFontTx/>
              <a:buNone/>
            </a:pPr>
            <a:r>
              <a:rPr lang="en-US" dirty="0"/>
              <a:t>In the appropriations</a:t>
            </a:r>
            <a:r>
              <a:rPr lang="en-US" baseline="0" dirty="0"/>
              <a:t> bill, Congress</a:t>
            </a:r>
            <a:r>
              <a:rPr lang="en-US" dirty="0"/>
              <a:t> approved </a:t>
            </a:r>
            <a:r>
              <a:rPr lang="en-US" dirty="0" err="1"/>
              <a:t>abouty</a:t>
            </a:r>
            <a:r>
              <a:rPr lang="en-US" dirty="0"/>
              <a:t> $4 billion toward treatment programs as well as law enforcement. HR. 6 will direct where much of that money goes.</a:t>
            </a:r>
          </a:p>
          <a:p>
            <a:pPr marL="0" lvl="0" indent="0">
              <a:buFontTx/>
              <a:buNone/>
            </a:pPr>
            <a:r>
              <a:rPr lang="en-US" dirty="0"/>
              <a:t>.</a:t>
            </a:r>
          </a:p>
          <a:p>
            <a:pPr marL="0" lvl="0" indent="0">
              <a:buFontTx/>
              <a:buNone/>
            </a:pPr>
            <a:endParaRPr lang="en-US" dirty="0"/>
          </a:p>
          <a:p>
            <a:pPr marL="0" lvl="0" indent="0">
              <a:buFontTx/>
              <a:buNone/>
            </a:pPr>
            <a:endParaRPr lang="en-US" dirty="0"/>
          </a:p>
          <a:p>
            <a:pPr marL="0" lvl="0" indent="0">
              <a:buFontTx/>
              <a:buNone/>
            </a:pPr>
            <a:r>
              <a:rPr lang="en-US" dirty="0"/>
              <a:t>The requirements for electronic prescribing of controlled substances and the Promoting Interoperability Program</a:t>
            </a:r>
            <a:r>
              <a:rPr lang="en-US" baseline="0" dirty="0"/>
              <a:t> requirements for PDMP query prior to prescribing controlled substances and query of an opioid treatment plan point to greater demand for EHR use and health information exchange.</a:t>
            </a:r>
            <a:endParaRPr lang="en-US" dirty="0"/>
          </a:p>
          <a:p>
            <a:pPr marL="0" lvl="0" indent="0">
              <a:buFontTx/>
              <a:buNone/>
            </a:pPr>
            <a:endParaRPr lang="en-US" dirty="0"/>
          </a:p>
          <a:p>
            <a:pPr marL="0" lvl="0" indent="0">
              <a:buFontTx/>
              <a:buNone/>
            </a:pPr>
            <a:r>
              <a:rPr lang="en-US" dirty="0"/>
              <a:t>IMD provision allows states to receive federal matching funds for up to 30 days per year for services provided to adult Medicaid beneficiaries with a substance use disorder in an Institution for Mental Disease – available FY 2019-2023</a:t>
            </a:r>
          </a:p>
          <a:p>
            <a:pPr marL="0" lvl="0" indent="0">
              <a:buFontTx/>
              <a:buNone/>
            </a:pPr>
            <a:endParaRPr lang="en-US" dirty="0"/>
          </a:p>
          <a:p>
            <a:pPr marL="0" lvl="0" indent="0">
              <a:buFontTx/>
              <a:buNone/>
            </a:pPr>
            <a:r>
              <a:rPr lang="en-US" dirty="0"/>
              <a:t>AHA statement</a:t>
            </a:r>
            <a:r>
              <a:rPr lang="en-US" baseline="0" dirty="0"/>
              <a:t> upon Senate passage of conference report: </a:t>
            </a:r>
            <a:r>
              <a:rPr lang="en-US" dirty="0"/>
              <a:t>We are deeply disappointed that the agreement excludes a critical provision passed overwhelmingly by the House to allow the responsible sharing of patients’ substance use disorder treatment information in accordance with Health Insurance Portability and Accountability Act regulations. Current law (42 CFR Part 2) undermines the ability of providers to effectively coordinate care for patients with SUDs. We remain committed to the passage of legislation that eliminates the statutory barriers to optimal care for our patients. </a:t>
            </a:r>
          </a:p>
          <a:p>
            <a:pPr marL="0" lvl="0" indent="0">
              <a:buFontTx/>
              <a:buNone/>
            </a:pPr>
            <a:endParaRPr lang="en-US" dirty="0"/>
          </a:p>
          <a:p>
            <a:pPr marL="0" lvl="0" indent="0">
              <a:buFontTx/>
              <a:buNone/>
            </a:pPr>
            <a:r>
              <a:rPr lang="en-US" dirty="0"/>
              <a:t>The House language would have aligned 42 CFR Part 2 regulations with the Health Insurance Portability and Accountability Act to allow health care providers to responsibly share substance use disorder treatment information. </a:t>
            </a:r>
          </a:p>
          <a:p>
            <a:pPr marL="0" lvl="0" indent="0">
              <a:buFontTx/>
              <a:buNone/>
            </a:pPr>
            <a:endParaRPr lang="en-US" dirty="0"/>
          </a:p>
          <a:p>
            <a:pPr marL="628650" lvl="1" indent="-171450">
              <a:buFontTx/>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5B62B5-9AD2-472A-9262-319D6FF0E9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40564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Urged the Senate to vote separately on the Overdose Prevention and Patient Safety Act, H.R. 6082.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AA1F8C-B75F-487F-905B-953A4F95E4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6251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AA1F8C-B75F-487F-905B-953A4F95E4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75381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CMS</a:t>
            </a:r>
            <a:r>
              <a:rPr lang="en-US" baseline="0" dirty="0"/>
              <a:t> Roadmap: three pillars, have held various workgroups with stakeholders including AHA throughout summer with plan to inform future rulemaking</a:t>
            </a:r>
          </a:p>
          <a:p>
            <a:pPr marL="171450" indent="-171450">
              <a:buFont typeface="Arial" panose="020B0604020202020204" pitchFamily="34" charset="0"/>
              <a:buChar char="•"/>
            </a:pPr>
            <a:r>
              <a:rPr lang="en-US" baseline="0" dirty="0"/>
              <a:t>Prevention</a:t>
            </a:r>
          </a:p>
          <a:p>
            <a:pPr marL="628650" lvl="1" indent="-171450">
              <a:buFont typeface="Arial" panose="020B0604020202020204" pitchFamily="34" charset="0"/>
              <a:buChar char="•"/>
            </a:pPr>
            <a:r>
              <a:rPr lang="en-US" baseline="0" dirty="0"/>
              <a:t>Gathering best practices around prescribing by condition, working with specialty groups</a:t>
            </a:r>
          </a:p>
          <a:p>
            <a:pPr marL="628650" lvl="1" indent="-171450">
              <a:buFont typeface="Arial" panose="020B0604020202020204" pitchFamily="34" charset="0"/>
              <a:buChar char="•"/>
            </a:pPr>
            <a:r>
              <a:rPr lang="en-US" baseline="0" dirty="0"/>
              <a:t>Promoting non-opioid pain treatment; example, </a:t>
            </a:r>
            <a:r>
              <a:rPr lang="en-US" baseline="0" dirty="0" err="1"/>
              <a:t>unpackaging</a:t>
            </a:r>
            <a:r>
              <a:rPr lang="en-US" baseline="0" dirty="0"/>
              <a:t> non-opioid pain treatment (On-Q continuous infusion pump, ice machine, etc.) for surgical procedures to incentivize use</a:t>
            </a:r>
          </a:p>
          <a:p>
            <a:pPr marL="171450" indent="-171450">
              <a:buFont typeface="Arial" panose="020B0604020202020204" pitchFamily="34" charset="0"/>
              <a:buChar char="•"/>
            </a:pPr>
            <a:r>
              <a:rPr lang="en-US" baseline="0" dirty="0"/>
              <a:t>Treatment</a:t>
            </a:r>
          </a:p>
          <a:p>
            <a:pPr marL="628650" lvl="1" indent="-171450">
              <a:buFont typeface="Arial" panose="020B0604020202020204" pitchFamily="34" charset="0"/>
              <a:buChar char="•"/>
            </a:pPr>
            <a:r>
              <a:rPr lang="en-US" baseline="0" dirty="0"/>
              <a:t>Enhance access/coverage for opioid use disorder treatments</a:t>
            </a:r>
          </a:p>
          <a:p>
            <a:pPr marL="171450" indent="-171450">
              <a:buFont typeface="Arial" panose="020B0604020202020204" pitchFamily="34" charset="0"/>
              <a:buChar char="•"/>
            </a:pPr>
            <a:r>
              <a:rPr lang="en-US" baseline="0" dirty="0"/>
              <a:t>Data</a:t>
            </a:r>
          </a:p>
          <a:p>
            <a:pPr marL="628650" lvl="1" indent="-171450">
              <a:buFont typeface="Arial" panose="020B0604020202020204" pitchFamily="34" charset="0"/>
              <a:buChar char="•"/>
            </a:pPr>
            <a:r>
              <a:rPr lang="en-US" baseline="0" dirty="0"/>
              <a:t>Gathering prescriber, pharmacy data to track opioid use patterns across different populations</a:t>
            </a:r>
          </a:p>
          <a:p>
            <a:pPr marL="628650" lvl="1" indent="-171450">
              <a:buFont typeface="Arial" panose="020B0604020202020204" pitchFamily="34" charset="0"/>
              <a:buChar char="•"/>
            </a:pPr>
            <a:r>
              <a:rPr lang="en-US" baseline="0" dirty="0"/>
              <a:t>Promote data sharing across continuum of care</a:t>
            </a:r>
          </a:p>
          <a:p>
            <a:pPr marL="0" lvl="0" indent="0">
              <a:buFont typeface="Arial" panose="020B0604020202020204" pitchFamily="34" charset="0"/>
              <a:buNone/>
            </a:pPr>
            <a:r>
              <a:rPr lang="en-US" baseline="0" dirty="0"/>
              <a:t>FDA approving new and adjusted options for MAT to increase use</a:t>
            </a:r>
          </a:p>
          <a:p>
            <a:pPr marL="0" lvl="0" indent="0">
              <a:buFont typeface="Arial" panose="020B0604020202020204" pitchFamily="34" charset="0"/>
              <a:buNone/>
            </a:pPr>
            <a:endParaRPr lang="en-US" baseline="0" dirty="0"/>
          </a:p>
          <a:p>
            <a:pPr marL="0" lvl="0" indent="0">
              <a:buFont typeface="Arial" panose="020B0604020202020204" pitchFamily="34" charset="0"/>
              <a:buNone/>
            </a:pPr>
            <a:r>
              <a:rPr lang="en-US" baseline="0" dirty="0"/>
              <a:t>DEA FY19 proposed aggregate production quotas for schedule I and II controlled substances: third straight year of reductions that affect both oral and injectable opioid medications; exacerbates shortages for IP drugs, which are less prone to diversion, lead to burdensome workarounds</a:t>
            </a:r>
          </a:p>
          <a:p>
            <a:pPr marL="0" lvl="0" indent="0">
              <a:buFont typeface="Arial" panose="020B0604020202020204" pitchFamily="34" charset="0"/>
              <a:buNone/>
            </a:pPr>
            <a:endParaRPr lang="en-US" baseline="0" dirty="0"/>
          </a:p>
          <a:p>
            <a:pPr marL="0" lvl="0" indent="0">
              <a:buFont typeface="Arial" panose="020B0604020202020204" pitchFamily="34" charset="0"/>
              <a:buNone/>
            </a:pPr>
            <a:r>
              <a:rPr lang="en-US" baseline="0" dirty="0"/>
              <a:t>NAM Action Collaborative: NAM-facilitated standing body that brings together stakeholders nationally to advance progress through collaboration, coordination, communication, and shared learning activities. Through various meetings, will develop tools and knowledge hub regarding education and training, prescribing guidelines and evidence standards, treatment and care models, communication, culture and stigma, engaging the private sector, and data.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C89608-085F-4D03-9F93-014EB1D646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83300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a:t>
            </a:r>
            <a:r>
              <a:rPr lang="en-US" baseline="0" dirty="0"/>
              <a:t> mentioned in our section on challenges to behavioral health generally, there is a lack of alternative payment models that specifically address behavioral health issues. With that in mind, the AHA joined with several other organizations to develop an addiction recovery medical home model, which was publicly announced on September 7</a:t>
            </a:r>
            <a:r>
              <a:rPr lang="en-US" baseline="30000" dirty="0"/>
              <a:t>th</a:t>
            </a:r>
            <a:r>
              <a:rPr lang="en-US" baseline="0" dirty="0"/>
              <a:t> after about a year of work. The model provides for bundled payments for three different phases of recovery: the immediate stabilization, shorter term recovery and treatment, and long-term community-based recovery management. This model is unique in that it recognizes that recovery takes longer than the oft-cited 28 days, and also requires the input of a team of clinical and non-clinical caregivers. </a:t>
            </a:r>
          </a:p>
          <a:p>
            <a:endParaRPr lang="en-US" baseline="0" dirty="0"/>
          </a:p>
          <a:p>
            <a:r>
              <a:rPr lang="en-US" baseline="0" dirty="0"/>
              <a:t>Our next steps are to pilot the model so we can gather some real data. We have a few organizations who have committed to piloting the model, including Anthem and Intermountain, but if you think there are organizations, especially systems, in your states who might have interest, let us know. More info, including a detailed paper on the various aspects of the model, is available at incentivizerecovery.org. </a:t>
            </a:r>
          </a:p>
          <a:p>
            <a:endParaRPr lang="en-US" baseline="0" dirty="0"/>
          </a:p>
          <a:p>
            <a:r>
              <a:rPr lang="en-US" i="1" baseline="0" dirty="0"/>
              <a:t>The next two hidden slides provide more info on the model if there is interest.</a:t>
            </a:r>
            <a:endParaRPr lang="en-US"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AA1F8C-B75F-487F-905B-953A4F95E4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38104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Details if asked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AA1F8C-B75F-487F-905B-953A4F95E4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94081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AA1F8C-B75F-487F-905B-953A4F95E4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4190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NANCY TO COVER THE RURAL HEALTH SLIDES  51-56</a:t>
            </a:r>
          </a:p>
          <a:p>
            <a:r>
              <a:rPr lang="en-US" dirty="0"/>
              <a:t>Purpose of slide: why rural</a:t>
            </a:r>
            <a:r>
              <a:rPr lang="en-US" baseline="0" dirty="0"/>
              <a:t> hospitals matter </a:t>
            </a:r>
          </a:p>
          <a:p>
            <a:endParaRPr lang="en-US" baseline="0" dirty="0"/>
          </a:p>
          <a:p>
            <a:pPr marL="171450" indent="-171450">
              <a:buFont typeface="Arial" panose="020B0604020202020204" pitchFamily="34" charset="0"/>
              <a:buChar char="•"/>
            </a:pPr>
            <a:r>
              <a:rPr lang="en-US" baseline="0" dirty="0"/>
              <a:t>To set the stage, almost 20% of Americans live in rural areas, dispersed throughout the country as you can see from the  green areas on the map. </a:t>
            </a:r>
          </a:p>
          <a:p>
            <a:pPr marL="171450" indent="-171450">
              <a:buFont typeface="Arial" panose="020B0604020202020204" pitchFamily="34" charset="0"/>
              <a:buChar char="•"/>
            </a:pPr>
            <a:r>
              <a:rPr lang="en-US" baseline="0" dirty="0"/>
              <a:t>Rural communities rely on more than 1800 rural hospitals as key access points to health care, including emergency medical services</a:t>
            </a:r>
          </a:p>
          <a:p>
            <a:pPr marL="171450" indent="-171450">
              <a:buFont typeface="Arial" panose="020B0604020202020204" pitchFamily="34" charset="0"/>
              <a:buChar char="•"/>
            </a:pPr>
            <a:r>
              <a:rPr lang="en-US" baseline="0" dirty="0"/>
              <a:t>Having these hospitals in the community is crucial to prevent patients from having to travel long distances for care, or even forgoing care in some cases</a:t>
            </a:r>
          </a:p>
          <a:p>
            <a:pPr marL="171450" indent="-171450">
              <a:buFont typeface="Arial" panose="020B0604020202020204" pitchFamily="34" charset="0"/>
              <a:buChar char="•"/>
            </a:pPr>
            <a:r>
              <a:rPr lang="en-US" baseline="0" dirty="0"/>
              <a:t>In addition to their direct impact on health, rural hospitals are also economic anchors in their communities. They are often the largest employer in their area, and also have indirect impact on local economy through transactions with other businesses, attracting local business expansion or new business investments, in addition to contributing to a healthy tax base which helps to sustain public services like transportation, education, and public safety. </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If asked, some additional factoids:</a:t>
            </a:r>
          </a:p>
          <a:p>
            <a:pPr marL="628650" lvl="1" indent="-171450">
              <a:buFont typeface="Arial" panose="020B0604020202020204" pitchFamily="34" charset="0"/>
              <a:buChar char="•"/>
            </a:pPr>
            <a:r>
              <a:rPr lang="en-US" baseline="0" dirty="0"/>
              <a:t>Nearly half of rural hospitals are part of larger health systems (2016 AHA hospital survey; includes CAHs)</a:t>
            </a:r>
          </a:p>
          <a:p>
            <a:pPr marL="628650" lvl="1" indent="-171450">
              <a:buFont typeface="Arial" panose="020B0604020202020204" pitchFamily="34" charset="0"/>
              <a:buChar char="•"/>
            </a:pPr>
            <a:r>
              <a:rPr lang="en-US" baseline="0" dirty="0"/>
              <a:t>1825 rural hospitals according to 2016 AHA survey (includes CAHs) – this is more than a third of US community hospitals</a:t>
            </a:r>
          </a:p>
          <a:p>
            <a:pPr marL="628650" lvl="1" indent="-171450">
              <a:buFont typeface="Arial" panose="020B0604020202020204" pitchFamily="34" charset="0"/>
              <a:buChar char="•"/>
            </a:pPr>
            <a:r>
              <a:rPr lang="en-US" baseline="0" dirty="0"/>
              <a:t>In one rural example, a community hospital in Virginia has led to 177 direct jobs  and nearly 10. 5 million dollars in payroll within the community (in this case, the county)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DC9A26-A1FD-439F-861C-549BE5AC1F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970444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23">
              <a:defRPr/>
            </a:pPr>
            <a:r>
              <a:rPr lang="en-US" dirty="0"/>
              <a:t>Purpose</a:t>
            </a:r>
            <a:r>
              <a:rPr lang="en-US" baseline="0" dirty="0"/>
              <a:t> of slide: rural hospitals are financially vulnerable, many face tough decisions/closure which have real ramifications for patients</a:t>
            </a:r>
          </a:p>
          <a:p>
            <a:pPr defTabSz="931723">
              <a:defRPr/>
            </a:pPr>
            <a:endParaRPr lang="en-US" baseline="0" dirty="0"/>
          </a:p>
          <a:p>
            <a:pPr marL="171450" indent="-171450" defTabSz="931723">
              <a:buFont typeface="Arial" panose="020B0604020202020204" pitchFamily="34" charset="0"/>
              <a:buChar char="•"/>
              <a:defRPr/>
            </a:pPr>
            <a:r>
              <a:rPr lang="en-US" baseline="0" dirty="0"/>
              <a:t>In spite of their importance and community benefit, many rural hospitals are financially vulnerable – demonstrated by the more than 40% of rural hospitals (</a:t>
            </a:r>
            <a:r>
              <a:rPr lang="en-US" baseline="0" dirty="0" err="1"/>
              <a:t>incl</a:t>
            </a:r>
            <a:r>
              <a:rPr lang="en-US" baseline="0" dirty="0"/>
              <a:t> CAHs) that have negative operating margins</a:t>
            </a:r>
          </a:p>
          <a:p>
            <a:pPr marL="171450" indent="-171450" defTabSz="931723">
              <a:buFont typeface="Arial" panose="020B0604020202020204" pitchFamily="34" charset="0"/>
              <a:buChar char="•"/>
              <a:defRPr/>
            </a:pPr>
            <a:r>
              <a:rPr lang="en-US" baseline="0" dirty="0"/>
              <a:t>There are a few ways rural providers have been responding to their financial struggles</a:t>
            </a:r>
          </a:p>
          <a:p>
            <a:pPr marL="628650" lvl="1" indent="-171450" defTabSz="931723">
              <a:buFont typeface="Arial" panose="020B0604020202020204" pitchFamily="34" charset="0"/>
              <a:buChar char="•"/>
              <a:defRPr/>
            </a:pPr>
            <a:r>
              <a:rPr lang="en-US" baseline="0" dirty="0"/>
              <a:t>reduce the services they offer, or otherwise convert from a full service acute care hospital to a facility with more limited services</a:t>
            </a:r>
          </a:p>
          <a:p>
            <a:pPr marL="628650" lvl="1" indent="-171450" defTabSz="931723">
              <a:buFont typeface="Arial" panose="020B0604020202020204" pitchFamily="34" charset="0"/>
              <a:buChar char="•"/>
              <a:defRPr/>
            </a:pPr>
            <a:r>
              <a:rPr lang="en-US" baseline="0" dirty="0"/>
              <a:t>merge with another entity, typically a larger health system – and we are seeing this happen with some frequency. Roughly 380 rural hospitals mergers have occurred between 2005-2016 , according to UNC </a:t>
            </a:r>
            <a:r>
              <a:rPr lang="en-US" baseline="0" dirty="0" err="1"/>
              <a:t>sheps</a:t>
            </a:r>
            <a:r>
              <a:rPr lang="en-US" baseline="0" dirty="0"/>
              <a:t> center , with some rural facilities merging more than once</a:t>
            </a:r>
          </a:p>
          <a:p>
            <a:pPr marL="628650" lvl="1" indent="-171450" defTabSz="931723">
              <a:buFont typeface="Arial" panose="020B0604020202020204" pitchFamily="34" charset="0"/>
              <a:buChar char="•"/>
              <a:defRPr/>
            </a:pPr>
            <a:r>
              <a:rPr lang="en-US" baseline="0" dirty="0"/>
              <a:t>fully close its inpatient care and/or other services – since 2010, 88 rural hospitals have closed, and you can see from the map closures happen across the country, but have been mostly concentrated in the south east </a:t>
            </a:r>
          </a:p>
          <a:p>
            <a:pPr marL="171450" lvl="0" indent="-171450" defTabSz="931723">
              <a:buFont typeface="Arial" panose="020B0604020202020204" pitchFamily="34" charset="0"/>
              <a:buChar char="•"/>
              <a:defRPr/>
            </a:pPr>
            <a:r>
              <a:rPr lang="en-US" baseline="0" dirty="0"/>
              <a:t>While some responses to financial troubles can work to sustain access – e.g., preserving some outpatient care even if they eliminate inpatient, in general service reductions and closures lead to access barriers for rural patients who may have to travel long distances to receive care they had been accessing locally. </a:t>
            </a:r>
          </a:p>
          <a:p>
            <a:pPr marL="628650" lvl="1" indent="-171450" defTabSz="931723">
              <a:buFont typeface="Arial" panose="020B0604020202020204" pitchFamily="34" charset="0"/>
              <a:buChar char="•"/>
              <a:defRPr/>
            </a:pPr>
            <a:r>
              <a:rPr lang="en-US" baseline="0" dirty="0"/>
              <a:t>(If needed) According to recent research, a substantial portion of rural patients must travel over 25 miles to access care after their local provider closes – and for individuals who are older, have worse health, or lack transport, this is especially problematic</a:t>
            </a:r>
          </a:p>
          <a:p>
            <a:pPr marL="171450" lvl="0" indent="-171450" defTabSz="931723">
              <a:buFont typeface="Arial" panose="020B0604020202020204" pitchFamily="34" charset="0"/>
              <a:buChar char="•"/>
              <a:defRPr/>
            </a:pPr>
            <a:endParaRPr lang="en-US" baseline="0" dirty="0"/>
          </a:p>
          <a:p>
            <a:pPr marL="0" lvl="0" indent="0" defTabSz="931723">
              <a:buFont typeface="Arial" panose="020B0604020202020204" pitchFamily="34" charset="0"/>
              <a:buNone/>
              <a:defRPr/>
            </a:pPr>
            <a:r>
              <a:rPr lang="en-US" baseline="0" dirty="0"/>
              <a:t>Factoids:</a:t>
            </a:r>
          </a:p>
          <a:p>
            <a:pPr marL="171450" lvl="0" indent="-171450" defTabSz="931723">
              <a:buFont typeface="Arial" panose="020B0604020202020204" pitchFamily="34" charset="0"/>
              <a:buChar char="•"/>
              <a:defRPr/>
            </a:pPr>
            <a:r>
              <a:rPr lang="en-US" baseline="0" dirty="0"/>
              <a:t>Two thirds of rural hospitals (</a:t>
            </a:r>
            <a:r>
              <a:rPr lang="en-US" baseline="0" dirty="0" err="1"/>
              <a:t>incl</a:t>
            </a:r>
            <a:r>
              <a:rPr lang="en-US" baseline="0" dirty="0"/>
              <a:t> CAHs) have negative margins for Medicare (same for Medicaid) </a:t>
            </a:r>
          </a:p>
          <a:p>
            <a:pPr marL="171450" lvl="0" indent="-171450" defTabSz="931723">
              <a:buFont typeface="Arial" panose="020B0604020202020204" pitchFamily="34" charset="0"/>
              <a:buChar char="•"/>
              <a:defRPr/>
            </a:pPr>
            <a:r>
              <a:rPr lang="en-US" dirty="0"/>
              <a:t>Hospital closures have been on the rise from 2010-2016, with a slide decrease last year but expected</a:t>
            </a:r>
            <a:r>
              <a:rPr lang="en-US" baseline="0" dirty="0"/>
              <a:t> to continue</a:t>
            </a:r>
            <a:endParaRPr lang="en-US" dirty="0"/>
          </a:p>
          <a:p>
            <a:pPr marL="171450" lvl="0" indent="-171450" defTabSz="931723">
              <a:buFont typeface="Arial" panose="020B0604020202020204" pitchFamily="34" charset="0"/>
              <a:buChar char="•"/>
              <a:defRPr/>
            </a:pPr>
            <a:r>
              <a:rPr lang="en-US" dirty="0"/>
              <a:t>UNC defines closure (where the 88 number comes from) as eliminating inpatient services</a:t>
            </a:r>
          </a:p>
          <a:p>
            <a:pPr marL="171450" lvl="0" indent="-171450" defTabSz="931723">
              <a:buFont typeface="Arial" panose="020B0604020202020204" pitchFamily="34" charset="0"/>
              <a:buChar char="•"/>
              <a:defRPr/>
            </a:pPr>
            <a:r>
              <a:rPr lang="en-US" dirty="0"/>
              <a:t>Roughly 80% of rural</a:t>
            </a:r>
            <a:r>
              <a:rPr lang="en-US" baseline="0" dirty="0"/>
              <a:t> hospital closures since 2014 have been in states that have not </a:t>
            </a:r>
            <a:r>
              <a:rPr lang="en-US" baseline="0"/>
              <a:t>expanded Medicaid</a:t>
            </a:r>
            <a:endParaRPr lang="en-US" dirty="0"/>
          </a:p>
          <a:p>
            <a:pPr marL="171450" lvl="0" indent="-171450" defTabSz="931723">
              <a:buFont typeface="Arial" panose="020B0604020202020204" pitchFamily="34" charset="0"/>
              <a:buChar char="•"/>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DC9A26-A1FD-439F-861C-549BE5AC1F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718812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Purpose of slide: Rural hospitals</a:t>
            </a:r>
            <a:r>
              <a:rPr lang="en-US" baseline="0" dirty="0"/>
              <a:t> &amp; communities</a:t>
            </a:r>
            <a:r>
              <a:rPr lang="en-US" dirty="0"/>
              <a:t> always face</a:t>
            </a:r>
            <a:r>
              <a:rPr lang="en-US" baseline="0" dirty="0"/>
              <a:t> unique circumstances and challenges - some have persisted for many years, while others are more recent. I</a:t>
            </a:r>
            <a:r>
              <a:rPr lang="en-US" dirty="0"/>
              <a:t>ssues of today may hinder rural providers’ preparedness for the challenges of tomorrow (tackling the bottom of the pyramid can strain rural hospitals; persistent and recent issues  can make it impossible to address challenges that are higher up in the pyramid)</a:t>
            </a:r>
          </a:p>
          <a:p>
            <a:endParaRPr lang="en-US" dirty="0"/>
          </a:p>
          <a:p>
            <a:endParaRPr lang="en-US" dirty="0"/>
          </a:p>
          <a:p>
            <a:pPr marL="171450" indent="-171450">
              <a:buFont typeface="Arial" panose="020B0604020202020204" pitchFamily="34" charset="0"/>
              <a:buChar char="•"/>
            </a:pPr>
            <a:r>
              <a:rPr lang="en-US" dirty="0"/>
              <a:t>What factors underlie</a:t>
            </a:r>
            <a:r>
              <a:rPr lang="en-US" baseline="0" dirty="0"/>
              <a:t> these financial pressures that rural hospitals are facing, leading to difficult decision?</a:t>
            </a:r>
            <a:r>
              <a:rPr lang="en-US" dirty="0"/>
              <a:t> What are the unique</a:t>
            </a:r>
            <a:r>
              <a:rPr lang="en-US" baseline="0" dirty="0"/>
              <a:t> challenges in providing rural health care?</a:t>
            </a:r>
          </a:p>
          <a:p>
            <a:pPr marL="171450" indent="-171450">
              <a:buFont typeface="Arial" panose="020B0604020202020204" pitchFamily="34" charset="0"/>
              <a:buChar char="•"/>
            </a:pPr>
            <a:r>
              <a:rPr lang="en-US" baseline="0" dirty="0"/>
              <a:t>This chart identifies several obstacles that rural providers face overall, although each hospital has its own mix of challenges to be addressed</a:t>
            </a:r>
            <a:endParaRPr lang="en-US" dirty="0"/>
          </a:p>
          <a:p>
            <a:pPr marL="171450" indent="-171450">
              <a:buFont typeface="Arial" panose="020B0604020202020204" pitchFamily="34" charset="0"/>
              <a:buChar char="•"/>
            </a:pPr>
            <a:r>
              <a:rPr lang="en-US" dirty="0"/>
              <a:t>Looking at the pyramid from bottom to top, we show numerous</a:t>
            </a:r>
            <a:r>
              <a:rPr lang="en-US" baseline="0" dirty="0"/>
              <a:t> challenges that have persisted in rural areas for long periods, such as low patient volume and reliance on Medicare and Medicaid, with others that have developed more recently, like shifts from IP to OP care, and then several that emerge with little warning, but requiring shifts in attention and/or resources, such as the opioid crisis </a:t>
            </a:r>
          </a:p>
          <a:p>
            <a:pPr marL="628650" lvl="1" indent="-171450">
              <a:buFont typeface="Arial" panose="020B0604020202020204" pitchFamily="34" charset="0"/>
              <a:buChar char="•"/>
            </a:pPr>
            <a:r>
              <a:rPr lang="en-US" baseline="0" dirty="0"/>
              <a:t>[ if there is time and interest, presenter could pick out a few examples and describe – some stats are noted below if desired – more so in the rural report attachment]. </a:t>
            </a:r>
          </a:p>
          <a:p>
            <a:pPr marL="171450" indent="-171450">
              <a:buFont typeface="Arial" panose="020B0604020202020204" pitchFamily="34" charset="0"/>
              <a:buChar char="•"/>
            </a:pPr>
            <a:r>
              <a:rPr lang="en-US" baseline="0" dirty="0"/>
              <a:t>These challenges compound each other, making it more and more difficult for providers to ensure access to care. Tackling persistent and recent issues can strain hospitals, and prevent them from having capacity to take on emergent challenges</a:t>
            </a:r>
          </a:p>
          <a:p>
            <a:pPr marL="171450" indent="-171450">
              <a:buFont typeface="Arial" panose="020B0604020202020204" pitchFamily="34" charset="0"/>
              <a:buChar char="•"/>
            </a:pPr>
            <a:endParaRPr lang="en-US" baseline="0" dirty="0"/>
          </a:p>
          <a:p>
            <a:pPr marL="0" indent="0">
              <a:buFont typeface="Arial" panose="020B0604020202020204" pitchFamily="34" charset="0"/>
              <a:buNone/>
            </a:pPr>
            <a:r>
              <a:rPr lang="en-US" baseline="0" dirty="0"/>
              <a:t>Some Factoids</a:t>
            </a:r>
          </a:p>
          <a:p>
            <a:pPr marL="171450" indent="-171450">
              <a:buFont typeface="Arial" panose="020B0604020202020204" pitchFamily="34" charset="0"/>
              <a:buChar char="•"/>
            </a:pPr>
            <a:r>
              <a:rPr lang="en-US" baseline="0" dirty="0"/>
              <a:t>Payer mix:</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46 percent of rural hospital revenue was from Medicare, and 17 percent was from Medicaid (AHA Annual Survey of Hospitals, 2016)</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hospitals receive 87 cents for every dollar spent caring for Medicare patients,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88 cents for every dollar for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Medicaid patients. (AHA</a:t>
            </a:r>
            <a:r>
              <a:rPr lang="en-US" sz="1200" kern="1200" baseline="0" dirty="0">
                <a:solidFill>
                  <a:schemeClr val="tx1"/>
                </a:solidFill>
                <a:effectLst/>
                <a:latin typeface="+mn-lt"/>
                <a:ea typeface="+mn-ea"/>
                <a:cs typeface="+mn-cs"/>
              </a:rPr>
              <a:t> survey 2016)</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Medicare margin is -7.4%.</a:t>
            </a:r>
            <a:r>
              <a:rPr lang="en-US" dirty="0">
                <a:effectLst/>
              </a:rPr>
              <a:t> (</a:t>
            </a:r>
            <a:r>
              <a:rPr lang="en-US" dirty="0" err="1">
                <a:effectLst/>
              </a:rPr>
              <a:t>MedPAC</a:t>
            </a:r>
            <a:r>
              <a:rPr lang="en-US" dirty="0">
                <a:effectLst/>
              </a:rPr>
              <a:t>  March 2018</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kern="1200" baseline="0" dirty="0">
                <a:solidFill>
                  <a:schemeClr val="tx1"/>
                </a:solidFill>
                <a:effectLst/>
                <a:latin typeface="+mn-lt"/>
                <a:ea typeface="+mn-ea"/>
                <a:cs typeface="+mn-cs"/>
              </a:rPr>
              <a:t>Patient mix: rural areas are older, sicker, poorer than average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less than 14 percent of the nation’s population is over age 65, but 65+ make up 18 percent of residents in rural areas</a:t>
            </a:r>
          </a:p>
          <a:p>
            <a:pPr marL="171450" indent="-171450">
              <a:buFont typeface="Arial" panose="020B0604020202020204" pitchFamily="34" charset="0"/>
              <a:buChar char="•"/>
            </a:pPr>
            <a:r>
              <a:rPr lang="en-US" baseline="0" dirty="0"/>
              <a:t>Workforce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While almost 20 percent of the U.S. population live in rural areas, less than 10 percent of U.S. physicians practice in these communities</a:t>
            </a:r>
          </a:p>
          <a:p>
            <a:pPr marL="171450" lvl="0" indent="-171450">
              <a:buFont typeface="Arial" panose="020B0604020202020204" pitchFamily="34" charset="0"/>
              <a:buChar char="•"/>
            </a:pPr>
            <a:r>
              <a:rPr lang="en-US" kern="1200" baseline="0" dirty="0">
                <a:solidFill>
                  <a:schemeClr val="tx1"/>
                </a:solidFill>
                <a:effectLst/>
                <a:latin typeface="+mn-lt"/>
                <a:ea typeface="+mn-ea"/>
                <a:cs typeface="+mn-cs"/>
              </a:rPr>
              <a:t>Changes in HC delivery</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Since 2006, outpatient visits have risen 33 percent, while inpatient discharges have dropped 17 percent. (AHRQ data</a:t>
            </a:r>
            <a:r>
              <a:rPr lang="en-US" sz="1200" kern="1200" baseline="0" dirty="0">
                <a:solidFill>
                  <a:schemeClr val="tx1"/>
                </a:solidFill>
                <a:effectLst/>
                <a:latin typeface="+mn-lt"/>
                <a:ea typeface="+mn-ea"/>
                <a:cs typeface="+mn-cs"/>
              </a:rPr>
              <a:t> analysis, 2017)</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 2016, outpatient services represented nearly two-thirds of rural hospitals’ total gross revenue.</a:t>
            </a:r>
            <a:r>
              <a:rPr lang="en-US" sz="1200" kern="1200" baseline="30000" dirty="0">
                <a:solidFill>
                  <a:schemeClr val="tx1"/>
                </a:solidFill>
                <a:effectLst/>
                <a:latin typeface="+mn-lt"/>
                <a:ea typeface="+mn-ea"/>
                <a:cs typeface="+mn-cs"/>
              </a:rPr>
              <a:t> (AHA</a:t>
            </a:r>
            <a:r>
              <a:rPr lang="en-US" sz="1200" kern="1200" baseline="0" dirty="0">
                <a:solidFill>
                  <a:schemeClr val="tx1"/>
                </a:solidFill>
                <a:effectLst/>
                <a:latin typeface="+mn-lt"/>
                <a:ea typeface="+mn-ea"/>
                <a:cs typeface="+mn-cs"/>
              </a:rPr>
              <a:t> survey)</a:t>
            </a:r>
          </a:p>
          <a:p>
            <a:pPr marL="171450" lvl="0" indent="-171450">
              <a:buFont typeface="Arial" panose="020B0604020202020204" pitchFamily="34" charset="0"/>
              <a:buChar char="•"/>
            </a:pPr>
            <a:r>
              <a:rPr lang="en-US" kern="1200" baseline="0" dirty="0">
                <a:solidFill>
                  <a:schemeClr val="tx1"/>
                </a:solidFill>
                <a:effectLst/>
                <a:latin typeface="+mn-lt"/>
                <a:ea typeface="+mn-ea"/>
                <a:cs typeface="+mn-cs"/>
              </a:rPr>
              <a:t>Behavioral health</a:t>
            </a:r>
          </a:p>
          <a:p>
            <a:pPr marL="628650" lvl="1" indent="-171450">
              <a:buFont typeface="Arial" panose="020B0604020202020204" pitchFamily="34" charset="0"/>
              <a:buChar char="•"/>
            </a:pPr>
            <a:r>
              <a:rPr lang="en-US" kern="1200" baseline="0" dirty="0">
                <a:solidFill>
                  <a:schemeClr val="tx1"/>
                </a:solidFill>
                <a:effectLst/>
                <a:latin typeface="+mn-lt"/>
                <a:ea typeface="+mn-ea"/>
                <a:cs typeface="+mn-cs"/>
              </a:rPr>
              <a:t>Suicide rates have long been higher in rural areas, but the gap between rural and other areas is widening since mid 2000s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more than 60% of mental health provider</a:t>
            </a:r>
            <a:r>
              <a:rPr lang="en-US" sz="1200" kern="1200" baseline="0" dirty="0">
                <a:solidFill>
                  <a:schemeClr val="tx1"/>
                </a:solidFill>
                <a:effectLst/>
                <a:latin typeface="+mn-lt"/>
                <a:ea typeface="+mn-ea"/>
                <a:cs typeface="+mn-cs"/>
              </a:rPr>
              <a:t> shortage areas</a:t>
            </a:r>
            <a:r>
              <a:rPr lang="en-US" sz="1200" kern="1200" dirty="0">
                <a:solidFill>
                  <a:schemeClr val="tx1"/>
                </a:solidFill>
                <a:effectLst/>
                <a:latin typeface="+mn-lt"/>
                <a:ea typeface="+mn-ea"/>
                <a:cs typeface="+mn-cs"/>
              </a:rPr>
              <a:t> are rural or partially rural </a:t>
            </a:r>
          </a:p>
          <a:p>
            <a:pPr marL="171450" lvl="0" indent="-171450">
              <a:buFont typeface="Arial" panose="020B0604020202020204" pitchFamily="34" charset="0"/>
              <a:buChar char="•"/>
            </a:pPr>
            <a:r>
              <a:rPr lang="en-US" kern="1200" baseline="0" dirty="0">
                <a:solidFill>
                  <a:schemeClr val="tx1"/>
                </a:solidFill>
                <a:effectLst/>
                <a:latin typeface="+mn-lt"/>
                <a:ea typeface="+mn-ea"/>
                <a:cs typeface="+mn-cs"/>
              </a:rPr>
              <a:t>Economic, social, population shift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between 2010 and 2014, a majority of rural counties lost businesses across multiple industries, including farming, manufacturing, coal, timber, and fishing</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from 2010-2016, the population in rural areas declined, due to the combination of migration (including younger workers seeking employment in urban areas) and natural changes (births minus deaths)</a:t>
            </a:r>
          </a:p>
          <a:p>
            <a:pPr marL="171450" lvl="0" indent="-171450">
              <a:buFont typeface="Arial" panose="020B0604020202020204" pitchFamily="34" charset="0"/>
              <a:buChar char="•"/>
            </a:pPr>
            <a:r>
              <a:rPr lang="en-US" kern="1200" baseline="0" dirty="0" err="1">
                <a:solidFill>
                  <a:schemeClr val="tx1"/>
                </a:solidFill>
                <a:effectLst/>
                <a:latin typeface="+mn-lt"/>
                <a:ea typeface="+mn-ea"/>
                <a:cs typeface="+mn-cs"/>
              </a:rPr>
              <a:t>Reg</a:t>
            </a:r>
            <a:r>
              <a:rPr lang="en-US" kern="1200" baseline="0" dirty="0">
                <a:solidFill>
                  <a:schemeClr val="tx1"/>
                </a:solidFill>
                <a:effectLst/>
                <a:latin typeface="+mn-lt"/>
                <a:ea typeface="+mn-ea"/>
                <a:cs typeface="+mn-cs"/>
              </a:rPr>
              <a:t> burden</a:t>
            </a:r>
          </a:p>
          <a:p>
            <a:pPr marL="628650" lvl="1" indent="-171450">
              <a:buFont typeface="Arial" panose="020B0604020202020204" pitchFamily="34" charset="0"/>
              <a:buChar char="•"/>
            </a:pPr>
            <a:r>
              <a:rPr lang="en-US" kern="1200" baseline="0" dirty="0">
                <a:solidFill>
                  <a:schemeClr val="tx1"/>
                </a:solidFill>
                <a:effectLst/>
                <a:latin typeface="+mn-lt"/>
                <a:ea typeface="+mn-ea"/>
                <a:cs typeface="+mn-cs"/>
              </a:rPr>
              <a:t>Hospitals , health systems, and PAC providers nationwide spend 39 billion per year on non clinical regulatory activities (2017 aha analysis)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While rural hospitals are subject to the same regulations as other hospitals, lower patient volumes mean that, on a per-discharge basis, their cost of compliance is often higher than for larger facilities</a:t>
            </a:r>
          </a:p>
          <a:p>
            <a:pPr marL="171450" lvl="0" indent="-171450">
              <a:buFont typeface="Arial" panose="020B0604020202020204" pitchFamily="34" charset="0"/>
              <a:buChar char="•"/>
            </a:pPr>
            <a:r>
              <a:rPr lang="en-US" kern="1200" baseline="0" dirty="0">
                <a:solidFill>
                  <a:schemeClr val="tx1"/>
                </a:solidFill>
                <a:effectLst/>
                <a:latin typeface="+mn-lt"/>
                <a:ea typeface="+mn-ea"/>
                <a:cs typeface="+mn-cs"/>
              </a:rPr>
              <a:t>Opioid crisis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 2017, the Centers for Disease Control announced that the rates of deaths from drug overdoses in rural areas were rising to surpass rates in urban areas</a:t>
            </a: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DC9A26-A1FD-439F-861C-549BE5AC1F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77158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Purpose of slide: AHA has been working on access</a:t>
            </a:r>
            <a:r>
              <a:rPr lang="en-US" baseline="0" dirty="0"/>
              <a:t> and rural issues for awhile; task force outlines options for providers since rural areas require flexibility; no one-size-fits-all</a:t>
            </a:r>
          </a:p>
          <a:p>
            <a:endParaRPr lang="en-US" baseline="0" dirty="0"/>
          </a:p>
          <a:p>
            <a:pPr marL="171450" indent="-171450">
              <a:buFont typeface="Arial" panose="020B0604020202020204" pitchFamily="34" charset="0"/>
              <a:buChar char="•"/>
            </a:pPr>
            <a:r>
              <a:rPr lang="en-US" dirty="0"/>
              <a:t>AHA has a recognized</a:t>
            </a:r>
            <a:r>
              <a:rPr lang="en-US" baseline="0" dirty="0"/>
              <a:t> these challenges and has a long history of working on issues that affect access to care in rural communities</a:t>
            </a:r>
          </a:p>
          <a:p>
            <a:pPr marL="171450" indent="-171450">
              <a:buFont typeface="Arial" panose="020B0604020202020204" pitchFamily="34" charset="0"/>
              <a:buChar char="•"/>
            </a:pPr>
            <a:r>
              <a:rPr lang="en-US" baseline="0" dirty="0"/>
              <a:t>Because the mix of challenges varies from place to place, we know that flexibility is needed in order for rural areas to implement new strategies successfully</a:t>
            </a:r>
          </a:p>
          <a:p>
            <a:pPr marL="171450" indent="-171450">
              <a:buFont typeface="Arial" panose="020B0604020202020204" pitchFamily="34" charset="0"/>
              <a:buChar char="•"/>
            </a:pPr>
            <a:r>
              <a:rPr lang="en-US" baseline="0" dirty="0"/>
              <a:t>Taking that into account AHA put together a Task Force on ensuring access in vulnerable communities in 2015. </a:t>
            </a:r>
          </a:p>
          <a:p>
            <a:pPr marL="171450" indent="-171450">
              <a:buFont typeface="Arial" panose="020B0604020202020204" pitchFamily="34" charset="0"/>
              <a:buChar char="•"/>
            </a:pPr>
            <a:r>
              <a:rPr lang="en-US" baseline="0" dirty="0"/>
              <a:t>The Task Force identified a set of essential services that should be available in all communities [presenter note: they are listed below if you want to name them] and</a:t>
            </a:r>
          </a:p>
          <a:p>
            <a:pPr marL="171450" indent="-171450">
              <a:buFont typeface="Arial" panose="020B0604020202020204" pitchFamily="34" charset="0"/>
              <a:buChar char="•"/>
            </a:pPr>
            <a:r>
              <a:rPr lang="en-US" baseline="0" dirty="0"/>
              <a:t>Identified various strategy options that rural communities may explore in order to ensure local access to high quality, affordable care</a:t>
            </a:r>
          </a:p>
          <a:p>
            <a:pPr marL="171450" indent="-171450">
              <a:buFont typeface="Arial" panose="020B0604020202020204" pitchFamily="34" charset="0"/>
              <a:buChar char="•"/>
            </a:pPr>
            <a:r>
              <a:rPr lang="en-US" baseline="0" dirty="0"/>
              <a:t>Notably, these should be considered a menu to select from, rather than directives – the strategies are not mutually exclusive – some providers and decision makers may find that a combination of the strategies may ultimately provide the most benefit for their communities</a:t>
            </a:r>
          </a:p>
          <a:p>
            <a:pPr marL="171450" indent="-171450">
              <a:buFont typeface="Arial" panose="020B0604020202020204" pitchFamily="34" charset="0"/>
              <a:buChar char="•"/>
            </a:pPr>
            <a:r>
              <a:rPr lang="en-US" baseline="0" dirty="0"/>
              <a:t>there is no one-size-fits-all approach to ensuring access  to care in rural areas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endParaRPr lang="en-US" baseline="0" dirty="0"/>
          </a:p>
          <a:p>
            <a:pPr marL="0" indent="0">
              <a:buFont typeface="Arial" panose="020B0604020202020204" pitchFamily="34" charset="0"/>
              <a:buNone/>
            </a:pPr>
            <a:r>
              <a:rPr lang="en-US" baseline="0" dirty="0"/>
              <a:t>If needed:</a:t>
            </a:r>
          </a:p>
          <a:p>
            <a:pPr marL="171450" indent="-171450">
              <a:buFont typeface="Arial" panose="020B0604020202020204" pitchFamily="34" charset="0"/>
              <a:buChar char="•"/>
            </a:pPr>
            <a:r>
              <a:rPr lang="en-US" baseline="0" dirty="0"/>
              <a:t>Task force essential services</a:t>
            </a:r>
          </a:p>
          <a:p>
            <a:pPr marL="628650" lvl="1" indent="-171450">
              <a:buFont typeface="Arial" panose="020B0604020202020204" pitchFamily="34" charset="0"/>
              <a:buChar char="•"/>
            </a:pPr>
            <a:r>
              <a:rPr lang="en-US" dirty="0"/>
              <a:t>Primary care</a:t>
            </a:r>
          </a:p>
          <a:p>
            <a:pPr marL="628650" lvl="1" indent="-171450">
              <a:buFont typeface="Arial" panose="020B0604020202020204" pitchFamily="34" charset="0"/>
              <a:buChar char="•"/>
            </a:pPr>
            <a:r>
              <a:rPr lang="en-US" dirty="0"/>
              <a:t>Psych and substance use treatment</a:t>
            </a:r>
          </a:p>
          <a:p>
            <a:pPr marL="628650" lvl="1" indent="-171450">
              <a:buFont typeface="Arial" panose="020B0604020202020204" pitchFamily="34" charset="0"/>
              <a:buChar char="•"/>
            </a:pPr>
            <a:r>
              <a:rPr lang="en-US" dirty="0"/>
              <a:t>Emergency and observation services</a:t>
            </a:r>
          </a:p>
          <a:p>
            <a:pPr marL="628650" lvl="1" indent="-171450">
              <a:buFont typeface="Arial" panose="020B0604020202020204" pitchFamily="34" charset="0"/>
              <a:buChar char="•"/>
            </a:pPr>
            <a:r>
              <a:rPr lang="en-US" dirty="0"/>
              <a:t>Prenatal care</a:t>
            </a:r>
          </a:p>
          <a:p>
            <a:pPr marL="628650" lvl="1" indent="-171450">
              <a:buFont typeface="Arial" panose="020B0604020202020204" pitchFamily="34" charset="0"/>
              <a:buChar char="•"/>
            </a:pPr>
            <a:r>
              <a:rPr lang="en-US" dirty="0"/>
              <a:t>Transportation</a:t>
            </a:r>
          </a:p>
          <a:p>
            <a:pPr marL="628650" lvl="1" indent="-171450">
              <a:buFont typeface="Arial" panose="020B0604020202020204" pitchFamily="34" charset="0"/>
              <a:buChar char="•"/>
            </a:pPr>
            <a:r>
              <a:rPr lang="en-US" dirty="0"/>
              <a:t>Diagnostic services</a:t>
            </a:r>
          </a:p>
          <a:p>
            <a:pPr marL="628650" lvl="1" indent="-171450">
              <a:buFont typeface="Arial" panose="020B0604020202020204" pitchFamily="34" charset="0"/>
              <a:buChar char="•"/>
            </a:pPr>
            <a:r>
              <a:rPr lang="en-US" dirty="0"/>
              <a:t>Home care</a:t>
            </a:r>
          </a:p>
          <a:p>
            <a:pPr marL="628650" lvl="1" indent="-171450">
              <a:buFont typeface="Arial" panose="020B0604020202020204" pitchFamily="34" charset="0"/>
              <a:buChar char="•"/>
            </a:pPr>
            <a:r>
              <a:rPr lang="en-US" dirty="0"/>
              <a:t>Dentistry </a:t>
            </a:r>
          </a:p>
          <a:p>
            <a:pPr marL="628650" lvl="1" indent="-171450">
              <a:buFont typeface="Arial" panose="020B0604020202020204" pitchFamily="34" charset="0"/>
              <a:buChar char="•"/>
            </a:pPr>
            <a:r>
              <a:rPr lang="en-US" dirty="0"/>
              <a:t>Robust referral structure</a:t>
            </a:r>
          </a:p>
          <a:p>
            <a:pPr marL="171450" lvl="0" indent="-171450">
              <a:buFont typeface="Arial" panose="020B0604020202020204" pitchFamily="34" charset="0"/>
              <a:buChar char="•"/>
            </a:pPr>
            <a:r>
              <a:rPr lang="en-US" dirty="0"/>
              <a:t>Task force strategies</a:t>
            </a:r>
          </a:p>
          <a:p>
            <a:pPr marL="628650" lvl="1" indent="-171450">
              <a:buFont typeface="Arial" panose="020B0604020202020204" pitchFamily="34" charset="0"/>
              <a:buChar char="•"/>
            </a:pPr>
            <a:r>
              <a:rPr lang="en-US" dirty="0"/>
              <a:t>Addressing SDOH</a:t>
            </a:r>
          </a:p>
          <a:p>
            <a:pPr marL="1085850" lvl="2" indent="-171450">
              <a:buFont typeface="Arial" panose="020B0604020202020204" pitchFamily="34" charset="0"/>
              <a:buChar char="•"/>
            </a:pPr>
            <a:r>
              <a:rPr lang="en-US" dirty="0"/>
              <a:t>Screening &amp; information</a:t>
            </a:r>
          </a:p>
          <a:p>
            <a:pPr marL="1085850" lvl="2" indent="-171450">
              <a:buFont typeface="Arial" panose="020B0604020202020204" pitchFamily="34" charset="0"/>
              <a:buChar char="•"/>
            </a:pPr>
            <a:r>
              <a:rPr lang="en-US" dirty="0"/>
              <a:t>Navigation </a:t>
            </a:r>
          </a:p>
          <a:p>
            <a:pPr marL="1085850" lvl="2" indent="-171450">
              <a:buFont typeface="Arial" panose="020B0604020202020204" pitchFamily="34" charset="0"/>
              <a:buChar char="•"/>
            </a:pPr>
            <a:r>
              <a:rPr lang="en-US" dirty="0"/>
              <a:t>Alignment </a:t>
            </a:r>
          </a:p>
          <a:p>
            <a:pPr marL="628650" lvl="1" indent="-171450">
              <a:buFont typeface="Arial" panose="020B0604020202020204" pitchFamily="34" charset="0"/>
              <a:buChar char="•"/>
            </a:pPr>
            <a:r>
              <a:rPr lang="en-US" dirty="0"/>
              <a:t>Global</a:t>
            </a:r>
            <a:r>
              <a:rPr lang="en-US" baseline="0" dirty="0"/>
              <a:t> budget payments</a:t>
            </a:r>
          </a:p>
          <a:p>
            <a:pPr marL="628650" lvl="1" indent="-171450">
              <a:buFont typeface="Arial" panose="020B0604020202020204" pitchFamily="34" charset="0"/>
              <a:buChar char="•"/>
            </a:pPr>
            <a:r>
              <a:rPr lang="en-US" baseline="0" dirty="0"/>
              <a:t>Inpatient/outpatient transformation strategy: Reduce IP; boost OP and primary care; continue providing ED services</a:t>
            </a:r>
          </a:p>
          <a:p>
            <a:pPr marL="628650" lvl="1" indent="-171450">
              <a:buFont typeface="Arial" panose="020B0604020202020204" pitchFamily="34" charset="0"/>
              <a:buChar char="•"/>
            </a:pPr>
            <a:r>
              <a:rPr lang="en-US" baseline="0" dirty="0"/>
              <a:t>Emergency Medical Center: Freestanding ED with transport; optional OP services; elimination of IP</a:t>
            </a:r>
          </a:p>
          <a:p>
            <a:pPr marL="628650" lvl="1" indent="-171450">
              <a:buFont typeface="Arial" panose="020B0604020202020204" pitchFamily="34" charset="0"/>
              <a:buChar char="•"/>
            </a:pPr>
            <a:r>
              <a:rPr lang="en-US" baseline="0" dirty="0"/>
              <a:t>Urgent care center</a:t>
            </a:r>
          </a:p>
          <a:p>
            <a:pPr marL="1085850" lvl="2" indent="-171450">
              <a:buFont typeface="Arial" panose="020B0604020202020204" pitchFamily="34" charset="0"/>
              <a:buChar char="•"/>
            </a:pPr>
            <a:r>
              <a:rPr lang="en-US" baseline="0" dirty="0"/>
              <a:t>Facility to address Non life threatening conditions but needs to be addressed within 24 hours</a:t>
            </a:r>
          </a:p>
          <a:p>
            <a:pPr marL="1085850" lvl="2" indent="-171450">
              <a:buFont typeface="Arial" panose="020B0604020202020204" pitchFamily="34" charset="0"/>
              <a:buChar char="•"/>
            </a:pPr>
            <a:r>
              <a:rPr lang="en-US" baseline="0" dirty="0"/>
              <a:t>Eliminate IP services; no appointments needed; evening and weekend hours; x ray services, some procedures available</a:t>
            </a:r>
          </a:p>
          <a:p>
            <a:pPr marL="628650" lvl="1" indent="-171450">
              <a:buFont typeface="Arial" panose="020B0604020202020204" pitchFamily="34" charset="0"/>
              <a:buChar char="•"/>
            </a:pPr>
            <a:r>
              <a:rPr lang="en-US" baseline="0" dirty="0"/>
              <a:t>Virtual care strategies</a:t>
            </a:r>
          </a:p>
          <a:p>
            <a:pPr marL="628650" lvl="1" indent="-171450">
              <a:buFont typeface="Arial" panose="020B0604020202020204" pitchFamily="34" charset="0"/>
              <a:buChar char="•"/>
            </a:pPr>
            <a:r>
              <a:rPr lang="en-US" baseline="0" dirty="0"/>
              <a:t>Frontier health system</a:t>
            </a:r>
          </a:p>
          <a:p>
            <a:pPr marL="1085850" lvl="2" indent="-171450">
              <a:buFont typeface="Arial" panose="020B0604020202020204" pitchFamily="34" charset="0"/>
              <a:buChar char="•"/>
            </a:pPr>
            <a:r>
              <a:rPr lang="en-US" baseline="0" dirty="0"/>
              <a:t>Medical home for all pts in service area</a:t>
            </a:r>
          </a:p>
          <a:p>
            <a:pPr marL="1085850" lvl="2" indent="-171450">
              <a:buFont typeface="Arial" panose="020B0604020202020204" pitchFamily="34" charset="0"/>
              <a:buChar char="•"/>
            </a:pPr>
            <a:r>
              <a:rPr lang="en-US" baseline="0" dirty="0"/>
              <a:t>Similar to ACOs with strong transportation component</a:t>
            </a:r>
          </a:p>
          <a:p>
            <a:pPr marL="1085850" lvl="2" indent="-171450">
              <a:buFont typeface="Arial" panose="020B0604020202020204" pitchFamily="34" charset="0"/>
              <a:buChar char="•"/>
            </a:pPr>
            <a:r>
              <a:rPr lang="en-US" dirty="0"/>
              <a:t>local, integrated health care organizations for very small, isolated frontier communities</a:t>
            </a:r>
            <a:endParaRPr lang="en-US" baseline="0" dirty="0"/>
          </a:p>
          <a:p>
            <a:pPr marL="628650" lvl="1" indent="-171450">
              <a:buFont typeface="Arial" panose="020B0604020202020204" pitchFamily="34" charset="0"/>
              <a:buChar char="•"/>
            </a:pPr>
            <a:r>
              <a:rPr lang="en-US" baseline="0" dirty="0"/>
              <a:t>Rural hospital- health clinic strategy</a:t>
            </a:r>
          </a:p>
          <a:p>
            <a:pPr marL="1085850" lvl="2" indent="-171450">
              <a:buFont typeface="Arial" panose="020B0604020202020204" pitchFamily="34" charset="0"/>
              <a:buChar char="•"/>
            </a:pPr>
            <a:r>
              <a:rPr lang="en-US" baseline="0" dirty="0"/>
              <a:t>Coordination with FQHC and other clinics</a:t>
            </a:r>
          </a:p>
          <a:p>
            <a:pPr marL="1085850" lvl="2" indent="-171450">
              <a:buFont typeface="Arial" panose="020B0604020202020204" pitchFamily="34" charset="0"/>
              <a:buChar char="•"/>
            </a:pPr>
            <a:r>
              <a:rPr lang="en-US" baseline="0" dirty="0"/>
              <a:t>Contractual collaboration (referrals), corporate merger, agreements for data sharing</a:t>
            </a:r>
          </a:p>
          <a:p>
            <a:pPr marL="628650" lvl="1" indent="-171450">
              <a:buFont typeface="Arial" panose="020B0604020202020204" pitchFamily="34" charset="0"/>
              <a:buChar char="•"/>
            </a:pPr>
            <a:r>
              <a:rPr lang="en-US" baseline="0" dirty="0"/>
              <a:t>Indian health service strategies: Assessment of available services + </a:t>
            </a:r>
            <a:r>
              <a:rPr lang="en-US" baseline="0" dirty="0" err="1"/>
              <a:t>collab</a:t>
            </a:r>
            <a:r>
              <a:rPr lang="en-US" baseline="0" dirty="0"/>
              <a:t>/coordination to bridge gaps and connect to services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DC9A26-A1FD-439F-861C-549BE5AC1F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802074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Purpose of slide: describe</a:t>
            </a:r>
            <a:r>
              <a:rPr lang="en-US" baseline="0" dirty="0"/>
              <a:t> how there has been uptick in media attention on rural America, both the challenges they face and their political power; we are seeing an increased focus on rural issues from legislators and regulators</a:t>
            </a:r>
          </a:p>
          <a:p>
            <a:endParaRPr lang="en-US" baseline="0" dirty="0"/>
          </a:p>
          <a:p>
            <a:r>
              <a:rPr lang="en-US" baseline="0" dirty="0"/>
              <a:t>NPR https://www.npr.org/2016/11/14/501737150/rural-voters-played-a-big-part-in-helping-trump-defeat-Clinton </a:t>
            </a:r>
          </a:p>
          <a:p>
            <a:endParaRPr lang="en-US" baseline="0" dirty="0"/>
          </a:p>
          <a:p>
            <a:pPr marL="171450" indent="-171450">
              <a:buFont typeface="Arial" panose="020B0604020202020204" pitchFamily="34" charset="0"/>
              <a:buChar char="•"/>
            </a:pPr>
            <a:r>
              <a:rPr lang="en-US" baseline="0" dirty="0"/>
              <a:t>There has been increasing visibility of rural areas in the media, and more attention to these communities from legislators and regulators</a:t>
            </a:r>
          </a:p>
          <a:p>
            <a:pPr marL="171450" indent="-171450">
              <a:buFont typeface="Arial" panose="020B0604020202020204" pitchFamily="34" charset="0"/>
              <a:buChar char="•"/>
            </a:pPr>
            <a:r>
              <a:rPr lang="en-US" baseline="0" dirty="0"/>
              <a:t>These stakeholders are taking notice of not only rural challenges, but also the power and voice of these communities </a:t>
            </a:r>
          </a:p>
          <a:p>
            <a:pPr marL="171450" indent="-171450">
              <a:buFont typeface="Arial" panose="020B0604020202020204" pitchFamily="34" charset="0"/>
              <a:buChar char="•"/>
            </a:pPr>
            <a:r>
              <a:rPr lang="en-US" baseline="0" dirty="0"/>
              <a:t>On the legislative front, several bills have been introduced on both the senate and house sides that support the rural Emergency Medical Center model that was outlined by the AHA task force</a:t>
            </a:r>
          </a:p>
          <a:p>
            <a:pPr marL="628650" lvl="1" indent="-171450">
              <a:buFont typeface="Arial" panose="020B0604020202020204" pitchFamily="34" charset="0"/>
              <a:buChar char="•"/>
            </a:pPr>
            <a:r>
              <a:rPr lang="en-US" baseline="0" dirty="0"/>
              <a:t>[presenter note: you can remind them of the model; key points are that the model allows CAHs and some smaller rural hospitals to convert to a new Medicare EMC designation; inpatient care is eliminated; 24/7 ED with optional outpatient services depending on community need; SNF allowable although no swing beds; must have transport to full service hospital]</a:t>
            </a:r>
          </a:p>
          <a:p>
            <a:pPr marL="171450" lvl="0" indent="-171450">
              <a:buFont typeface="Arial" panose="020B0604020202020204" pitchFamily="34" charset="0"/>
              <a:buChar char="•"/>
            </a:pPr>
            <a:r>
              <a:rPr lang="en-US" baseline="0" dirty="0"/>
              <a:t>This model was also recommended recently by </a:t>
            </a:r>
            <a:r>
              <a:rPr lang="en-US" baseline="0" dirty="0" err="1"/>
              <a:t>MedPAC</a:t>
            </a:r>
            <a:r>
              <a:rPr lang="en-US" baseline="0" dirty="0"/>
              <a:t> in their June 2018 report to Congress</a:t>
            </a:r>
          </a:p>
          <a:p>
            <a:pPr marL="171450" lvl="0" indent="-171450">
              <a:buFont typeface="Arial" panose="020B0604020202020204" pitchFamily="34" charset="0"/>
              <a:buChar char="•"/>
            </a:pPr>
            <a:r>
              <a:rPr lang="en-US" baseline="0" dirty="0"/>
              <a:t>Also on the regulatory front, CMS recently released their Rural Health Strategy, which outlines a set of objectives to promote their work on rural health (included below if needed)</a:t>
            </a:r>
          </a:p>
          <a:p>
            <a:pPr marL="171450" lvl="0" indent="-171450">
              <a:buFont typeface="Arial" panose="020B0604020202020204" pitchFamily="34" charset="0"/>
              <a:buChar char="•"/>
            </a:pPr>
            <a:r>
              <a:rPr lang="en-US" baseline="0" dirty="0"/>
              <a:t>With this rise in visibility and attention to rural communities, the time is right for action that bolsters rural communities and ensures access to care</a:t>
            </a:r>
          </a:p>
          <a:p>
            <a:pPr marL="171450" lvl="0" indent="-171450">
              <a:buFont typeface="Arial" panose="020B0604020202020204" pitchFamily="34" charset="0"/>
              <a:buChar char="•"/>
            </a:pPr>
            <a:endParaRPr lang="en-US" baseline="0" dirty="0"/>
          </a:p>
          <a:p>
            <a:pPr marL="171450" lvl="0" indent="-171450">
              <a:buFont typeface="Arial" panose="020B0604020202020204" pitchFamily="34" charset="0"/>
              <a:buChar char="•"/>
            </a:pPr>
            <a:endParaRPr lang="en-US" baseline="0" dirty="0"/>
          </a:p>
          <a:p>
            <a:pPr marL="0" lvl="0" indent="0">
              <a:buFont typeface="Arial" panose="020B0604020202020204" pitchFamily="34" charset="0"/>
              <a:buNone/>
            </a:pPr>
            <a:r>
              <a:rPr lang="en-US" baseline="0" dirty="0"/>
              <a:t>If needed, CMS rural health strategy objectives:</a:t>
            </a:r>
          </a:p>
          <a:p>
            <a:pPr marL="171450" lvl="0" indent="-171450">
              <a:buFont typeface="Arial" panose="020B0604020202020204" pitchFamily="34" charset="0"/>
              <a:buChar char="•"/>
            </a:pPr>
            <a:r>
              <a:rPr lang="en-US" baseline="0" dirty="0"/>
              <a:t>Apply rural lens to CMS programs and policies</a:t>
            </a:r>
          </a:p>
          <a:p>
            <a:pPr marL="171450" lvl="0" indent="-171450">
              <a:buFont typeface="Arial" panose="020B0604020202020204" pitchFamily="34" charset="0"/>
              <a:buChar char="•"/>
            </a:pPr>
            <a:r>
              <a:rPr lang="en-US" baseline="0" dirty="0"/>
              <a:t>Improve access to care through provider engagement</a:t>
            </a:r>
          </a:p>
          <a:p>
            <a:pPr marL="171450" lvl="0" indent="-171450">
              <a:buFont typeface="Arial" panose="020B0604020202020204" pitchFamily="34" charset="0"/>
              <a:buChar char="•"/>
            </a:pPr>
            <a:r>
              <a:rPr lang="en-US" baseline="0" dirty="0"/>
              <a:t>Advance telehealth and telemedicine</a:t>
            </a:r>
          </a:p>
          <a:p>
            <a:pPr marL="171450" lvl="0" indent="-171450">
              <a:buFont typeface="Arial" panose="020B0604020202020204" pitchFamily="34" charset="0"/>
              <a:buChar char="•"/>
            </a:pPr>
            <a:r>
              <a:rPr lang="en-US" baseline="0" dirty="0"/>
              <a:t>Empower patients in rural communities to make decisions about their health care</a:t>
            </a:r>
          </a:p>
          <a:p>
            <a:pPr marL="171450" lvl="0" indent="-171450">
              <a:buFont typeface="Arial" panose="020B0604020202020204" pitchFamily="34" charset="0"/>
              <a:buChar char="•"/>
            </a:pPr>
            <a:r>
              <a:rPr lang="en-US" baseline="0" dirty="0"/>
              <a:t>Leverage partnerships to achieve the goals of the Strategy</a:t>
            </a:r>
          </a:p>
          <a:p>
            <a:pPr marL="171450" lvl="0" indent="-171450">
              <a:buFont typeface="Arial" panose="020B0604020202020204" pitchFamily="34" charset="0"/>
              <a:buChar char="•"/>
            </a:pPr>
            <a:endParaRPr lang="en-US" baseline="0" dirty="0"/>
          </a:p>
          <a:p>
            <a:pPr marL="171450" indent="-171450">
              <a:buFont typeface="Arial" panose="020B0604020202020204"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DC9A26-A1FD-439F-861C-549BE5AC1F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426490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Purpose of slide: Overview of key AHA</a:t>
            </a:r>
            <a:r>
              <a:rPr lang="en-US" baseline="0" dirty="0"/>
              <a:t> advocacy areas and calls for action (legislative and regulatory); NEW investments and UPDATED policies are needed; acknowledgment that this is a marathon, not a sprint  in light of the complex, multifaceted environment for rural health care; we are continuing to work to tell the rural hospital story and we ask members to do the same </a:t>
            </a:r>
          </a:p>
          <a:p>
            <a:endParaRPr lang="en-US" baseline="0" dirty="0"/>
          </a:p>
          <a:p>
            <a:pPr marL="171450" indent="-171450">
              <a:buFont typeface="Arial" panose="020B0604020202020204" pitchFamily="34" charset="0"/>
              <a:buChar char="•"/>
            </a:pPr>
            <a:r>
              <a:rPr lang="en-US" dirty="0"/>
              <a:t>The AHA is working to motivate</a:t>
            </a:r>
            <a:r>
              <a:rPr lang="en-US" baseline="0" dirty="0"/>
              <a:t> federal action on rural health and communities across a number of focus areas</a:t>
            </a:r>
          </a:p>
          <a:p>
            <a:pPr marL="171450" lvl="0" indent="-171450" hangingPunct="0">
              <a:buFont typeface="Arial" panose="020B0604020202020204" pitchFamily="34" charset="0"/>
              <a:buChar char="•"/>
            </a:pPr>
            <a:r>
              <a:rPr lang="en-US" baseline="0" dirty="0"/>
              <a:t>These include…</a:t>
            </a:r>
          </a:p>
          <a:p>
            <a:pPr marL="628650" lvl="1" indent="-171450" hangingPunct="0">
              <a:buFont typeface="Arial" panose="020B0604020202020204" pitchFamily="34" charset="0"/>
              <a:buChar char="•"/>
            </a:pPr>
            <a:r>
              <a:rPr lang="en-US" sz="1200" dirty="0"/>
              <a:t>Fair and adequate reimbursement </a:t>
            </a:r>
          </a:p>
          <a:p>
            <a:pPr marL="628650" lvl="1" indent="-171450" hangingPunct="0">
              <a:buFont typeface="Arial" panose="020B0604020202020204" pitchFamily="34" charset="0"/>
              <a:buChar char="•"/>
            </a:pPr>
            <a:r>
              <a:rPr lang="en-US" sz="1200" dirty="0"/>
              <a:t>New models of care </a:t>
            </a:r>
          </a:p>
          <a:p>
            <a:pPr marL="628650" lvl="1" indent="-171450" hangingPunct="0">
              <a:buFont typeface="Arial" panose="020B0604020202020204" pitchFamily="34" charset="0"/>
              <a:buChar char="•"/>
            </a:pPr>
            <a:r>
              <a:rPr lang="en-US" sz="1200" dirty="0"/>
              <a:t>Regulatory relief </a:t>
            </a:r>
          </a:p>
          <a:p>
            <a:pPr marL="628650" lvl="1" indent="-171450" hangingPunct="0">
              <a:buFont typeface="Arial" panose="020B0604020202020204" pitchFamily="34" charset="0"/>
              <a:buChar char="•"/>
            </a:pPr>
            <a:r>
              <a:rPr lang="en-US" sz="1200" dirty="0"/>
              <a:t>Health information technology </a:t>
            </a:r>
          </a:p>
          <a:p>
            <a:pPr marL="628650" lvl="1" indent="-171450" hangingPunct="0">
              <a:buFont typeface="Arial" panose="020B0604020202020204" pitchFamily="34" charset="0"/>
              <a:buChar char="•"/>
            </a:pPr>
            <a:r>
              <a:rPr lang="en-US" sz="1200" dirty="0"/>
              <a:t>Workforce </a:t>
            </a:r>
          </a:p>
          <a:p>
            <a:pPr marL="628650" lvl="1" indent="-171450" hangingPunct="0">
              <a:buFont typeface="Arial" panose="020B0604020202020204" pitchFamily="34" charset="0"/>
              <a:buChar char="•"/>
            </a:pPr>
            <a:r>
              <a:rPr lang="en-US" sz="1200" dirty="0"/>
              <a:t>Prescription drug prices</a:t>
            </a:r>
          </a:p>
          <a:p>
            <a:pPr marL="0" lvl="0" indent="0" hangingPunct="0">
              <a:buFont typeface="Arial" panose="020B0604020202020204" pitchFamily="34" charset="0"/>
              <a:buNone/>
            </a:pPr>
            <a:r>
              <a:rPr lang="en-US" sz="1200" dirty="0"/>
              <a:t>….which are described further in the advocacy agenda attachment</a:t>
            </a:r>
          </a:p>
          <a:p>
            <a:pPr marL="171450" lvl="0" indent="-171450" hangingPunct="0">
              <a:buFont typeface="Arial" panose="020B0604020202020204" pitchFamily="34" charset="0"/>
              <a:buChar char="•"/>
            </a:pPr>
            <a:r>
              <a:rPr lang="en-US" sz="1200" dirty="0"/>
              <a:t>Overall, these areas requires NEW federal investments and UPDATED</a:t>
            </a:r>
            <a:r>
              <a:rPr lang="en-US" sz="1200" baseline="0" dirty="0"/>
              <a:t> policies in order to support rural providers and the patients they serve</a:t>
            </a:r>
          </a:p>
          <a:p>
            <a:pPr marL="171450" lvl="0" indent="-171450" hangingPunct="0">
              <a:buFont typeface="Arial" panose="020B0604020202020204" pitchFamily="34" charset="0"/>
              <a:buChar char="•"/>
            </a:pPr>
            <a:r>
              <a:rPr lang="en-US" sz="1200" baseline="0" dirty="0"/>
              <a:t>Because of the complex, multi-faceted environment for rural health care, policy activities – as well as our advocacy - will be a marathon and not sprint – as noted by Sen Wyden’s quote</a:t>
            </a:r>
          </a:p>
          <a:p>
            <a:pPr marL="171450" lvl="0" indent="-171450" hangingPunct="0">
              <a:buFont typeface="Arial" panose="020B0604020202020204" pitchFamily="34" charset="0"/>
              <a:buChar char="•"/>
            </a:pPr>
            <a:r>
              <a:rPr lang="en-US" sz="1200" baseline="0" dirty="0"/>
              <a:t>Lastly, while we work to tell the rural hospital story, we ask our members to do so as well. This will help decision makers to have a real understanding of both the burdens and opportunities rural communities have, and to shape policies that are effective in protecting access to life saving health care in rural America</a:t>
            </a:r>
            <a:endParaRPr lang="en-US" sz="1200"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DC9A26-A1FD-439F-861C-549BE5AC1F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5286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to give you an idea of what life is like back in DC…</a:t>
            </a:r>
          </a:p>
          <a:p>
            <a:r>
              <a:rPr lang="en-US" dirty="0"/>
              <a:t>Personally,</a:t>
            </a:r>
            <a:r>
              <a:rPr lang="en-US" baseline="0" dirty="0"/>
              <a:t> I would have inserted a photo of Robert Mueller…directly above the Bob Woodward book cover</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5B62B5-9AD2-472A-9262-319D6FF0E9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899650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NANCY TO COVER QUALITY</a:t>
            </a:r>
            <a:r>
              <a:rPr lang="en-US" baseline="0" dirty="0"/>
              <a:t> TRENDWATCH AND LOOKING AHEAD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AA1F8C-B75F-487F-905B-953A4F95E4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623988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NOW THAT YOU HAVE HEARD OUR FEDERAL UPDATE, AS YOU THINK ABOUT THESE</a:t>
            </a:r>
            <a:r>
              <a:rPr lang="en-US" baseline="0" dirty="0"/>
              <a:t> TOPICS AND THE TOPICS YOU DISCUSS WITH YOUR COLLEAGES BACK HOME AND THE ISSUES RAISED BY MEMBER HOSPITALS,, WHAT ARE THE FIVE BIG TOPICS THAT WE SHOULD THINK ABOUT FOR 2019.</a:t>
            </a:r>
          </a:p>
          <a:p>
            <a:r>
              <a:rPr lang="en-US" baseline="0" dirty="0"/>
              <a:t>JUST AS A RECAP, OUR FEDERAL UPDATE COVERED:</a:t>
            </a:r>
          </a:p>
          <a:p>
            <a:r>
              <a:rPr lang="en-US" baseline="0" dirty="0"/>
              <a:t>Burden Reduction</a:t>
            </a:r>
          </a:p>
          <a:p>
            <a:r>
              <a:rPr lang="en-US" baseline="0" dirty="0"/>
              <a:t>Fiscal Year final and Calendar Year proposed rules</a:t>
            </a:r>
          </a:p>
          <a:p>
            <a:r>
              <a:rPr lang="en-US" baseline="0" dirty="0"/>
              <a:t>Health IT </a:t>
            </a:r>
          </a:p>
          <a:p>
            <a:r>
              <a:rPr lang="en-US" baseline="0" dirty="0"/>
              <a:t>CAHPS</a:t>
            </a:r>
          </a:p>
          <a:p>
            <a:r>
              <a:rPr lang="en-US" baseline="0" dirty="0"/>
              <a:t>Accrediting Organizations</a:t>
            </a:r>
          </a:p>
          <a:p>
            <a:r>
              <a:rPr lang="en-US" baseline="0" dirty="0"/>
              <a:t>Behavioral Health</a:t>
            </a:r>
          </a:p>
          <a:p>
            <a:r>
              <a:rPr lang="en-US" baseline="0" dirty="0"/>
              <a:t>Opioid Legislation</a:t>
            </a:r>
          </a:p>
          <a:p>
            <a:r>
              <a:rPr lang="en-US" baseline="0" dirty="0"/>
              <a:t>Rural Hospital Issues / Concerns</a:t>
            </a:r>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AA1F8C-B75F-487F-905B-953A4F95E4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705479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It’s no secret that the world of health care is changing dramatically.</a:t>
            </a:r>
            <a:r>
              <a:rPr lang="en-US" baseline="0" dirty="0"/>
              <a:t> And that hospitals and health systems continue to redefine the “H” both inside and outside the four walls of the hospital and within the communities we serve.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In response, the American Hospital Association is building an agenda around innovation and transformation that will involve the entire association. </a:t>
            </a:r>
            <a:r>
              <a:rPr lang="en-US" dirty="0"/>
              <a:t>In addition to long-range policy planning and enhanced field engagement, </a:t>
            </a:r>
            <a:r>
              <a:rPr lang="en-US" baseline="0" dirty="0"/>
              <a:t>this initiative includes the creation of the AHA Center for Health Innovation. </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D861B0-12A7-6A42-BC5F-5A443031F7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16844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AHA Center for Health</a:t>
            </a:r>
            <a:r>
              <a:rPr lang="en-US" baseline="0" dirty="0"/>
              <a:t> Innovation </a:t>
            </a:r>
            <a:r>
              <a:rPr lang="en-US" dirty="0"/>
              <a:t>is uniquely designed to </a:t>
            </a:r>
            <a:r>
              <a:rPr lang="en-US" baseline="0" dirty="0"/>
              <a:t>help our members drive high-impact innovation and transformation by providing forward-looking market insights, unique leadership development opportunities, actionable data, novel partnerships, and best-in-class resources that spread leading practices at-scale.  </a:t>
            </a:r>
          </a:p>
          <a:p>
            <a:endParaRPr lang="en-US" baseline="0" dirty="0"/>
          </a:p>
          <a:p>
            <a:r>
              <a:rPr lang="en-US" baseline="0" dirty="0"/>
              <a:t>We plan to leverage our national scale and to further deepen our personal relationships with our members to be an even better partner in helping organizations and their leaders make progress on their innovation and improvement journey.</a:t>
            </a:r>
          </a:p>
          <a:p>
            <a:endParaRPr lang="en-US" dirty="0"/>
          </a:p>
          <a:p>
            <a:r>
              <a:rPr lang="en-US" dirty="0"/>
              <a:t>At the same time, the AHA is applying innovative thinking to our practices across the organization. We are </a:t>
            </a:r>
            <a:r>
              <a:rPr lang="en-US" baseline="0" dirty="0"/>
              <a:t>expanding </a:t>
            </a:r>
            <a:r>
              <a:rPr lang="en-US" dirty="0"/>
              <a:t>our</a:t>
            </a:r>
            <a:r>
              <a:rPr lang="en-US" baseline="0" dirty="0"/>
              <a:t> public policy agenda to develop</a:t>
            </a:r>
            <a:r>
              <a:rPr lang="en-US" dirty="0"/>
              <a:t> fresh </a:t>
            </a:r>
            <a:r>
              <a:rPr lang="en-US" baseline="0" dirty="0"/>
              <a:t>policy ideas that better </a:t>
            </a:r>
            <a:r>
              <a:rPr lang="en-US" dirty="0"/>
              <a:t>support the new direction the field is heading toward for</a:t>
            </a:r>
            <a:r>
              <a:rPr lang="en-US" baseline="0" dirty="0"/>
              <a:t> long-term growth and </a:t>
            </a:r>
            <a:r>
              <a:rPr lang="en-US" dirty="0"/>
              <a:t>success</a:t>
            </a:r>
            <a:r>
              <a:rPr lang="en-US" baseline="0" dirty="0"/>
              <a:t>. </a:t>
            </a:r>
          </a:p>
          <a:p>
            <a:endParaRPr lang="en-US" dirty="0"/>
          </a:p>
          <a:p>
            <a:r>
              <a:rPr lang="en-US" baseline="0" dirty="0"/>
              <a:t>And, we are strengthening our field engagement efforts to</a:t>
            </a:r>
            <a:r>
              <a:rPr lang="en-US" dirty="0"/>
              <a:t> </a:t>
            </a:r>
            <a:r>
              <a:rPr lang="en-US" baseline="0" dirty="0"/>
              <a:t>more deeply involve our members in the day-to-day life of our association and the value it brings.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D861B0-12A7-6A42-BC5F-5A443031F7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299276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break down some of the Center’s exciting, new offerings: </a:t>
            </a:r>
          </a:p>
          <a:p>
            <a:endParaRPr lang="en-US" dirty="0"/>
          </a:p>
          <a:p>
            <a:pPr marL="171450" indent="-171450">
              <a:buFont typeface="Arial" panose="020B0604020202020204" pitchFamily="34" charset="0"/>
              <a:buChar char="•"/>
            </a:pPr>
            <a:r>
              <a:rPr lang="en-US" b="1" dirty="0"/>
              <a:t>Market Scan</a:t>
            </a:r>
            <a:r>
              <a:rPr lang="en-US" dirty="0"/>
              <a:t>: Regular</a:t>
            </a:r>
            <a:r>
              <a:rPr lang="en-US" baseline="0" dirty="0"/>
              <a:t> news</a:t>
            </a:r>
            <a:r>
              <a:rPr lang="en-US" dirty="0"/>
              <a:t> and insights into the forces shaping health care and how they will impact hospitals and health systems. In the future, other offerings also will include in-depth and unique analyses geared towards emerging issues and trends.</a:t>
            </a:r>
          </a:p>
          <a:p>
            <a:pPr marL="171450" indent="-171450">
              <a:buFont typeface="Arial" panose="020B0604020202020204" pitchFamily="34" charset="0"/>
              <a:buChar char="•"/>
            </a:pPr>
            <a:r>
              <a:rPr lang="en-US" b="1" dirty="0"/>
              <a:t>More critical learning opportunities:</a:t>
            </a:r>
            <a:r>
              <a:rPr lang="en-US" b="1" baseline="0" dirty="0"/>
              <a:t> </a:t>
            </a:r>
            <a:r>
              <a:rPr lang="en-US" b="0" baseline="0" dirty="0"/>
              <a:t>B</a:t>
            </a:r>
            <a:r>
              <a:rPr lang="en-US" b="0" dirty="0"/>
              <a:t>uilding off of the success of programs like adaptive leadership</a:t>
            </a:r>
            <a:r>
              <a:rPr lang="en-US" b="0" baseline="0" dirty="0"/>
              <a:t> or </a:t>
            </a:r>
            <a:r>
              <a:rPr lang="en-US" b="0" dirty="0"/>
              <a:t>our Innovation 90 Boot Camps-</a:t>
            </a:r>
            <a:r>
              <a:rPr lang="en-US" b="0" baseline="0" dirty="0"/>
              <a:t> a</a:t>
            </a:r>
            <a:r>
              <a:rPr lang="en-US" dirty="0"/>
              <a:t> unique, 90-day coaching program that helps health care leaders utilize the latest innovation frameworks being used in industries from technology to manufacturing and validate innovative ideas using techniques including design thinking, agile development, iterative prototyping, and application. </a:t>
            </a:r>
          </a:p>
          <a:p>
            <a:pPr marL="171450" indent="-171450">
              <a:buFont typeface="Arial" panose="020B0604020202020204" pitchFamily="34" charset="0"/>
              <a:buChar char="•"/>
            </a:pPr>
            <a:r>
              <a:rPr lang="en-US" b="1" dirty="0"/>
              <a:t>Must-have services, such as Cyber Security</a:t>
            </a:r>
            <a:r>
              <a:rPr lang="en-US" dirty="0"/>
              <a:t>: Access to unique, expert resources to protect vital information by assessing risk, investigating vulnerabilities, engineering an IT security environment, and staying on top of the latest cyber threat updates.</a:t>
            </a:r>
          </a:p>
          <a:p>
            <a:pPr marL="171450" indent="-171450">
              <a:buFont typeface="Arial" panose="020B0604020202020204" pitchFamily="34" charset="0"/>
              <a:buChar char="•"/>
            </a:pPr>
            <a:r>
              <a:rPr lang="en-US" b="1" dirty="0"/>
              <a:t>Game-changing partnerships</a:t>
            </a:r>
            <a:r>
              <a:rPr lang="en-US" b="0" baseline="0" dirty="0"/>
              <a:t> at scale,</a:t>
            </a:r>
            <a:r>
              <a:rPr lang="en-US" dirty="0"/>
              <a:t> such as AHA’s collaboration with a new not-for-profit generic drug company, called Civica Rx, to help patients by addressing shortages and high prices of lifesaving medications. </a:t>
            </a:r>
          </a:p>
          <a:p>
            <a:pPr marL="171450" indent="-171450">
              <a:buFont typeface="Arial" panose="020B0604020202020204" pitchFamily="34" charset="0"/>
              <a:buChar char="•"/>
            </a:pPr>
            <a:r>
              <a:rPr lang="en-US" b="1" dirty="0"/>
              <a:t>Advanced case studies </a:t>
            </a:r>
            <a:r>
              <a:rPr lang="en-US" dirty="0"/>
              <a:t>about leading health care organizations making a difference in the field with hard-hitting data analytics</a:t>
            </a:r>
            <a:r>
              <a:rPr lang="en-US" baseline="0" dirty="0"/>
              <a:t> and then </a:t>
            </a:r>
            <a:r>
              <a:rPr lang="en-US" b="1" baseline="0" dirty="0"/>
              <a:t>new, more interactives forums and platforms to help connect leaders with each other </a:t>
            </a:r>
            <a:r>
              <a:rPr lang="en-US" b="0" baseline="0" dirty="0"/>
              <a:t>to share leading practices in operationalization, sustainability, and scale.</a:t>
            </a:r>
            <a:endParaRPr lang="en-US" dirty="0"/>
          </a:p>
          <a:p>
            <a:pPr marL="171450" indent="-171450">
              <a:buFont typeface="Arial" panose="020B0604020202020204" pitchFamily="34" charset="0"/>
              <a:buChar char="•"/>
            </a:pPr>
            <a:r>
              <a:rPr lang="en-US" b="1" dirty="0"/>
              <a:t>And more applied research</a:t>
            </a:r>
            <a:r>
              <a:rPr lang="en-US" b="0" baseline="0" dirty="0"/>
              <a:t> that adapts evidence and data for your specific organizational context and the place you are on your own journey to transform.</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D861B0-12A7-6A42-BC5F-5A443031F7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361727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know the challenges we as a field face are vast. And we know we can’t tackle it all at once. </a:t>
            </a:r>
          </a:p>
          <a:p>
            <a:endParaRPr lang="en-US" dirty="0"/>
          </a:p>
          <a:p>
            <a:r>
              <a:rPr lang="en-US" dirty="0"/>
              <a:t>To do the most good, we must focus sharply on the areas that will have the greatest impact on our members and their patients.  </a:t>
            </a:r>
          </a:p>
          <a:p>
            <a:endParaRPr lang="en-US" dirty="0"/>
          </a:p>
          <a:p>
            <a:pPr marL="171450" indent="-171450">
              <a:buFont typeface="Arial" panose="020B0604020202020204" pitchFamily="34" charset="0"/>
              <a:buChar char="•"/>
            </a:pPr>
            <a:r>
              <a:rPr lang="en-US" dirty="0"/>
              <a:t>Affordability and Value</a:t>
            </a:r>
          </a:p>
          <a:p>
            <a:pPr marL="171450" indent="-171450">
              <a:buFont typeface="Arial" panose="020B0604020202020204" pitchFamily="34" charset="0"/>
              <a:buChar char="•"/>
            </a:pPr>
            <a:r>
              <a:rPr lang="en-US" dirty="0"/>
              <a:t>Performance Improvement</a:t>
            </a:r>
          </a:p>
          <a:p>
            <a:pPr marL="171450" indent="-171450">
              <a:buFont typeface="Arial" panose="020B0604020202020204" pitchFamily="34" charset="0"/>
              <a:buChar char="•"/>
            </a:pPr>
            <a:r>
              <a:rPr lang="en-US" dirty="0"/>
              <a:t>Population Health</a:t>
            </a:r>
          </a:p>
          <a:p>
            <a:pPr marL="171450" indent="-171450">
              <a:buFont typeface="Arial" panose="020B0604020202020204" pitchFamily="34" charset="0"/>
              <a:buChar char="•"/>
            </a:pPr>
            <a:r>
              <a:rPr lang="en-US" dirty="0"/>
              <a:t>New Payment and Delivery Models</a:t>
            </a:r>
          </a:p>
          <a:p>
            <a:pPr marL="171450" indent="-171450">
              <a:buFont typeface="Arial" panose="020B0604020202020204" pitchFamily="34" charset="0"/>
              <a:buChar char="•"/>
            </a:pPr>
            <a:r>
              <a:rPr lang="en-US" dirty="0"/>
              <a:t>Emerging Issues and Market</a:t>
            </a:r>
            <a:r>
              <a:rPr lang="en-US" baseline="0" dirty="0"/>
              <a:t> Intelligence</a:t>
            </a:r>
            <a:endParaRPr lang="en-US" dirty="0"/>
          </a:p>
          <a:p>
            <a:pPr marL="171450" indent="-171450">
              <a:buFont typeface="Arial" panose="020B0604020202020204" pitchFamily="34" charset="0"/>
              <a:buChar char="•"/>
            </a:pPr>
            <a:r>
              <a:rPr lang="en-US" dirty="0"/>
              <a:t>Innovation Capacity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D861B0-12A7-6A42-BC5F-5A443031F7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081282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portion of our presentation when we know you might be asking</a:t>
            </a:r>
            <a:r>
              <a:rPr lang="en-US" baseline="0" dirty="0"/>
              <a:t> yourself</a:t>
            </a:r>
            <a:r>
              <a:rPr lang="en-US" dirty="0"/>
              <a:t>…What makes this center for health innovation uniquely</a:t>
            </a:r>
            <a:r>
              <a:rPr lang="en-US" baseline="0" dirty="0"/>
              <a:t> better</a:t>
            </a:r>
            <a:r>
              <a:rPr lang="en-US" dirty="0"/>
              <a:t>? </a:t>
            </a:r>
          </a:p>
          <a:p>
            <a:endParaRPr lang="en-US" dirty="0"/>
          </a:p>
          <a:p>
            <a:r>
              <a:rPr lang="en-US" dirty="0"/>
              <a:t>Well, several things:</a:t>
            </a:r>
          </a:p>
          <a:p>
            <a:pPr marL="171450" indent="-171450">
              <a:buFont typeface="Arial" panose="020B0604020202020204" pitchFamily="34" charset="0"/>
              <a:buChar char="•"/>
            </a:pPr>
            <a:r>
              <a:rPr lang="en-US" b="1" dirty="0"/>
              <a:t>For more than a century</a:t>
            </a:r>
            <a:r>
              <a:rPr lang="en-US" dirty="0"/>
              <a:t>, AHA has provided our members with expert counsel on a wide range of issues and opportunities …from supporting the development of Medicare and Medicaid …to expanding leadership opportunities for diverse individuals… to taking action on the social determinants of health. </a:t>
            </a:r>
            <a:r>
              <a:rPr lang="en-US" b="1" dirty="0"/>
              <a:t>We are a proven partner</a:t>
            </a:r>
            <a:r>
              <a:rPr lang="en-US" dirty="0"/>
              <a:t>.</a:t>
            </a:r>
          </a:p>
          <a:p>
            <a:pPr marL="171450" indent="-171450">
              <a:buFont typeface="Arial" panose="020B0604020202020204" pitchFamily="34" charset="0"/>
              <a:buChar char="•"/>
            </a:pPr>
            <a:r>
              <a:rPr lang="en-US" dirty="0"/>
              <a:t>We understand the complexity and specific context of our </a:t>
            </a:r>
            <a:r>
              <a:rPr lang="en-US" b="1" dirty="0"/>
              <a:t>nearly 5,000 member  hospitals and health systems </a:t>
            </a:r>
            <a:r>
              <a:rPr lang="en-US" dirty="0"/>
              <a:t>and the unique communities they serve better than anyone else. </a:t>
            </a:r>
          </a:p>
          <a:p>
            <a:pPr marL="171450" indent="-171450">
              <a:buFont typeface="Arial" panose="020B0604020202020204" pitchFamily="34" charset="0"/>
              <a:buChar char="•"/>
            </a:pPr>
            <a:r>
              <a:rPr lang="en-US" dirty="0"/>
              <a:t>We offer a network that spans far and wide to enable health care leaders, entrepreneurs, government agencies, community health leaders, academics and other change agents to </a:t>
            </a:r>
            <a:r>
              <a:rPr lang="en-US" b="1" dirty="0"/>
              <a:t>connect and transform </a:t>
            </a:r>
            <a:r>
              <a:rPr lang="en-US" dirty="0"/>
              <a:t>by working together. </a:t>
            </a:r>
          </a:p>
          <a:p>
            <a:pPr marL="171450" indent="-171450">
              <a:buFont typeface="Arial" panose="020B0604020202020204" pitchFamily="34" charset="0"/>
              <a:buChar char="•"/>
            </a:pPr>
            <a:r>
              <a:rPr lang="en-US" dirty="0"/>
              <a:t>We recognize that we must go beyond incremental innovation and quick fixes by </a:t>
            </a:r>
            <a:r>
              <a:rPr lang="en-US" b="1" dirty="0"/>
              <a:t>creating a strategic roadmap and sustainable culture of innovation across every clinical and business function throughout the system.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D861B0-12A7-6A42-BC5F-5A443031F7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4404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will be know we are getting it right? </a:t>
            </a:r>
          </a:p>
          <a:p>
            <a:endParaRPr lang="en-US" dirty="0"/>
          </a:p>
          <a:p>
            <a:r>
              <a:rPr lang="en-US" dirty="0"/>
              <a:t>We have created a comprehensive measurement program that tracks, monitors and analyzes our work through engagement, qualitative research, efficiency measures and a positive bottom-line. </a:t>
            </a:r>
          </a:p>
          <a:p>
            <a:endParaRPr lang="en-US" dirty="0"/>
          </a:p>
          <a:p>
            <a:r>
              <a:rPr lang="en-US" dirty="0"/>
              <a:t>Only through measurements like these can we continue to challenge, learn and improve ourselves and the field.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D861B0-12A7-6A42-BC5F-5A443031F7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069080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Staying connected with</a:t>
            </a:r>
            <a:r>
              <a:rPr lang="en-US" baseline="0" dirty="0"/>
              <a:t> you is very important to us. And we want to make it easy for you to follow our progress, engage us in a conversation,  and participate in our work. </a:t>
            </a:r>
          </a:p>
          <a:p>
            <a:endParaRPr lang="en-US" baseline="0" dirty="0"/>
          </a:p>
          <a:p>
            <a:r>
              <a:rPr lang="en-US" baseline="0" dirty="0"/>
              <a:t>We want to be where you are 24/7.  </a:t>
            </a:r>
            <a:r>
              <a:rPr lang="en-US" baseline="0"/>
              <a:t>Check </a:t>
            </a:r>
            <a:r>
              <a:rPr lang="en-US" baseline="0" dirty="0"/>
              <a:t>out our web site </a:t>
            </a:r>
            <a:r>
              <a:rPr lang="en-US" baseline="0"/>
              <a:t>at aha.org/center and </a:t>
            </a:r>
            <a:r>
              <a:rPr lang="en-US" baseline="0" dirty="0"/>
              <a:t>follow us across these social media channels.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D861B0-12A7-6A42-BC5F-5A443031F7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852235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8D8510-E530-4FB7-949A-CF7562444056}" type="slidenum">
              <a:rPr lang="en-US" smtClean="0"/>
              <a:t>89</a:t>
            </a:fld>
            <a:endParaRPr lang="en-US" dirty="0"/>
          </a:p>
        </p:txBody>
      </p:sp>
    </p:spTree>
    <p:extLst>
      <p:ext uri="{BB962C8B-B14F-4D97-AF65-F5344CB8AC3E}">
        <p14:creationId xmlns:p14="http://schemas.microsoft.com/office/powerpoint/2010/main" val="27472962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outlines some possible policy scenarios, depending on which party controls the House and the Senate. The takeaway from this slide is that there is only one scenario in which a new effort to repeal and/or replace the ACA will be on the congressional</a:t>
            </a:r>
            <a:r>
              <a:rPr lang="en-US" baseline="0" dirty="0"/>
              <a:t> agenda, and only one scenario where several health care topics will be on the agenda.</a:t>
            </a:r>
          </a:p>
          <a:p>
            <a:endParaRPr lang="en-US" dirty="0"/>
          </a:p>
          <a:p>
            <a:r>
              <a:rPr lang="en-US" dirty="0"/>
              <a:t>The Republican challenge of holding onto their tenuous House majority seems unrelenting; something could happen to alter the apparent trajectory of this election, but right now it seems headed for Democratic gains of between 20 and 40 seats, most likely more than the 23 necessary to tip control.</a:t>
            </a:r>
          </a:p>
          <a:p>
            <a:endParaRPr lang="en-US" dirty="0"/>
          </a:p>
          <a:p>
            <a:r>
              <a:rPr lang="en-US" dirty="0"/>
              <a:t>In the Senate, meanwhile, we don’t even know the direction of any shift that will take place. With about 14 seats in play, 10 held by Democrats, four by Republicans, the uncertainty could not be much greater. </a:t>
            </a:r>
          </a:p>
          <a:p>
            <a:endParaRPr lang="en-US" dirty="0"/>
          </a:p>
          <a:p>
            <a:r>
              <a:rPr lang="en-US" dirty="0"/>
              <a:t>In a president’s first term, the party in power typically loses seats, especially when a president’s approval rating is languishing. The president’s job-approval rating is into the low 40s.  Will there be persuadable voters who backed Trump —as a balance to an expected Clinton victory, perhaps—who will cast their ballot for Democratic candidates simply as a check on Republican control of government.  We shall see in on November 6.</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5B62B5-9AD2-472A-9262-319D6FF0E9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183293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EEA0208C-85D1-4340-9329-7134D8F395FE}" type="slidenum">
              <a:rPr lang="en-US">
                <a:solidFill>
                  <a:prstClr val="black"/>
                </a:solidFill>
                <a:latin typeface="Calibri"/>
              </a:rPr>
              <a:pPr defTabSz="931774">
                <a:defRPr/>
              </a:pPr>
              <a:t>91</a:t>
            </a:fld>
            <a:endParaRPr lang="en-US" dirty="0">
              <a:solidFill>
                <a:prstClr val="black"/>
              </a:solidFill>
              <a:latin typeface="Calibri"/>
            </a:endParaRPr>
          </a:p>
        </p:txBody>
      </p:sp>
    </p:spTree>
    <p:extLst>
      <p:ext uri="{BB962C8B-B14F-4D97-AF65-F5344CB8AC3E}">
        <p14:creationId xmlns:p14="http://schemas.microsoft.com/office/powerpoint/2010/main" val="28559746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4CBAB9AD-CEA5-4840-BC5B-A6A95F0FE8F1}" type="slidenum">
              <a:rPr lang="en-US">
                <a:solidFill>
                  <a:prstClr val="black"/>
                </a:solidFill>
                <a:latin typeface="Calibri"/>
              </a:rPr>
              <a:pPr defTabSz="931774">
                <a:defRPr/>
              </a:pPr>
              <a:t>93</a:t>
            </a:fld>
            <a:endParaRPr lang="en-US" dirty="0">
              <a:solidFill>
                <a:prstClr val="black"/>
              </a:solidFill>
              <a:latin typeface="Calibri"/>
            </a:endParaRPr>
          </a:p>
        </p:txBody>
      </p:sp>
    </p:spTree>
    <p:extLst>
      <p:ext uri="{BB962C8B-B14F-4D97-AF65-F5344CB8AC3E}">
        <p14:creationId xmlns:p14="http://schemas.microsoft.com/office/powerpoint/2010/main" val="341190529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4CBAB9AD-CEA5-4840-BC5B-A6A95F0FE8F1}" type="slidenum">
              <a:rPr lang="en-US">
                <a:solidFill>
                  <a:prstClr val="black"/>
                </a:solidFill>
                <a:latin typeface="Calibri"/>
              </a:rPr>
              <a:pPr defTabSz="931774">
                <a:defRPr/>
              </a:pPr>
              <a:t>94</a:t>
            </a:fld>
            <a:endParaRPr lang="en-US" dirty="0">
              <a:solidFill>
                <a:prstClr val="black"/>
              </a:solidFill>
              <a:latin typeface="Calibri"/>
            </a:endParaRPr>
          </a:p>
        </p:txBody>
      </p:sp>
    </p:spTree>
    <p:extLst>
      <p:ext uri="{BB962C8B-B14F-4D97-AF65-F5344CB8AC3E}">
        <p14:creationId xmlns:p14="http://schemas.microsoft.com/office/powerpoint/2010/main" val="12455921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4CBAB9AD-CEA5-4840-BC5B-A6A95F0FE8F1}" type="slidenum">
              <a:rPr lang="en-US">
                <a:solidFill>
                  <a:prstClr val="black"/>
                </a:solidFill>
                <a:latin typeface="Calibri"/>
              </a:rPr>
              <a:pPr defTabSz="931774">
                <a:defRPr/>
              </a:pPr>
              <a:t>95</a:t>
            </a:fld>
            <a:endParaRPr lang="en-US" dirty="0">
              <a:solidFill>
                <a:prstClr val="black"/>
              </a:solidFill>
              <a:latin typeface="Calibri"/>
            </a:endParaRPr>
          </a:p>
        </p:txBody>
      </p:sp>
    </p:spTree>
    <p:extLst>
      <p:ext uri="{BB962C8B-B14F-4D97-AF65-F5344CB8AC3E}">
        <p14:creationId xmlns:p14="http://schemas.microsoft.com/office/powerpoint/2010/main" val="3716227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4CBAB9AD-CEA5-4840-BC5B-A6A95F0FE8F1}" type="slidenum">
              <a:rPr lang="en-US">
                <a:solidFill>
                  <a:prstClr val="black"/>
                </a:solidFill>
                <a:latin typeface="Calibri"/>
              </a:rPr>
              <a:pPr defTabSz="931774">
                <a:defRPr/>
              </a:pPr>
              <a:t>96</a:t>
            </a:fld>
            <a:endParaRPr lang="en-US" dirty="0">
              <a:solidFill>
                <a:prstClr val="black"/>
              </a:solidFill>
              <a:latin typeface="Calibri"/>
            </a:endParaRPr>
          </a:p>
        </p:txBody>
      </p:sp>
    </p:spTree>
    <p:extLst>
      <p:ext uri="{BB962C8B-B14F-4D97-AF65-F5344CB8AC3E}">
        <p14:creationId xmlns:p14="http://schemas.microsoft.com/office/powerpoint/2010/main" val="36753319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n-US" dirty="0"/>
              <a:t>The Board has not taken a specific position regarding abandonment, particularly in the event of an active shooter. This is not addressed in the MN Nurse Practice Act and the Board has not had experience with this occurring. The Board takes into consideration all of the circumstances surrounding a reported incident. The Board would consider standards of practice and codes of ethics in evaluating a report of abandonment.  Each incident would be reviewed individually, taking into consideration all the circumstances present at the time. Clearly, an instance of an active shooter is an extremely atypical situation. </a:t>
            </a:r>
          </a:p>
          <a:p>
            <a:r>
              <a:rPr lang="en-US" dirty="0"/>
              <a:t> </a:t>
            </a:r>
          </a:p>
          <a:p>
            <a:r>
              <a:rPr lang="en-US" dirty="0"/>
              <a:t>One document that addresses some of these considerations is “Active Shooter Planning and Response” developed by the Healthcare and Public Health Sector Coordinating Council. This document was updated in 2017. It says, in part, </a:t>
            </a:r>
          </a:p>
          <a:p>
            <a:r>
              <a:rPr lang="en-US" dirty="0"/>
              <a:t> </a:t>
            </a:r>
          </a:p>
          <a:p>
            <a:r>
              <a:rPr lang="en-US" dirty="0"/>
              <a:t>“ Healthcare professionals have a duty to care for the patients for which they are responsible. Since incidents such as an active shooter scenario are highly dynamic, some ethical decisions may need to be made to ensure the least loss of life possible. Every reasonable attempt to continue caring for patients must be made, but in the event this becomes impossible without putting others at risk for loss of life, certain decisions must be made. The following guidelines are meant to provide issues to consider when making difficult decisions, prompt meaningful discussions, and prepare those who might be involved in such an incident before it ever happens.</a:t>
            </a:r>
          </a:p>
          <a:p>
            <a:pPr lvl="0"/>
            <a:r>
              <a:rPr lang="en-US" dirty="0"/>
              <a:t>Allocate resources fairly with special consideration given to those most vulnerable</a:t>
            </a:r>
          </a:p>
          <a:p>
            <a:pPr lvl="0"/>
            <a:r>
              <a:rPr lang="en-US" dirty="0"/>
              <a:t>Limit harm to the extent possible. With limited resources, healthcare professionals may not be able to meet the needs of all involved</a:t>
            </a:r>
          </a:p>
          <a:p>
            <a:pPr lvl="0"/>
            <a:r>
              <a:rPr lang="en-US" dirty="0"/>
              <a:t>Treat all patients with respect and dignity, regardless of the level of care that can continue to have provided them </a:t>
            </a:r>
          </a:p>
          <a:p>
            <a:pPr lvl="0"/>
            <a:r>
              <a:rPr lang="en-US" dirty="0"/>
              <a:t>Prepare to decide to discontinue care to those who may not be able to be brought to safety in consideration of those who can </a:t>
            </a:r>
          </a:p>
          <a:p>
            <a:pPr lvl="0"/>
            <a:r>
              <a:rPr lang="en-US" dirty="0"/>
              <a:t>Realize some individuals who are able to avoid the incident will choose to remain in dangerous areas. Consider how to react to those situations </a:t>
            </a:r>
          </a:p>
          <a:p>
            <a:pPr lvl="0"/>
            <a:r>
              <a:rPr lang="en-US" dirty="0"/>
              <a:t>To the extent possible, think about the needs of others as well as yourself. Consider the greater good as well as your own interests </a:t>
            </a:r>
          </a:p>
          <a:p>
            <a:r>
              <a:rPr lang="en-US" dirty="0"/>
              <a:t>During an active shooter situation, the natural human reaction is to be startled, feel fear and anxiety, and even experience initial disbelief. You can expect to hear noise from alarms, gunfire and explosions, and people shouting and screaming. Training provides the means to regain your composure, recall at least some of what you have learned, and commit to action. We know a trained individual will more likely respond according to the training received and will not descend into denial, while the untrained will more likely not respond appropriately, descend into denial and helplessness, and will usually become part of the problem. There are several sets of planning guidance that have been developed for active shooter incidents for organizations such as schools, government, and business office settings. The key message of this document is that hospitals, academic health centers, and other healthcare settings represent a unique set of challenges for active shooter planning. The uniqueness of healthcare facilities and the limitations as a result of size, location, critical care versus acute care, rural versus urban versus suburban, the presence of students, whether you have security, law enforcement availability and response times are just a few of the many challenges when developing a response to an active shooter. For this reason, we recommend that as you develop your plan, you consider the planning guidance listed below and determine what works best in your particular circumstances. You will notice however that all of the guidance below shares a common set of principles. The first of these principles is that your plan should seek to maximize the protection of life. If possible, evacuation from the incident will reduce the number of people in harm’s way, and facilitate the law enforcement response. Another principle is that in the end, individuals will have to make decisions based on their assessment of the situation in how best to maximize the protection of life and what tactics to employ. When all other options have been exhausted, an individual decision to engage or fight the shooter may be the only tactic available. Another important principle for healthcare is that individuals may have a duty of care for patients – in your planning, you should determine any specific requirements that your organization may have and include this in staff training so that they may include this aspect in determining the best course of action to take in maximizing the protection of life.”</a:t>
            </a:r>
          </a:p>
          <a:p>
            <a:r>
              <a:rPr lang="en-US" dirty="0"/>
              <a:t> </a:t>
            </a:r>
          </a:p>
          <a:p>
            <a:r>
              <a:rPr lang="en-US" dirty="0"/>
              <a:t>I am not mentioning this resource as a binding authority just one statement of principles to consider. I am also aware there is research and writing on the ethical issues of patient care versus abandonment in the context of natural disasters, such as Hurricane Katrina.  You may find some of that writing helpful to you in identifying the ethical issues in an incident with an active shooter.</a:t>
            </a:r>
          </a:p>
          <a:p>
            <a:r>
              <a:rPr lang="en-US" dirty="0"/>
              <a:t> </a:t>
            </a:r>
          </a:p>
          <a:p>
            <a:r>
              <a:rPr lang="en-US" dirty="0"/>
              <a:t>While there is not a black and white answer, I hope this is helpful.</a:t>
            </a:r>
          </a:p>
          <a:p>
            <a:r>
              <a:rPr lang="en-US" dirty="0"/>
              <a:t>Tania</a:t>
            </a:r>
          </a:p>
          <a:p>
            <a:endParaRPr lang="en-US" dirty="0"/>
          </a:p>
        </p:txBody>
      </p:sp>
      <p:sp>
        <p:nvSpPr>
          <p:cNvPr id="4" name="Slide Number Placeholder 3"/>
          <p:cNvSpPr>
            <a:spLocks noGrp="1"/>
          </p:cNvSpPr>
          <p:nvPr>
            <p:ph type="sldNum" sz="quarter" idx="10"/>
          </p:nvPr>
        </p:nvSpPr>
        <p:spPr/>
        <p:txBody>
          <a:bodyPr/>
          <a:lstStyle/>
          <a:p>
            <a:pPr defTabSz="931774">
              <a:defRPr/>
            </a:pPr>
            <a:fld id="{4CBAB9AD-CEA5-4840-BC5B-A6A95F0FE8F1}" type="slidenum">
              <a:rPr lang="en-US">
                <a:solidFill>
                  <a:prstClr val="black"/>
                </a:solidFill>
                <a:latin typeface="Calibri"/>
              </a:rPr>
              <a:pPr defTabSz="931774">
                <a:defRPr/>
              </a:pPr>
              <a:t>97</a:t>
            </a:fld>
            <a:endParaRPr lang="en-US" dirty="0">
              <a:solidFill>
                <a:prstClr val="black"/>
              </a:solidFill>
              <a:latin typeface="Calibri"/>
            </a:endParaRPr>
          </a:p>
        </p:txBody>
      </p:sp>
    </p:spTree>
    <p:extLst>
      <p:ext uri="{BB962C8B-B14F-4D97-AF65-F5344CB8AC3E}">
        <p14:creationId xmlns:p14="http://schemas.microsoft.com/office/powerpoint/2010/main" val="192027958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6452" hangingPunct="0">
              <a:defRPr/>
            </a:pPr>
            <a:endParaRPr lang="en-US" dirty="0"/>
          </a:p>
          <a:p>
            <a:pPr defTabSz="916452" hangingPunct="0">
              <a:defRPr/>
            </a:pPr>
            <a:endParaRPr lang="en-US" dirty="0"/>
          </a:p>
        </p:txBody>
      </p:sp>
      <p:sp>
        <p:nvSpPr>
          <p:cNvPr id="4" name="Slide Number Placeholder 3"/>
          <p:cNvSpPr>
            <a:spLocks noGrp="1"/>
          </p:cNvSpPr>
          <p:nvPr>
            <p:ph type="sldNum" sz="quarter" idx="10"/>
          </p:nvPr>
        </p:nvSpPr>
        <p:spPr/>
        <p:txBody>
          <a:bodyPr/>
          <a:lstStyle/>
          <a:p>
            <a:pPr defTabSz="931774">
              <a:defRPr/>
            </a:pPr>
            <a:fld id="{CEA8DA20-DE2B-034C-9050-14AB7FC6871B}" type="slidenum">
              <a:rPr lang="en-US">
                <a:solidFill>
                  <a:prstClr val="black"/>
                </a:solidFill>
                <a:latin typeface="Calibri"/>
              </a:rPr>
              <a:pPr defTabSz="931774">
                <a:defRPr/>
              </a:pPr>
              <a:t>98</a:t>
            </a:fld>
            <a:endParaRPr lang="en-US" dirty="0">
              <a:solidFill>
                <a:prstClr val="black"/>
              </a:solidFill>
              <a:latin typeface="Calibri"/>
            </a:endParaRPr>
          </a:p>
        </p:txBody>
      </p:sp>
    </p:spTree>
    <p:extLst>
      <p:ext uri="{BB962C8B-B14F-4D97-AF65-F5344CB8AC3E}">
        <p14:creationId xmlns:p14="http://schemas.microsoft.com/office/powerpoint/2010/main" val="122471638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Increase in violent situations in communities across MN including several high profile cases in a hospital setting</a:t>
            </a:r>
          </a:p>
          <a:p>
            <a:r>
              <a:rPr lang="en-US" dirty="0"/>
              <a:t>Various situations where law enforcement and health care cross paths and opportunities to improve collaboration:</a:t>
            </a:r>
          </a:p>
          <a:p>
            <a:pPr lvl="1"/>
            <a:r>
              <a:rPr lang="en-US" dirty="0"/>
              <a:t>Clarity on releasing information</a:t>
            </a:r>
          </a:p>
          <a:p>
            <a:pPr lvl="1"/>
            <a:r>
              <a:rPr lang="en-US" dirty="0"/>
              <a:t>Mental/behavioral health and chemical dependency crisis situations including peace/health officer authority and emergency admissions</a:t>
            </a:r>
          </a:p>
          <a:p>
            <a:pPr lvl="1"/>
            <a:r>
              <a:rPr lang="en-US" dirty="0"/>
              <a:t>Barriers in the MN Health Records Act</a:t>
            </a:r>
          </a:p>
          <a:p>
            <a:pPr lvl="1"/>
            <a:r>
              <a:rPr lang="en-US" dirty="0"/>
              <a:t>More clarity on court orders and blood draws</a:t>
            </a:r>
          </a:p>
          <a:p>
            <a:pPr lvl="1"/>
            <a:r>
              <a:rPr lang="en-US" dirty="0"/>
              <a:t>More clarity on how minors can be treated with law enforcement</a:t>
            </a:r>
          </a:p>
          <a:p>
            <a:pPr lvl="0"/>
            <a:r>
              <a:rPr lang="en-US" dirty="0"/>
              <a:t>Extension of workplace violence resources</a:t>
            </a:r>
          </a:p>
          <a:p>
            <a:pPr lvl="0"/>
            <a:endParaRPr lang="en-US" dirty="0"/>
          </a:p>
          <a:p>
            <a:pPr lvl="1"/>
            <a:endParaRPr lang="en-US" dirty="0"/>
          </a:p>
          <a:p>
            <a:endParaRPr lang="en-US" dirty="0"/>
          </a:p>
        </p:txBody>
      </p:sp>
      <p:sp>
        <p:nvSpPr>
          <p:cNvPr id="4" name="Slide Number Placeholder 3"/>
          <p:cNvSpPr>
            <a:spLocks noGrp="1"/>
          </p:cNvSpPr>
          <p:nvPr>
            <p:ph type="sldNum" sz="quarter" idx="10"/>
          </p:nvPr>
        </p:nvSpPr>
        <p:spPr/>
        <p:txBody>
          <a:bodyPr/>
          <a:lstStyle/>
          <a:p>
            <a:pPr defTabSz="931774">
              <a:defRPr/>
            </a:pPr>
            <a:fld id="{4CBAB9AD-CEA5-4840-BC5B-A6A95F0FE8F1}" type="slidenum">
              <a:rPr lang="en-US">
                <a:solidFill>
                  <a:prstClr val="black"/>
                </a:solidFill>
                <a:latin typeface="Calibri"/>
              </a:rPr>
              <a:pPr defTabSz="931774">
                <a:defRPr/>
              </a:pPr>
              <a:t>99</a:t>
            </a:fld>
            <a:endParaRPr lang="en-US" dirty="0">
              <a:solidFill>
                <a:prstClr val="black"/>
              </a:solidFill>
              <a:latin typeface="Calibri"/>
            </a:endParaRPr>
          </a:p>
        </p:txBody>
      </p:sp>
    </p:spTree>
    <p:extLst>
      <p:ext uri="{BB962C8B-B14F-4D97-AF65-F5344CB8AC3E}">
        <p14:creationId xmlns:p14="http://schemas.microsoft.com/office/powerpoint/2010/main" val="248942036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4CBAB9AD-CEA5-4840-BC5B-A6A95F0FE8F1}" type="slidenum">
              <a:rPr lang="en-US">
                <a:solidFill>
                  <a:prstClr val="black"/>
                </a:solidFill>
                <a:latin typeface="Calibri"/>
              </a:rPr>
              <a:pPr defTabSz="931774">
                <a:defRPr/>
              </a:pPr>
              <a:t>100</a:t>
            </a:fld>
            <a:endParaRPr lang="en-US" dirty="0">
              <a:solidFill>
                <a:prstClr val="black"/>
              </a:solidFill>
              <a:latin typeface="Calibri"/>
            </a:endParaRPr>
          </a:p>
        </p:txBody>
      </p:sp>
    </p:spTree>
    <p:extLst>
      <p:ext uri="{BB962C8B-B14F-4D97-AF65-F5344CB8AC3E}">
        <p14:creationId xmlns:p14="http://schemas.microsoft.com/office/powerpoint/2010/main" val="234971692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900" b="1" dirty="0"/>
          </a:p>
          <a:p>
            <a:endParaRPr lang="en-US" dirty="0"/>
          </a:p>
        </p:txBody>
      </p:sp>
      <p:sp>
        <p:nvSpPr>
          <p:cNvPr id="4" name="Slide Number Placeholder 3"/>
          <p:cNvSpPr>
            <a:spLocks noGrp="1"/>
          </p:cNvSpPr>
          <p:nvPr>
            <p:ph type="sldNum" sz="quarter" idx="10"/>
          </p:nvPr>
        </p:nvSpPr>
        <p:spPr/>
        <p:txBody>
          <a:bodyPr/>
          <a:lstStyle/>
          <a:p>
            <a:pPr defTabSz="931774">
              <a:defRPr/>
            </a:pPr>
            <a:fld id="{4CBAB9AD-CEA5-4840-BC5B-A6A95F0FE8F1}" type="slidenum">
              <a:rPr lang="en-US">
                <a:solidFill>
                  <a:prstClr val="black"/>
                </a:solidFill>
                <a:latin typeface="Calibri"/>
              </a:rPr>
              <a:pPr defTabSz="931774">
                <a:defRPr/>
              </a:pPr>
              <a:t>101</a:t>
            </a:fld>
            <a:endParaRPr lang="en-US" dirty="0">
              <a:solidFill>
                <a:prstClr val="black"/>
              </a:solidFill>
              <a:latin typeface="Calibri"/>
            </a:endParaRPr>
          </a:p>
        </p:txBody>
      </p:sp>
    </p:spTree>
    <p:extLst>
      <p:ext uri="{BB962C8B-B14F-4D97-AF65-F5344CB8AC3E}">
        <p14:creationId xmlns:p14="http://schemas.microsoft.com/office/powerpoint/2010/main" val="26129796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to local</a:t>
            </a:r>
            <a:r>
              <a:rPr lang="en-US" baseline="0" dirty="0"/>
              <a:t> favorite Charlie Cook for some predictions, you can see that the major concern in the midterms is money. In years past that often meant tax reform or defense spending, but considering the historic proportion of spending that’s going toward health care, that means we’re not totally out of focus.</a:t>
            </a:r>
          </a:p>
          <a:p>
            <a:endParaRPr lang="en-US" baseline="0" dirty="0"/>
          </a:p>
          <a:p>
            <a:r>
              <a:rPr lang="en-US" baseline="0" dirty="0"/>
              <a:t>In order to increase their odds of success, the House is on recess until after the election. Senator McConnell is keeping the Senate in session in October.</a:t>
            </a:r>
          </a:p>
          <a:p>
            <a:endParaRPr lang="en-US" baseline="0" dirty="0"/>
          </a:p>
          <a:p>
            <a:r>
              <a:rPr lang="en-US" baseline="0" dirty="0"/>
              <a:t>The lame duck schedule could consist of a couple weeks in November and a couple in December.  It will be necessary.  Congress passed and the President signed on Sept 28 an appropriations bill that funds the Department of Health and Human Services, Education, Labor and Defense.  However that bill includes a continuing resolution funding many departments and agencies until December 7.   Departments impacted by a potential government shut down in December include Departments of Homeland Security, Justice, Agriculture, Commerce, Transportation, State .</a:t>
            </a:r>
          </a:p>
          <a:p>
            <a:r>
              <a:rPr lang="en-US" baseline="0" dirty="0"/>
              <a:t>Departments and agencies with full year budgets signed prior to Sept. 28 include Departments of Veterans Affairs, Energy and water projects (Army Corps of Engineers), as well as the Legislative Branch and military construction.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5B62B5-9AD2-472A-9262-319D6FF0E9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122786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4CBAB9AD-CEA5-4840-BC5B-A6A95F0FE8F1}" type="slidenum">
              <a:rPr lang="en-US">
                <a:solidFill>
                  <a:prstClr val="black"/>
                </a:solidFill>
                <a:latin typeface="Calibri"/>
              </a:rPr>
              <a:pPr defTabSz="931774">
                <a:defRPr/>
              </a:pPr>
              <a:t>102</a:t>
            </a:fld>
            <a:endParaRPr lang="en-US" dirty="0">
              <a:solidFill>
                <a:prstClr val="black"/>
              </a:solidFill>
              <a:latin typeface="Calibri"/>
            </a:endParaRPr>
          </a:p>
        </p:txBody>
      </p:sp>
    </p:spTree>
    <p:extLst>
      <p:ext uri="{BB962C8B-B14F-4D97-AF65-F5344CB8AC3E}">
        <p14:creationId xmlns:p14="http://schemas.microsoft.com/office/powerpoint/2010/main" val="201347382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4CBAB9AD-CEA5-4840-BC5B-A6A95F0FE8F1}" type="slidenum">
              <a:rPr lang="en-US">
                <a:solidFill>
                  <a:prstClr val="black"/>
                </a:solidFill>
                <a:latin typeface="Calibri"/>
              </a:rPr>
              <a:pPr defTabSz="931774">
                <a:defRPr/>
              </a:pPr>
              <a:t>103</a:t>
            </a:fld>
            <a:endParaRPr lang="en-US" dirty="0">
              <a:solidFill>
                <a:prstClr val="black"/>
              </a:solidFill>
              <a:latin typeface="Calibri"/>
            </a:endParaRPr>
          </a:p>
        </p:txBody>
      </p:sp>
    </p:spTree>
    <p:extLst>
      <p:ext uri="{BB962C8B-B14F-4D97-AF65-F5344CB8AC3E}">
        <p14:creationId xmlns:p14="http://schemas.microsoft.com/office/powerpoint/2010/main" val="368371364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4CBAB9AD-CEA5-4840-BC5B-A6A95F0FE8F1}" type="slidenum">
              <a:rPr lang="en-US">
                <a:solidFill>
                  <a:prstClr val="black"/>
                </a:solidFill>
                <a:latin typeface="Calibri"/>
              </a:rPr>
              <a:pPr defTabSz="931774">
                <a:defRPr/>
              </a:pPr>
              <a:t>104</a:t>
            </a:fld>
            <a:endParaRPr lang="en-US" dirty="0">
              <a:solidFill>
                <a:prstClr val="black"/>
              </a:solidFill>
              <a:latin typeface="Calibri"/>
            </a:endParaRPr>
          </a:p>
        </p:txBody>
      </p:sp>
    </p:spTree>
    <p:extLst>
      <p:ext uri="{BB962C8B-B14F-4D97-AF65-F5344CB8AC3E}">
        <p14:creationId xmlns:p14="http://schemas.microsoft.com/office/powerpoint/2010/main" val="221742372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 = 46 responses</a:t>
            </a:r>
          </a:p>
          <a:p>
            <a:r>
              <a:rPr lang="en-US" dirty="0"/>
              <a:t>34 Question Survey</a:t>
            </a:r>
          </a:p>
          <a:p>
            <a:r>
              <a:rPr lang="en-US" dirty="0"/>
              <a:t>Sent to all Security</a:t>
            </a:r>
            <a:r>
              <a:rPr lang="en-US" baseline="0" dirty="0"/>
              <a:t> Professionals, Facility Directors, Compliance, General Counsel, Risk Management, Government Relations contacts)</a:t>
            </a:r>
            <a:endParaRPr lang="en-US" dirty="0"/>
          </a:p>
        </p:txBody>
      </p:sp>
      <p:sp>
        <p:nvSpPr>
          <p:cNvPr id="4" name="Slide Number Placeholder 3"/>
          <p:cNvSpPr>
            <a:spLocks noGrp="1"/>
          </p:cNvSpPr>
          <p:nvPr>
            <p:ph type="sldNum" sz="quarter" idx="10"/>
          </p:nvPr>
        </p:nvSpPr>
        <p:spPr/>
        <p:txBody>
          <a:bodyPr/>
          <a:lstStyle/>
          <a:p>
            <a:pPr defTabSz="931774">
              <a:defRPr/>
            </a:pPr>
            <a:fld id="{EEA0208C-85D1-4340-9329-7134D8F395FE}" type="slidenum">
              <a:rPr lang="en-US">
                <a:solidFill>
                  <a:prstClr val="black"/>
                </a:solidFill>
                <a:latin typeface="Calibri"/>
              </a:rPr>
              <a:pPr defTabSz="931774">
                <a:defRPr/>
              </a:pPr>
              <a:t>113</a:t>
            </a:fld>
            <a:endParaRPr lang="en-US" dirty="0">
              <a:solidFill>
                <a:prstClr val="black"/>
              </a:solidFill>
              <a:latin typeface="Calibri"/>
            </a:endParaRPr>
          </a:p>
        </p:txBody>
      </p:sp>
    </p:spTree>
    <p:extLst>
      <p:ext uri="{BB962C8B-B14F-4D97-AF65-F5344CB8AC3E}">
        <p14:creationId xmlns:p14="http://schemas.microsoft.com/office/powerpoint/2010/main" val="33313463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931653">
              <a:defRPr/>
            </a:pPr>
            <a:r>
              <a:rPr lang="en-US" dirty="0">
                <a:solidFill>
                  <a:prstClr val="black"/>
                </a:solidFill>
              </a:rPr>
              <a:t>Recognition/Gratitude – </a:t>
            </a:r>
            <a:r>
              <a:rPr lang="en-US" i="1" dirty="0">
                <a:solidFill>
                  <a:prstClr val="black"/>
                </a:solidFill>
              </a:rPr>
              <a:t>Thank You, We appreciate you, We care about you, We care about everyone, we’re making a commitment to you, convey a message of caring</a:t>
            </a:r>
          </a:p>
          <a:p>
            <a:pPr defTabSz="931653">
              <a:defRPr/>
            </a:pPr>
            <a:r>
              <a:rPr lang="en-US" dirty="0">
                <a:solidFill>
                  <a:prstClr val="black"/>
                </a:solidFill>
              </a:rPr>
              <a:t>Violence Prevention – </a:t>
            </a:r>
          </a:p>
          <a:p>
            <a:pPr defTabSz="931653">
              <a:defRPr/>
            </a:pPr>
            <a:r>
              <a:rPr lang="en-US" dirty="0">
                <a:solidFill>
                  <a:prstClr val="black"/>
                </a:solidFill>
              </a:rPr>
              <a:t>Wellbeing – </a:t>
            </a:r>
            <a:r>
              <a:rPr lang="en-US" i="1" dirty="0">
                <a:solidFill>
                  <a:prstClr val="black"/>
                </a:solidFill>
              </a:rPr>
              <a:t>healthy balance, nutrition, mindfulness, taking breaks, good breakrooms, exemplar, reach out to front line managers</a:t>
            </a:r>
          </a:p>
          <a:p>
            <a:pPr defTabSz="931653">
              <a:defRPr/>
            </a:pPr>
            <a:r>
              <a:rPr lang="en-US" b="1" dirty="0">
                <a:solidFill>
                  <a:prstClr val="black"/>
                </a:solidFill>
              </a:rPr>
              <a:t>Survey, messaging, portal with resources</a:t>
            </a:r>
          </a:p>
          <a:p>
            <a:pPr defTabSz="931653">
              <a:defRPr/>
            </a:pPr>
            <a:endParaRPr lang="en-US" dirty="0">
              <a:solidFill>
                <a:prstClr val="black"/>
              </a:solidFill>
            </a:endParaRPr>
          </a:p>
          <a:p>
            <a:endParaRPr lang="en-US" dirty="0"/>
          </a:p>
        </p:txBody>
      </p:sp>
      <p:sp>
        <p:nvSpPr>
          <p:cNvPr id="4" name="Slide Number Placeholder 3"/>
          <p:cNvSpPr>
            <a:spLocks noGrp="1"/>
          </p:cNvSpPr>
          <p:nvPr>
            <p:ph type="sldNum" sz="quarter" idx="10"/>
          </p:nvPr>
        </p:nvSpPr>
        <p:spPr/>
        <p:txBody>
          <a:bodyPr/>
          <a:lstStyle/>
          <a:p>
            <a:pPr defTabSz="931774">
              <a:defRPr/>
            </a:pPr>
            <a:fld id="{1F039E38-FCD0-8545-A139-AF8D188E0AA4}" type="slidenum">
              <a:rPr lang="en-US">
                <a:solidFill>
                  <a:prstClr val="black"/>
                </a:solidFill>
                <a:latin typeface="Calibri"/>
              </a:rPr>
              <a:pPr defTabSz="931774">
                <a:defRPr/>
              </a:pPr>
              <a:t>115</a:t>
            </a:fld>
            <a:endParaRPr lang="en-US" dirty="0">
              <a:solidFill>
                <a:prstClr val="black"/>
              </a:solidFill>
              <a:latin typeface="Calibri"/>
            </a:endParaRPr>
          </a:p>
        </p:txBody>
      </p:sp>
    </p:spTree>
    <p:extLst>
      <p:ext uri="{BB962C8B-B14F-4D97-AF65-F5344CB8AC3E}">
        <p14:creationId xmlns:p14="http://schemas.microsoft.com/office/powerpoint/2010/main" val="296888244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1F039E38-FCD0-8545-A139-AF8D188E0AA4}" type="slidenum">
              <a:rPr lang="en-US">
                <a:solidFill>
                  <a:prstClr val="black"/>
                </a:solidFill>
                <a:latin typeface="Calibri"/>
              </a:rPr>
              <a:pPr defTabSz="931774">
                <a:defRPr/>
              </a:pPr>
              <a:t>116</a:t>
            </a:fld>
            <a:endParaRPr lang="en-US" dirty="0">
              <a:solidFill>
                <a:prstClr val="black"/>
              </a:solidFill>
              <a:latin typeface="Calibri"/>
            </a:endParaRPr>
          </a:p>
        </p:txBody>
      </p:sp>
    </p:spTree>
    <p:extLst>
      <p:ext uri="{BB962C8B-B14F-4D97-AF65-F5344CB8AC3E}">
        <p14:creationId xmlns:p14="http://schemas.microsoft.com/office/powerpoint/2010/main" val="296888244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1F039E38-FCD0-8545-A139-AF8D188E0AA4}" type="slidenum">
              <a:rPr lang="en-US">
                <a:solidFill>
                  <a:prstClr val="black"/>
                </a:solidFill>
                <a:latin typeface="Calibri"/>
              </a:rPr>
              <a:pPr defTabSz="931774">
                <a:defRPr/>
              </a:pPr>
              <a:t>117</a:t>
            </a:fld>
            <a:endParaRPr lang="en-US" dirty="0">
              <a:solidFill>
                <a:prstClr val="black"/>
              </a:solidFill>
              <a:latin typeface="Calibri"/>
            </a:endParaRPr>
          </a:p>
        </p:txBody>
      </p:sp>
    </p:spTree>
    <p:extLst>
      <p:ext uri="{BB962C8B-B14F-4D97-AF65-F5344CB8AC3E}">
        <p14:creationId xmlns:p14="http://schemas.microsoft.com/office/powerpoint/2010/main" val="296888244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100" b="1" dirty="0"/>
              <a:t>Workforce Wellness </a:t>
            </a:r>
          </a:p>
          <a:p>
            <a:r>
              <a:rPr lang="en-US" sz="1100" b="1" dirty="0"/>
              <a:t>Policies</a:t>
            </a:r>
            <a:r>
              <a:rPr lang="en-US" sz="1100" dirty="0"/>
              <a:t> – </a:t>
            </a:r>
            <a:r>
              <a:rPr lang="en-US" sz="1100" i="1" dirty="0"/>
              <a:t>“putting our patients first” </a:t>
            </a:r>
            <a:r>
              <a:rPr lang="en-US" sz="1100" dirty="0"/>
              <a:t>by:  flu vaccination, smoke free, motor vehicle safety, violence in the workplace, EAP, drug/alcohol free, adoption assistance, </a:t>
            </a:r>
            <a:endParaRPr lang="en-US" sz="1100" b="1" dirty="0"/>
          </a:p>
          <a:p>
            <a:r>
              <a:rPr lang="en-US" sz="1100" b="1" dirty="0"/>
              <a:t>Programs (Hospital &amp; Systemwide) – </a:t>
            </a:r>
            <a:r>
              <a:rPr lang="en-US" sz="1100" dirty="0"/>
              <a:t>fitness challenge, </a:t>
            </a:r>
            <a:r>
              <a:rPr lang="en-US" sz="1100" i="1" dirty="0"/>
              <a:t>Compassionate Connections – being aware of your well-being, </a:t>
            </a:r>
            <a:r>
              <a:rPr lang="en-US" sz="1100" dirty="0"/>
              <a:t>reduced insurance premiums for those participating in wellness programming, </a:t>
            </a:r>
            <a:r>
              <a:rPr lang="en-US" sz="1100" i="1" dirty="0"/>
              <a:t>Disease Management Program, </a:t>
            </a:r>
            <a:r>
              <a:rPr lang="en-US" sz="1100" dirty="0"/>
              <a:t>program with 3 pillars:  </a:t>
            </a:r>
            <a:r>
              <a:rPr lang="en-US" sz="1100" i="1" dirty="0"/>
              <a:t>Movement with a Mission, Mental Well-Being and Nutritional Wellness, </a:t>
            </a:r>
            <a:r>
              <a:rPr lang="en-US" sz="1100" dirty="0"/>
              <a:t>on site yoga &amp; chair massage, pilot of urgent medical care for employees, Mothers’ Corner, Walking Maps, ergonomics website, smoking cessation program, BeFit fitness &amp; nutrition program, Program focused on Human Caring Theory (space for staff for reflexology, meditation, relaxation, reiki, massages); professional peer support programs.</a:t>
            </a:r>
            <a:endParaRPr lang="en-US" sz="1100" b="1" i="1" dirty="0"/>
          </a:p>
          <a:p>
            <a:endParaRPr lang="en-US" sz="1100" b="1" dirty="0"/>
          </a:p>
          <a:p>
            <a:r>
              <a:rPr lang="en-US" sz="1100" b="1" dirty="0"/>
              <a:t>Staff Appreciation OR Reward &amp; Recognition</a:t>
            </a:r>
          </a:p>
          <a:p>
            <a:r>
              <a:rPr lang="en-US" sz="1100" b="1" dirty="0"/>
              <a:t>Policies </a:t>
            </a:r>
            <a:r>
              <a:rPr lang="en-US" sz="1100" dirty="0"/>
              <a:t>– annual staff recognition events, employee service awards, employee/MVP of the month, Clinical Award, Customer Service Award</a:t>
            </a:r>
            <a:endParaRPr lang="en-US" sz="1100" b="1" dirty="0"/>
          </a:p>
          <a:p>
            <a:r>
              <a:rPr lang="en-US" sz="1100" b="1" dirty="0"/>
              <a:t>Programs (Hospital &amp; Systemwide) – </a:t>
            </a:r>
            <a:r>
              <a:rPr lang="en-US" sz="1100" i="1" dirty="0"/>
              <a:t>Ace of Hearts, Way to Go Cards, Daisy Awards, Angel Wings, Great Catch, Employee Pillar Awards, Resident Wellness Committee, Visions of Excellence Award, Team Member of the Month, </a:t>
            </a:r>
            <a:r>
              <a:rPr lang="en-US" sz="1100" dirty="0"/>
              <a:t>honoring “</a:t>
            </a:r>
            <a:r>
              <a:rPr lang="en-US" sz="1100" i="1" dirty="0"/>
              <a:t>days” or “weeks of various hospital employees, “Everyone, Everyday” Caregiver, </a:t>
            </a:r>
            <a:r>
              <a:rPr lang="en-US" sz="1100" dirty="0"/>
              <a:t>Employee Community Engagement </a:t>
            </a:r>
            <a:endParaRPr lang="en-US" sz="1100" b="1" dirty="0"/>
          </a:p>
          <a:p>
            <a:endParaRPr lang="en-US" sz="1100" b="1" dirty="0"/>
          </a:p>
          <a:p>
            <a:r>
              <a:rPr lang="en-US" sz="1100" b="1" dirty="0"/>
              <a:t>Other policies/programs that you believe your employees would benefit from and of which we should be aware?</a:t>
            </a:r>
          </a:p>
          <a:p>
            <a:r>
              <a:rPr lang="en-US" sz="1100" dirty="0"/>
              <a:t>Policies to address the environment (building in stretches/breaks, food selections to increase stamina, physical work environment for improved physical &amp; emotional health such as standing or treadmill desks, onsite fitness &amp; wellness centers, quiet spaces; peer-to-peer recognition program, mindfulness initiatives, “Healthy Meeting” – not just healthy food, but staying on task and ending on time.</a:t>
            </a:r>
          </a:p>
          <a:p>
            <a:endParaRPr lang="en-US" sz="1100" b="1" dirty="0"/>
          </a:p>
          <a:p>
            <a:r>
              <a:rPr lang="en-US" sz="1100" b="1" dirty="0"/>
              <a:t>Use of Metrics to Measure Impact of Policies &amp; Programs – (next slide too)</a:t>
            </a:r>
          </a:p>
          <a:p>
            <a:r>
              <a:rPr lang="en-US" sz="1100" dirty="0"/>
              <a:t>Employee engagement surveys, data on burnout, workplace outcome metrics (EAP), colleague harm dashboard (workplace violence), measure health statistics of employees, </a:t>
            </a:r>
          </a:p>
          <a:p>
            <a:endParaRPr lang="en-US" b="1" dirty="0"/>
          </a:p>
        </p:txBody>
      </p:sp>
      <p:sp>
        <p:nvSpPr>
          <p:cNvPr id="4" name="Slide Number Placeholder 3"/>
          <p:cNvSpPr>
            <a:spLocks noGrp="1"/>
          </p:cNvSpPr>
          <p:nvPr>
            <p:ph type="sldNum" sz="quarter" idx="10"/>
          </p:nvPr>
        </p:nvSpPr>
        <p:spPr/>
        <p:txBody>
          <a:bodyPr/>
          <a:lstStyle/>
          <a:p>
            <a:pPr defTabSz="931774">
              <a:defRPr/>
            </a:pPr>
            <a:fld id="{1F039E38-FCD0-8545-A139-AF8D188E0AA4}" type="slidenum">
              <a:rPr lang="en-US">
                <a:solidFill>
                  <a:prstClr val="black"/>
                </a:solidFill>
                <a:latin typeface="Calibri"/>
              </a:rPr>
              <a:pPr defTabSz="931774">
                <a:defRPr/>
              </a:pPr>
              <a:t>118</a:t>
            </a:fld>
            <a:endParaRPr lang="en-US" dirty="0">
              <a:solidFill>
                <a:prstClr val="black"/>
              </a:solidFill>
              <a:latin typeface="Calibri"/>
            </a:endParaRPr>
          </a:p>
        </p:txBody>
      </p:sp>
    </p:spTree>
    <p:extLst>
      <p:ext uri="{BB962C8B-B14F-4D97-AF65-F5344CB8AC3E}">
        <p14:creationId xmlns:p14="http://schemas.microsoft.com/office/powerpoint/2010/main" val="296888244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dirty="0"/>
              <a:t>Specific</a:t>
            </a:r>
            <a:r>
              <a:rPr lang="en-US" b="1" baseline="0" dirty="0"/>
              <a:t> programs or operational changes that have been implemented:</a:t>
            </a:r>
          </a:p>
          <a:p>
            <a:r>
              <a:rPr lang="en-US" b="0" baseline="0" dirty="0"/>
              <a:t>Workplace Violence Committee</a:t>
            </a:r>
          </a:p>
          <a:p>
            <a:r>
              <a:rPr lang="en-US" b="0" baseline="0" dirty="0"/>
              <a:t>Behavioral Health Summit</a:t>
            </a:r>
          </a:p>
          <a:p>
            <a:r>
              <a:rPr lang="en-US" b="0" baseline="0" dirty="0"/>
              <a:t>Stress reduction sessions</a:t>
            </a:r>
          </a:p>
          <a:p>
            <a:r>
              <a:rPr lang="en-US" b="0" baseline="0" dirty="0"/>
              <a:t>Biometrics Screening Day</a:t>
            </a:r>
          </a:p>
          <a:p>
            <a:r>
              <a:rPr lang="en-US" b="0" baseline="0" dirty="0"/>
              <a:t>Provider Burnout Committee</a:t>
            </a:r>
          </a:p>
          <a:p>
            <a:r>
              <a:rPr lang="en-US" b="0" baseline="0" dirty="0"/>
              <a:t>Just Culture model</a:t>
            </a:r>
          </a:p>
          <a:p>
            <a:r>
              <a:rPr lang="en-US" b="0" baseline="0" dirty="0"/>
              <a:t>meQuilibrium Resiliency Program</a:t>
            </a:r>
          </a:p>
          <a:p>
            <a:r>
              <a:rPr lang="en-US" b="0" baseline="0" dirty="0"/>
              <a:t>Stress Management and Resiliency Training (SMART) program</a:t>
            </a:r>
          </a:p>
          <a:p>
            <a:r>
              <a:rPr lang="en-US" b="0" baseline="0" dirty="0"/>
              <a:t>Expanded safe patient handling program</a:t>
            </a:r>
          </a:p>
          <a:p>
            <a:endParaRPr lang="en-US" b="0" baseline="0" dirty="0"/>
          </a:p>
          <a:p>
            <a:r>
              <a:rPr lang="en-US" b="1" dirty="0"/>
              <a:t>Use of Metrics to Measure Impact of Policies &amp; Programs</a:t>
            </a:r>
          </a:p>
          <a:p>
            <a:r>
              <a:rPr lang="en-US" dirty="0"/>
              <a:t>Employee engagement surveys, data on burnout, workplace outcome metrics (EAP), colleague harm dashboard (workplace violence), measure health statistics of employees, </a:t>
            </a:r>
          </a:p>
          <a:p>
            <a:endParaRPr lang="en-US" b="0" dirty="0"/>
          </a:p>
        </p:txBody>
      </p:sp>
      <p:sp>
        <p:nvSpPr>
          <p:cNvPr id="4" name="Slide Number Placeholder 3"/>
          <p:cNvSpPr>
            <a:spLocks noGrp="1"/>
          </p:cNvSpPr>
          <p:nvPr>
            <p:ph type="sldNum" sz="quarter" idx="10"/>
          </p:nvPr>
        </p:nvSpPr>
        <p:spPr/>
        <p:txBody>
          <a:bodyPr/>
          <a:lstStyle/>
          <a:p>
            <a:pPr defTabSz="931774">
              <a:defRPr/>
            </a:pPr>
            <a:fld id="{F38EE5AB-C169-4AD1-9EDB-9CE3C780B39B}" type="slidenum">
              <a:rPr lang="en-US">
                <a:solidFill>
                  <a:prstClr val="black"/>
                </a:solidFill>
                <a:latin typeface="Calibri"/>
              </a:rPr>
              <a:pPr defTabSz="931774">
                <a:defRPr/>
              </a:pPr>
              <a:t>119</a:t>
            </a:fld>
            <a:endParaRPr lang="en-US" dirty="0">
              <a:solidFill>
                <a:prstClr val="black"/>
              </a:solidFill>
              <a:latin typeface="Calibri"/>
            </a:endParaRPr>
          </a:p>
        </p:txBody>
      </p:sp>
    </p:spTree>
    <p:extLst>
      <p:ext uri="{BB962C8B-B14F-4D97-AF65-F5344CB8AC3E}">
        <p14:creationId xmlns:p14="http://schemas.microsoft.com/office/powerpoint/2010/main" val="126434027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1F039E38-FCD0-8545-A139-AF8D188E0AA4}" type="slidenum">
              <a:rPr lang="en-US">
                <a:solidFill>
                  <a:prstClr val="black"/>
                </a:solidFill>
                <a:latin typeface="Calibri"/>
              </a:rPr>
              <a:pPr defTabSz="931774">
                <a:defRPr/>
              </a:pPr>
              <a:t>120</a:t>
            </a:fld>
            <a:endParaRPr lang="en-US" dirty="0">
              <a:solidFill>
                <a:prstClr val="black"/>
              </a:solidFill>
              <a:latin typeface="Calibri"/>
            </a:endParaRPr>
          </a:p>
        </p:txBody>
      </p:sp>
    </p:spTree>
    <p:extLst>
      <p:ext uri="{BB962C8B-B14F-4D97-AF65-F5344CB8AC3E}">
        <p14:creationId xmlns:p14="http://schemas.microsoft.com/office/powerpoint/2010/main" val="29688824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gn="l" defTabSz="914400" rtl="0" eaLnBrk="1" latinLnBrk="0" hangingPunct="1">
              <a:lnSpc>
                <a:spcPct val="100000"/>
              </a:lnSpc>
              <a:spcBef>
                <a:spcPts val="0"/>
              </a:spcBef>
              <a:spcAft>
                <a:spcPts val="600"/>
              </a:spcAft>
              <a:buFont typeface="Arial" panose="020B0604020202020204" pitchFamily="34" charset="0"/>
              <a:buChar char="•"/>
            </a:pPr>
            <a:r>
              <a:rPr lang="en-US" sz="1200" kern="1200" dirty="0">
                <a:solidFill>
                  <a:schemeClr val="tx1"/>
                </a:solidFill>
                <a:latin typeface="+mn-lt"/>
                <a:ea typeface="+mn-ea"/>
                <a:cs typeface="+mn-cs"/>
              </a:rPr>
              <a:t>The Administration expanded access to association health plans (group health plans that employer groups and associations can join together to offer; new rules allow members to join based on geography alone OR by business/professional interests)</a:t>
            </a:r>
          </a:p>
          <a:p>
            <a:pPr marL="628650" lvl="1" indent="-171450" algn="l" defTabSz="914400" rtl="0" eaLnBrk="1" latinLnBrk="0" hangingPunct="1">
              <a:lnSpc>
                <a:spcPct val="100000"/>
              </a:lnSpc>
              <a:spcBef>
                <a:spcPts val="0"/>
              </a:spcBef>
              <a:spcAft>
                <a:spcPts val="600"/>
              </a:spcAft>
              <a:buFont typeface="Arial" panose="020B0604020202020204" pitchFamily="34" charset="0"/>
              <a:buChar char="•"/>
            </a:pPr>
            <a:r>
              <a:rPr lang="en-US" sz="1200" kern="1200" dirty="0">
                <a:solidFill>
                  <a:schemeClr val="tx1"/>
                </a:solidFill>
                <a:latin typeface="+mn-lt"/>
                <a:ea typeface="+mn-ea"/>
                <a:cs typeface="+mn-cs"/>
              </a:rPr>
              <a:t>11 states and DC are suing the Administration over this rule, as it allows flexibility in covering essential health benefits</a:t>
            </a:r>
          </a:p>
          <a:p>
            <a:pPr marL="628650" lvl="1" indent="-171450" algn="l" defTabSz="914400" rtl="0" eaLnBrk="1" latinLnBrk="0" hangingPunct="1">
              <a:lnSpc>
                <a:spcPct val="100000"/>
              </a:lnSpc>
              <a:spcBef>
                <a:spcPts val="0"/>
              </a:spcBef>
              <a:spcAft>
                <a:spcPts val="2400"/>
              </a:spcAft>
              <a:buFont typeface="Arial" panose="020B0604020202020204" pitchFamily="34" charset="0"/>
              <a:buChar char="•"/>
            </a:pPr>
            <a:r>
              <a:rPr lang="en-US" sz="1200" kern="1200" dirty="0">
                <a:solidFill>
                  <a:schemeClr val="tx1"/>
                </a:solidFill>
                <a:latin typeface="+mn-lt"/>
                <a:ea typeface="+mn-ea"/>
                <a:cs typeface="+mn-cs"/>
              </a:rPr>
              <a:t>Shared regulatory authority between states and federal government; exact state role under discussion with the Labor Department</a:t>
            </a:r>
          </a:p>
          <a:p>
            <a:pPr marL="171450" lvl="0" indent="-171450" algn="l" defTabSz="914400" rtl="0" eaLnBrk="1" latinLnBrk="0" hangingPunct="1">
              <a:lnSpc>
                <a:spcPct val="100000"/>
              </a:lnSpc>
              <a:spcBef>
                <a:spcPts val="0"/>
              </a:spcBef>
              <a:spcAft>
                <a:spcPts val="600"/>
              </a:spcAft>
              <a:buFont typeface="Arial" panose="020B0604020202020204" pitchFamily="34" charset="0"/>
              <a:buChar char="•"/>
            </a:pPr>
            <a:r>
              <a:rPr lang="en-US" sz="1200" kern="1200" dirty="0">
                <a:solidFill>
                  <a:schemeClr val="tx1"/>
                </a:solidFill>
                <a:latin typeface="+mn-lt"/>
                <a:ea typeface="+mn-ea"/>
                <a:cs typeface="+mn-cs"/>
              </a:rPr>
              <a:t>Administration expanded availability of short-term, limited-duration health plans (extends maximum duration of short-term plans from 3 months to 12; plans to do not have to comply with ACA rules)</a:t>
            </a:r>
          </a:p>
          <a:p>
            <a:pPr marL="628650" lvl="1" indent="-171450" algn="l" defTabSz="914400" rtl="0" eaLnBrk="1" latinLnBrk="0" hangingPunct="1">
              <a:lnSpc>
                <a:spcPct val="100000"/>
              </a:lnSpc>
              <a:spcBef>
                <a:spcPts val="0"/>
              </a:spcBef>
              <a:spcAft>
                <a:spcPts val="600"/>
              </a:spcAft>
              <a:buFont typeface="Arial" panose="020B0604020202020204" pitchFamily="34" charset="0"/>
              <a:buChar char="•"/>
            </a:pPr>
            <a:r>
              <a:rPr lang="en-US" sz="1200" kern="1200" dirty="0">
                <a:solidFill>
                  <a:schemeClr val="tx1"/>
                </a:solidFill>
                <a:latin typeface="+mn-lt"/>
                <a:ea typeface="+mn-ea"/>
                <a:cs typeface="+mn-cs"/>
              </a:rPr>
              <a:t>Consumers will now be able to renew short-term coverage for up to three years</a:t>
            </a:r>
          </a:p>
          <a:p>
            <a:pPr marL="628650" lvl="1" indent="-171450" algn="l" defTabSz="914400" rtl="0" eaLnBrk="1" latinLnBrk="0" hangingPunct="1">
              <a:lnSpc>
                <a:spcPct val="100000"/>
              </a:lnSpc>
              <a:spcBef>
                <a:spcPts val="0"/>
              </a:spcBef>
              <a:spcAft>
                <a:spcPts val="2400"/>
              </a:spcAft>
              <a:buFont typeface="Arial" panose="020B0604020202020204" pitchFamily="34" charset="0"/>
              <a:buChar char="•"/>
            </a:pPr>
            <a:r>
              <a:rPr lang="en-US" sz="1200" kern="1200" dirty="0">
                <a:solidFill>
                  <a:schemeClr val="tx1"/>
                </a:solidFill>
                <a:latin typeface="+mn-lt"/>
                <a:ea typeface="+mn-ea"/>
                <a:cs typeface="+mn-cs"/>
              </a:rPr>
              <a:t>States retain authority to regulate (and even ban) these plans</a:t>
            </a:r>
          </a:p>
          <a:p>
            <a:pPr marL="171450" lvl="0" indent="-171450" algn="l" defTabSz="914400" rtl="0" eaLnBrk="1" latinLnBrk="0" hangingPunct="1">
              <a:lnSpc>
                <a:spcPct val="100000"/>
              </a:lnSpc>
              <a:spcBef>
                <a:spcPts val="0"/>
              </a:spcBef>
              <a:spcAft>
                <a:spcPts val="2400"/>
              </a:spcAft>
              <a:buFont typeface="Arial" panose="020B0604020202020204" pitchFamily="34" charset="0"/>
              <a:buChar char="•"/>
            </a:pPr>
            <a:r>
              <a:rPr lang="en-US" sz="1200" kern="1200" dirty="0">
                <a:solidFill>
                  <a:schemeClr val="tx1"/>
                </a:solidFill>
                <a:latin typeface="+mn-lt"/>
                <a:ea typeface="+mn-ea"/>
                <a:cs typeface="+mn-cs"/>
              </a:rPr>
              <a:t>Administration decreased funding for the marketplace navigator program for the second year; the program was created by the ACA to provide outreach, education, and enrollment assistance for marketplace and Medicaid coverage</a:t>
            </a:r>
          </a:p>
          <a:p>
            <a:pPr marL="628650" lvl="1" indent="-171450" algn="l" defTabSz="914400" rtl="0" eaLnBrk="1" latinLnBrk="0" hangingPunct="1">
              <a:lnSpc>
                <a:spcPct val="100000"/>
              </a:lnSpc>
              <a:spcBef>
                <a:spcPts val="0"/>
              </a:spcBef>
              <a:spcAft>
                <a:spcPts val="2400"/>
              </a:spcAft>
              <a:buFont typeface="Arial" panose="020B0604020202020204" pitchFamily="34" charset="0"/>
              <a:buChar char="•"/>
            </a:pPr>
            <a:r>
              <a:rPr lang="en-US" sz="1200" kern="1200" dirty="0">
                <a:solidFill>
                  <a:schemeClr val="tx1"/>
                </a:solidFill>
                <a:latin typeface="+mn-lt"/>
                <a:ea typeface="+mn-ea"/>
                <a:cs typeface="+mn-cs"/>
              </a:rPr>
              <a:t>Justified reduction in funding because they say public awareness of health insurance options in marketplaces has grown</a:t>
            </a:r>
          </a:p>
          <a:p>
            <a:pPr marL="628650" lvl="1" indent="-171450" algn="l" defTabSz="914400" rtl="0" eaLnBrk="1" latinLnBrk="0" hangingPunct="1">
              <a:lnSpc>
                <a:spcPct val="100000"/>
              </a:lnSpc>
              <a:spcBef>
                <a:spcPts val="0"/>
              </a:spcBef>
              <a:spcAft>
                <a:spcPts val="2400"/>
              </a:spcAft>
              <a:buFont typeface="Arial" panose="020B0604020202020204" pitchFamily="34" charset="0"/>
              <a:buChar char="•"/>
            </a:pPr>
            <a:r>
              <a:rPr lang="en-US" sz="1200" kern="1200" dirty="0">
                <a:solidFill>
                  <a:schemeClr val="tx1"/>
                </a:solidFill>
                <a:latin typeface="+mn-lt"/>
                <a:ea typeface="+mn-ea"/>
                <a:cs typeface="+mn-cs"/>
              </a:rPr>
              <a:t>Will also require navigators to promote short-term plans during 2019 open enrollment</a:t>
            </a:r>
          </a:p>
          <a:p>
            <a:pPr marL="171450" lvl="0" indent="-171450" algn="l" defTabSz="914400" rtl="0" eaLnBrk="1" latinLnBrk="0" hangingPunct="1">
              <a:lnSpc>
                <a:spcPct val="100000"/>
              </a:lnSpc>
              <a:spcBef>
                <a:spcPts val="0"/>
              </a:spcBef>
              <a:spcAft>
                <a:spcPts val="600"/>
              </a:spcAft>
              <a:buFont typeface="Arial" panose="020B0604020202020204" pitchFamily="34" charset="0"/>
              <a:buChar char="•"/>
            </a:pPr>
            <a:r>
              <a:rPr lang="en-US" sz="1200" kern="1200" dirty="0">
                <a:solidFill>
                  <a:schemeClr val="tx1"/>
                </a:solidFill>
                <a:latin typeface="+mn-lt"/>
                <a:ea typeface="+mn-ea"/>
                <a:cs typeface="+mn-cs"/>
              </a:rPr>
              <a:t>Texas lawsuit to end the ACA continues; state argues that ACA is no longer constitutional after Congress repealed the individual mandate. </a:t>
            </a:r>
          </a:p>
          <a:p>
            <a:pPr marL="628650" lvl="1" indent="-171450" algn="l" defTabSz="914400" rtl="0" eaLnBrk="1" latinLnBrk="0" hangingPunct="1">
              <a:lnSpc>
                <a:spcPct val="100000"/>
              </a:lnSpc>
              <a:spcBef>
                <a:spcPts val="0"/>
              </a:spcBef>
              <a:spcAft>
                <a:spcPts val="600"/>
              </a:spcAft>
              <a:buFont typeface="Arial" panose="020B0604020202020204" pitchFamily="34" charset="0"/>
              <a:buChar char="•"/>
            </a:pPr>
            <a:r>
              <a:rPr lang="en-US" sz="1200" kern="1200" dirty="0">
                <a:solidFill>
                  <a:schemeClr val="tx1"/>
                </a:solidFill>
                <a:latin typeface="+mn-lt"/>
                <a:ea typeface="+mn-ea"/>
                <a:cs typeface="+mn-cs"/>
              </a:rPr>
              <a:t>A coalition of state attorneys general is defending the law, including the community rating and pre-existing condition protections; AHA and other national hospital associations filed an amicus brief in support of the ACA</a:t>
            </a:r>
          </a:p>
          <a:p>
            <a:endParaRPr lang="en-US"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C89608-085F-4D03-9F93-014EB1D646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857588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1F039E38-FCD0-8545-A139-AF8D188E0AA4}" type="slidenum">
              <a:rPr lang="en-US">
                <a:solidFill>
                  <a:prstClr val="black"/>
                </a:solidFill>
                <a:latin typeface="Calibri"/>
              </a:rPr>
              <a:pPr defTabSz="931774">
                <a:defRPr/>
              </a:pPr>
              <a:t>127</a:t>
            </a:fld>
            <a:endParaRPr lang="en-US" dirty="0">
              <a:solidFill>
                <a:prstClr val="black"/>
              </a:solidFill>
              <a:latin typeface="Calibri"/>
            </a:endParaRPr>
          </a:p>
        </p:txBody>
      </p:sp>
    </p:spTree>
    <p:extLst>
      <p:ext uri="{BB962C8B-B14F-4D97-AF65-F5344CB8AC3E}">
        <p14:creationId xmlns:p14="http://schemas.microsoft.com/office/powerpoint/2010/main" val="170254948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1F039E38-FCD0-8545-A139-AF8D188E0AA4}" type="slidenum">
              <a:rPr lang="en-US">
                <a:solidFill>
                  <a:prstClr val="black"/>
                </a:solidFill>
                <a:latin typeface="Calibri"/>
              </a:rPr>
              <a:pPr defTabSz="931774">
                <a:defRPr/>
              </a:pPr>
              <a:t>128</a:t>
            </a:fld>
            <a:endParaRPr lang="en-US" dirty="0">
              <a:solidFill>
                <a:prstClr val="black"/>
              </a:solidFill>
              <a:latin typeface="Calibri"/>
            </a:endParaRPr>
          </a:p>
        </p:txBody>
      </p:sp>
    </p:spTree>
    <p:extLst>
      <p:ext uri="{BB962C8B-B14F-4D97-AF65-F5344CB8AC3E}">
        <p14:creationId xmlns:p14="http://schemas.microsoft.com/office/powerpoint/2010/main" val="148903397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EEA0208C-85D1-4340-9329-7134D8F395FE}" type="slidenum">
              <a:rPr lang="en-US">
                <a:solidFill>
                  <a:prstClr val="black"/>
                </a:solidFill>
                <a:latin typeface="Calibri"/>
              </a:rPr>
              <a:pPr defTabSz="931774">
                <a:defRPr/>
              </a:pPr>
              <a:t>129</a:t>
            </a:fld>
            <a:endParaRPr lang="en-US" dirty="0">
              <a:solidFill>
                <a:prstClr val="black"/>
              </a:solidFill>
              <a:latin typeface="Calibri"/>
            </a:endParaRPr>
          </a:p>
        </p:txBody>
      </p:sp>
    </p:spTree>
    <p:extLst>
      <p:ext uri="{BB962C8B-B14F-4D97-AF65-F5344CB8AC3E}">
        <p14:creationId xmlns:p14="http://schemas.microsoft.com/office/powerpoint/2010/main" val="418431094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EEA0208C-85D1-4340-9329-7134D8F395FE}" type="slidenum">
              <a:rPr lang="en-US">
                <a:solidFill>
                  <a:prstClr val="black"/>
                </a:solidFill>
                <a:latin typeface="Calibri"/>
              </a:rPr>
              <a:pPr defTabSz="931774">
                <a:defRPr/>
              </a:pPr>
              <a:t>130</a:t>
            </a:fld>
            <a:endParaRPr lang="en-US" dirty="0">
              <a:solidFill>
                <a:prstClr val="black"/>
              </a:solidFill>
              <a:latin typeface="Calibri"/>
            </a:endParaRPr>
          </a:p>
        </p:txBody>
      </p:sp>
    </p:spTree>
    <p:extLst>
      <p:ext uri="{BB962C8B-B14F-4D97-AF65-F5344CB8AC3E}">
        <p14:creationId xmlns:p14="http://schemas.microsoft.com/office/powerpoint/2010/main" val="243415653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EEA0208C-85D1-4340-9329-7134D8F395FE}" type="slidenum">
              <a:rPr lang="en-US">
                <a:solidFill>
                  <a:prstClr val="black"/>
                </a:solidFill>
                <a:latin typeface="Calibri"/>
              </a:rPr>
              <a:pPr defTabSz="931774">
                <a:defRPr/>
              </a:pPr>
              <a:t>134</a:t>
            </a:fld>
            <a:endParaRPr lang="en-US" dirty="0">
              <a:solidFill>
                <a:prstClr val="black"/>
              </a:solidFill>
              <a:latin typeface="Calibri"/>
            </a:endParaRPr>
          </a:p>
        </p:txBody>
      </p:sp>
    </p:spTree>
    <p:extLst>
      <p:ext uri="{BB962C8B-B14F-4D97-AF65-F5344CB8AC3E}">
        <p14:creationId xmlns:p14="http://schemas.microsoft.com/office/powerpoint/2010/main" val="413436343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Polaris Model</a:t>
            </a:r>
          </a:p>
          <a:p>
            <a:pPr marL="232943" indent="-232943">
              <a:buAutoNum type="arabicPeriod"/>
            </a:pPr>
            <a:r>
              <a:rPr lang="en-US" dirty="0"/>
              <a:t>Serving victims and survivors through the 24/7 National Human Trafficking Hotline, coordinating with referral partners nationwide as a national access point for trauma-informed support. </a:t>
            </a:r>
          </a:p>
          <a:p>
            <a:pPr marL="232943" indent="-232943">
              <a:buAutoNum type="arabicPeriod" startAt="2"/>
            </a:pPr>
            <a:r>
              <a:rPr lang="en-US" dirty="0"/>
              <a:t>Building one of the largest public data sets on human trafficking in the United States, digging deeper to learn how the </a:t>
            </a:r>
          </a:p>
          <a:p>
            <a:r>
              <a:rPr lang="en-US" baseline="0" dirty="0"/>
              <a:t>   </a:t>
            </a:r>
            <a:r>
              <a:rPr lang="en-US" dirty="0"/>
              <a:t>  business of human trafficking really works, in real time.</a:t>
            </a:r>
          </a:p>
          <a:p>
            <a:pPr marL="232943" indent="-232943">
              <a:buAutoNum type="arabicPeriod" startAt="3"/>
            </a:pPr>
            <a:r>
              <a:rPr lang="en-US" dirty="0"/>
              <a:t>Turning knowledge into action, designing targeted strategies that change entire systems tailored to specific sub-types </a:t>
            </a:r>
          </a:p>
          <a:p>
            <a:r>
              <a:rPr lang="en-US" dirty="0"/>
              <a:t>      of trafficking and specific industries. </a:t>
            </a:r>
            <a:endParaRPr lang="en-US" b="1" dirty="0"/>
          </a:p>
          <a:p>
            <a:pPr marL="232943" indent="-232943">
              <a:buAutoNum type="arabicPeriod" startAt="4"/>
            </a:pPr>
            <a:r>
              <a:rPr lang="en-US" dirty="0"/>
              <a:t>Enlisting law enforcement and other public and private-sector partners, moving those strategies into the real world to</a:t>
            </a:r>
          </a:p>
          <a:p>
            <a:r>
              <a:rPr lang="en-US" baseline="0" dirty="0"/>
              <a:t>    </a:t>
            </a:r>
            <a:r>
              <a:rPr lang="en-US" dirty="0"/>
              <a:t> support survivors, prevent and disrupt human trafficking </a:t>
            </a:r>
          </a:p>
          <a:p>
            <a:pPr marL="232943" indent="-232943">
              <a:buAutoNum type="arabicPeriod"/>
            </a:pPr>
            <a:endParaRPr lang="en-US" dirty="0"/>
          </a:p>
          <a:p>
            <a:endParaRPr lang="en-US" dirty="0"/>
          </a:p>
        </p:txBody>
      </p:sp>
      <p:sp>
        <p:nvSpPr>
          <p:cNvPr id="4" name="Slide Number Placeholder 3"/>
          <p:cNvSpPr>
            <a:spLocks noGrp="1"/>
          </p:cNvSpPr>
          <p:nvPr>
            <p:ph type="sldNum" sz="quarter" idx="10"/>
          </p:nvPr>
        </p:nvSpPr>
        <p:spPr/>
        <p:txBody>
          <a:bodyPr/>
          <a:lstStyle/>
          <a:p>
            <a:pPr defTabSz="931774">
              <a:defRPr/>
            </a:pPr>
            <a:fld id="{EEA0208C-85D1-4340-9329-7134D8F395FE}" type="slidenum">
              <a:rPr lang="en-US">
                <a:solidFill>
                  <a:prstClr val="black"/>
                </a:solidFill>
                <a:latin typeface="Calibri"/>
              </a:rPr>
              <a:pPr defTabSz="931774">
                <a:defRPr/>
              </a:pPr>
              <a:t>135</a:t>
            </a:fld>
            <a:endParaRPr lang="en-US" dirty="0">
              <a:solidFill>
                <a:prstClr val="black"/>
              </a:solidFill>
              <a:latin typeface="Calibri"/>
            </a:endParaRPr>
          </a:p>
        </p:txBody>
      </p:sp>
    </p:spTree>
    <p:extLst>
      <p:ext uri="{BB962C8B-B14F-4D97-AF65-F5344CB8AC3E}">
        <p14:creationId xmlns:p14="http://schemas.microsoft.com/office/powerpoint/2010/main" val="199605742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Health, Education, Advocacy, Linkage</a:t>
            </a:r>
          </a:p>
          <a:p>
            <a:r>
              <a:rPr lang="en-US" dirty="0"/>
              <a:t>HEAL Trafficking. We are a united group of multidisciplinary professionals dedicated to ending human trafficking and supporting its survivors, from a public health perspective. Please </a:t>
            </a:r>
            <a:r>
              <a:rPr lang="en-US" dirty="0">
                <a:hlinkClick r:id="rId3"/>
              </a:rPr>
              <a:t>join our network</a:t>
            </a:r>
            <a:r>
              <a:rPr lang="en-US" dirty="0"/>
              <a:t> and commit to healing human trafficking!</a:t>
            </a:r>
          </a:p>
        </p:txBody>
      </p:sp>
      <p:sp>
        <p:nvSpPr>
          <p:cNvPr id="4" name="Slide Number Placeholder 3"/>
          <p:cNvSpPr>
            <a:spLocks noGrp="1"/>
          </p:cNvSpPr>
          <p:nvPr>
            <p:ph type="sldNum" sz="quarter" idx="10"/>
          </p:nvPr>
        </p:nvSpPr>
        <p:spPr/>
        <p:txBody>
          <a:bodyPr/>
          <a:lstStyle/>
          <a:p>
            <a:pPr defTabSz="931774">
              <a:defRPr/>
            </a:pPr>
            <a:fld id="{EEA0208C-85D1-4340-9329-7134D8F395FE}" type="slidenum">
              <a:rPr lang="en-US">
                <a:solidFill>
                  <a:prstClr val="black"/>
                </a:solidFill>
                <a:latin typeface="Calibri"/>
              </a:rPr>
              <a:pPr defTabSz="931774">
                <a:defRPr/>
              </a:pPr>
              <a:t>136</a:t>
            </a:fld>
            <a:endParaRPr lang="en-US" dirty="0">
              <a:solidFill>
                <a:prstClr val="black"/>
              </a:solidFill>
              <a:latin typeface="Calibri"/>
            </a:endParaRPr>
          </a:p>
        </p:txBody>
      </p:sp>
    </p:spTree>
    <p:extLst>
      <p:ext uri="{BB962C8B-B14F-4D97-AF65-F5344CB8AC3E}">
        <p14:creationId xmlns:p14="http://schemas.microsoft.com/office/powerpoint/2010/main" val="380131747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Health, Education, Advocacy, Linkage</a:t>
            </a:r>
          </a:p>
        </p:txBody>
      </p:sp>
      <p:sp>
        <p:nvSpPr>
          <p:cNvPr id="4" name="Slide Number Placeholder 3"/>
          <p:cNvSpPr>
            <a:spLocks noGrp="1"/>
          </p:cNvSpPr>
          <p:nvPr>
            <p:ph type="sldNum" sz="quarter" idx="10"/>
          </p:nvPr>
        </p:nvSpPr>
        <p:spPr/>
        <p:txBody>
          <a:bodyPr/>
          <a:lstStyle/>
          <a:p>
            <a:pPr defTabSz="931774">
              <a:defRPr/>
            </a:pPr>
            <a:fld id="{EEA0208C-85D1-4340-9329-7134D8F395FE}" type="slidenum">
              <a:rPr lang="en-US">
                <a:solidFill>
                  <a:prstClr val="black"/>
                </a:solidFill>
                <a:latin typeface="Calibri"/>
              </a:rPr>
              <a:pPr defTabSz="931774">
                <a:defRPr/>
              </a:pPr>
              <a:t>137</a:t>
            </a:fld>
            <a:endParaRPr lang="en-US" dirty="0">
              <a:solidFill>
                <a:prstClr val="black"/>
              </a:solidFill>
              <a:latin typeface="Calibri"/>
            </a:endParaRPr>
          </a:p>
        </p:txBody>
      </p:sp>
    </p:spTree>
    <p:extLst>
      <p:ext uri="{BB962C8B-B14F-4D97-AF65-F5344CB8AC3E}">
        <p14:creationId xmlns:p14="http://schemas.microsoft.com/office/powerpoint/2010/main" val="380131747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698F501C-A898-492E-92C8-927AE4BBFD9B}" type="slidenum">
              <a:rPr lang="en-US">
                <a:solidFill>
                  <a:prstClr val="black"/>
                </a:solidFill>
                <a:latin typeface="Calibri" panose="020F0502020204030204"/>
              </a:rPr>
              <a:pPr defTabSz="931774">
                <a:defRPr/>
              </a:pPr>
              <a:t>141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09466981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698F501C-A898-492E-92C8-927AE4BBFD9B}" type="slidenum">
              <a:rPr lang="en-US">
                <a:solidFill>
                  <a:prstClr val="black"/>
                </a:solidFill>
                <a:latin typeface="Calibri" panose="020F0502020204030204"/>
              </a:rPr>
              <a:pPr defTabSz="931774">
                <a:defRPr/>
              </a:pPr>
              <a:t>142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0345563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2239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CF1C13-0984-1D47-BCC8-43CF3F4269AD}" type="datetimeFigureOut">
              <a:rPr lang="en-US" smtClean="0"/>
              <a:t>10/5/2018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C65334A-F4E7-A047-9D01-8CD0CD7D2BB1}" type="slidenum">
              <a:rPr lang="en-US" smtClean="0"/>
              <a:t>‹#›</a:t>
            </a:fld>
            <a:endParaRPr lang="en-US" dirty="0"/>
          </a:p>
        </p:txBody>
      </p:sp>
    </p:spTree>
    <p:extLst>
      <p:ext uri="{BB962C8B-B14F-4D97-AF65-F5344CB8AC3E}">
        <p14:creationId xmlns:p14="http://schemas.microsoft.com/office/powerpoint/2010/main" val="114001225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A7E6C-02E6-CA4F-9ACE-428F48DF4E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1C7D8F9-AD71-454A-BFFF-4FB0405FA2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A125349-40F9-8141-8C45-C70F770BB9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A0D2681-A772-6D49-BA4A-9C00BB19F9B5}"/>
              </a:ext>
            </a:extLst>
          </p:cNvPr>
          <p:cNvSpPr>
            <a:spLocks noGrp="1"/>
          </p:cNvSpPr>
          <p:nvPr>
            <p:ph type="dt" sz="half" idx="10"/>
          </p:nvPr>
        </p:nvSpPr>
        <p:spPr/>
        <p:txBody>
          <a:bodyPr/>
          <a:lstStyle/>
          <a:p>
            <a:fld id="{92160EF2-3C8B-BF45-896C-44DB9A6536A7}" type="datetimeFigureOut">
              <a:rPr lang="en-US" smtClean="0">
                <a:solidFill>
                  <a:prstClr val="black">
                    <a:tint val="75000"/>
                  </a:prstClr>
                </a:solidFill>
              </a:rPr>
              <a:pPr/>
              <a:t>10/5/2018</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4DC6463-4044-4D40-B90C-C7937737F91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348190A-F58C-0040-A792-D6A2E6F1A6D1}"/>
              </a:ext>
            </a:extLst>
          </p:cNvPr>
          <p:cNvSpPr>
            <a:spLocks noGrp="1"/>
          </p:cNvSpPr>
          <p:nvPr>
            <p:ph type="sldNum" sz="quarter" idx="12"/>
          </p:nvPr>
        </p:nvSpPr>
        <p:spPr/>
        <p:txBody>
          <a:bodyPr/>
          <a:lstStyle/>
          <a:p>
            <a:fld id="{15663A45-CAC2-CD49-9924-CA3FB9812A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325219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63173-F119-184F-BBC9-E086F1D18F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BC641C9-76FB-144A-BBA6-599B0CB291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B79E5F5-6C41-4540-A759-437C634FB7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21063FB-5D63-4944-8EEB-479C79A9053C}"/>
              </a:ext>
            </a:extLst>
          </p:cNvPr>
          <p:cNvSpPr>
            <a:spLocks noGrp="1"/>
          </p:cNvSpPr>
          <p:nvPr>
            <p:ph type="dt" sz="half" idx="10"/>
          </p:nvPr>
        </p:nvSpPr>
        <p:spPr/>
        <p:txBody>
          <a:bodyPr/>
          <a:lstStyle/>
          <a:p>
            <a:fld id="{92160EF2-3C8B-BF45-896C-44DB9A6536A7}" type="datetimeFigureOut">
              <a:rPr lang="en-US" smtClean="0">
                <a:solidFill>
                  <a:prstClr val="black">
                    <a:tint val="75000"/>
                  </a:prstClr>
                </a:solidFill>
              </a:rPr>
              <a:pPr/>
              <a:t>10/5/2018</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7B5A664-0BF4-4A43-B2D0-C19EAF24F6A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E6601E6-0D98-FC4F-8C94-8364629B9A66}"/>
              </a:ext>
            </a:extLst>
          </p:cNvPr>
          <p:cNvSpPr>
            <a:spLocks noGrp="1"/>
          </p:cNvSpPr>
          <p:nvPr>
            <p:ph type="sldNum" sz="quarter" idx="12"/>
          </p:nvPr>
        </p:nvSpPr>
        <p:spPr/>
        <p:txBody>
          <a:bodyPr/>
          <a:lstStyle/>
          <a:p>
            <a:fld id="{15663A45-CAC2-CD49-9924-CA3FB9812A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468306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B879C-F7F8-AB4F-B49E-5489B57A048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51EB00-AC3F-DC4A-8C7D-09BD5D10262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4C18D5-3C5A-5040-86B0-222A76F49353}"/>
              </a:ext>
            </a:extLst>
          </p:cNvPr>
          <p:cNvSpPr>
            <a:spLocks noGrp="1"/>
          </p:cNvSpPr>
          <p:nvPr>
            <p:ph type="dt" sz="half" idx="10"/>
          </p:nvPr>
        </p:nvSpPr>
        <p:spPr/>
        <p:txBody>
          <a:bodyPr/>
          <a:lstStyle/>
          <a:p>
            <a:fld id="{92160EF2-3C8B-BF45-896C-44DB9A6536A7}" type="datetimeFigureOut">
              <a:rPr lang="en-US" smtClean="0">
                <a:solidFill>
                  <a:prstClr val="black">
                    <a:tint val="75000"/>
                  </a:prstClr>
                </a:solidFill>
              </a:rPr>
              <a:pPr/>
              <a:t>10/5/2018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274AA09-1240-BB42-BE68-EEBF8998CC5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34FE3F5-096E-0B44-8D76-884BC4E89DA3}"/>
              </a:ext>
            </a:extLst>
          </p:cNvPr>
          <p:cNvSpPr>
            <a:spLocks noGrp="1"/>
          </p:cNvSpPr>
          <p:nvPr>
            <p:ph type="sldNum" sz="quarter" idx="12"/>
          </p:nvPr>
        </p:nvSpPr>
        <p:spPr/>
        <p:txBody>
          <a:bodyPr/>
          <a:lstStyle/>
          <a:p>
            <a:fld id="{15663A45-CAC2-CD49-9924-CA3FB9812A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877288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7554956-47C0-344E-B581-37842E81013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4F77A96-E53F-724F-9FD9-90C89DB11E9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C9E396-4485-1A4D-AFCF-D764B2F9CD31}"/>
              </a:ext>
            </a:extLst>
          </p:cNvPr>
          <p:cNvSpPr>
            <a:spLocks noGrp="1"/>
          </p:cNvSpPr>
          <p:nvPr>
            <p:ph type="dt" sz="half" idx="10"/>
          </p:nvPr>
        </p:nvSpPr>
        <p:spPr/>
        <p:txBody>
          <a:bodyPr/>
          <a:lstStyle/>
          <a:p>
            <a:fld id="{92160EF2-3C8B-BF45-896C-44DB9A6536A7}" type="datetimeFigureOut">
              <a:rPr lang="en-US" smtClean="0">
                <a:solidFill>
                  <a:prstClr val="black">
                    <a:tint val="75000"/>
                  </a:prstClr>
                </a:solidFill>
              </a:rPr>
              <a:pPr/>
              <a:t>10/5/2018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388765B-8C8A-1A46-9900-217EF6B4401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D47E9F3-7C06-244A-83F1-E51E5926A561}"/>
              </a:ext>
            </a:extLst>
          </p:cNvPr>
          <p:cNvSpPr>
            <a:spLocks noGrp="1"/>
          </p:cNvSpPr>
          <p:nvPr>
            <p:ph type="sldNum" sz="quarter" idx="12"/>
          </p:nvPr>
        </p:nvSpPr>
        <p:spPr/>
        <p:txBody>
          <a:bodyPr/>
          <a:lstStyle/>
          <a:p>
            <a:fld id="{15663A45-CAC2-CD49-9924-CA3FB9812A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005503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892075E-DE55-0144-960E-8774E8BE105F}"/>
              </a:ext>
            </a:extLst>
          </p:cNvPr>
          <p:cNvSpPr>
            <a:spLocks noGrp="1"/>
          </p:cNvSpPr>
          <p:nvPr>
            <p:ph type="subTitle" idx="1"/>
          </p:nvPr>
        </p:nvSpPr>
        <p:spPr>
          <a:xfrm>
            <a:off x="685800" y="4443676"/>
            <a:ext cx="10515600" cy="1655762"/>
          </a:xfrm>
        </p:spPr>
        <p:txBody>
          <a:bodyPr>
            <a:normAutofit/>
          </a:bodyPr>
          <a:lstStyle>
            <a:lvl1pPr marL="0" indent="0" algn="l">
              <a:buNone/>
              <a:defRPr sz="2500">
                <a:solidFill>
                  <a:schemeClr val="tx1">
                    <a:lumMod val="65000"/>
                    <a:lumOff val="35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a:extLst>
              <a:ext uri="{FF2B5EF4-FFF2-40B4-BE49-F238E27FC236}">
                <a16:creationId xmlns:a16="http://schemas.microsoft.com/office/drawing/2014/main" id="{941513B7-F857-4141-B17F-7BDC02ADC46C}"/>
              </a:ext>
            </a:extLst>
          </p:cNvPr>
          <p:cNvPicPr>
            <a:picLocks noChangeAspect="1"/>
          </p:cNvPicPr>
          <p:nvPr userDrawn="1"/>
        </p:nvPicPr>
        <p:blipFill>
          <a:blip r:embed="rId2"/>
          <a:stretch>
            <a:fillRect/>
          </a:stretch>
        </p:blipFill>
        <p:spPr>
          <a:xfrm>
            <a:off x="-3050" y="-2287"/>
            <a:ext cx="12195050" cy="3014993"/>
          </a:xfrm>
          <a:prstGeom prst="rect">
            <a:avLst/>
          </a:prstGeom>
          <a:ln>
            <a:noFill/>
          </a:ln>
        </p:spPr>
      </p:pic>
      <p:pic>
        <p:nvPicPr>
          <p:cNvPr id="8" name="Picture 7">
            <a:extLst>
              <a:ext uri="{FF2B5EF4-FFF2-40B4-BE49-F238E27FC236}">
                <a16:creationId xmlns:a16="http://schemas.microsoft.com/office/drawing/2014/main" id="{B8950322-E940-A345-96EE-196CD45FC00B}"/>
              </a:ext>
            </a:extLst>
          </p:cNvPr>
          <p:cNvPicPr>
            <a:picLocks noChangeAspect="1"/>
          </p:cNvPicPr>
          <p:nvPr userDrawn="1"/>
        </p:nvPicPr>
        <p:blipFill>
          <a:blip r:embed="rId3"/>
          <a:stretch>
            <a:fillRect/>
          </a:stretch>
        </p:blipFill>
        <p:spPr>
          <a:xfrm>
            <a:off x="685800" y="709512"/>
            <a:ext cx="3693695" cy="1379639"/>
          </a:xfrm>
          <a:prstGeom prst="rect">
            <a:avLst/>
          </a:prstGeom>
        </p:spPr>
      </p:pic>
      <p:sp>
        <p:nvSpPr>
          <p:cNvPr id="9" name="Title 8">
            <a:extLst>
              <a:ext uri="{FF2B5EF4-FFF2-40B4-BE49-F238E27FC236}">
                <a16:creationId xmlns:a16="http://schemas.microsoft.com/office/drawing/2014/main" id="{FE90C26B-6D02-A14F-AF20-F4BD54E23C31}"/>
              </a:ext>
            </a:extLst>
          </p:cNvPr>
          <p:cNvSpPr>
            <a:spLocks noGrp="1"/>
          </p:cNvSpPr>
          <p:nvPr>
            <p:ph type="title"/>
          </p:nvPr>
        </p:nvSpPr>
        <p:spPr>
          <a:xfrm>
            <a:off x="685800" y="3724505"/>
            <a:ext cx="10515600" cy="703279"/>
          </a:xfrm>
        </p:spPr>
        <p:txBody>
          <a:bodyPr>
            <a:normAutofit/>
          </a:bodyPr>
          <a:lstStyle>
            <a:lvl1pPr>
              <a:defRPr sz="4000" b="1">
                <a:solidFill>
                  <a:schemeClr val="tx1">
                    <a:lumMod val="65000"/>
                    <a:lumOff val="35000"/>
                  </a:schemeClr>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85614390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4A3EE-D179-3B43-8FB2-E99C49D64062}"/>
              </a:ext>
            </a:extLst>
          </p:cNvPr>
          <p:cNvSpPr>
            <a:spLocks noGrp="1"/>
          </p:cNvSpPr>
          <p:nvPr>
            <p:ph type="title"/>
          </p:nvPr>
        </p:nvSpPr>
        <p:spPr>
          <a:xfrm>
            <a:off x="395438" y="288123"/>
            <a:ext cx="10515600" cy="597401"/>
          </a:xfrm>
        </p:spPr>
        <p:txBody>
          <a:bodyPr>
            <a:normAutofit/>
          </a:bodyPr>
          <a:lstStyle>
            <a:lvl1pPr>
              <a:defRPr sz="3400" b="1">
                <a:solidFill>
                  <a:srgbClr val="003087"/>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905C2A91-924E-2A4C-A900-5B5A81679153}"/>
              </a:ext>
            </a:extLst>
          </p:cNvPr>
          <p:cNvSpPr>
            <a:spLocks noGrp="1"/>
          </p:cNvSpPr>
          <p:nvPr>
            <p:ph idx="1"/>
          </p:nvPr>
        </p:nvSpPr>
        <p:spPr>
          <a:xfrm>
            <a:off x="395438" y="1086480"/>
            <a:ext cx="10515600" cy="4351338"/>
          </a:xfrm>
        </p:spPr>
        <p:txBody>
          <a:bodyPr/>
          <a:lstStyle>
            <a:lvl1pPr marL="228600" indent="-228600">
              <a:buClr>
                <a:srgbClr val="9D2235"/>
              </a:buClr>
              <a:buFont typeface="Wingdings" pitchFamily="2" charset="2"/>
              <a:buChar char="§"/>
              <a:defRPr>
                <a:solidFill>
                  <a:schemeClr val="tx1">
                    <a:lumMod val="65000"/>
                    <a:lumOff val="35000"/>
                  </a:schemeClr>
                </a:solidFill>
                <a:latin typeface="Arial" panose="020B0604020202020204" pitchFamily="34" charset="0"/>
                <a:cs typeface="Arial" panose="020B0604020202020204" pitchFamily="34" charset="0"/>
              </a:defRPr>
            </a:lvl1pPr>
            <a:lvl2pPr marL="685800" indent="-228600">
              <a:buClr>
                <a:srgbClr val="9D2235"/>
              </a:buClr>
              <a:buFont typeface="Wingdings" pitchFamily="2" charset="2"/>
              <a:buChar char="§"/>
              <a:defRPr>
                <a:solidFill>
                  <a:schemeClr val="tx1">
                    <a:lumMod val="65000"/>
                    <a:lumOff val="35000"/>
                  </a:schemeClr>
                </a:solidFill>
                <a:latin typeface="Arial" panose="020B0604020202020204" pitchFamily="34" charset="0"/>
                <a:cs typeface="Arial" panose="020B0604020202020204" pitchFamily="34" charset="0"/>
              </a:defRPr>
            </a:lvl2pPr>
            <a:lvl3pPr marL="1143000" indent="-228600">
              <a:buClr>
                <a:srgbClr val="9D2235"/>
              </a:buClr>
              <a:buFont typeface="Wingdings" pitchFamily="2" charset="2"/>
              <a:buChar char="§"/>
              <a:defRPr>
                <a:solidFill>
                  <a:schemeClr val="tx1">
                    <a:lumMod val="65000"/>
                    <a:lumOff val="35000"/>
                  </a:schemeClr>
                </a:solidFill>
                <a:latin typeface="Arial" panose="020B0604020202020204" pitchFamily="34" charset="0"/>
                <a:cs typeface="Arial" panose="020B0604020202020204" pitchFamily="34" charset="0"/>
              </a:defRPr>
            </a:lvl3pPr>
            <a:lvl4pPr marL="1600200" indent="-228600">
              <a:buClr>
                <a:srgbClr val="9D2235"/>
              </a:buClr>
              <a:buFont typeface="Wingdings" pitchFamily="2" charset="2"/>
              <a:buChar char="§"/>
              <a:defRPr>
                <a:solidFill>
                  <a:schemeClr val="tx1">
                    <a:lumMod val="65000"/>
                    <a:lumOff val="35000"/>
                  </a:schemeClr>
                </a:solidFill>
                <a:latin typeface="Arial" panose="020B0604020202020204" pitchFamily="34" charset="0"/>
                <a:cs typeface="Arial" panose="020B0604020202020204" pitchFamily="34" charset="0"/>
              </a:defRPr>
            </a:lvl4pPr>
            <a:lvl5pPr marL="2057400" indent="-228600">
              <a:buClr>
                <a:srgbClr val="9D2235"/>
              </a:buClr>
              <a:buFont typeface="Wingdings" pitchFamily="2" charset="2"/>
              <a:buChar char="§"/>
              <a:defRPr>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B3ECE03D-5CA3-D54C-A306-D0E1524E264B}"/>
              </a:ext>
            </a:extLst>
          </p:cNvPr>
          <p:cNvPicPr>
            <a:picLocks noChangeAspect="1"/>
          </p:cNvPicPr>
          <p:nvPr userDrawn="1"/>
        </p:nvPicPr>
        <p:blipFill>
          <a:blip r:embed="rId2"/>
          <a:stretch>
            <a:fillRect/>
          </a:stretch>
        </p:blipFill>
        <p:spPr>
          <a:xfrm>
            <a:off x="10116339" y="5638774"/>
            <a:ext cx="1809364" cy="673126"/>
          </a:xfrm>
          <a:prstGeom prst="rect">
            <a:avLst/>
          </a:prstGeom>
        </p:spPr>
      </p:pic>
      <p:pic>
        <p:nvPicPr>
          <p:cNvPr id="8" name="Picture 7">
            <a:extLst>
              <a:ext uri="{FF2B5EF4-FFF2-40B4-BE49-F238E27FC236}">
                <a16:creationId xmlns:a16="http://schemas.microsoft.com/office/drawing/2014/main" id="{6DF96F8C-3159-5547-8184-BA070F34D972}"/>
              </a:ext>
            </a:extLst>
          </p:cNvPr>
          <p:cNvPicPr>
            <a:picLocks noChangeAspect="1"/>
          </p:cNvPicPr>
          <p:nvPr userDrawn="1"/>
        </p:nvPicPr>
        <p:blipFill>
          <a:blip r:embed="rId3"/>
          <a:stretch>
            <a:fillRect/>
          </a:stretch>
        </p:blipFill>
        <p:spPr>
          <a:xfrm>
            <a:off x="395438" y="5638774"/>
            <a:ext cx="4066834" cy="730941"/>
          </a:xfrm>
          <a:prstGeom prst="rect">
            <a:avLst/>
          </a:prstGeom>
        </p:spPr>
      </p:pic>
    </p:spTree>
    <p:extLst>
      <p:ext uri="{BB962C8B-B14F-4D97-AF65-F5344CB8AC3E}">
        <p14:creationId xmlns:p14="http://schemas.microsoft.com/office/powerpoint/2010/main" val="354087535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5F39735-D46A-334B-BD07-8B6C97DD589E}"/>
              </a:ext>
            </a:extLst>
          </p:cNvPr>
          <p:cNvSpPr>
            <a:spLocks noGrp="1"/>
          </p:cNvSpPr>
          <p:nvPr>
            <p:ph sz="half" idx="1"/>
          </p:nvPr>
        </p:nvSpPr>
        <p:spPr>
          <a:xfrm>
            <a:off x="0" y="0"/>
            <a:ext cx="5192027" cy="6564429"/>
          </a:xfrm>
        </p:spPr>
        <p:txBody>
          <a:bodyPr/>
          <a:lstStyle>
            <a:lvl1pPr marL="0" indent="0">
              <a:buNone/>
              <a:defRPr/>
            </a:lvl1pPr>
          </a:lstStyle>
          <a:p>
            <a:pPr lvl="0"/>
            <a:endParaRPr lang="en-US" dirty="0"/>
          </a:p>
        </p:txBody>
      </p:sp>
      <p:pic>
        <p:nvPicPr>
          <p:cNvPr id="8" name="Picture 7">
            <a:extLst>
              <a:ext uri="{FF2B5EF4-FFF2-40B4-BE49-F238E27FC236}">
                <a16:creationId xmlns:a16="http://schemas.microsoft.com/office/drawing/2014/main" id="{53454894-0122-F149-9481-D6E0412A7AAC}"/>
              </a:ext>
            </a:extLst>
          </p:cNvPr>
          <p:cNvPicPr>
            <a:picLocks noChangeAspect="1"/>
          </p:cNvPicPr>
          <p:nvPr userDrawn="1"/>
        </p:nvPicPr>
        <p:blipFill>
          <a:blip r:embed="rId2"/>
          <a:stretch>
            <a:fillRect/>
          </a:stretch>
        </p:blipFill>
        <p:spPr>
          <a:xfrm>
            <a:off x="10116339" y="5638774"/>
            <a:ext cx="1809364" cy="673126"/>
          </a:xfrm>
          <a:prstGeom prst="rect">
            <a:avLst/>
          </a:prstGeom>
        </p:spPr>
      </p:pic>
      <p:sp>
        <p:nvSpPr>
          <p:cNvPr id="10" name="Title 1">
            <a:extLst>
              <a:ext uri="{FF2B5EF4-FFF2-40B4-BE49-F238E27FC236}">
                <a16:creationId xmlns:a16="http://schemas.microsoft.com/office/drawing/2014/main" id="{198CAC95-3142-AB41-820C-B52352FF205D}"/>
              </a:ext>
            </a:extLst>
          </p:cNvPr>
          <p:cNvSpPr>
            <a:spLocks noGrp="1"/>
          </p:cNvSpPr>
          <p:nvPr>
            <p:ph type="title"/>
          </p:nvPr>
        </p:nvSpPr>
        <p:spPr>
          <a:xfrm>
            <a:off x="5506453" y="288123"/>
            <a:ext cx="6419250" cy="597401"/>
          </a:xfrm>
        </p:spPr>
        <p:txBody>
          <a:bodyPr>
            <a:normAutofit/>
          </a:bodyPr>
          <a:lstStyle>
            <a:lvl1pPr>
              <a:defRPr sz="3400" b="1">
                <a:solidFill>
                  <a:srgbClr val="003087"/>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1" name="Content Placeholder 2">
            <a:extLst>
              <a:ext uri="{FF2B5EF4-FFF2-40B4-BE49-F238E27FC236}">
                <a16:creationId xmlns:a16="http://schemas.microsoft.com/office/drawing/2014/main" id="{F26C3A20-4F51-344F-BCC4-5F21202C76A4}"/>
              </a:ext>
            </a:extLst>
          </p:cNvPr>
          <p:cNvSpPr>
            <a:spLocks noGrp="1"/>
          </p:cNvSpPr>
          <p:nvPr>
            <p:ph idx="10"/>
          </p:nvPr>
        </p:nvSpPr>
        <p:spPr>
          <a:xfrm>
            <a:off x="5506453" y="1086480"/>
            <a:ext cx="6419250" cy="4351338"/>
          </a:xfrm>
        </p:spPr>
        <p:txBody>
          <a:bodyPr/>
          <a:lstStyle>
            <a:lvl1pPr marL="228600" indent="-228600">
              <a:buClr>
                <a:srgbClr val="9D2235"/>
              </a:buClr>
              <a:buFont typeface="Wingdings" pitchFamily="2" charset="2"/>
              <a:buChar char="§"/>
              <a:defRPr>
                <a:solidFill>
                  <a:schemeClr val="tx1">
                    <a:lumMod val="65000"/>
                    <a:lumOff val="35000"/>
                  </a:schemeClr>
                </a:solidFill>
                <a:latin typeface="Arial" panose="020B0604020202020204" pitchFamily="34" charset="0"/>
                <a:cs typeface="Arial" panose="020B0604020202020204" pitchFamily="34" charset="0"/>
              </a:defRPr>
            </a:lvl1pPr>
            <a:lvl2pPr marL="685800" indent="-228600">
              <a:buClr>
                <a:srgbClr val="9D2235"/>
              </a:buClr>
              <a:buFont typeface="Wingdings" pitchFamily="2" charset="2"/>
              <a:buChar char="§"/>
              <a:defRPr>
                <a:solidFill>
                  <a:schemeClr val="tx1">
                    <a:lumMod val="65000"/>
                    <a:lumOff val="35000"/>
                  </a:schemeClr>
                </a:solidFill>
                <a:latin typeface="Arial" panose="020B0604020202020204" pitchFamily="34" charset="0"/>
                <a:cs typeface="Arial" panose="020B0604020202020204" pitchFamily="34" charset="0"/>
              </a:defRPr>
            </a:lvl2pPr>
            <a:lvl3pPr marL="1143000" indent="-228600">
              <a:buClr>
                <a:srgbClr val="9D2235"/>
              </a:buClr>
              <a:buFont typeface="Wingdings" pitchFamily="2" charset="2"/>
              <a:buChar char="§"/>
              <a:defRPr>
                <a:solidFill>
                  <a:schemeClr val="tx1">
                    <a:lumMod val="65000"/>
                    <a:lumOff val="35000"/>
                  </a:schemeClr>
                </a:solidFill>
                <a:latin typeface="Arial" panose="020B0604020202020204" pitchFamily="34" charset="0"/>
                <a:cs typeface="Arial" panose="020B0604020202020204" pitchFamily="34" charset="0"/>
              </a:defRPr>
            </a:lvl3pPr>
            <a:lvl4pPr marL="1600200" indent="-228600">
              <a:buClr>
                <a:srgbClr val="9D2235"/>
              </a:buClr>
              <a:buFont typeface="Wingdings" pitchFamily="2" charset="2"/>
              <a:buChar char="§"/>
              <a:defRPr>
                <a:solidFill>
                  <a:schemeClr val="tx1">
                    <a:lumMod val="65000"/>
                    <a:lumOff val="35000"/>
                  </a:schemeClr>
                </a:solidFill>
                <a:latin typeface="Arial" panose="020B0604020202020204" pitchFamily="34" charset="0"/>
                <a:cs typeface="Arial" panose="020B0604020202020204" pitchFamily="34" charset="0"/>
              </a:defRPr>
            </a:lvl4pPr>
            <a:lvl5pPr marL="2057400" indent="-228600">
              <a:buClr>
                <a:srgbClr val="9D2235"/>
              </a:buClr>
              <a:buFont typeface="Wingdings" pitchFamily="2" charset="2"/>
              <a:buChar char="§"/>
              <a:defRPr>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6BEA6DC6-1600-2748-B1B6-4976E13FB05E}"/>
              </a:ext>
            </a:extLst>
          </p:cNvPr>
          <p:cNvPicPr>
            <a:picLocks noChangeAspect="1"/>
          </p:cNvPicPr>
          <p:nvPr userDrawn="1"/>
        </p:nvPicPr>
        <p:blipFill>
          <a:blip r:embed="rId3"/>
          <a:stretch>
            <a:fillRect/>
          </a:stretch>
        </p:blipFill>
        <p:spPr>
          <a:xfrm>
            <a:off x="5620766" y="5638775"/>
            <a:ext cx="3745161" cy="673126"/>
          </a:xfrm>
          <a:prstGeom prst="rect">
            <a:avLst/>
          </a:prstGeom>
        </p:spPr>
      </p:pic>
    </p:spTree>
    <p:extLst>
      <p:ext uri="{BB962C8B-B14F-4D97-AF65-F5344CB8AC3E}">
        <p14:creationId xmlns:p14="http://schemas.microsoft.com/office/powerpoint/2010/main" val="138572883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0F9DDF-3B17-1940-A640-E8330139FE94}"/>
              </a:ext>
            </a:extLst>
          </p:cNvPr>
          <p:cNvPicPr>
            <a:picLocks noChangeAspect="1"/>
          </p:cNvPicPr>
          <p:nvPr userDrawn="1"/>
        </p:nvPicPr>
        <p:blipFill>
          <a:blip r:embed="rId2"/>
          <a:stretch>
            <a:fillRect/>
          </a:stretch>
        </p:blipFill>
        <p:spPr>
          <a:xfrm>
            <a:off x="10116339" y="5638774"/>
            <a:ext cx="1809364" cy="673126"/>
          </a:xfrm>
          <a:prstGeom prst="rect">
            <a:avLst/>
          </a:prstGeom>
        </p:spPr>
      </p:pic>
      <p:sp>
        <p:nvSpPr>
          <p:cNvPr id="6" name="Content Placeholder 2">
            <a:extLst>
              <a:ext uri="{FF2B5EF4-FFF2-40B4-BE49-F238E27FC236}">
                <a16:creationId xmlns:a16="http://schemas.microsoft.com/office/drawing/2014/main" id="{84E4FF6A-0BDD-4C40-9270-B5D08F604D03}"/>
              </a:ext>
            </a:extLst>
          </p:cNvPr>
          <p:cNvSpPr>
            <a:spLocks noGrp="1"/>
          </p:cNvSpPr>
          <p:nvPr>
            <p:ph sz="half" idx="1"/>
          </p:nvPr>
        </p:nvSpPr>
        <p:spPr>
          <a:xfrm>
            <a:off x="0" y="0"/>
            <a:ext cx="12192000" cy="6564429"/>
          </a:xfrm>
        </p:spPr>
        <p:txBody>
          <a:bodyPr/>
          <a:lstStyle>
            <a:lvl1pPr marL="0" indent="0">
              <a:buNone/>
              <a:defRPr/>
            </a:lvl1pPr>
          </a:lstStyle>
          <a:p>
            <a:pPr lvl="0"/>
            <a:endParaRPr lang="en-US" dirty="0"/>
          </a:p>
        </p:txBody>
      </p:sp>
      <p:pic>
        <p:nvPicPr>
          <p:cNvPr id="4" name="Picture 3">
            <a:extLst>
              <a:ext uri="{FF2B5EF4-FFF2-40B4-BE49-F238E27FC236}">
                <a16:creationId xmlns:a16="http://schemas.microsoft.com/office/drawing/2014/main" id="{3BC6405C-2E57-D342-906A-188DFA06A35F}"/>
              </a:ext>
            </a:extLst>
          </p:cNvPr>
          <p:cNvPicPr>
            <a:picLocks noChangeAspect="1"/>
          </p:cNvPicPr>
          <p:nvPr userDrawn="1"/>
        </p:nvPicPr>
        <p:blipFill>
          <a:blip r:embed="rId3"/>
          <a:stretch>
            <a:fillRect/>
          </a:stretch>
        </p:blipFill>
        <p:spPr>
          <a:xfrm>
            <a:off x="395438" y="5638774"/>
            <a:ext cx="4066834" cy="730941"/>
          </a:xfrm>
          <a:prstGeom prst="rect">
            <a:avLst/>
          </a:prstGeom>
        </p:spPr>
      </p:pic>
    </p:spTree>
    <p:extLst>
      <p:ext uri="{BB962C8B-B14F-4D97-AF65-F5344CB8AC3E}">
        <p14:creationId xmlns:p14="http://schemas.microsoft.com/office/powerpoint/2010/main" val="148636676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0F9DDF-3B17-1940-A640-E8330139FE94}"/>
              </a:ext>
            </a:extLst>
          </p:cNvPr>
          <p:cNvPicPr>
            <a:picLocks noChangeAspect="1"/>
          </p:cNvPicPr>
          <p:nvPr userDrawn="1"/>
        </p:nvPicPr>
        <p:blipFill>
          <a:blip r:embed="rId2"/>
          <a:stretch>
            <a:fillRect/>
          </a:stretch>
        </p:blipFill>
        <p:spPr>
          <a:xfrm>
            <a:off x="10116339" y="5638774"/>
            <a:ext cx="1809364" cy="673126"/>
          </a:xfrm>
          <a:prstGeom prst="rect">
            <a:avLst/>
          </a:prstGeom>
        </p:spPr>
      </p:pic>
      <p:sp>
        <p:nvSpPr>
          <p:cNvPr id="6" name="Content Placeholder 2">
            <a:extLst>
              <a:ext uri="{FF2B5EF4-FFF2-40B4-BE49-F238E27FC236}">
                <a16:creationId xmlns:a16="http://schemas.microsoft.com/office/drawing/2014/main" id="{84E4FF6A-0BDD-4C40-9270-B5D08F604D03}"/>
              </a:ext>
            </a:extLst>
          </p:cNvPr>
          <p:cNvSpPr>
            <a:spLocks noGrp="1"/>
          </p:cNvSpPr>
          <p:nvPr>
            <p:ph sz="half" idx="1"/>
          </p:nvPr>
        </p:nvSpPr>
        <p:spPr>
          <a:xfrm>
            <a:off x="731520" y="385012"/>
            <a:ext cx="5111015" cy="5101390"/>
          </a:xfrm>
          <a:ln>
            <a:solidFill>
              <a:schemeClr val="tx1">
                <a:lumMod val="50000"/>
                <a:lumOff val="50000"/>
              </a:schemeClr>
            </a:solidFill>
          </a:ln>
        </p:spPr>
        <p:txBody>
          <a:bodyPr/>
          <a:lstStyle>
            <a:lvl1pPr marL="0" indent="0">
              <a:buNone/>
              <a:defRPr/>
            </a:lvl1pPr>
          </a:lstStyle>
          <a:p>
            <a:pPr lvl="0"/>
            <a:endParaRPr lang="en-US" dirty="0"/>
          </a:p>
        </p:txBody>
      </p:sp>
      <p:sp>
        <p:nvSpPr>
          <p:cNvPr id="4" name="Content Placeholder 2">
            <a:extLst>
              <a:ext uri="{FF2B5EF4-FFF2-40B4-BE49-F238E27FC236}">
                <a16:creationId xmlns:a16="http://schemas.microsoft.com/office/drawing/2014/main" id="{84A3AA8A-1AF5-6B47-B121-FD8243E53D2D}"/>
              </a:ext>
            </a:extLst>
          </p:cNvPr>
          <p:cNvSpPr>
            <a:spLocks noGrp="1"/>
          </p:cNvSpPr>
          <p:nvPr>
            <p:ph sz="half" idx="10"/>
          </p:nvPr>
        </p:nvSpPr>
        <p:spPr>
          <a:xfrm>
            <a:off x="6304642" y="385011"/>
            <a:ext cx="5111015" cy="5101390"/>
          </a:xfrm>
          <a:ln>
            <a:solidFill>
              <a:schemeClr val="tx1">
                <a:lumMod val="50000"/>
                <a:lumOff val="50000"/>
              </a:schemeClr>
            </a:solidFill>
          </a:ln>
        </p:spPr>
        <p:txBody>
          <a:bodyPr/>
          <a:lstStyle>
            <a:lvl1pPr marL="0" indent="0">
              <a:buNone/>
              <a:defRPr/>
            </a:lvl1pPr>
          </a:lstStyle>
          <a:p>
            <a:pPr lvl="0"/>
            <a:endParaRPr lang="en-US" dirty="0"/>
          </a:p>
        </p:txBody>
      </p:sp>
      <p:pic>
        <p:nvPicPr>
          <p:cNvPr id="7" name="Picture 6">
            <a:extLst>
              <a:ext uri="{FF2B5EF4-FFF2-40B4-BE49-F238E27FC236}">
                <a16:creationId xmlns:a16="http://schemas.microsoft.com/office/drawing/2014/main" id="{484BC3E1-9071-274D-A2D2-54854ED16CFD}"/>
              </a:ext>
            </a:extLst>
          </p:cNvPr>
          <p:cNvPicPr>
            <a:picLocks noChangeAspect="1"/>
          </p:cNvPicPr>
          <p:nvPr userDrawn="1"/>
        </p:nvPicPr>
        <p:blipFill>
          <a:blip r:embed="rId3"/>
          <a:stretch>
            <a:fillRect/>
          </a:stretch>
        </p:blipFill>
        <p:spPr>
          <a:xfrm>
            <a:off x="395438" y="5638774"/>
            <a:ext cx="4066834" cy="730941"/>
          </a:xfrm>
          <a:prstGeom prst="rect">
            <a:avLst/>
          </a:prstGeom>
        </p:spPr>
      </p:pic>
    </p:spTree>
    <p:extLst>
      <p:ext uri="{BB962C8B-B14F-4D97-AF65-F5344CB8AC3E}">
        <p14:creationId xmlns:p14="http://schemas.microsoft.com/office/powerpoint/2010/main" val="277651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CF1C13-0984-1D47-BCC8-43CF3F4269AD}" type="datetimeFigureOut">
              <a:rPr lang="en-US" smtClean="0"/>
              <a:t>10/5/2018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C65334A-F4E7-A047-9D01-8CD0CD7D2BB1}" type="slidenum">
              <a:rPr lang="en-US" smtClean="0"/>
              <a:t>‹#›</a:t>
            </a:fld>
            <a:endParaRPr lang="en-US" dirty="0"/>
          </a:p>
        </p:txBody>
      </p:sp>
    </p:spTree>
    <p:extLst>
      <p:ext uri="{BB962C8B-B14F-4D97-AF65-F5344CB8AC3E}">
        <p14:creationId xmlns:p14="http://schemas.microsoft.com/office/powerpoint/2010/main" val="3368880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EF579-2DF0-420B-B64B-F1CC7A8BED1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3B67B2D-F218-4264-A6D3-321546696B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10CF28-F59A-4C69-A0B0-D42BD3310DD0}"/>
              </a:ext>
            </a:extLst>
          </p:cNvPr>
          <p:cNvSpPr>
            <a:spLocks noGrp="1"/>
          </p:cNvSpPr>
          <p:nvPr>
            <p:ph type="dt" sz="half" idx="10"/>
          </p:nvPr>
        </p:nvSpPr>
        <p:spPr/>
        <p:txBody>
          <a:bodyPr/>
          <a:lstStyle/>
          <a:p>
            <a:fld id="{E985216B-101B-4A10-AB6D-ECA7119E6B6E}" type="datetimeFigureOut">
              <a:rPr lang="en-US" smtClean="0"/>
              <a:t>10/5/2018</a:t>
            </a:fld>
            <a:endParaRPr lang="en-US" dirty="0"/>
          </a:p>
        </p:txBody>
      </p:sp>
      <p:sp>
        <p:nvSpPr>
          <p:cNvPr id="5" name="Footer Placeholder 4">
            <a:extLst>
              <a:ext uri="{FF2B5EF4-FFF2-40B4-BE49-F238E27FC236}">
                <a16:creationId xmlns:a16="http://schemas.microsoft.com/office/drawing/2014/main" id="{B4325301-4905-4435-BEAD-180278F5C4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D50FE0C-B592-4224-B922-1F7BA4D0FF3A}"/>
              </a:ext>
            </a:extLst>
          </p:cNvPr>
          <p:cNvSpPr>
            <a:spLocks noGrp="1"/>
          </p:cNvSpPr>
          <p:nvPr>
            <p:ph type="sldNum" sz="quarter" idx="12"/>
          </p:nvPr>
        </p:nvSpPr>
        <p:spPr/>
        <p:txBody>
          <a:bodyPr/>
          <a:lstStyle/>
          <a:p>
            <a:fld id="{34C1389A-322D-4C57-AAD9-90D82EE84575}" type="slidenum">
              <a:rPr lang="en-US" smtClean="0"/>
              <a:t>‹#›</a:t>
            </a:fld>
            <a:endParaRPr lang="en-US" dirty="0"/>
          </a:p>
        </p:txBody>
      </p:sp>
    </p:spTree>
    <p:extLst>
      <p:ext uri="{BB962C8B-B14F-4D97-AF65-F5344CB8AC3E}">
        <p14:creationId xmlns:p14="http://schemas.microsoft.com/office/powerpoint/2010/main" val="20737265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E2840-BE03-4AC8-9A6F-F21BB1B4E0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92906-9A61-4E48-8808-3CD7694B0B7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5AC842-4C99-4465-898E-B3B3A9A1DA1C}"/>
              </a:ext>
            </a:extLst>
          </p:cNvPr>
          <p:cNvSpPr>
            <a:spLocks noGrp="1"/>
          </p:cNvSpPr>
          <p:nvPr>
            <p:ph type="dt" sz="half" idx="10"/>
          </p:nvPr>
        </p:nvSpPr>
        <p:spPr/>
        <p:txBody>
          <a:bodyPr/>
          <a:lstStyle/>
          <a:p>
            <a:fld id="{E985216B-101B-4A10-AB6D-ECA7119E6B6E}" type="datetimeFigureOut">
              <a:rPr lang="en-US" smtClean="0"/>
              <a:t>10/5/2018</a:t>
            </a:fld>
            <a:endParaRPr lang="en-US" dirty="0"/>
          </a:p>
        </p:txBody>
      </p:sp>
      <p:sp>
        <p:nvSpPr>
          <p:cNvPr id="5" name="Footer Placeholder 4">
            <a:extLst>
              <a:ext uri="{FF2B5EF4-FFF2-40B4-BE49-F238E27FC236}">
                <a16:creationId xmlns:a16="http://schemas.microsoft.com/office/drawing/2014/main" id="{1621E82D-7988-47BA-AB2C-704076A8D95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7DC7939-9023-4DF0-8F67-27EE59FC1F58}"/>
              </a:ext>
            </a:extLst>
          </p:cNvPr>
          <p:cNvSpPr>
            <a:spLocks noGrp="1"/>
          </p:cNvSpPr>
          <p:nvPr>
            <p:ph type="sldNum" sz="quarter" idx="12"/>
          </p:nvPr>
        </p:nvSpPr>
        <p:spPr/>
        <p:txBody>
          <a:bodyPr/>
          <a:lstStyle/>
          <a:p>
            <a:fld id="{34C1389A-322D-4C57-AAD9-90D82EE84575}" type="slidenum">
              <a:rPr lang="en-US" smtClean="0"/>
              <a:t>‹#›</a:t>
            </a:fld>
            <a:endParaRPr lang="en-US" dirty="0"/>
          </a:p>
        </p:txBody>
      </p:sp>
    </p:spTree>
    <p:extLst>
      <p:ext uri="{BB962C8B-B14F-4D97-AF65-F5344CB8AC3E}">
        <p14:creationId xmlns:p14="http://schemas.microsoft.com/office/powerpoint/2010/main" val="5047663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032D2-0F73-4888-88AF-04CC65A69E7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4FF4D1F-87F1-421E-BFC8-0C9D070D50D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F86E2B5-C31E-48AC-BD24-913EB6D2C990}"/>
              </a:ext>
            </a:extLst>
          </p:cNvPr>
          <p:cNvSpPr>
            <a:spLocks noGrp="1"/>
          </p:cNvSpPr>
          <p:nvPr>
            <p:ph type="dt" sz="half" idx="10"/>
          </p:nvPr>
        </p:nvSpPr>
        <p:spPr/>
        <p:txBody>
          <a:bodyPr/>
          <a:lstStyle/>
          <a:p>
            <a:fld id="{E985216B-101B-4A10-AB6D-ECA7119E6B6E}" type="datetimeFigureOut">
              <a:rPr lang="en-US" smtClean="0"/>
              <a:t>10/5/2018</a:t>
            </a:fld>
            <a:endParaRPr lang="en-US" dirty="0"/>
          </a:p>
        </p:txBody>
      </p:sp>
      <p:sp>
        <p:nvSpPr>
          <p:cNvPr id="5" name="Footer Placeholder 4">
            <a:extLst>
              <a:ext uri="{FF2B5EF4-FFF2-40B4-BE49-F238E27FC236}">
                <a16:creationId xmlns:a16="http://schemas.microsoft.com/office/drawing/2014/main" id="{7B975C8A-6BED-4638-AEE6-0A6228E546C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14BD4A0-15C1-499B-8DBE-C32E99A84FD0}"/>
              </a:ext>
            </a:extLst>
          </p:cNvPr>
          <p:cNvSpPr>
            <a:spLocks noGrp="1"/>
          </p:cNvSpPr>
          <p:nvPr>
            <p:ph type="sldNum" sz="quarter" idx="12"/>
          </p:nvPr>
        </p:nvSpPr>
        <p:spPr/>
        <p:txBody>
          <a:bodyPr/>
          <a:lstStyle/>
          <a:p>
            <a:fld id="{34C1389A-322D-4C57-AAD9-90D82EE84575}" type="slidenum">
              <a:rPr lang="en-US" smtClean="0"/>
              <a:t>‹#›</a:t>
            </a:fld>
            <a:endParaRPr lang="en-US" dirty="0"/>
          </a:p>
        </p:txBody>
      </p:sp>
    </p:spTree>
    <p:extLst>
      <p:ext uri="{BB962C8B-B14F-4D97-AF65-F5344CB8AC3E}">
        <p14:creationId xmlns:p14="http://schemas.microsoft.com/office/powerpoint/2010/main" val="12078994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4F220-9E83-4724-B98D-E6280B79A2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C133CE-1724-4A0A-B8A4-7C201F09BCD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A301135-C5A5-4C28-B7B9-9BB396DFA3F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89F8441-7EAD-4121-A63D-BAE1AD9968A8}"/>
              </a:ext>
            </a:extLst>
          </p:cNvPr>
          <p:cNvSpPr>
            <a:spLocks noGrp="1"/>
          </p:cNvSpPr>
          <p:nvPr>
            <p:ph type="dt" sz="half" idx="10"/>
          </p:nvPr>
        </p:nvSpPr>
        <p:spPr/>
        <p:txBody>
          <a:bodyPr/>
          <a:lstStyle/>
          <a:p>
            <a:fld id="{E985216B-101B-4A10-AB6D-ECA7119E6B6E}" type="datetimeFigureOut">
              <a:rPr lang="en-US" smtClean="0"/>
              <a:t>10/5/2018</a:t>
            </a:fld>
            <a:endParaRPr lang="en-US" dirty="0"/>
          </a:p>
        </p:txBody>
      </p:sp>
      <p:sp>
        <p:nvSpPr>
          <p:cNvPr id="6" name="Footer Placeholder 5">
            <a:extLst>
              <a:ext uri="{FF2B5EF4-FFF2-40B4-BE49-F238E27FC236}">
                <a16:creationId xmlns:a16="http://schemas.microsoft.com/office/drawing/2014/main" id="{573FEC02-13CF-4C98-95C6-BDE3ECD7C10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17438F-3DB0-4048-9312-4F18821B5DF8}"/>
              </a:ext>
            </a:extLst>
          </p:cNvPr>
          <p:cNvSpPr>
            <a:spLocks noGrp="1"/>
          </p:cNvSpPr>
          <p:nvPr>
            <p:ph type="sldNum" sz="quarter" idx="12"/>
          </p:nvPr>
        </p:nvSpPr>
        <p:spPr/>
        <p:txBody>
          <a:bodyPr/>
          <a:lstStyle/>
          <a:p>
            <a:fld id="{34C1389A-322D-4C57-AAD9-90D82EE84575}" type="slidenum">
              <a:rPr lang="en-US" smtClean="0"/>
              <a:t>‹#›</a:t>
            </a:fld>
            <a:endParaRPr lang="en-US" dirty="0"/>
          </a:p>
        </p:txBody>
      </p:sp>
    </p:spTree>
    <p:extLst>
      <p:ext uri="{BB962C8B-B14F-4D97-AF65-F5344CB8AC3E}">
        <p14:creationId xmlns:p14="http://schemas.microsoft.com/office/powerpoint/2010/main" val="4460651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F0355-D0C5-4E8E-AF47-341C666D6EF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A00874-0C8F-4A8E-8458-D01B183A83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14BA8FF-82AF-43D2-A396-A25E35083D9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FBCD47-6E7F-4D9B-AEA2-89B0E01343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B594720-3F37-4B3A-A4F8-C62ED47DC81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B9E2482-5654-4F6C-B7A2-D523ED10F01C}"/>
              </a:ext>
            </a:extLst>
          </p:cNvPr>
          <p:cNvSpPr>
            <a:spLocks noGrp="1"/>
          </p:cNvSpPr>
          <p:nvPr>
            <p:ph type="dt" sz="half" idx="10"/>
          </p:nvPr>
        </p:nvSpPr>
        <p:spPr/>
        <p:txBody>
          <a:bodyPr/>
          <a:lstStyle/>
          <a:p>
            <a:fld id="{E985216B-101B-4A10-AB6D-ECA7119E6B6E}" type="datetimeFigureOut">
              <a:rPr lang="en-US" smtClean="0"/>
              <a:t>10/5/2018</a:t>
            </a:fld>
            <a:endParaRPr lang="en-US" dirty="0"/>
          </a:p>
        </p:txBody>
      </p:sp>
      <p:sp>
        <p:nvSpPr>
          <p:cNvPr id="8" name="Footer Placeholder 7">
            <a:extLst>
              <a:ext uri="{FF2B5EF4-FFF2-40B4-BE49-F238E27FC236}">
                <a16:creationId xmlns:a16="http://schemas.microsoft.com/office/drawing/2014/main" id="{10A7787C-49B8-49B5-89D8-BD0440F5985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F8044C9-3F34-42A6-9C28-FEE56BFDB2DE}"/>
              </a:ext>
            </a:extLst>
          </p:cNvPr>
          <p:cNvSpPr>
            <a:spLocks noGrp="1"/>
          </p:cNvSpPr>
          <p:nvPr>
            <p:ph type="sldNum" sz="quarter" idx="12"/>
          </p:nvPr>
        </p:nvSpPr>
        <p:spPr/>
        <p:txBody>
          <a:bodyPr/>
          <a:lstStyle/>
          <a:p>
            <a:fld id="{34C1389A-322D-4C57-AAD9-90D82EE84575}" type="slidenum">
              <a:rPr lang="en-US" smtClean="0"/>
              <a:t>‹#›</a:t>
            </a:fld>
            <a:endParaRPr lang="en-US" dirty="0"/>
          </a:p>
        </p:txBody>
      </p:sp>
    </p:spTree>
    <p:extLst>
      <p:ext uri="{BB962C8B-B14F-4D97-AF65-F5344CB8AC3E}">
        <p14:creationId xmlns:p14="http://schemas.microsoft.com/office/powerpoint/2010/main" val="41107727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B385A-44BA-4A14-9C7C-483660B048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33AA11-DAFE-4C26-82C3-D3DA903FC3D0}"/>
              </a:ext>
            </a:extLst>
          </p:cNvPr>
          <p:cNvSpPr>
            <a:spLocks noGrp="1"/>
          </p:cNvSpPr>
          <p:nvPr>
            <p:ph type="dt" sz="half" idx="10"/>
          </p:nvPr>
        </p:nvSpPr>
        <p:spPr/>
        <p:txBody>
          <a:bodyPr/>
          <a:lstStyle/>
          <a:p>
            <a:fld id="{E985216B-101B-4A10-AB6D-ECA7119E6B6E}" type="datetimeFigureOut">
              <a:rPr lang="en-US" smtClean="0"/>
              <a:t>10/5/2018</a:t>
            </a:fld>
            <a:endParaRPr lang="en-US" dirty="0"/>
          </a:p>
        </p:txBody>
      </p:sp>
      <p:sp>
        <p:nvSpPr>
          <p:cNvPr id="4" name="Footer Placeholder 3">
            <a:extLst>
              <a:ext uri="{FF2B5EF4-FFF2-40B4-BE49-F238E27FC236}">
                <a16:creationId xmlns:a16="http://schemas.microsoft.com/office/drawing/2014/main" id="{6F6B77EC-1FC9-4D05-9851-07A2B21176C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EAAAB96-20F9-4F9A-8517-510E946A965F}"/>
              </a:ext>
            </a:extLst>
          </p:cNvPr>
          <p:cNvSpPr>
            <a:spLocks noGrp="1"/>
          </p:cNvSpPr>
          <p:nvPr>
            <p:ph type="sldNum" sz="quarter" idx="12"/>
          </p:nvPr>
        </p:nvSpPr>
        <p:spPr/>
        <p:txBody>
          <a:bodyPr/>
          <a:lstStyle/>
          <a:p>
            <a:fld id="{34C1389A-322D-4C57-AAD9-90D82EE84575}" type="slidenum">
              <a:rPr lang="en-US" smtClean="0"/>
              <a:t>‹#›</a:t>
            </a:fld>
            <a:endParaRPr lang="en-US" dirty="0"/>
          </a:p>
        </p:txBody>
      </p:sp>
    </p:spTree>
    <p:extLst>
      <p:ext uri="{BB962C8B-B14F-4D97-AF65-F5344CB8AC3E}">
        <p14:creationId xmlns:p14="http://schemas.microsoft.com/office/powerpoint/2010/main" val="37014599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F86990-1901-4BFD-BF8A-6FCC55B5F44B}"/>
              </a:ext>
            </a:extLst>
          </p:cNvPr>
          <p:cNvSpPr>
            <a:spLocks noGrp="1"/>
          </p:cNvSpPr>
          <p:nvPr>
            <p:ph type="dt" sz="half" idx="10"/>
          </p:nvPr>
        </p:nvSpPr>
        <p:spPr/>
        <p:txBody>
          <a:bodyPr/>
          <a:lstStyle/>
          <a:p>
            <a:fld id="{E985216B-101B-4A10-AB6D-ECA7119E6B6E}" type="datetimeFigureOut">
              <a:rPr lang="en-US" smtClean="0"/>
              <a:t>10/5/2018</a:t>
            </a:fld>
            <a:endParaRPr lang="en-US" dirty="0"/>
          </a:p>
        </p:txBody>
      </p:sp>
      <p:sp>
        <p:nvSpPr>
          <p:cNvPr id="3" name="Footer Placeholder 2">
            <a:extLst>
              <a:ext uri="{FF2B5EF4-FFF2-40B4-BE49-F238E27FC236}">
                <a16:creationId xmlns:a16="http://schemas.microsoft.com/office/drawing/2014/main" id="{3D056055-18A1-4C44-AD3F-99C49D17034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605F33F-E78B-4A84-91A2-2586E47CAAD1}"/>
              </a:ext>
            </a:extLst>
          </p:cNvPr>
          <p:cNvSpPr>
            <a:spLocks noGrp="1"/>
          </p:cNvSpPr>
          <p:nvPr>
            <p:ph type="sldNum" sz="quarter" idx="12"/>
          </p:nvPr>
        </p:nvSpPr>
        <p:spPr/>
        <p:txBody>
          <a:bodyPr/>
          <a:lstStyle/>
          <a:p>
            <a:fld id="{34C1389A-322D-4C57-AAD9-90D82EE84575}" type="slidenum">
              <a:rPr lang="en-US" smtClean="0"/>
              <a:t>‹#›</a:t>
            </a:fld>
            <a:endParaRPr lang="en-US" dirty="0"/>
          </a:p>
        </p:txBody>
      </p:sp>
    </p:spTree>
    <p:extLst>
      <p:ext uri="{BB962C8B-B14F-4D97-AF65-F5344CB8AC3E}">
        <p14:creationId xmlns:p14="http://schemas.microsoft.com/office/powerpoint/2010/main" val="34862793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68011-FDE5-4400-B371-63C7C9356C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72EE26-82FE-4275-B410-58B7F3A9B9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1AAABC9-981A-4D89-A7B9-8460757130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9F40BFC-8124-4454-A440-4F18C18F7061}"/>
              </a:ext>
            </a:extLst>
          </p:cNvPr>
          <p:cNvSpPr>
            <a:spLocks noGrp="1"/>
          </p:cNvSpPr>
          <p:nvPr>
            <p:ph type="dt" sz="half" idx="10"/>
          </p:nvPr>
        </p:nvSpPr>
        <p:spPr/>
        <p:txBody>
          <a:bodyPr/>
          <a:lstStyle/>
          <a:p>
            <a:fld id="{E985216B-101B-4A10-AB6D-ECA7119E6B6E}" type="datetimeFigureOut">
              <a:rPr lang="en-US" smtClean="0"/>
              <a:t>10/5/2018</a:t>
            </a:fld>
            <a:endParaRPr lang="en-US" dirty="0"/>
          </a:p>
        </p:txBody>
      </p:sp>
      <p:sp>
        <p:nvSpPr>
          <p:cNvPr id="6" name="Footer Placeholder 5">
            <a:extLst>
              <a:ext uri="{FF2B5EF4-FFF2-40B4-BE49-F238E27FC236}">
                <a16:creationId xmlns:a16="http://schemas.microsoft.com/office/drawing/2014/main" id="{AE0EA737-4FF4-42CE-9CAD-A8D0912DA47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AEAE463-FF85-470F-B548-CA7A4277862C}"/>
              </a:ext>
            </a:extLst>
          </p:cNvPr>
          <p:cNvSpPr>
            <a:spLocks noGrp="1"/>
          </p:cNvSpPr>
          <p:nvPr>
            <p:ph type="sldNum" sz="quarter" idx="12"/>
          </p:nvPr>
        </p:nvSpPr>
        <p:spPr/>
        <p:txBody>
          <a:bodyPr/>
          <a:lstStyle/>
          <a:p>
            <a:fld id="{34C1389A-322D-4C57-AAD9-90D82EE84575}" type="slidenum">
              <a:rPr lang="en-US" smtClean="0"/>
              <a:t>‹#›</a:t>
            </a:fld>
            <a:endParaRPr lang="en-US" dirty="0"/>
          </a:p>
        </p:txBody>
      </p:sp>
    </p:spTree>
    <p:extLst>
      <p:ext uri="{BB962C8B-B14F-4D97-AF65-F5344CB8AC3E}">
        <p14:creationId xmlns:p14="http://schemas.microsoft.com/office/powerpoint/2010/main" val="1150200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1133D-27D8-4D89-B29D-7E10B87F817A}"/>
              </a:ext>
            </a:extLst>
          </p:cNvPr>
          <p:cNvSpPr>
            <a:spLocks noGrp="1"/>
          </p:cNvSpPr>
          <p:nvPr>
            <p:ph type="title"/>
          </p:nvPr>
        </p:nvSpPr>
        <p:spPr>
          <a:xfrm>
            <a:off x="3133724" y="365126"/>
            <a:ext cx="8220075" cy="1196440"/>
          </a:xfrm>
        </p:spPr>
        <p:txBody>
          <a:bodyPr/>
          <a:lstStyle>
            <a:lvl1pPr algn="r">
              <a:defRPr>
                <a:latin typeface="+mn-lt"/>
              </a:defRPr>
            </a:lvl1pPr>
          </a:lstStyle>
          <a:p>
            <a:endParaRPr lang="en-US" dirty="0"/>
          </a:p>
        </p:txBody>
      </p:sp>
      <p:sp>
        <p:nvSpPr>
          <p:cNvPr id="3" name="Content Placeholder 2">
            <a:extLst>
              <a:ext uri="{FF2B5EF4-FFF2-40B4-BE49-F238E27FC236}">
                <a16:creationId xmlns:a16="http://schemas.microsoft.com/office/drawing/2014/main" id="{CD5FE35B-9DB5-4474-A0B5-06BB8FC5CA36}"/>
              </a:ext>
            </a:extLst>
          </p:cNvPr>
          <p:cNvSpPr>
            <a:spLocks noGrp="1"/>
          </p:cNvSpPr>
          <p:nvPr>
            <p:ph idx="1"/>
          </p:nvPr>
        </p:nvSpPr>
        <p:spPr>
          <a:xfrm>
            <a:off x="742949" y="1664987"/>
            <a:ext cx="10610850" cy="4155045"/>
          </a:xfrm>
        </p:spPr>
        <p:txBody>
          <a:bodyPr/>
          <a:lstStyle/>
          <a:p>
            <a:endParaRPr lang="en-US" dirty="0"/>
          </a:p>
        </p:txBody>
      </p:sp>
    </p:spTree>
    <p:extLst>
      <p:ext uri="{BB962C8B-B14F-4D97-AF65-F5344CB8AC3E}">
        <p14:creationId xmlns:p14="http://schemas.microsoft.com/office/powerpoint/2010/main" val="6603912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327B8-2F36-4C88-A6FB-92A1237396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2A5D92-69FD-40C0-8808-FBB87C9B24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0CA1843-6523-4D79-AA21-AE098F1714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CCD6D05-0B9D-433D-A770-4508A424800F}"/>
              </a:ext>
            </a:extLst>
          </p:cNvPr>
          <p:cNvSpPr>
            <a:spLocks noGrp="1"/>
          </p:cNvSpPr>
          <p:nvPr>
            <p:ph type="dt" sz="half" idx="10"/>
          </p:nvPr>
        </p:nvSpPr>
        <p:spPr/>
        <p:txBody>
          <a:bodyPr/>
          <a:lstStyle/>
          <a:p>
            <a:fld id="{E985216B-101B-4A10-AB6D-ECA7119E6B6E}" type="datetimeFigureOut">
              <a:rPr lang="en-US" smtClean="0"/>
              <a:t>10/5/2018</a:t>
            </a:fld>
            <a:endParaRPr lang="en-US" dirty="0"/>
          </a:p>
        </p:txBody>
      </p:sp>
      <p:sp>
        <p:nvSpPr>
          <p:cNvPr id="6" name="Footer Placeholder 5">
            <a:extLst>
              <a:ext uri="{FF2B5EF4-FFF2-40B4-BE49-F238E27FC236}">
                <a16:creationId xmlns:a16="http://schemas.microsoft.com/office/drawing/2014/main" id="{46EF9D4E-7738-44BE-9DAA-E9665CF7D70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4033667-1775-49DF-8919-FB637380D4DD}"/>
              </a:ext>
            </a:extLst>
          </p:cNvPr>
          <p:cNvSpPr>
            <a:spLocks noGrp="1"/>
          </p:cNvSpPr>
          <p:nvPr>
            <p:ph type="sldNum" sz="quarter" idx="12"/>
          </p:nvPr>
        </p:nvSpPr>
        <p:spPr/>
        <p:txBody>
          <a:bodyPr/>
          <a:lstStyle/>
          <a:p>
            <a:fld id="{34C1389A-322D-4C57-AAD9-90D82EE84575}" type="slidenum">
              <a:rPr lang="en-US" smtClean="0"/>
              <a:t>‹#›</a:t>
            </a:fld>
            <a:endParaRPr lang="en-US" dirty="0"/>
          </a:p>
        </p:txBody>
      </p:sp>
    </p:spTree>
    <p:extLst>
      <p:ext uri="{BB962C8B-B14F-4D97-AF65-F5344CB8AC3E}">
        <p14:creationId xmlns:p14="http://schemas.microsoft.com/office/powerpoint/2010/main" val="2554868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B2947-AEA5-4A42-BE17-32BCF241DE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72E7E1-A41C-4058-A7C1-FBBD094F7A3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F76C93-1931-48BC-A3EC-9E78A166242F}"/>
              </a:ext>
            </a:extLst>
          </p:cNvPr>
          <p:cNvSpPr>
            <a:spLocks noGrp="1"/>
          </p:cNvSpPr>
          <p:nvPr>
            <p:ph type="dt" sz="half" idx="10"/>
          </p:nvPr>
        </p:nvSpPr>
        <p:spPr/>
        <p:txBody>
          <a:bodyPr/>
          <a:lstStyle/>
          <a:p>
            <a:fld id="{E985216B-101B-4A10-AB6D-ECA7119E6B6E}" type="datetimeFigureOut">
              <a:rPr lang="en-US" smtClean="0"/>
              <a:t>10/5/2018</a:t>
            </a:fld>
            <a:endParaRPr lang="en-US" dirty="0"/>
          </a:p>
        </p:txBody>
      </p:sp>
      <p:sp>
        <p:nvSpPr>
          <p:cNvPr id="5" name="Footer Placeholder 4">
            <a:extLst>
              <a:ext uri="{FF2B5EF4-FFF2-40B4-BE49-F238E27FC236}">
                <a16:creationId xmlns:a16="http://schemas.microsoft.com/office/drawing/2014/main" id="{DE2F9C0C-2D44-4D12-92FB-F7F76738155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948547C-495D-4DFD-BA03-9E0BB117ADAB}"/>
              </a:ext>
            </a:extLst>
          </p:cNvPr>
          <p:cNvSpPr>
            <a:spLocks noGrp="1"/>
          </p:cNvSpPr>
          <p:nvPr>
            <p:ph type="sldNum" sz="quarter" idx="12"/>
          </p:nvPr>
        </p:nvSpPr>
        <p:spPr/>
        <p:txBody>
          <a:bodyPr/>
          <a:lstStyle/>
          <a:p>
            <a:fld id="{34C1389A-322D-4C57-AAD9-90D82EE84575}" type="slidenum">
              <a:rPr lang="en-US" smtClean="0"/>
              <a:t>‹#›</a:t>
            </a:fld>
            <a:endParaRPr lang="en-US" dirty="0"/>
          </a:p>
        </p:txBody>
      </p:sp>
    </p:spTree>
    <p:extLst>
      <p:ext uri="{BB962C8B-B14F-4D97-AF65-F5344CB8AC3E}">
        <p14:creationId xmlns:p14="http://schemas.microsoft.com/office/powerpoint/2010/main" val="37005260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141F3B-4B2D-423A-B0C9-14DD5DE2408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57BF819-B88B-4630-B38B-A87396693AC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FB546A-0CF8-4372-8FFD-2BB44654BC88}"/>
              </a:ext>
            </a:extLst>
          </p:cNvPr>
          <p:cNvSpPr>
            <a:spLocks noGrp="1"/>
          </p:cNvSpPr>
          <p:nvPr>
            <p:ph type="dt" sz="half" idx="10"/>
          </p:nvPr>
        </p:nvSpPr>
        <p:spPr/>
        <p:txBody>
          <a:bodyPr/>
          <a:lstStyle/>
          <a:p>
            <a:fld id="{E985216B-101B-4A10-AB6D-ECA7119E6B6E}" type="datetimeFigureOut">
              <a:rPr lang="en-US" smtClean="0"/>
              <a:t>10/5/2018</a:t>
            </a:fld>
            <a:endParaRPr lang="en-US" dirty="0"/>
          </a:p>
        </p:txBody>
      </p:sp>
      <p:sp>
        <p:nvSpPr>
          <p:cNvPr id="5" name="Footer Placeholder 4">
            <a:extLst>
              <a:ext uri="{FF2B5EF4-FFF2-40B4-BE49-F238E27FC236}">
                <a16:creationId xmlns:a16="http://schemas.microsoft.com/office/drawing/2014/main" id="{6F567832-146F-4CB4-AC83-A8E6C250A11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1B1B812-D09F-46B2-8900-1FCDD8D9B1C3}"/>
              </a:ext>
            </a:extLst>
          </p:cNvPr>
          <p:cNvSpPr>
            <a:spLocks noGrp="1"/>
          </p:cNvSpPr>
          <p:nvPr>
            <p:ph type="sldNum" sz="quarter" idx="12"/>
          </p:nvPr>
        </p:nvSpPr>
        <p:spPr/>
        <p:txBody>
          <a:bodyPr/>
          <a:lstStyle/>
          <a:p>
            <a:fld id="{34C1389A-322D-4C57-AAD9-90D82EE84575}" type="slidenum">
              <a:rPr lang="en-US" smtClean="0"/>
              <a:t>‹#›</a:t>
            </a:fld>
            <a:endParaRPr lang="en-US" dirty="0"/>
          </a:p>
        </p:txBody>
      </p:sp>
    </p:spTree>
    <p:extLst>
      <p:ext uri="{BB962C8B-B14F-4D97-AF65-F5344CB8AC3E}">
        <p14:creationId xmlns:p14="http://schemas.microsoft.com/office/powerpoint/2010/main" val="17086265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524001"/>
            <a:ext cx="4673600" cy="2076450"/>
          </a:xfrm>
        </p:spPr>
        <p:txBody>
          <a:bodyPr/>
          <a:lstStyle>
            <a:lvl1pPr algn="l">
              <a:defRPr>
                <a:solidFill>
                  <a:srgbClr val="215968"/>
                </a:solidFill>
              </a:defRPr>
            </a:lvl1pPr>
          </a:lstStyle>
          <a:p>
            <a:r>
              <a:rPr lang="en-US"/>
              <a:t>Click to edit Master title style</a:t>
            </a:r>
            <a:endParaRPr lang="en-US" dirty="0"/>
          </a:p>
        </p:txBody>
      </p:sp>
      <p:sp>
        <p:nvSpPr>
          <p:cNvPr id="3" name="Subtitle 2"/>
          <p:cNvSpPr>
            <a:spLocks noGrp="1"/>
          </p:cNvSpPr>
          <p:nvPr>
            <p:ph type="subTitle" idx="1"/>
          </p:nvPr>
        </p:nvSpPr>
        <p:spPr>
          <a:xfrm>
            <a:off x="914400" y="3886200"/>
            <a:ext cx="4673600" cy="1752600"/>
          </a:xfrm>
        </p:spPr>
        <p:txBody>
          <a:bodyPr>
            <a:normAutofit/>
          </a:bodyPr>
          <a:lstStyle>
            <a:lvl1pPr marL="0" indent="0" algn="l">
              <a:lnSpc>
                <a:spcPct val="100000"/>
              </a:lnSpc>
              <a:spcBef>
                <a:spcPts val="0"/>
              </a:spcBef>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315200" y="6248401"/>
            <a:ext cx="4470400" cy="365125"/>
          </a:xfrm>
          <a:prstGeom prst="rect">
            <a:avLst/>
          </a:prstGeom>
        </p:spPr>
        <p:txBody>
          <a:bodyPr/>
          <a:lstStyle>
            <a:lvl1pPr algn="r">
              <a:defRPr sz="2400">
                <a:solidFill>
                  <a:schemeClr val="bg1"/>
                </a:solidFill>
              </a:defRPr>
            </a:lvl1pPr>
          </a:lstStyle>
          <a:p>
            <a:r>
              <a:rPr lang="en-US" dirty="0"/>
              <a:t>Enter Date Here</a:t>
            </a:r>
          </a:p>
        </p:txBody>
      </p:sp>
      <p:sp>
        <p:nvSpPr>
          <p:cNvPr id="7" name="TextBox 6"/>
          <p:cNvSpPr txBox="1"/>
          <p:nvPr userDrawn="1"/>
        </p:nvSpPr>
        <p:spPr>
          <a:xfrm>
            <a:off x="6096000" y="1219200"/>
            <a:ext cx="6096000" cy="4724400"/>
          </a:xfrm>
          <a:prstGeom prst="rect">
            <a:avLst/>
          </a:prstGeom>
          <a:noFill/>
          <a:ln>
            <a:solidFill>
              <a:schemeClr val="bg1">
                <a:lumMod val="85000"/>
                <a:alpha val="85000"/>
              </a:schemeClr>
            </a:solidFill>
          </a:ln>
        </p:spPr>
        <p:txBody>
          <a:bodyPr wrap="none" lIns="0" tIns="0" rIns="0" bIns="0" rtlCol="0">
            <a:noAutofit/>
          </a:bodyPr>
          <a:lstStyle/>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pPr algn="ctr"/>
            <a:endParaRPr lang="en-US" sz="1800" dirty="0"/>
          </a:p>
          <a:p>
            <a:pPr algn="ctr"/>
            <a:r>
              <a:rPr lang="en-US" sz="1400" i="1" dirty="0">
                <a:solidFill>
                  <a:schemeClr val="bg1">
                    <a:lumMod val="85000"/>
                  </a:schemeClr>
                </a:solidFill>
              </a:rPr>
              <a:t>Place </a:t>
            </a:r>
            <a:r>
              <a:rPr lang="en-US" sz="1400" i="1" baseline="0" dirty="0">
                <a:solidFill>
                  <a:schemeClr val="bg1">
                    <a:lumMod val="85000"/>
                  </a:schemeClr>
                </a:solidFill>
              </a:rPr>
              <a:t>picture here</a:t>
            </a:r>
            <a:endParaRPr lang="en-US" sz="1400" i="1" dirty="0">
              <a:solidFill>
                <a:schemeClr val="bg1">
                  <a:lumMod val="85000"/>
                </a:schemeClr>
              </a:solidFill>
            </a:endParaRPr>
          </a:p>
        </p:txBody>
      </p:sp>
      <p:sp>
        <p:nvSpPr>
          <p:cNvPr id="8" name="Picture Placeholder 7"/>
          <p:cNvSpPr>
            <a:spLocks noGrp="1"/>
          </p:cNvSpPr>
          <p:nvPr>
            <p:ph type="pic" sz="quarter" idx="11"/>
          </p:nvPr>
        </p:nvSpPr>
        <p:spPr>
          <a:xfrm>
            <a:off x="6096000" y="1219200"/>
            <a:ext cx="6096000" cy="4724400"/>
          </a:xfrm>
        </p:spPr>
        <p:txBody>
          <a:bodyPr/>
          <a:lstStyle>
            <a:lvl1pPr>
              <a:buNone/>
              <a:defRPr/>
            </a:lvl1pPr>
          </a:lstStyle>
          <a:p>
            <a:r>
              <a:rPr lang="en-US" dirty="0"/>
              <a:t>Click icon to add picture</a:t>
            </a:r>
          </a:p>
        </p:txBody>
      </p:sp>
    </p:spTree>
    <p:extLst>
      <p:ext uri="{BB962C8B-B14F-4D97-AF65-F5344CB8AC3E}">
        <p14:creationId xmlns:p14="http://schemas.microsoft.com/office/powerpoint/2010/main" val="36815727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and Two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2"/>
          <p:cNvSpPr>
            <a:spLocks noGrp="1"/>
          </p:cNvSpPr>
          <p:nvPr>
            <p:ph idx="1"/>
          </p:nvPr>
        </p:nvSpPr>
        <p:spPr>
          <a:xfrm>
            <a:off x="609600" y="1676400"/>
            <a:ext cx="5181600" cy="472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2"/>
          <p:cNvSpPr>
            <a:spLocks noGrp="1"/>
          </p:cNvSpPr>
          <p:nvPr>
            <p:ph idx="10"/>
          </p:nvPr>
        </p:nvSpPr>
        <p:spPr>
          <a:xfrm>
            <a:off x="6400800" y="1676400"/>
            <a:ext cx="5181600" cy="472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812102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Bullet slide - top bar">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lvl1pPr marL="342900" indent="-342900">
              <a:buClr>
                <a:schemeClr val="tx2"/>
              </a:buClr>
              <a:buFont typeface="Wingdings" pitchFamily="2" charset="2"/>
              <a:buChar char="§"/>
              <a:defRPr sz="2800"/>
            </a:lvl1pPr>
            <a:lvl2pPr>
              <a:buClr>
                <a:schemeClr val="accent2"/>
              </a:buClr>
              <a:defRPr sz="2400"/>
            </a:lvl2pPr>
            <a:lvl3pPr>
              <a:buClr>
                <a:schemeClr val="accent3"/>
              </a:buClr>
              <a:defRPr sz="2000"/>
            </a:lvl3pPr>
            <a:lvl4pPr>
              <a:buClr>
                <a:schemeClr val="accent3"/>
              </a:buClr>
              <a:defRPr sz="2000"/>
            </a:lvl4pPr>
            <a:lvl5pPr>
              <a:buClr>
                <a:schemeClr val="accent3"/>
              </a:buClr>
              <a:defRPr sz="2000"/>
            </a:lvl5pPr>
          </a:lstStyle>
          <a:p>
            <a:pPr lvl="0"/>
            <a:r>
              <a:rPr lang="en-US"/>
              <a:t>Click to edit Master text styles</a:t>
            </a:r>
          </a:p>
          <a:p>
            <a:pPr lvl="1"/>
            <a:r>
              <a:rPr lang="en-US"/>
              <a:t>Second level</a:t>
            </a:r>
          </a:p>
          <a:p>
            <a:pPr lvl="2"/>
            <a:r>
              <a:rPr lang="en-US"/>
              <a:t>Third level</a:t>
            </a:r>
          </a:p>
        </p:txBody>
      </p:sp>
      <p:grpSp>
        <p:nvGrpSpPr>
          <p:cNvPr id="7" name="Group 6"/>
          <p:cNvGrpSpPr/>
          <p:nvPr userDrawn="1"/>
        </p:nvGrpSpPr>
        <p:grpSpPr>
          <a:xfrm>
            <a:off x="0" y="1143000"/>
            <a:ext cx="12192000" cy="152400"/>
            <a:chOff x="0" y="1143000"/>
            <a:chExt cx="9144000" cy="152400"/>
          </a:xfrm>
        </p:grpSpPr>
        <p:sp>
          <p:nvSpPr>
            <p:cNvPr id="8" name="Rectangle 7"/>
            <p:cNvSpPr/>
            <p:nvPr userDrawn="1"/>
          </p:nvSpPr>
          <p:spPr>
            <a:xfrm>
              <a:off x="0" y="1143000"/>
              <a:ext cx="2212848" cy="152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Rectangle 8"/>
            <p:cNvSpPr/>
            <p:nvPr userDrawn="1"/>
          </p:nvSpPr>
          <p:spPr>
            <a:xfrm>
              <a:off x="2212848" y="1143000"/>
              <a:ext cx="2359152" cy="15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p:cNvSpPr/>
            <p:nvPr userDrawn="1"/>
          </p:nvSpPr>
          <p:spPr>
            <a:xfrm>
              <a:off x="4572000" y="1143000"/>
              <a:ext cx="2362200" cy="152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Rectangle 10"/>
            <p:cNvSpPr/>
            <p:nvPr userDrawn="1"/>
          </p:nvSpPr>
          <p:spPr>
            <a:xfrm>
              <a:off x="6934200" y="1143000"/>
              <a:ext cx="2209800" cy="152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12" name="Title 1"/>
          <p:cNvSpPr>
            <a:spLocks noGrp="1"/>
          </p:cNvSpPr>
          <p:nvPr>
            <p:ph type="title" hasCustomPrompt="1"/>
          </p:nvPr>
        </p:nvSpPr>
        <p:spPr>
          <a:xfrm>
            <a:off x="609600" y="263856"/>
            <a:ext cx="10972800" cy="838200"/>
          </a:xfrm>
        </p:spPr>
        <p:txBody>
          <a:bodyPr tIns="0" bIns="0" anchor="b" anchorCtr="0">
            <a:noAutofit/>
          </a:bodyPr>
          <a:lstStyle>
            <a:lvl1pPr>
              <a:defRPr sz="3600" b="1">
                <a:latin typeface="Arial Narrow" pitchFamily="34" charset="0"/>
              </a:defRPr>
            </a:lvl1pPr>
          </a:lstStyle>
          <a:p>
            <a:r>
              <a:rPr lang="en-US" dirty="0"/>
              <a:t>Click to edit Master style</a:t>
            </a:r>
          </a:p>
        </p:txBody>
      </p:sp>
      <p:sp>
        <p:nvSpPr>
          <p:cNvPr id="16" name="Rectangle 15"/>
          <p:cNvSpPr>
            <a:spLocks noChangeArrowheads="1"/>
          </p:cNvSpPr>
          <p:nvPr userDrawn="1"/>
        </p:nvSpPr>
        <p:spPr bwMode="ltGray">
          <a:xfrm>
            <a:off x="8293101" y="6383338"/>
            <a:ext cx="3898900" cy="474662"/>
          </a:xfrm>
          <a:prstGeom prst="rect">
            <a:avLst/>
          </a:prstGeom>
          <a:solidFill>
            <a:schemeClr val="accent2"/>
          </a:solidFill>
          <a:ln w="9525">
            <a:noFill/>
            <a:miter lim="800000"/>
            <a:headEnd/>
            <a:tailEnd/>
          </a:ln>
          <a:effectLst/>
        </p:spPr>
        <p:txBody>
          <a:bodyPr wrap="none" anchor="ctr"/>
          <a:lstStyle/>
          <a:p>
            <a:pPr algn="ctr" eaLnBrk="1" hangingPunct="1">
              <a:defRPr/>
            </a:pPr>
            <a:endParaRPr kumimoji="1" lang="en-US" sz="2400" b="0" dirty="0">
              <a:latin typeface="Tahoma" pitchFamily="34" charset="0"/>
            </a:endParaRPr>
          </a:p>
        </p:txBody>
      </p:sp>
      <p:sp>
        <p:nvSpPr>
          <p:cNvPr id="17" name="Rectangle 13"/>
          <p:cNvSpPr>
            <a:spLocks noGrp="1" noChangeArrowheads="1"/>
          </p:cNvSpPr>
          <p:nvPr>
            <p:ph type="sldNum" sz="quarter" idx="4"/>
          </p:nvPr>
        </p:nvSpPr>
        <p:spPr bwMode="auto">
          <a:xfrm>
            <a:off x="9563704" y="6328162"/>
            <a:ext cx="2540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b="0">
                <a:solidFill>
                  <a:srgbClr val="FFFFFF"/>
                </a:solidFill>
                <a:latin typeface="Tahoma" pitchFamily="34" charset="0"/>
              </a:defRPr>
            </a:lvl1pPr>
          </a:lstStyle>
          <a:p>
            <a:pPr>
              <a:defRPr/>
            </a:pPr>
            <a:fld id="{F88DCA8E-74FF-485D-86A8-4A66FD62B32A}" type="slidenum">
              <a:rPr lang="en-US" smtClean="0"/>
              <a:pPr>
                <a:defRPr/>
              </a:pPr>
              <a:t>‹#›</a:t>
            </a:fld>
            <a:endParaRPr lang="en-US" dirty="0"/>
          </a:p>
        </p:txBody>
      </p:sp>
    </p:spTree>
    <p:extLst>
      <p:ext uri="{BB962C8B-B14F-4D97-AF65-F5344CB8AC3E}">
        <p14:creationId xmlns:p14="http://schemas.microsoft.com/office/powerpoint/2010/main" val="19375337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6866282" y="2037660"/>
            <a:ext cx="4860235" cy="1282010"/>
          </a:xfrm>
        </p:spPr>
        <p:txBody>
          <a:bodyPr>
            <a:normAutofit/>
          </a:bodyPr>
          <a:lstStyle>
            <a:lvl1pPr marL="0" indent="0" algn="ctr">
              <a:buNone/>
              <a:defRPr sz="4400" b="1" i="0" baseline="0">
                <a:solidFill>
                  <a:schemeClr val="accent1"/>
                </a:solidFill>
                <a:latin typeface="Verdana" charset="0"/>
                <a:ea typeface="Verdana" charset="0"/>
                <a:cs typeface="Verdana" charset="0"/>
              </a:defRPr>
            </a:lvl1pPr>
          </a:lstStyle>
          <a:p>
            <a:pPr lvl="0"/>
            <a:r>
              <a:rPr lang="en-US" b="1" i="0" dirty="0">
                <a:latin typeface="Verdana" charset="0"/>
                <a:ea typeface="Verdana" charset="0"/>
                <a:cs typeface="Verdana" charset="0"/>
              </a:rPr>
              <a:t>Enter Main Title Here</a:t>
            </a:r>
            <a:endParaRPr lang="en-US" b="0" i="0" dirty="0">
              <a:latin typeface="Verdana" charset="0"/>
              <a:ea typeface="Verdana" charset="0"/>
              <a:cs typeface="Verdana" charset="0"/>
            </a:endParaRPr>
          </a:p>
          <a:p>
            <a:pPr lvl="0"/>
            <a:endParaRPr lang="en-US" dirty="0"/>
          </a:p>
        </p:txBody>
      </p:sp>
      <p:sp>
        <p:nvSpPr>
          <p:cNvPr id="22" name="Text Placeholder 21"/>
          <p:cNvSpPr>
            <a:spLocks noGrp="1"/>
          </p:cNvSpPr>
          <p:nvPr>
            <p:ph type="body" sz="quarter" idx="11" hasCustomPrompt="1"/>
          </p:nvPr>
        </p:nvSpPr>
        <p:spPr>
          <a:xfrm>
            <a:off x="6878638" y="3478972"/>
            <a:ext cx="4868862" cy="366713"/>
          </a:xfrm>
        </p:spPr>
        <p:txBody>
          <a:bodyPr/>
          <a:lstStyle>
            <a:lvl1pPr marL="0" indent="0" algn="ctr">
              <a:buNone/>
              <a:defRPr sz="1600">
                <a:solidFill>
                  <a:schemeClr val="tx2"/>
                </a:solidFill>
                <a:latin typeface="Verdana" charset="0"/>
                <a:ea typeface="Verdana" charset="0"/>
                <a:cs typeface="Verdana" charset="0"/>
              </a:defRPr>
            </a:lvl1pPr>
          </a:lstStyle>
          <a:p>
            <a:pPr lvl="0"/>
            <a:r>
              <a:rPr lang="en-US" dirty="0"/>
              <a:t>Subtitle Goes Here</a:t>
            </a:r>
          </a:p>
        </p:txBody>
      </p:sp>
      <p:sp>
        <p:nvSpPr>
          <p:cNvPr id="23" name="Text Placeholder 21"/>
          <p:cNvSpPr>
            <a:spLocks noGrp="1"/>
          </p:cNvSpPr>
          <p:nvPr>
            <p:ph type="body" sz="quarter" idx="12" hasCustomPrompt="1"/>
          </p:nvPr>
        </p:nvSpPr>
        <p:spPr>
          <a:xfrm>
            <a:off x="6878638" y="3969302"/>
            <a:ext cx="4868862" cy="553002"/>
          </a:xfrm>
        </p:spPr>
        <p:txBody>
          <a:bodyPr>
            <a:normAutofit/>
          </a:bodyPr>
          <a:lstStyle>
            <a:lvl1pPr marL="0" indent="0" algn="ctr">
              <a:buNone/>
              <a:defRPr sz="1400" b="0" i="1" baseline="0">
                <a:solidFill>
                  <a:schemeClr val="accent1"/>
                </a:solidFill>
                <a:latin typeface="Times New Roman" charset="0"/>
                <a:ea typeface="Times New Roman" charset="0"/>
                <a:cs typeface="Times New Roman" charset="0"/>
              </a:defRPr>
            </a:lvl1pPr>
          </a:lstStyle>
          <a:p>
            <a:pPr lvl="0"/>
            <a:r>
              <a:rPr lang="en-US" dirty="0"/>
              <a:t>First Name Last Name</a:t>
            </a:r>
          </a:p>
        </p:txBody>
      </p:sp>
    </p:spTree>
    <p:extLst>
      <p:ext uri="{BB962C8B-B14F-4D97-AF65-F5344CB8AC3E}">
        <p14:creationId xmlns:p14="http://schemas.microsoft.com/office/powerpoint/2010/main" val="1686528404"/>
      </p:ext>
    </p:extLst>
  </p:cSld>
  <p:clrMapOvr>
    <a:masterClrMapping/>
  </p:clrMapOvr>
  <p:extLst mod="1">
    <p:ext uri="{DCECCB84-F9BA-43D5-87BE-67443E8EF086}">
      <p15:sldGuideLst xmlns:p15="http://schemas.microsoft.com/office/powerpoint/2012/main">
        <p15:guide id="1" orient="horz" pos="2160">
          <p15:clr>
            <a:srgbClr val="FBAE40"/>
          </p15:clr>
        </p15:guide>
        <p15:guide id="2" pos="5856">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ontent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p:cNvSpPr>
            <a:spLocks noGrp="1"/>
          </p:cNvSpPr>
          <p:nvPr>
            <p:ph idx="10" hasCustomPrompt="1"/>
          </p:nvPr>
        </p:nvSpPr>
        <p:spPr>
          <a:xfrm>
            <a:off x="427038" y="357809"/>
            <a:ext cx="10926762" cy="5819154"/>
          </a:xfrm>
          <a:prstGeom prst="rect">
            <a:avLst/>
          </a:prstGeom>
        </p:spPr>
        <p:txBody>
          <a:bodyPr vert="horz" lIns="91440" tIns="45720" rIns="91440" bIns="45720" rtlCol="0">
            <a:normAutofit/>
          </a:body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33358911"/>
      </p:ext>
    </p:extLst>
  </p:cSld>
  <p:clrMapOvr>
    <a:masterClrMapping/>
  </p:clrMapOvr>
  <p:extLst mod="1">
    <p:ext uri="{DCECCB84-F9BA-43D5-87BE-67443E8EF086}">
      <p15:sldGuideLst xmlns:p15="http://schemas.microsoft.com/office/powerpoint/2012/main">
        <p15:guide id="1" pos="264">
          <p15:clr>
            <a:srgbClr val="FBAE40"/>
          </p15:clr>
        </p15:guide>
        <p15:guide id="2" pos="715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30034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MHA_Titl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6644318" y="556382"/>
            <a:ext cx="4983237" cy="3044069"/>
          </a:xfrm>
        </p:spPr>
        <p:txBody>
          <a:bodyPr lIns="0" tIns="0" rIns="0" bIns="0"/>
          <a:lstStyle/>
          <a:p>
            <a:r>
              <a:rPr lang="en-US" dirty="0"/>
              <a:t>Click to edit Master title style</a:t>
            </a:r>
          </a:p>
        </p:txBody>
      </p:sp>
      <p:sp>
        <p:nvSpPr>
          <p:cNvPr id="3" name="Subtitle 2"/>
          <p:cNvSpPr>
            <a:spLocks noGrp="1"/>
          </p:cNvSpPr>
          <p:nvPr>
            <p:ph type="subTitle" idx="1"/>
          </p:nvPr>
        </p:nvSpPr>
        <p:spPr>
          <a:xfrm>
            <a:off x="6644317" y="5152572"/>
            <a:ext cx="4983239" cy="1088571"/>
          </a:xfrm>
        </p:spPr>
        <p:txBody>
          <a:bodyPr lIns="0" tIns="0" rIns="0" bIns="0">
            <a:normAutofit/>
          </a:bodyPr>
          <a:lstStyle>
            <a:lvl1pPr marL="0" indent="0" algn="l">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0E13A9D7-3543-A744-BBA4-7386135BABB3}" type="datetime1">
              <a:rPr lang="en-US" smtClean="0">
                <a:solidFill>
                  <a:srgbClr val="011546">
                    <a:tint val="75000"/>
                  </a:srgbClr>
                </a:solidFill>
              </a:rPr>
              <a:pPr/>
              <a:t>10/5/2018</a:t>
            </a:fld>
            <a:endParaRPr lang="en-US" dirty="0">
              <a:solidFill>
                <a:srgbClr val="011546">
                  <a:tint val="75000"/>
                </a:srgbClr>
              </a:solidFill>
            </a:endParaRPr>
          </a:p>
        </p:txBody>
      </p:sp>
      <p:sp>
        <p:nvSpPr>
          <p:cNvPr id="5" name="Footer Placeholder 4"/>
          <p:cNvSpPr>
            <a:spLocks noGrp="1"/>
          </p:cNvSpPr>
          <p:nvPr>
            <p:ph type="ftr" sz="quarter" idx="11"/>
          </p:nvPr>
        </p:nvSpPr>
        <p:spPr/>
        <p:txBody>
          <a:bodyPr/>
          <a:lstStyle/>
          <a:p>
            <a:r>
              <a:rPr lang="en-US" dirty="0">
                <a:solidFill>
                  <a:srgbClr val="011546">
                    <a:tint val="75000"/>
                  </a:srgbClr>
                </a:solidFill>
              </a:rPr>
              <a:t>Massachusetts Health &amp; Hospital Association</a:t>
            </a:r>
          </a:p>
        </p:txBody>
      </p:sp>
      <p:sp>
        <p:nvSpPr>
          <p:cNvPr id="6" name="Slide Number Placeholder 5"/>
          <p:cNvSpPr>
            <a:spLocks noGrp="1"/>
          </p:cNvSpPr>
          <p:nvPr>
            <p:ph type="sldNum" sz="quarter" idx="12"/>
          </p:nvPr>
        </p:nvSpPr>
        <p:spPr/>
        <p:txBody>
          <a:bodyPr/>
          <a:lstStyle/>
          <a:p>
            <a:fld id="{A99268C1-3695-C245-97D8-0B1F5EAC8F80}" type="slidenum">
              <a:rPr lang="en-US" smtClean="0">
                <a:solidFill>
                  <a:srgbClr val="011546">
                    <a:tint val="75000"/>
                  </a:srgbClr>
                </a:solidFill>
              </a:rPr>
              <a:pPr/>
              <a:t>‹#›</a:t>
            </a:fld>
            <a:endParaRPr lang="en-US" dirty="0">
              <a:solidFill>
                <a:srgbClr val="011546">
                  <a:tint val="75000"/>
                </a:srgbClr>
              </a:solidFill>
            </a:endParaRPr>
          </a:p>
        </p:txBody>
      </p:sp>
    </p:spTree>
    <p:extLst>
      <p:ext uri="{BB962C8B-B14F-4D97-AF65-F5344CB8AC3E}">
        <p14:creationId xmlns:p14="http://schemas.microsoft.com/office/powerpoint/2010/main" val="1201740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5289A-A203-4FC4-8CD2-325C774E2863}"/>
              </a:ext>
            </a:extLst>
          </p:cNvPr>
          <p:cNvSpPr>
            <a:spLocks noGrp="1"/>
          </p:cNvSpPr>
          <p:nvPr>
            <p:ph type="title"/>
          </p:nvPr>
        </p:nvSpPr>
        <p:spPr>
          <a:xfrm>
            <a:off x="3133724" y="365126"/>
            <a:ext cx="8220075" cy="1196440"/>
          </a:xfrm>
        </p:spPr>
        <p:txBody>
          <a:bodyPr/>
          <a:lstStyle>
            <a:lvl1pPr algn="r">
              <a:defRPr>
                <a:latin typeface="+mn-lt"/>
              </a:defRPr>
            </a:lvl1pPr>
          </a:lstStyle>
          <a:p>
            <a:endParaRPr lang="en-US" dirty="0"/>
          </a:p>
        </p:txBody>
      </p:sp>
      <p:sp>
        <p:nvSpPr>
          <p:cNvPr id="3" name="Content Placeholder 2">
            <a:extLst>
              <a:ext uri="{FF2B5EF4-FFF2-40B4-BE49-F238E27FC236}">
                <a16:creationId xmlns:a16="http://schemas.microsoft.com/office/drawing/2014/main" id="{F5333940-E9D5-420D-8E09-D5CE82D4B867}"/>
              </a:ext>
            </a:extLst>
          </p:cNvPr>
          <p:cNvSpPr>
            <a:spLocks noGrp="1"/>
          </p:cNvSpPr>
          <p:nvPr>
            <p:ph idx="1"/>
          </p:nvPr>
        </p:nvSpPr>
        <p:spPr>
          <a:xfrm>
            <a:off x="742950" y="1825625"/>
            <a:ext cx="10610850" cy="3927475"/>
          </a:xfrm>
        </p:spPr>
        <p:txBody>
          <a:bodyPr/>
          <a:lstStyle/>
          <a:p>
            <a:endParaRPr lang="en-US" dirty="0"/>
          </a:p>
        </p:txBody>
      </p:sp>
    </p:spTree>
    <p:extLst>
      <p:ext uri="{BB962C8B-B14F-4D97-AF65-F5344CB8AC3E}">
        <p14:creationId xmlns:p14="http://schemas.microsoft.com/office/powerpoint/2010/main" val="10005871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8" name="Picture 7" descr="MHA_Title_alt.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447970" y="4205112"/>
            <a:ext cx="10950221" cy="994598"/>
          </a:xfrm>
        </p:spPr>
        <p:txBody>
          <a:bodyPr lIns="0" tIns="0" rIns="0" bIns="0"/>
          <a:lstStyle/>
          <a:p>
            <a:r>
              <a:rPr lang="en-US" dirty="0"/>
              <a:t>Click to edit Master title style</a:t>
            </a:r>
          </a:p>
        </p:txBody>
      </p:sp>
      <p:sp>
        <p:nvSpPr>
          <p:cNvPr id="3" name="Subtitle 2"/>
          <p:cNvSpPr>
            <a:spLocks noGrp="1"/>
          </p:cNvSpPr>
          <p:nvPr>
            <p:ph type="subTitle" idx="1"/>
          </p:nvPr>
        </p:nvSpPr>
        <p:spPr>
          <a:xfrm>
            <a:off x="447970" y="5510053"/>
            <a:ext cx="4983239" cy="1088571"/>
          </a:xfrm>
        </p:spPr>
        <p:txBody>
          <a:bodyPr lIns="0" tIns="0" rIns="0" bIns="0">
            <a:normAutofit/>
          </a:bodyPr>
          <a:lstStyle>
            <a:lvl1pPr marL="0" indent="0" algn="l">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0E13A9D7-3543-A744-BBA4-7386135BABB3}" type="datetime1">
              <a:rPr lang="en-US" smtClean="0">
                <a:solidFill>
                  <a:srgbClr val="011546">
                    <a:tint val="75000"/>
                  </a:srgbClr>
                </a:solidFill>
              </a:rPr>
              <a:pPr/>
              <a:t>10/5/2018</a:t>
            </a:fld>
            <a:endParaRPr lang="en-US" dirty="0">
              <a:solidFill>
                <a:srgbClr val="011546">
                  <a:tint val="75000"/>
                </a:srgbClr>
              </a:solidFill>
            </a:endParaRPr>
          </a:p>
        </p:txBody>
      </p:sp>
      <p:sp>
        <p:nvSpPr>
          <p:cNvPr id="5" name="Footer Placeholder 4"/>
          <p:cNvSpPr>
            <a:spLocks noGrp="1"/>
          </p:cNvSpPr>
          <p:nvPr>
            <p:ph type="ftr" sz="quarter" idx="11"/>
          </p:nvPr>
        </p:nvSpPr>
        <p:spPr/>
        <p:txBody>
          <a:bodyPr/>
          <a:lstStyle/>
          <a:p>
            <a:r>
              <a:rPr lang="en-US" dirty="0">
                <a:solidFill>
                  <a:srgbClr val="011546">
                    <a:tint val="75000"/>
                  </a:srgbClr>
                </a:solidFill>
              </a:rPr>
              <a:t>Massachusetts Health &amp; Hospital Association</a:t>
            </a:r>
          </a:p>
        </p:txBody>
      </p:sp>
      <p:sp>
        <p:nvSpPr>
          <p:cNvPr id="6" name="Slide Number Placeholder 5"/>
          <p:cNvSpPr>
            <a:spLocks noGrp="1"/>
          </p:cNvSpPr>
          <p:nvPr>
            <p:ph type="sldNum" sz="quarter" idx="12"/>
          </p:nvPr>
        </p:nvSpPr>
        <p:spPr/>
        <p:txBody>
          <a:bodyPr/>
          <a:lstStyle/>
          <a:p>
            <a:fld id="{A99268C1-3695-C245-97D8-0B1F5EAC8F80}" type="slidenum">
              <a:rPr lang="en-US" smtClean="0">
                <a:solidFill>
                  <a:srgbClr val="011546">
                    <a:tint val="75000"/>
                  </a:srgbClr>
                </a:solidFill>
              </a:rPr>
              <a:pPr/>
              <a:t>‹#›</a:t>
            </a:fld>
            <a:endParaRPr lang="en-US" dirty="0">
              <a:solidFill>
                <a:srgbClr val="011546">
                  <a:tint val="75000"/>
                </a:srgbClr>
              </a:solidFill>
            </a:endParaRPr>
          </a:p>
        </p:txBody>
      </p:sp>
    </p:spTree>
    <p:extLst>
      <p:ext uri="{BB962C8B-B14F-4D97-AF65-F5344CB8AC3E}">
        <p14:creationId xmlns:p14="http://schemas.microsoft.com/office/powerpoint/2010/main" val="37961883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3474CB-8F93-5244-9E5F-052E9C89F29D}" type="datetime1">
              <a:rPr lang="en-US" smtClean="0">
                <a:solidFill>
                  <a:srgbClr val="011546">
                    <a:tint val="75000"/>
                  </a:srgbClr>
                </a:solidFill>
              </a:rPr>
              <a:pPr/>
              <a:t>10/5/2018</a:t>
            </a:fld>
            <a:endParaRPr lang="en-US" dirty="0">
              <a:solidFill>
                <a:srgbClr val="011546">
                  <a:tint val="75000"/>
                </a:srgbClr>
              </a:solidFill>
            </a:endParaRPr>
          </a:p>
        </p:txBody>
      </p:sp>
      <p:sp>
        <p:nvSpPr>
          <p:cNvPr id="5" name="Footer Placeholder 4"/>
          <p:cNvSpPr>
            <a:spLocks noGrp="1"/>
          </p:cNvSpPr>
          <p:nvPr>
            <p:ph type="ftr" sz="quarter" idx="11"/>
          </p:nvPr>
        </p:nvSpPr>
        <p:spPr/>
        <p:txBody>
          <a:bodyPr/>
          <a:lstStyle/>
          <a:p>
            <a:r>
              <a:rPr lang="en-US" dirty="0">
                <a:solidFill>
                  <a:srgbClr val="011546">
                    <a:tint val="75000"/>
                  </a:srgbClr>
                </a:solidFill>
              </a:rPr>
              <a:t>Massachusetts Health &amp; Hospital Association</a:t>
            </a:r>
          </a:p>
        </p:txBody>
      </p:sp>
      <p:sp>
        <p:nvSpPr>
          <p:cNvPr id="6" name="Slide Number Placeholder 5"/>
          <p:cNvSpPr>
            <a:spLocks noGrp="1"/>
          </p:cNvSpPr>
          <p:nvPr>
            <p:ph type="sldNum" sz="quarter" idx="12"/>
          </p:nvPr>
        </p:nvSpPr>
        <p:spPr/>
        <p:txBody>
          <a:bodyPr/>
          <a:lstStyle/>
          <a:p>
            <a:fld id="{A99268C1-3695-C245-97D8-0B1F5EAC8F80}" type="slidenum">
              <a:rPr lang="en-US" smtClean="0">
                <a:solidFill>
                  <a:srgbClr val="011546">
                    <a:tint val="75000"/>
                  </a:srgbClr>
                </a:solidFill>
              </a:rPr>
              <a:pPr/>
              <a:t>‹#›</a:t>
            </a:fld>
            <a:endParaRPr lang="en-US" dirty="0">
              <a:solidFill>
                <a:srgbClr val="011546">
                  <a:tint val="75000"/>
                </a:srgbClr>
              </a:solidFill>
            </a:endParaRPr>
          </a:p>
        </p:txBody>
      </p:sp>
    </p:spTree>
    <p:extLst>
      <p:ext uri="{BB962C8B-B14F-4D97-AF65-F5344CB8AC3E}">
        <p14:creationId xmlns:p14="http://schemas.microsoft.com/office/powerpoint/2010/main" val="37466625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983240" y="1366762"/>
            <a:ext cx="6599161" cy="4759401"/>
          </a:xfrm>
        </p:spPr>
        <p:txBody>
          <a:bodyPr/>
          <a:lstStyle>
            <a:lvl1pPr marL="0" inden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E64F48D1-2AC9-A744-91E4-D3DBDC2C0699}" type="datetime1">
              <a:rPr lang="en-US" smtClean="0">
                <a:solidFill>
                  <a:srgbClr val="011546">
                    <a:tint val="75000"/>
                  </a:srgbClr>
                </a:solidFill>
              </a:rPr>
              <a:pPr/>
              <a:t>10/5/2018</a:t>
            </a:fld>
            <a:endParaRPr lang="en-US" dirty="0">
              <a:solidFill>
                <a:srgbClr val="011546">
                  <a:tint val="75000"/>
                </a:srgbClr>
              </a:solidFill>
            </a:endParaRPr>
          </a:p>
        </p:txBody>
      </p:sp>
      <p:sp>
        <p:nvSpPr>
          <p:cNvPr id="5" name="Footer Placeholder 4"/>
          <p:cNvSpPr>
            <a:spLocks noGrp="1"/>
          </p:cNvSpPr>
          <p:nvPr>
            <p:ph type="ftr" sz="quarter" idx="11"/>
          </p:nvPr>
        </p:nvSpPr>
        <p:spPr/>
        <p:txBody>
          <a:bodyPr/>
          <a:lstStyle/>
          <a:p>
            <a:r>
              <a:rPr lang="en-US" dirty="0">
                <a:solidFill>
                  <a:srgbClr val="011546">
                    <a:tint val="75000"/>
                  </a:srgbClr>
                </a:solidFill>
              </a:rPr>
              <a:t>Massachusetts Health &amp; Hospital Association</a:t>
            </a:r>
          </a:p>
        </p:txBody>
      </p:sp>
      <p:sp>
        <p:nvSpPr>
          <p:cNvPr id="6" name="Slide Number Placeholder 5"/>
          <p:cNvSpPr>
            <a:spLocks noGrp="1"/>
          </p:cNvSpPr>
          <p:nvPr>
            <p:ph type="sldNum" sz="quarter" idx="12"/>
          </p:nvPr>
        </p:nvSpPr>
        <p:spPr/>
        <p:txBody>
          <a:bodyPr/>
          <a:lstStyle/>
          <a:p>
            <a:fld id="{A99268C1-3695-C245-97D8-0B1F5EAC8F80}" type="slidenum">
              <a:rPr lang="en-US" smtClean="0">
                <a:solidFill>
                  <a:srgbClr val="011546">
                    <a:tint val="75000"/>
                  </a:srgbClr>
                </a:solidFill>
              </a:rPr>
              <a:pPr/>
              <a:t>‹#›</a:t>
            </a:fld>
            <a:endParaRPr lang="en-US" dirty="0">
              <a:solidFill>
                <a:srgbClr val="011546">
                  <a:tint val="75000"/>
                </a:srgbClr>
              </a:solidFill>
            </a:endParaRPr>
          </a:p>
        </p:txBody>
      </p:sp>
      <p:sp>
        <p:nvSpPr>
          <p:cNvPr id="7" name="Rectangle 6"/>
          <p:cNvSpPr/>
          <p:nvPr userDrawn="1"/>
        </p:nvSpPr>
        <p:spPr>
          <a:xfrm>
            <a:off x="435429" y="1366762"/>
            <a:ext cx="4144636" cy="475940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dirty="0">
              <a:solidFill>
                <a:prstClr val="white"/>
              </a:solidFill>
            </a:endParaRPr>
          </a:p>
        </p:txBody>
      </p:sp>
    </p:spTree>
    <p:extLst>
      <p:ext uri="{BB962C8B-B14F-4D97-AF65-F5344CB8AC3E}">
        <p14:creationId xmlns:p14="http://schemas.microsoft.com/office/powerpoint/2010/main" val="27168953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descr="MHA_Divider.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 Placeholder 2"/>
          <p:cNvSpPr>
            <a:spLocks noGrp="1"/>
          </p:cNvSpPr>
          <p:nvPr>
            <p:ph type="body" idx="1"/>
          </p:nvPr>
        </p:nvSpPr>
        <p:spPr>
          <a:xfrm>
            <a:off x="1382385" y="4854047"/>
            <a:ext cx="10363200" cy="1500187"/>
          </a:xfrm>
        </p:spPr>
        <p:txBody>
          <a:bodyPr lIns="0" rIns="0" anchor="t" anchorCtr="0">
            <a:normAutofit/>
          </a:bodyPr>
          <a:lstStyle>
            <a:lvl1pPr marL="0" indent="0">
              <a:buNone/>
              <a:defRPr sz="3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8A417A3F-9C42-254E-B12D-300185C31F86}" type="datetime1">
              <a:rPr lang="en-US" smtClean="0">
                <a:solidFill>
                  <a:srgbClr val="011546">
                    <a:tint val="75000"/>
                  </a:srgbClr>
                </a:solidFill>
              </a:rPr>
              <a:pPr/>
              <a:t>10/5/2018</a:t>
            </a:fld>
            <a:endParaRPr lang="en-US" dirty="0">
              <a:solidFill>
                <a:srgbClr val="011546">
                  <a:tint val="75000"/>
                </a:srgbClr>
              </a:solidFill>
            </a:endParaRPr>
          </a:p>
        </p:txBody>
      </p:sp>
      <p:sp>
        <p:nvSpPr>
          <p:cNvPr id="5" name="Footer Placeholder 4"/>
          <p:cNvSpPr>
            <a:spLocks noGrp="1"/>
          </p:cNvSpPr>
          <p:nvPr>
            <p:ph type="ftr" sz="quarter" idx="11"/>
          </p:nvPr>
        </p:nvSpPr>
        <p:spPr/>
        <p:txBody>
          <a:bodyPr/>
          <a:lstStyle/>
          <a:p>
            <a:r>
              <a:rPr lang="en-US" dirty="0">
                <a:solidFill>
                  <a:srgbClr val="011546">
                    <a:tint val="75000"/>
                  </a:srgbClr>
                </a:solidFill>
              </a:rPr>
              <a:t>Massachusetts Health &amp; Hospital Association</a:t>
            </a:r>
          </a:p>
        </p:txBody>
      </p:sp>
      <p:sp>
        <p:nvSpPr>
          <p:cNvPr id="6" name="Slide Number Placeholder 5"/>
          <p:cNvSpPr>
            <a:spLocks noGrp="1"/>
          </p:cNvSpPr>
          <p:nvPr>
            <p:ph type="sldNum" sz="quarter" idx="12"/>
          </p:nvPr>
        </p:nvSpPr>
        <p:spPr/>
        <p:txBody>
          <a:bodyPr/>
          <a:lstStyle/>
          <a:p>
            <a:fld id="{A99268C1-3695-C245-97D8-0B1F5EAC8F80}" type="slidenum">
              <a:rPr lang="en-US" smtClean="0">
                <a:solidFill>
                  <a:srgbClr val="011546">
                    <a:tint val="75000"/>
                  </a:srgbClr>
                </a:solidFill>
              </a:rPr>
              <a:pPr/>
              <a:t>‹#›</a:t>
            </a:fld>
            <a:endParaRPr lang="en-US" dirty="0">
              <a:solidFill>
                <a:srgbClr val="011546">
                  <a:tint val="75000"/>
                </a:srgbClr>
              </a:solidFill>
            </a:endParaRPr>
          </a:p>
        </p:txBody>
      </p:sp>
    </p:spTree>
    <p:extLst>
      <p:ext uri="{BB962C8B-B14F-4D97-AF65-F5344CB8AC3E}">
        <p14:creationId xmlns:p14="http://schemas.microsoft.com/office/powerpoint/2010/main" val="31313989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DBB0C93-3117-B346-9458-D86F4A10300C}" type="datetime1">
              <a:rPr lang="en-US" smtClean="0">
                <a:solidFill>
                  <a:srgbClr val="011546">
                    <a:tint val="75000"/>
                  </a:srgbClr>
                </a:solidFill>
              </a:rPr>
              <a:pPr/>
              <a:t>10/5/2018</a:t>
            </a:fld>
            <a:endParaRPr lang="en-US" dirty="0">
              <a:solidFill>
                <a:srgbClr val="011546">
                  <a:tint val="75000"/>
                </a:srgbClr>
              </a:solidFill>
            </a:endParaRPr>
          </a:p>
        </p:txBody>
      </p:sp>
      <p:sp>
        <p:nvSpPr>
          <p:cNvPr id="4" name="Footer Placeholder 3"/>
          <p:cNvSpPr>
            <a:spLocks noGrp="1"/>
          </p:cNvSpPr>
          <p:nvPr>
            <p:ph type="ftr" sz="quarter" idx="11"/>
          </p:nvPr>
        </p:nvSpPr>
        <p:spPr/>
        <p:txBody>
          <a:bodyPr/>
          <a:lstStyle/>
          <a:p>
            <a:r>
              <a:rPr lang="en-US" dirty="0">
                <a:solidFill>
                  <a:srgbClr val="011546">
                    <a:tint val="75000"/>
                  </a:srgbClr>
                </a:solidFill>
              </a:rPr>
              <a:t>Massachusetts Health &amp; Hospital Association</a:t>
            </a:r>
          </a:p>
        </p:txBody>
      </p:sp>
      <p:sp>
        <p:nvSpPr>
          <p:cNvPr id="5" name="Slide Number Placeholder 4"/>
          <p:cNvSpPr>
            <a:spLocks noGrp="1"/>
          </p:cNvSpPr>
          <p:nvPr>
            <p:ph type="sldNum" sz="quarter" idx="12"/>
          </p:nvPr>
        </p:nvSpPr>
        <p:spPr/>
        <p:txBody>
          <a:bodyPr/>
          <a:lstStyle/>
          <a:p>
            <a:fld id="{A99268C1-3695-C245-97D8-0B1F5EAC8F80}" type="slidenum">
              <a:rPr lang="en-US" smtClean="0">
                <a:solidFill>
                  <a:srgbClr val="011546">
                    <a:tint val="75000"/>
                  </a:srgbClr>
                </a:solidFill>
              </a:rPr>
              <a:pPr/>
              <a:t>‹#›</a:t>
            </a:fld>
            <a:endParaRPr lang="en-US" dirty="0">
              <a:solidFill>
                <a:srgbClr val="011546">
                  <a:tint val="75000"/>
                </a:srgbClr>
              </a:solidFill>
            </a:endParaRPr>
          </a:p>
        </p:txBody>
      </p:sp>
    </p:spTree>
    <p:extLst>
      <p:ext uri="{BB962C8B-B14F-4D97-AF65-F5344CB8AC3E}">
        <p14:creationId xmlns:p14="http://schemas.microsoft.com/office/powerpoint/2010/main" val="14043473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C39DD9D-0A0E-F14F-8D2B-89AB1F170B8A}" type="datetime1">
              <a:rPr lang="en-US" smtClean="0">
                <a:solidFill>
                  <a:srgbClr val="011546">
                    <a:tint val="75000"/>
                  </a:srgbClr>
                </a:solidFill>
              </a:rPr>
              <a:pPr/>
              <a:t>10/5/2018</a:t>
            </a:fld>
            <a:endParaRPr lang="en-US" dirty="0">
              <a:solidFill>
                <a:srgbClr val="011546">
                  <a:tint val="75000"/>
                </a:srgbClr>
              </a:solidFill>
            </a:endParaRPr>
          </a:p>
        </p:txBody>
      </p:sp>
      <p:sp>
        <p:nvSpPr>
          <p:cNvPr id="6" name="Footer Placeholder 5"/>
          <p:cNvSpPr>
            <a:spLocks noGrp="1"/>
          </p:cNvSpPr>
          <p:nvPr>
            <p:ph type="ftr" sz="quarter" idx="11"/>
          </p:nvPr>
        </p:nvSpPr>
        <p:spPr/>
        <p:txBody>
          <a:bodyPr/>
          <a:lstStyle/>
          <a:p>
            <a:r>
              <a:rPr lang="en-US" dirty="0">
                <a:solidFill>
                  <a:srgbClr val="011546">
                    <a:tint val="75000"/>
                  </a:srgbClr>
                </a:solidFill>
              </a:rPr>
              <a:t>Massachusetts Health &amp; Hospital Association</a:t>
            </a:r>
          </a:p>
        </p:txBody>
      </p:sp>
      <p:sp>
        <p:nvSpPr>
          <p:cNvPr id="7" name="Slide Number Placeholder 6"/>
          <p:cNvSpPr>
            <a:spLocks noGrp="1"/>
          </p:cNvSpPr>
          <p:nvPr>
            <p:ph type="sldNum" sz="quarter" idx="12"/>
          </p:nvPr>
        </p:nvSpPr>
        <p:spPr/>
        <p:txBody>
          <a:bodyPr/>
          <a:lstStyle/>
          <a:p>
            <a:fld id="{A99268C1-3695-C245-97D8-0B1F5EAC8F80}" type="slidenum">
              <a:rPr lang="en-US" smtClean="0">
                <a:solidFill>
                  <a:srgbClr val="011546">
                    <a:tint val="75000"/>
                  </a:srgbClr>
                </a:solidFill>
              </a:rPr>
              <a:pPr/>
              <a:t>‹#›</a:t>
            </a:fld>
            <a:endParaRPr lang="en-US" dirty="0">
              <a:solidFill>
                <a:srgbClr val="011546">
                  <a:tint val="75000"/>
                </a:srgbClr>
              </a:solidFill>
            </a:endParaRPr>
          </a:p>
        </p:txBody>
      </p:sp>
    </p:spTree>
    <p:extLst>
      <p:ext uri="{BB962C8B-B14F-4D97-AF65-F5344CB8AC3E}">
        <p14:creationId xmlns:p14="http://schemas.microsoft.com/office/powerpoint/2010/main" val="42393743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BBFB70C-51D8-5E49-BAEC-013DEB6E58C9}" type="datetime1">
              <a:rPr lang="en-US" smtClean="0">
                <a:solidFill>
                  <a:srgbClr val="011546">
                    <a:tint val="75000"/>
                  </a:srgbClr>
                </a:solidFill>
              </a:rPr>
              <a:pPr/>
              <a:t>10/5/2018</a:t>
            </a:fld>
            <a:endParaRPr lang="en-US" dirty="0">
              <a:solidFill>
                <a:srgbClr val="011546">
                  <a:tint val="75000"/>
                </a:srgbClr>
              </a:solidFill>
            </a:endParaRPr>
          </a:p>
        </p:txBody>
      </p:sp>
      <p:sp>
        <p:nvSpPr>
          <p:cNvPr id="8" name="Footer Placeholder 7"/>
          <p:cNvSpPr>
            <a:spLocks noGrp="1"/>
          </p:cNvSpPr>
          <p:nvPr>
            <p:ph type="ftr" sz="quarter" idx="11"/>
          </p:nvPr>
        </p:nvSpPr>
        <p:spPr/>
        <p:txBody>
          <a:bodyPr/>
          <a:lstStyle/>
          <a:p>
            <a:r>
              <a:rPr lang="en-US" dirty="0">
                <a:solidFill>
                  <a:srgbClr val="011546">
                    <a:tint val="75000"/>
                  </a:srgbClr>
                </a:solidFill>
              </a:rPr>
              <a:t>Massachusetts Health &amp; Hospital Association</a:t>
            </a:r>
          </a:p>
        </p:txBody>
      </p:sp>
      <p:sp>
        <p:nvSpPr>
          <p:cNvPr id="9" name="Slide Number Placeholder 8"/>
          <p:cNvSpPr>
            <a:spLocks noGrp="1"/>
          </p:cNvSpPr>
          <p:nvPr>
            <p:ph type="sldNum" sz="quarter" idx="12"/>
          </p:nvPr>
        </p:nvSpPr>
        <p:spPr/>
        <p:txBody>
          <a:bodyPr/>
          <a:lstStyle/>
          <a:p>
            <a:fld id="{A99268C1-3695-C245-97D8-0B1F5EAC8F80}" type="slidenum">
              <a:rPr lang="en-US" smtClean="0">
                <a:solidFill>
                  <a:srgbClr val="011546">
                    <a:tint val="75000"/>
                  </a:srgbClr>
                </a:solidFill>
              </a:rPr>
              <a:pPr/>
              <a:t>‹#›</a:t>
            </a:fld>
            <a:endParaRPr lang="en-US" dirty="0">
              <a:solidFill>
                <a:srgbClr val="011546">
                  <a:tint val="75000"/>
                </a:srgbClr>
              </a:solidFill>
            </a:endParaRPr>
          </a:p>
        </p:txBody>
      </p:sp>
    </p:spTree>
    <p:extLst>
      <p:ext uri="{BB962C8B-B14F-4D97-AF65-F5344CB8AC3E}">
        <p14:creationId xmlns:p14="http://schemas.microsoft.com/office/powerpoint/2010/main" val="40846134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2A3200A-1FD7-504A-BBFA-4848CB1B3D08}" type="datetime1">
              <a:rPr lang="en-US" smtClean="0">
                <a:solidFill>
                  <a:srgbClr val="011546">
                    <a:tint val="75000"/>
                  </a:srgbClr>
                </a:solidFill>
              </a:rPr>
              <a:pPr/>
              <a:t>10/5/2018</a:t>
            </a:fld>
            <a:endParaRPr lang="en-US" dirty="0">
              <a:solidFill>
                <a:srgbClr val="011546">
                  <a:tint val="75000"/>
                </a:srgbClr>
              </a:solidFill>
            </a:endParaRPr>
          </a:p>
        </p:txBody>
      </p:sp>
      <p:sp>
        <p:nvSpPr>
          <p:cNvPr id="4" name="Footer Placeholder 3"/>
          <p:cNvSpPr>
            <a:spLocks noGrp="1"/>
          </p:cNvSpPr>
          <p:nvPr>
            <p:ph type="ftr" sz="quarter" idx="11"/>
          </p:nvPr>
        </p:nvSpPr>
        <p:spPr/>
        <p:txBody>
          <a:bodyPr/>
          <a:lstStyle/>
          <a:p>
            <a:r>
              <a:rPr lang="en-US" dirty="0">
                <a:solidFill>
                  <a:srgbClr val="011546">
                    <a:tint val="75000"/>
                  </a:srgbClr>
                </a:solidFill>
              </a:rPr>
              <a:t>Massachusetts Health &amp; Hospital Association</a:t>
            </a:r>
          </a:p>
        </p:txBody>
      </p:sp>
      <p:sp>
        <p:nvSpPr>
          <p:cNvPr id="5" name="Slide Number Placeholder 4"/>
          <p:cNvSpPr>
            <a:spLocks noGrp="1"/>
          </p:cNvSpPr>
          <p:nvPr>
            <p:ph type="sldNum" sz="quarter" idx="12"/>
          </p:nvPr>
        </p:nvSpPr>
        <p:spPr/>
        <p:txBody>
          <a:bodyPr/>
          <a:lstStyle/>
          <a:p>
            <a:fld id="{A99268C1-3695-C245-97D8-0B1F5EAC8F80}" type="slidenum">
              <a:rPr lang="en-US" smtClean="0">
                <a:solidFill>
                  <a:srgbClr val="011546">
                    <a:tint val="75000"/>
                  </a:srgbClr>
                </a:solidFill>
              </a:rPr>
              <a:pPr/>
              <a:t>‹#›</a:t>
            </a:fld>
            <a:endParaRPr lang="en-US" dirty="0">
              <a:solidFill>
                <a:srgbClr val="011546">
                  <a:tint val="75000"/>
                </a:srgbClr>
              </a:solidFill>
            </a:endParaRPr>
          </a:p>
        </p:txBody>
      </p:sp>
    </p:spTree>
    <p:extLst>
      <p:ext uri="{BB962C8B-B14F-4D97-AF65-F5344CB8AC3E}">
        <p14:creationId xmlns:p14="http://schemas.microsoft.com/office/powerpoint/2010/main" val="36779370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1FA362-AD69-5341-882C-1896F242ED0F}" type="datetime1">
              <a:rPr lang="en-US" smtClean="0">
                <a:solidFill>
                  <a:srgbClr val="011546">
                    <a:tint val="75000"/>
                  </a:srgbClr>
                </a:solidFill>
              </a:rPr>
              <a:pPr/>
              <a:t>10/5/2018</a:t>
            </a:fld>
            <a:endParaRPr lang="en-US" dirty="0">
              <a:solidFill>
                <a:srgbClr val="011546">
                  <a:tint val="75000"/>
                </a:srgbClr>
              </a:solidFill>
            </a:endParaRPr>
          </a:p>
        </p:txBody>
      </p:sp>
      <p:sp>
        <p:nvSpPr>
          <p:cNvPr id="3" name="Footer Placeholder 2"/>
          <p:cNvSpPr>
            <a:spLocks noGrp="1"/>
          </p:cNvSpPr>
          <p:nvPr>
            <p:ph type="ftr" sz="quarter" idx="11"/>
          </p:nvPr>
        </p:nvSpPr>
        <p:spPr/>
        <p:txBody>
          <a:bodyPr/>
          <a:lstStyle/>
          <a:p>
            <a:r>
              <a:rPr lang="en-US" dirty="0">
                <a:solidFill>
                  <a:srgbClr val="011546">
                    <a:tint val="75000"/>
                  </a:srgbClr>
                </a:solidFill>
              </a:rPr>
              <a:t>Massachusetts Health &amp; Hospital Association</a:t>
            </a:r>
          </a:p>
        </p:txBody>
      </p:sp>
      <p:sp>
        <p:nvSpPr>
          <p:cNvPr id="4" name="Slide Number Placeholder 3"/>
          <p:cNvSpPr>
            <a:spLocks noGrp="1"/>
          </p:cNvSpPr>
          <p:nvPr>
            <p:ph type="sldNum" sz="quarter" idx="12"/>
          </p:nvPr>
        </p:nvSpPr>
        <p:spPr/>
        <p:txBody>
          <a:bodyPr/>
          <a:lstStyle/>
          <a:p>
            <a:fld id="{A99268C1-3695-C245-97D8-0B1F5EAC8F80}" type="slidenum">
              <a:rPr lang="en-US" smtClean="0">
                <a:solidFill>
                  <a:srgbClr val="011546">
                    <a:tint val="75000"/>
                  </a:srgbClr>
                </a:solidFill>
              </a:rPr>
              <a:pPr/>
              <a:t>‹#›</a:t>
            </a:fld>
            <a:endParaRPr lang="en-US" dirty="0">
              <a:solidFill>
                <a:srgbClr val="011546">
                  <a:tint val="75000"/>
                </a:srgbClr>
              </a:solidFill>
            </a:endParaRPr>
          </a:p>
        </p:txBody>
      </p:sp>
    </p:spTree>
    <p:extLst>
      <p:ext uri="{BB962C8B-B14F-4D97-AF65-F5344CB8AC3E}">
        <p14:creationId xmlns:p14="http://schemas.microsoft.com/office/powerpoint/2010/main" val="4728236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52C8C4-AF49-E147-965A-7D444B4F0F41}" type="datetime1">
              <a:rPr lang="en-US" smtClean="0">
                <a:solidFill>
                  <a:srgbClr val="011546">
                    <a:tint val="75000"/>
                  </a:srgbClr>
                </a:solidFill>
              </a:rPr>
              <a:pPr/>
              <a:t>10/5/2018</a:t>
            </a:fld>
            <a:endParaRPr lang="en-US" dirty="0">
              <a:solidFill>
                <a:srgbClr val="011546">
                  <a:tint val="75000"/>
                </a:srgbClr>
              </a:solidFill>
            </a:endParaRPr>
          </a:p>
        </p:txBody>
      </p:sp>
      <p:sp>
        <p:nvSpPr>
          <p:cNvPr id="5" name="Footer Placeholder 4"/>
          <p:cNvSpPr>
            <a:spLocks noGrp="1"/>
          </p:cNvSpPr>
          <p:nvPr>
            <p:ph type="ftr" sz="quarter" idx="11"/>
          </p:nvPr>
        </p:nvSpPr>
        <p:spPr/>
        <p:txBody>
          <a:bodyPr/>
          <a:lstStyle/>
          <a:p>
            <a:r>
              <a:rPr lang="en-US" dirty="0">
                <a:solidFill>
                  <a:srgbClr val="011546">
                    <a:tint val="75000"/>
                  </a:srgbClr>
                </a:solidFill>
              </a:rPr>
              <a:t>Massachusetts Health &amp; Hospital Association</a:t>
            </a:r>
          </a:p>
        </p:txBody>
      </p:sp>
      <p:sp>
        <p:nvSpPr>
          <p:cNvPr id="6" name="Slide Number Placeholder 5"/>
          <p:cNvSpPr>
            <a:spLocks noGrp="1"/>
          </p:cNvSpPr>
          <p:nvPr>
            <p:ph type="sldNum" sz="quarter" idx="12"/>
          </p:nvPr>
        </p:nvSpPr>
        <p:spPr/>
        <p:txBody>
          <a:bodyPr/>
          <a:lstStyle/>
          <a:p>
            <a:fld id="{A99268C1-3695-C245-97D8-0B1F5EAC8F80}" type="slidenum">
              <a:rPr lang="en-US" smtClean="0">
                <a:solidFill>
                  <a:srgbClr val="011546">
                    <a:tint val="75000"/>
                  </a:srgbClr>
                </a:solidFill>
              </a:rPr>
              <a:pPr/>
              <a:t>‹#›</a:t>
            </a:fld>
            <a:endParaRPr lang="en-US" dirty="0">
              <a:solidFill>
                <a:srgbClr val="011546">
                  <a:tint val="75000"/>
                </a:srgbClr>
              </a:solidFill>
            </a:endParaRPr>
          </a:p>
        </p:txBody>
      </p:sp>
    </p:spTree>
    <p:extLst>
      <p:ext uri="{BB962C8B-B14F-4D97-AF65-F5344CB8AC3E}">
        <p14:creationId xmlns:p14="http://schemas.microsoft.com/office/powerpoint/2010/main" val="4148748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8CF1C13-0984-1D47-BCC8-43CF3F4269AD}" type="datetimeFigureOut">
              <a:rPr lang="en-US" smtClean="0"/>
              <a:t>10/5/2018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C65334A-F4E7-A047-9D01-8CD0CD7D2BB1}" type="slidenum">
              <a:rPr lang="en-US" smtClean="0"/>
              <a:t>‹#›</a:t>
            </a:fld>
            <a:endParaRPr lang="en-US" dirty="0"/>
          </a:p>
        </p:txBody>
      </p:sp>
    </p:spTree>
    <p:extLst>
      <p:ext uri="{BB962C8B-B14F-4D97-AF65-F5344CB8AC3E}">
        <p14:creationId xmlns:p14="http://schemas.microsoft.com/office/powerpoint/2010/main" val="20720135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E937C0A-95AE-9D46-8554-69398E9A068B}" type="datetime1">
              <a:rPr lang="en-US" smtClean="0">
                <a:solidFill>
                  <a:srgbClr val="011546">
                    <a:tint val="75000"/>
                  </a:srgbClr>
                </a:solidFill>
              </a:rPr>
              <a:pPr/>
              <a:t>10/5/2018</a:t>
            </a:fld>
            <a:endParaRPr lang="en-US" dirty="0">
              <a:solidFill>
                <a:srgbClr val="011546">
                  <a:tint val="75000"/>
                </a:srgbClr>
              </a:solidFill>
            </a:endParaRPr>
          </a:p>
        </p:txBody>
      </p:sp>
      <p:sp>
        <p:nvSpPr>
          <p:cNvPr id="5" name="Footer Placeholder 4"/>
          <p:cNvSpPr>
            <a:spLocks noGrp="1"/>
          </p:cNvSpPr>
          <p:nvPr>
            <p:ph type="ftr" sz="quarter" idx="11"/>
          </p:nvPr>
        </p:nvSpPr>
        <p:spPr/>
        <p:txBody>
          <a:bodyPr/>
          <a:lstStyle/>
          <a:p>
            <a:r>
              <a:rPr lang="en-US" dirty="0">
                <a:solidFill>
                  <a:srgbClr val="011546">
                    <a:tint val="75000"/>
                  </a:srgbClr>
                </a:solidFill>
              </a:rPr>
              <a:t>Massachusetts Health &amp; Hospital Association</a:t>
            </a:r>
          </a:p>
        </p:txBody>
      </p:sp>
      <p:sp>
        <p:nvSpPr>
          <p:cNvPr id="6" name="Slide Number Placeholder 5"/>
          <p:cNvSpPr>
            <a:spLocks noGrp="1"/>
          </p:cNvSpPr>
          <p:nvPr>
            <p:ph type="sldNum" sz="quarter" idx="12"/>
          </p:nvPr>
        </p:nvSpPr>
        <p:spPr/>
        <p:txBody>
          <a:bodyPr/>
          <a:lstStyle/>
          <a:p>
            <a:fld id="{A99268C1-3695-C245-97D8-0B1F5EAC8F80}" type="slidenum">
              <a:rPr lang="en-US" smtClean="0">
                <a:solidFill>
                  <a:srgbClr val="011546">
                    <a:tint val="75000"/>
                  </a:srgbClr>
                </a:solidFill>
              </a:rPr>
              <a:pPr/>
              <a:t>‹#›</a:t>
            </a:fld>
            <a:endParaRPr lang="en-US" dirty="0">
              <a:solidFill>
                <a:srgbClr val="011546">
                  <a:tint val="75000"/>
                </a:srgbClr>
              </a:solidFill>
            </a:endParaRPr>
          </a:p>
        </p:txBody>
      </p:sp>
    </p:spTree>
    <p:extLst>
      <p:ext uri="{BB962C8B-B14F-4D97-AF65-F5344CB8AC3E}">
        <p14:creationId xmlns:p14="http://schemas.microsoft.com/office/powerpoint/2010/main" val="15138184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524001"/>
            <a:ext cx="4673600" cy="2076450"/>
          </a:xfrm>
        </p:spPr>
        <p:txBody>
          <a:bodyPr/>
          <a:lstStyle>
            <a:lvl1pPr algn="l">
              <a:defRPr baseline="0">
                <a:solidFill>
                  <a:srgbClr val="215968"/>
                </a:solidFill>
              </a:defRPr>
            </a:lvl1pPr>
          </a:lstStyle>
          <a:p>
            <a:r>
              <a:rPr lang="en-US"/>
              <a:t>Click to edit Master title style</a:t>
            </a:r>
            <a:endParaRPr lang="en-US" dirty="0"/>
          </a:p>
        </p:txBody>
      </p:sp>
      <p:sp>
        <p:nvSpPr>
          <p:cNvPr id="3" name="Subtitle 2"/>
          <p:cNvSpPr>
            <a:spLocks noGrp="1"/>
          </p:cNvSpPr>
          <p:nvPr>
            <p:ph type="subTitle" idx="1"/>
          </p:nvPr>
        </p:nvSpPr>
        <p:spPr>
          <a:xfrm>
            <a:off x="914400" y="3886200"/>
            <a:ext cx="4673600" cy="1752600"/>
          </a:xfrm>
        </p:spPr>
        <p:txBody>
          <a:bodyPr>
            <a:normAutofit/>
          </a:bodyPr>
          <a:lstStyle>
            <a:lvl1pPr marL="0" indent="0" algn="l">
              <a:lnSpc>
                <a:spcPct val="100000"/>
              </a:lnSpc>
              <a:spcBef>
                <a:spcPts val="0"/>
              </a:spcBef>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315200" y="6248401"/>
            <a:ext cx="4470400" cy="365125"/>
          </a:xfrm>
          <a:prstGeom prst="rect">
            <a:avLst/>
          </a:prstGeom>
        </p:spPr>
        <p:txBody>
          <a:bodyPr/>
          <a:lstStyle>
            <a:lvl1pPr algn="r">
              <a:defRPr sz="2400">
                <a:solidFill>
                  <a:schemeClr val="bg1"/>
                </a:solidFill>
              </a:defRPr>
            </a:lvl1pPr>
          </a:lstStyle>
          <a:p>
            <a:r>
              <a:rPr lang="en-US" dirty="0">
                <a:solidFill>
                  <a:srgbClr val="FFFFFF"/>
                </a:solidFill>
              </a:rPr>
              <a:t>Enter Date Here</a:t>
            </a:r>
          </a:p>
        </p:txBody>
      </p:sp>
      <p:sp>
        <p:nvSpPr>
          <p:cNvPr id="7" name="TextBox 6"/>
          <p:cNvSpPr txBox="1"/>
          <p:nvPr/>
        </p:nvSpPr>
        <p:spPr>
          <a:xfrm>
            <a:off x="6096000" y="1219200"/>
            <a:ext cx="6096000" cy="4724400"/>
          </a:xfrm>
          <a:prstGeom prst="rect">
            <a:avLst/>
          </a:prstGeom>
          <a:noFill/>
          <a:ln>
            <a:solidFill>
              <a:schemeClr val="bg1">
                <a:lumMod val="85000"/>
                <a:alpha val="85000"/>
              </a:schemeClr>
            </a:solidFill>
          </a:ln>
        </p:spPr>
        <p:txBody>
          <a:bodyPr wrap="none" lIns="0" tIns="0" rIns="0" bIns="0" rtlCol="0">
            <a:noAutofit/>
          </a:bodyPr>
          <a:lstStyle/>
          <a:p>
            <a:endParaRPr lang="en-US" sz="1800" dirty="0">
              <a:solidFill>
                <a:srgbClr val="000000"/>
              </a:solidFill>
            </a:endParaRPr>
          </a:p>
          <a:p>
            <a:endParaRPr lang="en-US" sz="1800" dirty="0">
              <a:solidFill>
                <a:srgbClr val="000000"/>
              </a:solidFill>
            </a:endParaRPr>
          </a:p>
          <a:p>
            <a:endParaRPr lang="en-US" sz="1800" dirty="0">
              <a:solidFill>
                <a:srgbClr val="000000"/>
              </a:solidFill>
            </a:endParaRPr>
          </a:p>
          <a:p>
            <a:endParaRPr lang="en-US" sz="1800" dirty="0">
              <a:solidFill>
                <a:srgbClr val="000000"/>
              </a:solidFill>
            </a:endParaRPr>
          </a:p>
          <a:p>
            <a:endParaRPr lang="en-US" sz="1800" dirty="0">
              <a:solidFill>
                <a:srgbClr val="000000"/>
              </a:solidFill>
            </a:endParaRPr>
          </a:p>
          <a:p>
            <a:endParaRPr lang="en-US" sz="1800" dirty="0">
              <a:solidFill>
                <a:srgbClr val="000000"/>
              </a:solidFill>
            </a:endParaRPr>
          </a:p>
          <a:p>
            <a:endParaRPr lang="en-US" sz="1800" dirty="0">
              <a:solidFill>
                <a:srgbClr val="000000"/>
              </a:solidFill>
            </a:endParaRPr>
          </a:p>
          <a:p>
            <a:pPr algn="ctr"/>
            <a:endParaRPr lang="en-US" sz="1800" dirty="0">
              <a:solidFill>
                <a:srgbClr val="000000"/>
              </a:solidFill>
            </a:endParaRPr>
          </a:p>
          <a:p>
            <a:pPr algn="ctr"/>
            <a:r>
              <a:rPr lang="en-US" sz="1400" i="1" dirty="0">
                <a:solidFill>
                  <a:srgbClr val="FFFFFF">
                    <a:lumMod val="85000"/>
                  </a:srgbClr>
                </a:solidFill>
              </a:rPr>
              <a:t>Place picture here</a:t>
            </a:r>
          </a:p>
        </p:txBody>
      </p:sp>
      <p:sp>
        <p:nvSpPr>
          <p:cNvPr id="8" name="Picture Placeholder 7"/>
          <p:cNvSpPr>
            <a:spLocks noGrp="1"/>
          </p:cNvSpPr>
          <p:nvPr>
            <p:ph type="pic" sz="quarter" idx="11"/>
          </p:nvPr>
        </p:nvSpPr>
        <p:spPr>
          <a:xfrm>
            <a:off x="6096000" y="1219200"/>
            <a:ext cx="6096000" cy="4724400"/>
          </a:xfrm>
        </p:spPr>
        <p:txBody>
          <a:bodyPr/>
          <a:lstStyle>
            <a:lvl1pPr>
              <a:buNone/>
              <a:defRPr/>
            </a:lvl1pPr>
          </a:lstStyle>
          <a:p>
            <a:r>
              <a:rPr lang="en-US" dirty="0"/>
              <a:t>Click icon to add picture</a:t>
            </a:r>
          </a:p>
        </p:txBody>
      </p:sp>
    </p:spTree>
    <p:extLst>
      <p:ext uri="{BB962C8B-B14F-4D97-AF65-F5344CB8AC3E}">
        <p14:creationId xmlns:p14="http://schemas.microsoft.com/office/powerpoint/2010/main" val="15110850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09600" y="1676400"/>
            <a:ext cx="10972800" cy="4800600"/>
          </a:xfrm>
        </p:spPr>
        <p:txBody>
          <a:bodyPr/>
          <a:lstStyle>
            <a:lvl1pPr>
              <a:buClr>
                <a:srgbClr val="215968"/>
              </a:buClr>
              <a:defRPr/>
            </a:lvl1pPr>
            <a:lvl2pPr>
              <a:buClr>
                <a:srgbClr val="31859C"/>
              </a:buClr>
              <a:defRPr/>
            </a:lvl2pPr>
            <a:lvl3pPr>
              <a:buClr>
                <a:srgbClr val="31859C"/>
              </a:buClr>
              <a:defRPr/>
            </a:lvl3pPr>
            <a:lvl4pPr>
              <a:buClr>
                <a:srgbClr val="31859C"/>
              </a:buClr>
              <a:defRPr/>
            </a:lvl4pPr>
            <a:lvl5pPr>
              <a:buClr>
                <a:srgbClr val="31859C"/>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23909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25690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and Two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2"/>
          <p:cNvSpPr>
            <a:spLocks noGrp="1"/>
          </p:cNvSpPr>
          <p:nvPr>
            <p:ph idx="1"/>
          </p:nvPr>
        </p:nvSpPr>
        <p:spPr>
          <a:xfrm>
            <a:off x="609600" y="1676400"/>
            <a:ext cx="5181600" cy="4724400"/>
          </a:xfrm>
        </p:spPr>
        <p:txBody>
          <a:bodyPr/>
          <a:lstStyle>
            <a:lvl1pPr>
              <a:buClr>
                <a:srgbClr val="215968"/>
              </a:buClr>
              <a:defRPr/>
            </a:lvl1pPr>
            <a:lvl2pPr>
              <a:buClr>
                <a:srgbClr val="31859C"/>
              </a:buClr>
              <a:defRPr/>
            </a:lvl2pPr>
            <a:lvl3pPr>
              <a:buClr>
                <a:srgbClr val="31859C"/>
              </a:buClr>
              <a:defRPr/>
            </a:lvl3pPr>
            <a:lvl4pPr>
              <a:buClr>
                <a:srgbClr val="31859C"/>
              </a:buClr>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2"/>
          <p:cNvSpPr>
            <a:spLocks noGrp="1"/>
          </p:cNvSpPr>
          <p:nvPr>
            <p:ph idx="10"/>
          </p:nvPr>
        </p:nvSpPr>
        <p:spPr>
          <a:xfrm>
            <a:off x="6400800" y="1676400"/>
            <a:ext cx="5181600" cy="4724400"/>
          </a:xfrm>
        </p:spPr>
        <p:txBody>
          <a:bodyPr/>
          <a:lstStyle>
            <a:lvl1pPr>
              <a:buClr>
                <a:srgbClr val="215968"/>
              </a:buClr>
              <a:defRPr/>
            </a:lvl1pPr>
            <a:lvl2pPr>
              <a:buClr>
                <a:srgbClr val="31859C"/>
              </a:buClr>
              <a:defRPr/>
            </a:lvl2pPr>
            <a:lvl3pPr>
              <a:buClr>
                <a:srgbClr val="31859C"/>
              </a:buClr>
              <a:defRPr/>
            </a:lvl3pPr>
            <a:lvl4pPr>
              <a:buClr>
                <a:srgbClr val="31859C"/>
              </a:buClr>
              <a:defRPr/>
            </a:lvl4pPr>
            <a:lvl5pPr>
              <a:buClr>
                <a:srgbClr val="31859C"/>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885709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09600" y="6356351"/>
            <a:ext cx="2844800" cy="365125"/>
          </a:xfrm>
          <a:prstGeom prst="rect">
            <a:avLst/>
          </a:prstGeom>
        </p:spPr>
        <p:txBody>
          <a:bodyPr/>
          <a:lstStyle>
            <a:lvl1pPr>
              <a:defRPr>
                <a:latin typeface="Arial" charset="0"/>
              </a:defRPr>
            </a:lvl1pPr>
          </a:lstStyle>
          <a:p>
            <a:pPr>
              <a:defRPr/>
            </a:pPr>
            <a:fld id="{225B8650-88E6-41B7-8BB5-601B53E2DE9F}" type="datetimeFigureOut">
              <a:rPr lang="en-US">
                <a:solidFill>
                  <a:srgbClr val="000000"/>
                </a:solidFill>
              </a:rPr>
              <a:pPr>
                <a:defRPr/>
              </a:pPr>
              <a:t>10/5/2018</a:t>
            </a:fld>
            <a:endParaRPr lang="en-US" dirty="0">
              <a:solidFill>
                <a:srgbClr val="000000"/>
              </a:solidFill>
            </a:endParaRPr>
          </a:p>
        </p:txBody>
      </p:sp>
      <p:sp>
        <p:nvSpPr>
          <p:cNvPr id="8" name="Footer Placeholder 4"/>
          <p:cNvSpPr>
            <a:spLocks noGrp="1"/>
          </p:cNvSpPr>
          <p:nvPr>
            <p:ph type="ftr" sz="quarter" idx="11"/>
          </p:nvPr>
        </p:nvSpPr>
        <p:spPr>
          <a:xfrm>
            <a:off x="4165600" y="6356351"/>
            <a:ext cx="3860800" cy="365125"/>
          </a:xfrm>
          <a:prstGeom prst="rect">
            <a:avLst/>
          </a:prstGeom>
        </p:spPr>
        <p:txBody>
          <a:bodyPr/>
          <a:lstStyle>
            <a:lvl1pPr>
              <a:defRPr>
                <a:latin typeface="Arial" charset="0"/>
              </a:defRPr>
            </a:lvl1pPr>
          </a:lstStyle>
          <a:p>
            <a:pPr>
              <a:defRPr/>
            </a:pPr>
            <a:endParaRPr lang="en-US" dirty="0">
              <a:solidFill>
                <a:srgbClr val="000000"/>
              </a:solidFill>
            </a:endParaRPr>
          </a:p>
        </p:txBody>
      </p:sp>
      <p:sp>
        <p:nvSpPr>
          <p:cNvPr id="9" name="Slide Number Placeholder 5"/>
          <p:cNvSpPr>
            <a:spLocks noGrp="1"/>
          </p:cNvSpPr>
          <p:nvPr>
            <p:ph type="sldNum" sz="quarter" idx="12"/>
          </p:nvPr>
        </p:nvSpPr>
        <p:spPr>
          <a:xfrm>
            <a:off x="8737600" y="6356351"/>
            <a:ext cx="2844800" cy="365125"/>
          </a:xfrm>
          <a:prstGeom prst="rect">
            <a:avLst/>
          </a:prstGeom>
        </p:spPr>
        <p:txBody>
          <a:bodyPr/>
          <a:lstStyle>
            <a:lvl1pPr>
              <a:defRPr>
                <a:latin typeface="Arial" charset="0"/>
              </a:defRPr>
            </a:lvl1pPr>
          </a:lstStyle>
          <a:p>
            <a:pPr>
              <a:defRPr/>
            </a:pPr>
            <a:fld id="{BB070EF0-9E37-47DF-A8EB-C933C3CC0FB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23966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609601"/>
            <a:ext cx="4673600" cy="2076450"/>
          </a:xfrm>
        </p:spPr>
        <p:txBody>
          <a:bodyPr/>
          <a:lstStyle>
            <a:lvl1pPr algn="l">
              <a:defRPr baseline="0">
                <a:solidFill>
                  <a:srgbClr val="215968"/>
                </a:solidFill>
              </a:defRPr>
            </a:lvl1pPr>
          </a:lstStyle>
          <a:p>
            <a:r>
              <a:rPr lang="en-US"/>
              <a:t>Click to edit Master title style</a:t>
            </a:r>
            <a:endParaRPr lang="en-US" dirty="0"/>
          </a:p>
        </p:txBody>
      </p:sp>
      <p:sp>
        <p:nvSpPr>
          <p:cNvPr id="3" name="Subtitle 2"/>
          <p:cNvSpPr>
            <a:spLocks noGrp="1"/>
          </p:cNvSpPr>
          <p:nvPr>
            <p:ph type="subTitle" idx="1"/>
          </p:nvPr>
        </p:nvSpPr>
        <p:spPr>
          <a:xfrm>
            <a:off x="914400" y="2971800"/>
            <a:ext cx="4673600" cy="1752600"/>
          </a:xfrm>
        </p:spPr>
        <p:txBody>
          <a:bodyPr>
            <a:normAutofit/>
          </a:bodyPr>
          <a:lstStyle>
            <a:lvl1pPr marL="0" indent="0" algn="l">
              <a:lnSpc>
                <a:spcPct val="100000"/>
              </a:lnSpc>
              <a:spcBef>
                <a:spcPts val="0"/>
              </a:spcBef>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1" name="Picture Placeholder 7"/>
          <p:cNvSpPr>
            <a:spLocks noGrp="1"/>
          </p:cNvSpPr>
          <p:nvPr>
            <p:ph type="pic" sz="quarter" idx="11"/>
          </p:nvPr>
        </p:nvSpPr>
        <p:spPr>
          <a:xfrm>
            <a:off x="6094569" y="609601"/>
            <a:ext cx="6096000" cy="4724400"/>
          </a:xfrm>
        </p:spPr>
        <p:txBody>
          <a:bodyPr/>
          <a:lstStyle>
            <a:lvl1pPr>
              <a:buNone/>
              <a:defRPr/>
            </a:lvl1pPr>
          </a:lstStyle>
          <a:p>
            <a:r>
              <a:rPr lang="en-US" dirty="0"/>
              <a:t>Click icon to add picture</a:t>
            </a:r>
          </a:p>
        </p:txBody>
      </p:sp>
      <p:sp>
        <p:nvSpPr>
          <p:cNvPr id="12" name="Date Placeholder 3"/>
          <p:cNvSpPr>
            <a:spLocks noGrp="1"/>
          </p:cNvSpPr>
          <p:nvPr>
            <p:ph type="dt" sz="half" idx="10"/>
          </p:nvPr>
        </p:nvSpPr>
        <p:spPr>
          <a:xfrm>
            <a:off x="911539" y="5136373"/>
            <a:ext cx="4470400" cy="365125"/>
          </a:xfrm>
          <a:prstGeom prst="rect">
            <a:avLst/>
          </a:prstGeom>
        </p:spPr>
        <p:txBody>
          <a:bodyPr/>
          <a:lstStyle>
            <a:lvl1pPr algn="l">
              <a:defRPr sz="2400">
                <a:solidFill>
                  <a:schemeClr val="accent3"/>
                </a:solidFill>
              </a:defRPr>
            </a:lvl1pPr>
          </a:lstStyle>
          <a:p>
            <a:r>
              <a:rPr lang="en-US" dirty="0">
                <a:solidFill>
                  <a:srgbClr val="86A454"/>
                </a:solidFill>
              </a:rPr>
              <a:t>Enter Date Here</a:t>
            </a:r>
          </a:p>
        </p:txBody>
      </p:sp>
    </p:spTree>
    <p:extLst>
      <p:ext uri="{BB962C8B-B14F-4D97-AF65-F5344CB8AC3E}">
        <p14:creationId xmlns:p14="http://schemas.microsoft.com/office/powerpoint/2010/main" val="9057004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itle and Two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2"/>
          <p:cNvSpPr>
            <a:spLocks noGrp="1"/>
          </p:cNvSpPr>
          <p:nvPr>
            <p:ph idx="1"/>
          </p:nvPr>
        </p:nvSpPr>
        <p:spPr>
          <a:xfrm>
            <a:off x="609600" y="1676400"/>
            <a:ext cx="5181600" cy="4232778"/>
          </a:xfrm>
        </p:spPr>
        <p:txBody>
          <a:bodyPr/>
          <a:lstStyle>
            <a:lvl1pPr>
              <a:buClr>
                <a:srgbClr val="215968"/>
              </a:buClr>
              <a:defRPr/>
            </a:lvl1pPr>
            <a:lvl2pPr>
              <a:buClr>
                <a:srgbClr val="31859C"/>
              </a:buClr>
              <a:defRPr/>
            </a:lvl2pPr>
            <a:lvl3pPr>
              <a:buClr>
                <a:srgbClr val="31859C"/>
              </a:buClr>
              <a:defRPr/>
            </a:lvl3pPr>
            <a:lvl4pPr>
              <a:buClr>
                <a:srgbClr val="31859C"/>
              </a:buClr>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2"/>
          <p:cNvSpPr>
            <a:spLocks noGrp="1"/>
          </p:cNvSpPr>
          <p:nvPr>
            <p:ph idx="10"/>
          </p:nvPr>
        </p:nvSpPr>
        <p:spPr>
          <a:xfrm>
            <a:off x="6400800" y="1676400"/>
            <a:ext cx="5181600" cy="4232778"/>
          </a:xfrm>
        </p:spPr>
        <p:txBody>
          <a:bodyPr/>
          <a:lstStyle>
            <a:lvl1pPr>
              <a:buClr>
                <a:srgbClr val="215968"/>
              </a:buClr>
              <a:defRPr/>
            </a:lvl1pPr>
            <a:lvl2pPr>
              <a:buClr>
                <a:srgbClr val="31859C"/>
              </a:buClr>
              <a:defRPr/>
            </a:lvl2pPr>
            <a:lvl3pPr>
              <a:buClr>
                <a:srgbClr val="31859C"/>
              </a:buClr>
              <a:defRPr/>
            </a:lvl3pPr>
            <a:lvl4pPr>
              <a:buClr>
                <a:srgbClr val="31859C"/>
              </a:buClr>
              <a:defRPr/>
            </a:lvl4pPr>
            <a:lvl5pPr>
              <a:buClr>
                <a:srgbClr val="31859C"/>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056928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defRPr b="1"/>
            </a:lvl1p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5"/>
          <p:cNvSpPr>
            <a:spLocks noGrp="1"/>
          </p:cNvSpPr>
          <p:nvPr>
            <p:ph type="sldNum" sz="quarter" idx="10"/>
          </p:nvPr>
        </p:nvSpPr>
        <p:spPr>
          <a:xfrm>
            <a:off x="5668433" y="6354763"/>
            <a:ext cx="863600" cy="347662"/>
          </a:xfrm>
          <a:prstGeom prst="rect">
            <a:avLst/>
          </a:prstGeom>
        </p:spPr>
        <p:txBody>
          <a:bodyPr/>
          <a:lstStyle>
            <a:lvl1pPr algn="ctr" eaLnBrk="1" fontAlgn="auto" hangingPunct="1">
              <a:spcBef>
                <a:spcPts val="0"/>
              </a:spcBef>
              <a:spcAft>
                <a:spcPts val="0"/>
              </a:spcAft>
              <a:defRPr>
                <a:latin typeface="+mn-lt"/>
              </a:defRPr>
            </a:lvl1pPr>
          </a:lstStyle>
          <a:p>
            <a:pPr>
              <a:defRPr/>
            </a:pPr>
            <a:fld id="{7E296A9D-8991-455D-A63B-9473FB6112D6}" type="slidenum">
              <a:rPr lang="en-US"/>
              <a:pPr>
                <a:defRPr/>
              </a:pPr>
              <a:t>‹#›</a:t>
            </a:fld>
            <a:endParaRPr lang="en-US" dirty="0"/>
          </a:p>
        </p:txBody>
      </p:sp>
    </p:spTree>
    <p:extLst>
      <p:ext uri="{BB962C8B-B14F-4D97-AF65-F5344CB8AC3E}">
        <p14:creationId xmlns:p14="http://schemas.microsoft.com/office/powerpoint/2010/main" val="23717161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8898"/>
            <a:ext cx="10972800" cy="837882"/>
          </a:xfrm>
          <a:prstGeom prst="rect">
            <a:avLst/>
          </a:prstGeom>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609600" y="121158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a:xfrm>
            <a:off x="4652433" y="6357939"/>
            <a:ext cx="2844800" cy="365125"/>
          </a:xfrm>
          <a:prstGeom prst="rect">
            <a:avLst/>
          </a:prstGeom>
        </p:spPr>
        <p:txBody>
          <a:bodyPr/>
          <a:lstStyle>
            <a:lvl1pPr algn="ctr" eaLnBrk="1" fontAlgn="auto" hangingPunct="1">
              <a:spcBef>
                <a:spcPts val="0"/>
              </a:spcBef>
              <a:spcAft>
                <a:spcPts val="0"/>
              </a:spcAft>
              <a:defRPr>
                <a:latin typeface="+mn-lt"/>
              </a:defRPr>
            </a:lvl1pPr>
          </a:lstStyle>
          <a:p>
            <a:pPr>
              <a:defRPr/>
            </a:pPr>
            <a:fld id="{41893A7F-EAC1-4FBB-AC8F-01DE169DCD1F}" type="slidenum">
              <a:rPr lang="en-US"/>
              <a:pPr>
                <a:defRPr/>
              </a:pPr>
              <a:t>‹#›</a:t>
            </a:fld>
            <a:endParaRPr lang="en-US" dirty="0"/>
          </a:p>
        </p:txBody>
      </p:sp>
    </p:spTree>
    <p:extLst>
      <p:ext uri="{BB962C8B-B14F-4D97-AF65-F5344CB8AC3E}">
        <p14:creationId xmlns:p14="http://schemas.microsoft.com/office/powerpoint/2010/main" val="3041314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8CF1C13-0984-1D47-BCC8-43CF3F4269AD}" type="datetimeFigureOut">
              <a:rPr lang="en-US" smtClean="0"/>
              <a:t>10/5/2018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C65334A-F4E7-A047-9D01-8CD0CD7D2BB1}" type="slidenum">
              <a:rPr lang="en-US" smtClean="0"/>
              <a:t>‹#›</a:t>
            </a:fld>
            <a:endParaRPr lang="en-US" dirty="0"/>
          </a:p>
        </p:txBody>
      </p:sp>
    </p:spTree>
    <p:extLst>
      <p:ext uri="{BB962C8B-B14F-4D97-AF65-F5344CB8AC3E}">
        <p14:creationId xmlns:p14="http://schemas.microsoft.com/office/powerpoint/2010/main" val="7368814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a:xfrm>
            <a:off x="4684184" y="6410326"/>
            <a:ext cx="2844800" cy="365125"/>
          </a:xfrm>
          <a:prstGeom prst="rect">
            <a:avLst/>
          </a:prstGeom>
        </p:spPr>
        <p:txBody>
          <a:bodyPr/>
          <a:lstStyle>
            <a:lvl1pPr algn="ctr" eaLnBrk="1" fontAlgn="auto" hangingPunct="1">
              <a:spcBef>
                <a:spcPts val="0"/>
              </a:spcBef>
              <a:spcAft>
                <a:spcPts val="0"/>
              </a:spcAft>
              <a:defRPr>
                <a:latin typeface="+mn-lt"/>
              </a:defRPr>
            </a:lvl1pPr>
          </a:lstStyle>
          <a:p>
            <a:pPr>
              <a:defRPr/>
            </a:pPr>
            <a:fld id="{45D50CFE-F42A-45B0-A22C-A85214AF2B65}" type="slidenum">
              <a:rPr lang="en-US"/>
              <a:pPr>
                <a:defRPr/>
              </a:pPr>
              <a:t>‹#›</a:t>
            </a:fld>
            <a:endParaRPr lang="en-US" dirty="0"/>
          </a:p>
        </p:txBody>
      </p:sp>
    </p:spTree>
    <p:extLst>
      <p:ext uri="{BB962C8B-B14F-4D97-AF65-F5344CB8AC3E}">
        <p14:creationId xmlns:p14="http://schemas.microsoft.com/office/powerpoint/2010/main" val="23426707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1278"/>
            <a:ext cx="10972800" cy="845502"/>
          </a:xfrm>
          <a:prstGeom prst="rect">
            <a:avLst/>
          </a:prstGeom>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609600" y="127254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7254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5"/>
          <p:cNvSpPr>
            <a:spLocks noGrp="1"/>
          </p:cNvSpPr>
          <p:nvPr>
            <p:ph type="ftr" sz="quarter" idx="10"/>
          </p:nvPr>
        </p:nvSpPr>
        <p:spPr>
          <a:xfrm>
            <a:off x="6777567" y="6432551"/>
            <a:ext cx="3860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dirty="0"/>
          </a:p>
        </p:txBody>
      </p:sp>
      <p:sp>
        <p:nvSpPr>
          <p:cNvPr id="6" name="Slide Number Placeholder 6"/>
          <p:cNvSpPr>
            <a:spLocks noGrp="1"/>
          </p:cNvSpPr>
          <p:nvPr>
            <p:ph type="sldNum" sz="quarter" idx="11"/>
          </p:nvPr>
        </p:nvSpPr>
        <p:spPr>
          <a:xfrm>
            <a:off x="5609167" y="6432551"/>
            <a:ext cx="933451" cy="365125"/>
          </a:xfrm>
          <a:prstGeom prst="rect">
            <a:avLst/>
          </a:prstGeom>
        </p:spPr>
        <p:txBody>
          <a:bodyPr/>
          <a:lstStyle>
            <a:lvl1pPr algn="ctr" eaLnBrk="1" fontAlgn="auto" hangingPunct="1">
              <a:spcBef>
                <a:spcPts val="0"/>
              </a:spcBef>
              <a:spcAft>
                <a:spcPts val="0"/>
              </a:spcAft>
              <a:defRPr>
                <a:latin typeface="+mn-lt"/>
              </a:defRPr>
            </a:lvl1pPr>
          </a:lstStyle>
          <a:p>
            <a:pPr>
              <a:defRPr/>
            </a:pPr>
            <a:fld id="{53B660C9-EFC4-4A93-82FA-71BF2F96B278}" type="slidenum">
              <a:rPr lang="en-US"/>
              <a:pPr>
                <a:defRPr/>
              </a:pPr>
              <a:t>‹#›</a:t>
            </a:fld>
            <a:endParaRPr lang="en-US" dirty="0"/>
          </a:p>
        </p:txBody>
      </p:sp>
    </p:spTree>
    <p:extLst>
      <p:ext uri="{BB962C8B-B14F-4D97-AF65-F5344CB8AC3E}">
        <p14:creationId xmlns:p14="http://schemas.microsoft.com/office/powerpoint/2010/main" val="27136788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6967" y="38418"/>
            <a:ext cx="10972800" cy="845502"/>
          </a:xfrm>
          <a:prstGeom prst="rect">
            <a:avLst/>
          </a:prstGeom>
        </p:spPr>
        <p:txBody>
          <a:bodyPr/>
          <a:lstStyle>
            <a:lvl1pPr>
              <a:defRPr>
                <a:solidFill>
                  <a:schemeClr val="bg1"/>
                </a:solidFill>
              </a:defRPr>
            </a:lvl1pPr>
          </a:lstStyle>
          <a:p>
            <a:r>
              <a:rPr lang="en-US"/>
              <a:t>Click to edit Master title style</a:t>
            </a:r>
          </a:p>
        </p:txBody>
      </p:sp>
      <p:sp>
        <p:nvSpPr>
          <p:cNvPr id="3" name="Text Placeholder 2"/>
          <p:cNvSpPr>
            <a:spLocks noGrp="1"/>
          </p:cNvSpPr>
          <p:nvPr>
            <p:ph type="body" idx="1"/>
          </p:nvPr>
        </p:nvSpPr>
        <p:spPr>
          <a:xfrm>
            <a:off x="609600" y="117697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181673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17697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181673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7"/>
          <p:cNvSpPr>
            <a:spLocks noGrp="1"/>
          </p:cNvSpPr>
          <p:nvPr>
            <p:ph type="ftr" sz="quarter" idx="10"/>
          </p:nvPr>
        </p:nvSpPr>
        <p:spPr>
          <a:xfrm>
            <a:off x="6563784" y="6389689"/>
            <a:ext cx="3860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dirty="0"/>
          </a:p>
        </p:txBody>
      </p:sp>
      <p:sp>
        <p:nvSpPr>
          <p:cNvPr id="8" name="Slide Number Placeholder 8"/>
          <p:cNvSpPr>
            <a:spLocks noGrp="1"/>
          </p:cNvSpPr>
          <p:nvPr>
            <p:ph type="sldNum" sz="quarter" idx="11"/>
          </p:nvPr>
        </p:nvSpPr>
        <p:spPr>
          <a:xfrm>
            <a:off x="5729818" y="6389689"/>
            <a:ext cx="681567" cy="365125"/>
          </a:xfrm>
          <a:prstGeom prst="rect">
            <a:avLst/>
          </a:prstGeom>
        </p:spPr>
        <p:txBody>
          <a:bodyPr/>
          <a:lstStyle>
            <a:lvl1pPr algn="ctr" eaLnBrk="1" fontAlgn="auto" hangingPunct="1">
              <a:spcBef>
                <a:spcPts val="0"/>
              </a:spcBef>
              <a:spcAft>
                <a:spcPts val="0"/>
              </a:spcAft>
              <a:defRPr>
                <a:latin typeface="+mn-lt"/>
              </a:defRPr>
            </a:lvl1pPr>
          </a:lstStyle>
          <a:p>
            <a:pPr>
              <a:defRPr/>
            </a:pPr>
            <a:fld id="{D0B0D290-4F5D-4601-8EE3-D56FA9B7D265}" type="slidenum">
              <a:rPr lang="en-US"/>
              <a:pPr>
                <a:defRPr/>
              </a:pPr>
              <a:t>‹#›</a:t>
            </a:fld>
            <a:endParaRPr lang="en-US" dirty="0"/>
          </a:p>
        </p:txBody>
      </p:sp>
    </p:spTree>
    <p:extLst>
      <p:ext uri="{BB962C8B-B14F-4D97-AF65-F5344CB8AC3E}">
        <p14:creationId xmlns:p14="http://schemas.microsoft.com/office/powerpoint/2010/main" val="28643545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46356"/>
            <a:ext cx="10972800" cy="853122"/>
          </a:xfrm>
          <a:prstGeom prst="rect">
            <a:avLst/>
          </a:prstGeom>
        </p:spPr>
        <p:txBody>
          <a:bodyPr/>
          <a:lstStyle>
            <a:lvl1pPr>
              <a:defRPr>
                <a:solidFill>
                  <a:schemeClr val="bg1"/>
                </a:solidFill>
              </a:defRPr>
            </a:lvl1pPr>
          </a:lstStyle>
          <a:p>
            <a:r>
              <a:rPr lang="en-US"/>
              <a:t>Click to edit Master title style</a:t>
            </a:r>
          </a:p>
        </p:txBody>
      </p:sp>
      <p:sp>
        <p:nvSpPr>
          <p:cNvPr id="3" name="Footer Placeholder 3"/>
          <p:cNvSpPr>
            <a:spLocks noGrp="1"/>
          </p:cNvSpPr>
          <p:nvPr>
            <p:ph type="ftr" sz="quarter" idx="10"/>
          </p:nvPr>
        </p:nvSpPr>
        <p:spPr>
          <a:xfrm>
            <a:off x="7040033" y="6364289"/>
            <a:ext cx="3566584"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dirty="0"/>
          </a:p>
        </p:txBody>
      </p:sp>
      <p:sp>
        <p:nvSpPr>
          <p:cNvPr id="4" name="Slide Number Placeholder 4"/>
          <p:cNvSpPr>
            <a:spLocks noGrp="1"/>
          </p:cNvSpPr>
          <p:nvPr>
            <p:ph type="sldNum" sz="quarter" idx="11"/>
          </p:nvPr>
        </p:nvSpPr>
        <p:spPr>
          <a:xfrm>
            <a:off x="5192185" y="6364289"/>
            <a:ext cx="1746249" cy="365125"/>
          </a:xfrm>
          <a:prstGeom prst="rect">
            <a:avLst/>
          </a:prstGeom>
        </p:spPr>
        <p:txBody>
          <a:bodyPr/>
          <a:lstStyle>
            <a:lvl1pPr algn="ctr" eaLnBrk="1" fontAlgn="auto" hangingPunct="1">
              <a:spcBef>
                <a:spcPts val="0"/>
              </a:spcBef>
              <a:spcAft>
                <a:spcPts val="0"/>
              </a:spcAft>
              <a:defRPr>
                <a:latin typeface="+mn-lt"/>
              </a:defRPr>
            </a:lvl1pPr>
          </a:lstStyle>
          <a:p>
            <a:pPr>
              <a:defRPr/>
            </a:pPr>
            <a:fld id="{0F1DA3ED-EB0A-4EC5-AB41-C51CBDA5F60C}" type="slidenum">
              <a:rPr lang="en-US"/>
              <a:pPr>
                <a:defRPr/>
              </a:pPr>
              <a:t>‹#›</a:t>
            </a:fld>
            <a:endParaRPr lang="en-US" dirty="0"/>
          </a:p>
        </p:txBody>
      </p:sp>
    </p:spTree>
    <p:extLst>
      <p:ext uri="{BB962C8B-B14F-4D97-AF65-F5344CB8AC3E}">
        <p14:creationId xmlns:p14="http://schemas.microsoft.com/office/powerpoint/2010/main" val="36085280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a:xfrm>
            <a:off x="6745817" y="6402389"/>
            <a:ext cx="3860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dirty="0"/>
          </a:p>
        </p:txBody>
      </p:sp>
      <p:sp>
        <p:nvSpPr>
          <p:cNvPr id="3" name="Slide Number Placeholder 3"/>
          <p:cNvSpPr>
            <a:spLocks noGrp="1"/>
          </p:cNvSpPr>
          <p:nvPr>
            <p:ph type="sldNum" sz="quarter" idx="11"/>
          </p:nvPr>
        </p:nvSpPr>
        <p:spPr>
          <a:xfrm>
            <a:off x="5649385" y="6402389"/>
            <a:ext cx="874183" cy="365125"/>
          </a:xfrm>
          <a:prstGeom prst="rect">
            <a:avLst/>
          </a:prstGeom>
        </p:spPr>
        <p:txBody>
          <a:bodyPr/>
          <a:lstStyle>
            <a:lvl1pPr algn="ctr" eaLnBrk="1" fontAlgn="auto" hangingPunct="1">
              <a:spcBef>
                <a:spcPts val="0"/>
              </a:spcBef>
              <a:spcAft>
                <a:spcPts val="0"/>
              </a:spcAft>
              <a:defRPr>
                <a:latin typeface="+mn-lt"/>
              </a:defRPr>
            </a:lvl1pPr>
          </a:lstStyle>
          <a:p>
            <a:pPr>
              <a:defRPr/>
            </a:pPr>
            <a:fld id="{EFF9814B-70FE-4951-8484-A1CD33352C83}" type="slidenum">
              <a:rPr lang="en-US"/>
              <a:pPr>
                <a:defRPr/>
              </a:pPr>
              <a:t>‹#›</a:t>
            </a:fld>
            <a:endParaRPr lang="en-US" dirty="0"/>
          </a:p>
        </p:txBody>
      </p:sp>
    </p:spTree>
    <p:extLst>
      <p:ext uri="{BB962C8B-B14F-4D97-AF65-F5344CB8AC3E}">
        <p14:creationId xmlns:p14="http://schemas.microsoft.com/office/powerpoint/2010/main" val="34366981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9207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927101"/>
            <a:ext cx="6815667" cy="519906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2095501"/>
            <a:ext cx="4011084" cy="40306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5"/>
          <p:cNvSpPr>
            <a:spLocks noGrp="1"/>
          </p:cNvSpPr>
          <p:nvPr>
            <p:ph type="ftr" sz="quarter" idx="10"/>
          </p:nvPr>
        </p:nvSpPr>
        <p:spPr>
          <a:xfrm>
            <a:off x="6756400" y="6356351"/>
            <a:ext cx="3860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dirty="0"/>
          </a:p>
        </p:txBody>
      </p:sp>
      <p:sp>
        <p:nvSpPr>
          <p:cNvPr id="6" name="Slide Number Placeholder 6"/>
          <p:cNvSpPr>
            <a:spLocks noGrp="1"/>
          </p:cNvSpPr>
          <p:nvPr>
            <p:ph type="sldNum" sz="quarter" idx="11"/>
          </p:nvPr>
        </p:nvSpPr>
        <p:spPr>
          <a:xfrm>
            <a:off x="5628218" y="6356351"/>
            <a:ext cx="946149" cy="365125"/>
          </a:xfrm>
          <a:prstGeom prst="rect">
            <a:avLst/>
          </a:prstGeom>
        </p:spPr>
        <p:txBody>
          <a:bodyPr/>
          <a:lstStyle>
            <a:lvl1pPr algn="ctr" eaLnBrk="1" fontAlgn="auto" hangingPunct="1">
              <a:spcBef>
                <a:spcPts val="0"/>
              </a:spcBef>
              <a:spcAft>
                <a:spcPts val="0"/>
              </a:spcAft>
              <a:defRPr>
                <a:latin typeface="+mn-lt"/>
              </a:defRPr>
            </a:lvl1pPr>
          </a:lstStyle>
          <a:p>
            <a:pPr>
              <a:defRPr/>
            </a:pPr>
            <a:fld id="{F042EE81-DFDA-448E-8402-35F9B7C71C1F}" type="slidenum">
              <a:rPr lang="en-US"/>
              <a:pPr>
                <a:defRPr/>
              </a:pPr>
              <a:t>‹#›</a:t>
            </a:fld>
            <a:endParaRPr lang="en-US" dirty="0"/>
          </a:p>
        </p:txBody>
      </p:sp>
    </p:spTree>
    <p:extLst>
      <p:ext uri="{BB962C8B-B14F-4D97-AF65-F5344CB8AC3E}">
        <p14:creationId xmlns:p14="http://schemas.microsoft.com/office/powerpoint/2010/main" val="2619353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914400"/>
            <a:ext cx="7315200" cy="381317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6"/>
          <p:cNvSpPr>
            <a:spLocks noGrp="1"/>
          </p:cNvSpPr>
          <p:nvPr>
            <p:ph type="sldNum" sz="quarter" idx="10"/>
          </p:nvPr>
        </p:nvSpPr>
        <p:spPr>
          <a:xfrm>
            <a:off x="5668434" y="6356351"/>
            <a:ext cx="783167" cy="365125"/>
          </a:xfrm>
          <a:prstGeom prst="rect">
            <a:avLst/>
          </a:prstGeom>
        </p:spPr>
        <p:txBody>
          <a:bodyPr/>
          <a:lstStyle>
            <a:lvl1pPr algn="ctr" eaLnBrk="1" fontAlgn="auto" hangingPunct="1">
              <a:spcBef>
                <a:spcPts val="0"/>
              </a:spcBef>
              <a:spcAft>
                <a:spcPts val="0"/>
              </a:spcAft>
              <a:defRPr>
                <a:latin typeface="+mn-lt"/>
              </a:defRPr>
            </a:lvl1pPr>
          </a:lstStyle>
          <a:p>
            <a:pPr>
              <a:defRPr/>
            </a:pPr>
            <a:fld id="{81244E1F-075A-442A-9036-6F46B6A3EF3B}" type="slidenum">
              <a:rPr lang="en-US"/>
              <a:pPr>
                <a:defRPr/>
              </a:pPr>
              <a:t>‹#›</a:t>
            </a:fld>
            <a:endParaRPr lang="en-US" dirty="0"/>
          </a:p>
        </p:txBody>
      </p:sp>
    </p:spTree>
    <p:extLst>
      <p:ext uri="{BB962C8B-B14F-4D97-AF65-F5344CB8AC3E}">
        <p14:creationId xmlns:p14="http://schemas.microsoft.com/office/powerpoint/2010/main" val="42721958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53658"/>
            <a:ext cx="10972800" cy="845502"/>
          </a:xfrm>
          <a:prstGeom prst="rect">
            <a:avLst/>
          </a:prstGeom>
        </p:spPr>
        <p:txBody>
          <a:bodyPr/>
          <a:lstStyle>
            <a:lvl1pPr>
              <a:defRPr>
                <a:solidFill>
                  <a:schemeClr val="bg1"/>
                </a:solidFill>
              </a:defRPr>
            </a:lvl1pPr>
          </a:lstStyle>
          <a:p>
            <a:r>
              <a:rPr lang="en-US"/>
              <a:t>Click to edit Master title style</a:t>
            </a:r>
          </a:p>
        </p:txBody>
      </p:sp>
      <p:sp>
        <p:nvSpPr>
          <p:cNvPr id="3" name="Vertical Text Placeholder 2"/>
          <p:cNvSpPr>
            <a:spLocks noGrp="1"/>
          </p:cNvSpPr>
          <p:nvPr>
            <p:ph type="body" orient="vert" idx="1"/>
          </p:nvPr>
        </p:nvSpPr>
        <p:spPr>
          <a:xfrm>
            <a:off x="640080" y="121158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a:xfrm>
            <a:off x="7874001" y="6365876"/>
            <a:ext cx="2834217"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dirty="0"/>
          </a:p>
        </p:txBody>
      </p:sp>
      <p:sp>
        <p:nvSpPr>
          <p:cNvPr id="5" name="Slide Number Placeholder 5"/>
          <p:cNvSpPr>
            <a:spLocks noGrp="1"/>
          </p:cNvSpPr>
          <p:nvPr>
            <p:ph type="sldNum" sz="quarter" idx="11"/>
          </p:nvPr>
        </p:nvSpPr>
        <p:spPr>
          <a:xfrm>
            <a:off x="5598585" y="6356351"/>
            <a:ext cx="1026583" cy="365125"/>
          </a:xfrm>
          <a:prstGeom prst="rect">
            <a:avLst/>
          </a:prstGeom>
        </p:spPr>
        <p:txBody>
          <a:bodyPr/>
          <a:lstStyle>
            <a:lvl1pPr algn="ctr" eaLnBrk="1" fontAlgn="auto" hangingPunct="1">
              <a:spcBef>
                <a:spcPts val="0"/>
              </a:spcBef>
              <a:spcAft>
                <a:spcPts val="0"/>
              </a:spcAft>
              <a:defRPr>
                <a:latin typeface="+mn-lt"/>
              </a:defRPr>
            </a:lvl1pPr>
          </a:lstStyle>
          <a:p>
            <a:pPr>
              <a:defRPr/>
            </a:pPr>
            <a:fld id="{75C52000-3D82-4E4B-97BC-5DFE0300F25E}" type="slidenum">
              <a:rPr lang="en-US"/>
              <a:pPr>
                <a:defRPr/>
              </a:pPr>
              <a:t>‹#›</a:t>
            </a:fld>
            <a:endParaRPr lang="en-US" dirty="0"/>
          </a:p>
        </p:txBody>
      </p:sp>
    </p:spTree>
    <p:extLst>
      <p:ext uri="{BB962C8B-B14F-4D97-AF65-F5344CB8AC3E}">
        <p14:creationId xmlns:p14="http://schemas.microsoft.com/office/powerpoint/2010/main" val="25129006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891541"/>
            <a:ext cx="2743200" cy="5234623"/>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891541"/>
            <a:ext cx="8026400" cy="523462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a:xfrm>
            <a:off x="7289800" y="6281739"/>
            <a:ext cx="26924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dirty="0"/>
          </a:p>
        </p:txBody>
      </p:sp>
      <p:sp>
        <p:nvSpPr>
          <p:cNvPr id="5" name="Slide Number Placeholder 5"/>
          <p:cNvSpPr>
            <a:spLocks noGrp="1"/>
          </p:cNvSpPr>
          <p:nvPr>
            <p:ph type="sldNum" sz="quarter" idx="11"/>
          </p:nvPr>
        </p:nvSpPr>
        <p:spPr>
          <a:xfrm>
            <a:off x="5689600" y="6280151"/>
            <a:ext cx="772584" cy="365125"/>
          </a:xfrm>
          <a:prstGeom prst="rect">
            <a:avLst/>
          </a:prstGeom>
        </p:spPr>
        <p:txBody>
          <a:bodyPr/>
          <a:lstStyle>
            <a:lvl1pPr algn="ctr" eaLnBrk="1" fontAlgn="auto" hangingPunct="1">
              <a:spcBef>
                <a:spcPts val="0"/>
              </a:spcBef>
              <a:spcAft>
                <a:spcPts val="0"/>
              </a:spcAft>
              <a:defRPr>
                <a:latin typeface="+mn-lt"/>
              </a:defRPr>
            </a:lvl1pPr>
          </a:lstStyle>
          <a:p>
            <a:pPr>
              <a:defRPr/>
            </a:pPr>
            <a:fld id="{671ED449-5207-472F-B50A-EA496E883FF1}" type="slidenum">
              <a:rPr lang="en-US"/>
              <a:pPr>
                <a:defRPr/>
              </a:pPr>
              <a:t>‹#›</a:t>
            </a:fld>
            <a:endParaRPr lang="en-US" dirty="0"/>
          </a:p>
        </p:txBody>
      </p:sp>
    </p:spTree>
    <p:extLst>
      <p:ext uri="{BB962C8B-B14F-4D97-AF65-F5344CB8AC3E}">
        <p14:creationId xmlns:p14="http://schemas.microsoft.com/office/powerpoint/2010/main" val="18514542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13">
            <a:extLst>
              <a:ext uri="{FF2B5EF4-FFF2-40B4-BE49-F238E27FC236}">
                <a16:creationId xmlns:a16="http://schemas.microsoft.com/office/drawing/2014/main" id="{44CB3626-D096-4DF8-8C1A-EB752FCAD104}"/>
              </a:ext>
            </a:extLst>
          </p:cNvPr>
          <p:cNvSpPr>
            <a:spLocks/>
          </p:cNvSpPr>
          <p:nvPr/>
        </p:nvSpPr>
        <p:spPr bwMode="auto">
          <a:xfrm>
            <a:off x="-12700" y="-7938"/>
            <a:ext cx="1221740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rgbClr val="002B5C"/>
              </a:gs>
              <a:gs pos="100000">
                <a:schemeClr val="accent1">
                  <a:lumMod val="20000"/>
                  <a:lumOff val="80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dirty="0">
              <a:latin typeface="+mn-lt"/>
              <a:cs typeface="+mn-cs"/>
            </a:endParaRPr>
          </a:p>
        </p:txBody>
      </p:sp>
      <p:sp>
        <p:nvSpPr>
          <p:cNvPr id="5" name="Freeform 15">
            <a:extLst>
              <a:ext uri="{FF2B5EF4-FFF2-40B4-BE49-F238E27FC236}">
                <a16:creationId xmlns:a16="http://schemas.microsoft.com/office/drawing/2014/main" id="{62285C47-0BE3-44D0-805B-6D75A215EFFA}"/>
              </a:ext>
            </a:extLst>
          </p:cNvPr>
          <p:cNvSpPr>
            <a:spLocks/>
          </p:cNvSpPr>
          <p:nvPr/>
        </p:nvSpPr>
        <p:spPr bwMode="auto">
          <a:xfrm>
            <a:off x="5842000" y="-7938"/>
            <a:ext cx="6350000" cy="638176"/>
          </a:xfrm>
          <a:custGeom>
            <a:avLst/>
            <a:gdLst>
              <a:gd name="T0" fmla="*/ 0 w 3000"/>
              <a:gd name="T1" fmla="*/ 0 h 595"/>
              <a:gd name="T2" fmla="*/ 2147483646 w 3000"/>
              <a:gd name="T3" fmla="*/ 2147483646 h 595"/>
              <a:gd name="T4" fmla="*/ 2147483646 w 3000"/>
              <a:gd name="T5" fmla="*/ 2147483646 h 595"/>
              <a:gd name="T6" fmla="*/ 2147483646 w 3000"/>
              <a:gd name="T7" fmla="*/ 2147483646 h 595"/>
              <a:gd name="T8" fmla="*/ 0 w 3000"/>
              <a:gd name="T9" fmla="*/ 0 h 595"/>
              <a:gd name="T10" fmla="*/ 0 60000 65536"/>
              <a:gd name="T11" fmla="*/ 0 60000 65536"/>
              <a:gd name="T12" fmla="*/ 0 60000 65536"/>
              <a:gd name="T13" fmla="*/ 0 60000 65536"/>
              <a:gd name="T14" fmla="*/ 0 60000 65536"/>
              <a:gd name="T15" fmla="*/ 0 w 3000"/>
              <a:gd name="T16" fmla="*/ 0 h 595"/>
              <a:gd name="T17" fmla="*/ 3000 w 3000"/>
              <a:gd name="T18" fmla="*/ 595 h 595"/>
            </a:gdLst>
            <a:ahLst/>
            <a:cxnLst>
              <a:cxn ang="T10">
                <a:pos x="T0" y="T1"/>
              </a:cxn>
              <a:cxn ang="T11">
                <a:pos x="T2" y="T3"/>
              </a:cxn>
              <a:cxn ang="T12">
                <a:pos x="T4" y="T5"/>
              </a:cxn>
              <a:cxn ang="T13">
                <a:pos x="T6" y="T7"/>
              </a:cxn>
              <a:cxn ang="T14">
                <a:pos x="T8" y="T9"/>
              </a:cxn>
            </a:cxnLst>
            <a:rect l="T15" t="T16" r="T17" b="T18"/>
            <a:pathLst>
              <a:path w="3000" h="595">
                <a:moveTo>
                  <a:pt x="0" y="0"/>
                </a:moveTo>
                <a:cubicBezTo>
                  <a:pt x="174" y="102"/>
                  <a:pt x="1168" y="533"/>
                  <a:pt x="1668" y="564"/>
                </a:cubicBezTo>
                <a:cubicBezTo>
                  <a:pt x="2168" y="595"/>
                  <a:pt x="2778" y="279"/>
                  <a:pt x="3000" y="186"/>
                </a:cubicBezTo>
                <a:lnTo>
                  <a:pt x="3000" y="6"/>
                </a:lnTo>
                <a:lnTo>
                  <a:pt x="0" y="0"/>
                </a:lnTo>
                <a:close/>
              </a:path>
            </a:pathLst>
          </a:custGeom>
          <a:gradFill rotWithShape="0">
            <a:gsLst>
              <a:gs pos="0">
                <a:srgbClr val="002B5C"/>
              </a:gs>
              <a:gs pos="53000">
                <a:srgbClr val="D4DEFF"/>
              </a:gs>
              <a:gs pos="83000">
                <a:srgbClr val="D4DEFF"/>
              </a:gs>
              <a:gs pos="100000">
                <a:srgbClr val="96AB94"/>
              </a:gs>
            </a:gsLst>
            <a:lin ang="5400000"/>
          </a:gra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sz="1800" dirty="0"/>
          </a:p>
        </p:txBody>
      </p:sp>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 name="Date Placeholder 3">
            <a:extLst>
              <a:ext uri="{FF2B5EF4-FFF2-40B4-BE49-F238E27FC236}">
                <a16:creationId xmlns:a16="http://schemas.microsoft.com/office/drawing/2014/main" id="{7E30F4EE-D0F5-4813-AD69-AA70805AEB6C}"/>
              </a:ext>
            </a:extLst>
          </p:cNvPr>
          <p:cNvSpPr>
            <a:spLocks noGrp="1"/>
          </p:cNvSpPr>
          <p:nvPr>
            <p:ph type="dt" sz="half" idx="10"/>
          </p:nvPr>
        </p:nvSpPr>
        <p:spPr/>
        <p:txBody>
          <a:bodyPr/>
          <a:lstStyle>
            <a:lvl1pPr>
              <a:defRPr/>
            </a:lvl1pPr>
          </a:lstStyle>
          <a:p>
            <a:fld id="{C7871E32-992C-49BD-9057-A82372DCC23F}" type="datetimeFigureOut">
              <a:rPr lang="en-US" smtClean="0"/>
              <a:t>10/5/2018</a:t>
            </a:fld>
            <a:endParaRPr lang="en-US" dirty="0"/>
          </a:p>
        </p:txBody>
      </p:sp>
      <p:sp>
        <p:nvSpPr>
          <p:cNvPr id="7" name="Footer Placeholder 4">
            <a:extLst>
              <a:ext uri="{FF2B5EF4-FFF2-40B4-BE49-F238E27FC236}">
                <a16:creationId xmlns:a16="http://schemas.microsoft.com/office/drawing/2014/main" id="{44A03B4A-C636-4A5C-9D91-3270562829E3}"/>
              </a:ext>
            </a:extLst>
          </p:cNvPr>
          <p:cNvSpPr>
            <a:spLocks noGrp="1"/>
          </p:cNvSpPr>
          <p:nvPr>
            <p:ph type="ftr" sz="quarter" idx="11"/>
          </p:nvPr>
        </p:nvSpPr>
        <p:spPr/>
        <p:txBody>
          <a:bodyPr/>
          <a:lstStyle>
            <a:lvl1pPr>
              <a:defRPr/>
            </a:lvl1pPr>
          </a:lstStyle>
          <a:p>
            <a:endParaRPr lang="en-US" dirty="0"/>
          </a:p>
        </p:txBody>
      </p:sp>
      <p:sp>
        <p:nvSpPr>
          <p:cNvPr id="8" name="Slide Number Placeholder 5">
            <a:extLst>
              <a:ext uri="{FF2B5EF4-FFF2-40B4-BE49-F238E27FC236}">
                <a16:creationId xmlns:a16="http://schemas.microsoft.com/office/drawing/2014/main" id="{8FBCB909-F86D-4040-B94D-5E381D5A847A}"/>
              </a:ext>
            </a:extLst>
          </p:cNvPr>
          <p:cNvSpPr>
            <a:spLocks noGrp="1"/>
          </p:cNvSpPr>
          <p:nvPr>
            <p:ph type="sldNum" sz="quarter" idx="12"/>
          </p:nvPr>
        </p:nvSpPr>
        <p:spPr/>
        <p:txBody>
          <a:bodyPr/>
          <a:lstStyle>
            <a:lvl1pPr>
              <a:defRPr/>
            </a:lvl1pPr>
          </a:lstStyle>
          <a:p>
            <a:fld id="{799422B1-9EB6-4056-86B1-BBE79342C934}" type="slidenum">
              <a:rPr lang="en-US" smtClean="0"/>
              <a:t>‹#›</a:t>
            </a:fld>
            <a:endParaRPr lang="en-US" dirty="0"/>
          </a:p>
        </p:txBody>
      </p:sp>
    </p:spTree>
    <p:extLst>
      <p:ext uri="{BB962C8B-B14F-4D97-AF65-F5344CB8AC3E}">
        <p14:creationId xmlns:p14="http://schemas.microsoft.com/office/powerpoint/2010/main" val="29649224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8CF1C13-0984-1D47-BCC8-43CF3F4269AD}" type="datetimeFigureOut">
              <a:rPr lang="en-US" smtClean="0"/>
              <a:t>10/5/2018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C65334A-F4E7-A047-9D01-8CD0CD7D2BB1}" type="slidenum">
              <a:rPr lang="en-US" smtClean="0"/>
              <a:t>‹#›</a:t>
            </a:fld>
            <a:endParaRPr lang="en-US" dirty="0"/>
          </a:p>
        </p:txBody>
      </p:sp>
    </p:spTree>
    <p:extLst>
      <p:ext uri="{BB962C8B-B14F-4D97-AF65-F5344CB8AC3E}">
        <p14:creationId xmlns:p14="http://schemas.microsoft.com/office/powerpoint/2010/main" val="2289093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Freeform 13">
            <a:extLst>
              <a:ext uri="{FF2B5EF4-FFF2-40B4-BE49-F238E27FC236}">
                <a16:creationId xmlns:a16="http://schemas.microsoft.com/office/drawing/2014/main" id="{DE841E5A-21A9-4289-940A-4C1ECB507CB0}"/>
              </a:ext>
            </a:extLst>
          </p:cNvPr>
          <p:cNvSpPr>
            <a:spLocks/>
          </p:cNvSpPr>
          <p:nvPr/>
        </p:nvSpPr>
        <p:spPr bwMode="auto">
          <a:xfrm>
            <a:off x="-12700" y="-7938"/>
            <a:ext cx="1221740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rgbClr val="002B5C"/>
              </a:gs>
              <a:gs pos="100000">
                <a:schemeClr val="accent1">
                  <a:lumMod val="20000"/>
                  <a:lumOff val="80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dirty="0">
              <a:latin typeface="+mn-lt"/>
              <a:cs typeface="+mn-cs"/>
            </a:endParaRPr>
          </a:p>
        </p:txBody>
      </p:sp>
      <p:sp>
        <p:nvSpPr>
          <p:cNvPr id="5" name="Freeform 15">
            <a:extLst>
              <a:ext uri="{FF2B5EF4-FFF2-40B4-BE49-F238E27FC236}">
                <a16:creationId xmlns:a16="http://schemas.microsoft.com/office/drawing/2014/main" id="{92726D09-9FC3-4A56-84A2-031397EAD957}"/>
              </a:ext>
            </a:extLst>
          </p:cNvPr>
          <p:cNvSpPr>
            <a:spLocks/>
          </p:cNvSpPr>
          <p:nvPr/>
        </p:nvSpPr>
        <p:spPr bwMode="auto">
          <a:xfrm>
            <a:off x="5842000" y="-7938"/>
            <a:ext cx="6350000" cy="638176"/>
          </a:xfrm>
          <a:custGeom>
            <a:avLst/>
            <a:gdLst>
              <a:gd name="T0" fmla="*/ 0 w 3000"/>
              <a:gd name="T1" fmla="*/ 0 h 595"/>
              <a:gd name="T2" fmla="*/ 2147483646 w 3000"/>
              <a:gd name="T3" fmla="*/ 2147483646 h 595"/>
              <a:gd name="T4" fmla="*/ 2147483646 w 3000"/>
              <a:gd name="T5" fmla="*/ 2147483646 h 595"/>
              <a:gd name="T6" fmla="*/ 2147483646 w 3000"/>
              <a:gd name="T7" fmla="*/ 2147483646 h 595"/>
              <a:gd name="T8" fmla="*/ 0 w 3000"/>
              <a:gd name="T9" fmla="*/ 0 h 595"/>
              <a:gd name="T10" fmla="*/ 0 60000 65536"/>
              <a:gd name="T11" fmla="*/ 0 60000 65536"/>
              <a:gd name="T12" fmla="*/ 0 60000 65536"/>
              <a:gd name="T13" fmla="*/ 0 60000 65536"/>
              <a:gd name="T14" fmla="*/ 0 60000 65536"/>
              <a:gd name="T15" fmla="*/ 0 w 3000"/>
              <a:gd name="T16" fmla="*/ 0 h 595"/>
              <a:gd name="T17" fmla="*/ 3000 w 3000"/>
              <a:gd name="T18" fmla="*/ 595 h 595"/>
            </a:gdLst>
            <a:ahLst/>
            <a:cxnLst>
              <a:cxn ang="T10">
                <a:pos x="T0" y="T1"/>
              </a:cxn>
              <a:cxn ang="T11">
                <a:pos x="T2" y="T3"/>
              </a:cxn>
              <a:cxn ang="T12">
                <a:pos x="T4" y="T5"/>
              </a:cxn>
              <a:cxn ang="T13">
                <a:pos x="T6" y="T7"/>
              </a:cxn>
              <a:cxn ang="T14">
                <a:pos x="T8" y="T9"/>
              </a:cxn>
            </a:cxnLst>
            <a:rect l="T15" t="T16" r="T17" b="T18"/>
            <a:pathLst>
              <a:path w="3000" h="595">
                <a:moveTo>
                  <a:pt x="0" y="0"/>
                </a:moveTo>
                <a:cubicBezTo>
                  <a:pt x="174" y="102"/>
                  <a:pt x="1168" y="533"/>
                  <a:pt x="1668" y="564"/>
                </a:cubicBezTo>
                <a:cubicBezTo>
                  <a:pt x="2168" y="595"/>
                  <a:pt x="2778" y="279"/>
                  <a:pt x="3000" y="186"/>
                </a:cubicBezTo>
                <a:lnTo>
                  <a:pt x="3000" y="6"/>
                </a:lnTo>
                <a:lnTo>
                  <a:pt x="0" y="0"/>
                </a:lnTo>
                <a:close/>
              </a:path>
            </a:pathLst>
          </a:custGeom>
          <a:gradFill rotWithShape="0">
            <a:gsLst>
              <a:gs pos="0">
                <a:srgbClr val="002B5C"/>
              </a:gs>
              <a:gs pos="53000">
                <a:srgbClr val="D4DEFF"/>
              </a:gs>
              <a:gs pos="83000">
                <a:srgbClr val="D4DEFF"/>
              </a:gs>
              <a:gs pos="100000">
                <a:srgbClr val="96AB94"/>
              </a:gs>
            </a:gsLst>
            <a:lin ang="5400000"/>
          </a:gra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sz="1800" dirty="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C0B1A98A-6F26-4577-A0EC-5EB6A4B18030}"/>
              </a:ext>
            </a:extLst>
          </p:cNvPr>
          <p:cNvSpPr>
            <a:spLocks noGrp="1"/>
          </p:cNvSpPr>
          <p:nvPr>
            <p:ph type="dt" sz="half" idx="10"/>
          </p:nvPr>
        </p:nvSpPr>
        <p:spPr/>
        <p:txBody>
          <a:bodyPr/>
          <a:lstStyle>
            <a:lvl1pPr>
              <a:defRPr/>
            </a:lvl1pPr>
          </a:lstStyle>
          <a:p>
            <a:fld id="{C7871E32-992C-49BD-9057-A82372DCC23F}" type="datetimeFigureOut">
              <a:rPr lang="en-US" smtClean="0"/>
              <a:t>10/5/2018</a:t>
            </a:fld>
            <a:endParaRPr lang="en-US" dirty="0"/>
          </a:p>
        </p:txBody>
      </p:sp>
      <p:sp>
        <p:nvSpPr>
          <p:cNvPr id="7" name="Footer Placeholder 4">
            <a:extLst>
              <a:ext uri="{FF2B5EF4-FFF2-40B4-BE49-F238E27FC236}">
                <a16:creationId xmlns:a16="http://schemas.microsoft.com/office/drawing/2014/main" id="{B36939C1-CF72-4B31-A86B-0AAE06DDB5E1}"/>
              </a:ext>
            </a:extLst>
          </p:cNvPr>
          <p:cNvSpPr>
            <a:spLocks noGrp="1"/>
          </p:cNvSpPr>
          <p:nvPr>
            <p:ph type="ftr" sz="quarter" idx="11"/>
          </p:nvPr>
        </p:nvSpPr>
        <p:spPr/>
        <p:txBody>
          <a:bodyPr/>
          <a:lstStyle>
            <a:lvl1pPr>
              <a:defRPr/>
            </a:lvl1pPr>
          </a:lstStyle>
          <a:p>
            <a:endParaRPr lang="en-US" dirty="0"/>
          </a:p>
        </p:txBody>
      </p:sp>
      <p:sp>
        <p:nvSpPr>
          <p:cNvPr id="8" name="Slide Number Placeholder 5">
            <a:extLst>
              <a:ext uri="{FF2B5EF4-FFF2-40B4-BE49-F238E27FC236}">
                <a16:creationId xmlns:a16="http://schemas.microsoft.com/office/drawing/2014/main" id="{4ADF6719-D99E-4D27-9056-0B8EFA86C9FA}"/>
              </a:ext>
            </a:extLst>
          </p:cNvPr>
          <p:cNvSpPr>
            <a:spLocks noGrp="1"/>
          </p:cNvSpPr>
          <p:nvPr>
            <p:ph type="sldNum" sz="quarter" idx="12"/>
          </p:nvPr>
        </p:nvSpPr>
        <p:spPr/>
        <p:txBody>
          <a:bodyPr/>
          <a:lstStyle>
            <a:lvl1pPr>
              <a:defRPr/>
            </a:lvl1pPr>
          </a:lstStyle>
          <a:p>
            <a:fld id="{799422B1-9EB6-4056-86B1-BBE79342C934}" type="slidenum">
              <a:rPr lang="en-US" smtClean="0"/>
              <a:t>‹#›</a:t>
            </a:fld>
            <a:endParaRPr lang="en-US" dirty="0"/>
          </a:p>
        </p:txBody>
      </p:sp>
    </p:spTree>
    <p:extLst>
      <p:ext uri="{BB962C8B-B14F-4D97-AF65-F5344CB8AC3E}">
        <p14:creationId xmlns:p14="http://schemas.microsoft.com/office/powerpoint/2010/main" val="16570624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13">
            <a:extLst>
              <a:ext uri="{FF2B5EF4-FFF2-40B4-BE49-F238E27FC236}">
                <a16:creationId xmlns:a16="http://schemas.microsoft.com/office/drawing/2014/main" id="{145B863B-853F-4EB0-9C76-479650C4D4E3}"/>
              </a:ext>
            </a:extLst>
          </p:cNvPr>
          <p:cNvSpPr>
            <a:spLocks/>
          </p:cNvSpPr>
          <p:nvPr/>
        </p:nvSpPr>
        <p:spPr bwMode="auto">
          <a:xfrm>
            <a:off x="-12700" y="-7938"/>
            <a:ext cx="1221740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rgbClr val="002B5C"/>
              </a:gs>
              <a:gs pos="100000">
                <a:schemeClr val="accent1">
                  <a:lumMod val="20000"/>
                  <a:lumOff val="80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dirty="0">
              <a:latin typeface="+mn-lt"/>
              <a:cs typeface="+mn-cs"/>
            </a:endParaRPr>
          </a:p>
        </p:txBody>
      </p:sp>
      <p:sp>
        <p:nvSpPr>
          <p:cNvPr id="5" name="Freeform 15">
            <a:extLst>
              <a:ext uri="{FF2B5EF4-FFF2-40B4-BE49-F238E27FC236}">
                <a16:creationId xmlns:a16="http://schemas.microsoft.com/office/drawing/2014/main" id="{B488FD65-BC71-4714-B7D6-9538D9FBD8DC}"/>
              </a:ext>
            </a:extLst>
          </p:cNvPr>
          <p:cNvSpPr>
            <a:spLocks/>
          </p:cNvSpPr>
          <p:nvPr/>
        </p:nvSpPr>
        <p:spPr bwMode="auto">
          <a:xfrm>
            <a:off x="5842000" y="-7938"/>
            <a:ext cx="6350000" cy="638176"/>
          </a:xfrm>
          <a:custGeom>
            <a:avLst/>
            <a:gdLst>
              <a:gd name="T0" fmla="*/ 0 w 3000"/>
              <a:gd name="T1" fmla="*/ 0 h 595"/>
              <a:gd name="T2" fmla="*/ 2147483646 w 3000"/>
              <a:gd name="T3" fmla="*/ 2147483646 h 595"/>
              <a:gd name="T4" fmla="*/ 2147483646 w 3000"/>
              <a:gd name="T5" fmla="*/ 2147483646 h 595"/>
              <a:gd name="T6" fmla="*/ 2147483646 w 3000"/>
              <a:gd name="T7" fmla="*/ 2147483646 h 595"/>
              <a:gd name="T8" fmla="*/ 0 w 3000"/>
              <a:gd name="T9" fmla="*/ 0 h 595"/>
              <a:gd name="T10" fmla="*/ 0 60000 65536"/>
              <a:gd name="T11" fmla="*/ 0 60000 65536"/>
              <a:gd name="T12" fmla="*/ 0 60000 65536"/>
              <a:gd name="T13" fmla="*/ 0 60000 65536"/>
              <a:gd name="T14" fmla="*/ 0 60000 65536"/>
              <a:gd name="T15" fmla="*/ 0 w 3000"/>
              <a:gd name="T16" fmla="*/ 0 h 595"/>
              <a:gd name="T17" fmla="*/ 3000 w 3000"/>
              <a:gd name="T18" fmla="*/ 595 h 595"/>
            </a:gdLst>
            <a:ahLst/>
            <a:cxnLst>
              <a:cxn ang="T10">
                <a:pos x="T0" y="T1"/>
              </a:cxn>
              <a:cxn ang="T11">
                <a:pos x="T2" y="T3"/>
              </a:cxn>
              <a:cxn ang="T12">
                <a:pos x="T4" y="T5"/>
              </a:cxn>
              <a:cxn ang="T13">
                <a:pos x="T6" y="T7"/>
              </a:cxn>
              <a:cxn ang="T14">
                <a:pos x="T8" y="T9"/>
              </a:cxn>
            </a:cxnLst>
            <a:rect l="T15" t="T16" r="T17" b="T18"/>
            <a:pathLst>
              <a:path w="3000" h="595">
                <a:moveTo>
                  <a:pt x="0" y="0"/>
                </a:moveTo>
                <a:cubicBezTo>
                  <a:pt x="174" y="102"/>
                  <a:pt x="1168" y="533"/>
                  <a:pt x="1668" y="564"/>
                </a:cubicBezTo>
                <a:cubicBezTo>
                  <a:pt x="2168" y="595"/>
                  <a:pt x="2778" y="279"/>
                  <a:pt x="3000" y="186"/>
                </a:cubicBezTo>
                <a:lnTo>
                  <a:pt x="3000" y="6"/>
                </a:lnTo>
                <a:lnTo>
                  <a:pt x="0" y="0"/>
                </a:lnTo>
                <a:close/>
              </a:path>
            </a:pathLst>
          </a:custGeom>
          <a:gradFill rotWithShape="0">
            <a:gsLst>
              <a:gs pos="0">
                <a:srgbClr val="002B5C"/>
              </a:gs>
              <a:gs pos="53000">
                <a:srgbClr val="D4DEFF"/>
              </a:gs>
              <a:gs pos="83000">
                <a:srgbClr val="D4DEFF"/>
              </a:gs>
              <a:gs pos="100000">
                <a:srgbClr val="96AB94"/>
              </a:gs>
            </a:gsLst>
            <a:lin ang="5400000"/>
          </a:gra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sz="1800" dirty="0"/>
          </a:p>
        </p:txBody>
      </p:sp>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6" name="Date Placeholder 3">
            <a:extLst>
              <a:ext uri="{FF2B5EF4-FFF2-40B4-BE49-F238E27FC236}">
                <a16:creationId xmlns:a16="http://schemas.microsoft.com/office/drawing/2014/main" id="{927D3DFA-8244-4FF6-A868-8DBF97BF4FB3}"/>
              </a:ext>
            </a:extLst>
          </p:cNvPr>
          <p:cNvSpPr>
            <a:spLocks noGrp="1"/>
          </p:cNvSpPr>
          <p:nvPr>
            <p:ph type="dt" sz="half" idx="10"/>
          </p:nvPr>
        </p:nvSpPr>
        <p:spPr/>
        <p:txBody>
          <a:bodyPr/>
          <a:lstStyle>
            <a:lvl1pPr>
              <a:defRPr/>
            </a:lvl1pPr>
          </a:lstStyle>
          <a:p>
            <a:fld id="{C7871E32-992C-49BD-9057-A82372DCC23F}" type="datetimeFigureOut">
              <a:rPr lang="en-US" smtClean="0"/>
              <a:t>10/5/2018</a:t>
            </a:fld>
            <a:endParaRPr lang="en-US" dirty="0"/>
          </a:p>
        </p:txBody>
      </p:sp>
      <p:sp>
        <p:nvSpPr>
          <p:cNvPr id="7" name="Footer Placeholder 4">
            <a:extLst>
              <a:ext uri="{FF2B5EF4-FFF2-40B4-BE49-F238E27FC236}">
                <a16:creationId xmlns:a16="http://schemas.microsoft.com/office/drawing/2014/main" id="{9A455430-A55A-43EF-8A01-CAFED1014451}"/>
              </a:ext>
            </a:extLst>
          </p:cNvPr>
          <p:cNvSpPr>
            <a:spLocks noGrp="1"/>
          </p:cNvSpPr>
          <p:nvPr>
            <p:ph type="ftr" sz="quarter" idx="11"/>
          </p:nvPr>
        </p:nvSpPr>
        <p:spPr/>
        <p:txBody>
          <a:bodyPr/>
          <a:lstStyle>
            <a:lvl1pPr>
              <a:defRPr/>
            </a:lvl1pPr>
          </a:lstStyle>
          <a:p>
            <a:endParaRPr lang="en-US" dirty="0"/>
          </a:p>
        </p:txBody>
      </p:sp>
      <p:sp>
        <p:nvSpPr>
          <p:cNvPr id="8" name="Slide Number Placeholder 5">
            <a:extLst>
              <a:ext uri="{FF2B5EF4-FFF2-40B4-BE49-F238E27FC236}">
                <a16:creationId xmlns:a16="http://schemas.microsoft.com/office/drawing/2014/main" id="{FCAC1ACF-4EA1-49D8-8457-0D5617A9F0CC}"/>
              </a:ext>
            </a:extLst>
          </p:cNvPr>
          <p:cNvSpPr>
            <a:spLocks noGrp="1"/>
          </p:cNvSpPr>
          <p:nvPr>
            <p:ph type="sldNum" sz="quarter" idx="12"/>
          </p:nvPr>
        </p:nvSpPr>
        <p:spPr/>
        <p:txBody>
          <a:bodyPr/>
          <a:lstStyle>
            <a:lvl1pPr>
              <a:defRPr/>
            </a:lvl1pPr>
          </a:lstStyle>
          <a:p>
            <a:fld id="{799422B1-9EB6-4056-86B1-BBE79342C934}" type="slidenum">
              <a:rPr lang="en-US" smtClean="0"/>
              <a:t>‹#›</a:t>
            </a:fld>
            <a:endParaRPr lang="en-US" dirty="0"/>
          </a:p>
        </p:txBody>
      </p:sp>
    </p:spTree>
    <p:extLst>
      <p:ext uri="{BB962C8B-B14F-4D97-AF65-F5344CB8AC3E}">
        <p14:creationId xmlns:p14="http://schemas.microsoft.com/office/powerpoint/2010/main" val="5179226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Freeform 13">
            <a:extLst>
              <a:ext uri="{FF2B5EF4-FFF2-40B4-BE49-F238E27FC236}">
                <a16:creationId xmlns:a16="http://schemas.microsoft.com/office/drawing/2014/main" id="{64E9D343-2312-4B30-9A64-5417BA39A0A6}"/>
              </a:ext>
            </a:extLst>
          </p:cNvPr>
          <p:cNvSpPr>
            <a:spLocks/>
          </p:cNvSpPr>
          <p:nvPr/>
        </p:nvSpPr>
        <p:spPr bwMode="auto">
          <a:xfrm>
            <a:off x="-12700" y="-7938"/>
            <a:ext cx="1221740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rgbClr val="002B5C"/>
              </a:gs>
              <a:gs pos="100000">
                <a:schemeClr val="accent1">
                  <a:lumMod val="20000"/>
                  <a:lumOff val="80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dirty="0">
              <a:latin typeface="+mn-lt"/>
              <a:cs typeface="+mn-cs"/>
            </a:endParaRPr>
          </a:p>
        </p:txBody>
      </p:sp>
      <p:sp>
        <p:nvSpPr>
          <p:cNvPr id="6" name="Freeform 15">
            <a:extLst>
              <a:ext uri="{FF2B5EF4-FFF2-40B4-BE49-F238E27FC236}">
                <a16:creationId xmlns:a16="http://schemas.microsoft.com/office/drawing/2014/main" id="{BD52DD17-9A31-4C73-AC9F-1333E5FA5EEB}"/>
              </a:ext>
            </a:extLst>
          </p:cNvPr>
          <p:cNvSpPr>
            <a:spLocks/>
          </p:cNvSpPr>
          <p:nvPr/>
        </p:nvSpPr>
        <p:spPr bwMode="auto">
          <a:xfrm>
            <a:off x="5842000" y="-7938"/>
            <a:ext cx="6350000" cy="638176"/>
          </a:xfrm>
          <a:custGeom>
            <a:avLst/>
            <a:gdLst>
              <a:gd name="T0" fmla="*/ 0 w 3000"/>
              <a:gd name="T1" fmla="*/ 0 h 595"/>
              <a:gd name="T2" fmla="*/ 2147483646 w 3000"/>
              <a:gd name="T3" fmla="*/ 2147483646 h 595"/>
              <a:gd name="T4" fmla="*/ 2147483646 w 3000"/>
              <a:gd name="T5" fmla="*/ 2147483646 h 595"/>
              <a:gd name="T6" fmla="*/ 2147483646 w 3000"/>
              <a:gd name="T7" fmla="*/ 2147483646 h 595"/>
              <a:gd name="T8" fmla="*/ 0 w 3000"/>
              <a:gd name="T9" fmla="*/ 0 h 595"/>
              <a:gd name="T10" fmla="*/ 0 60000 65536"/>
              <a:gd name="T11" fmla="*/ 0 60000 65536"/>
              <a:gd name="T12" fmla="*/ 0 60000 65536"/>
              <a:gd name="T13" fmla="*/ 0 60000 65536"/>
              <a:gd name="T14" fmla="*/ 0 60000 65536"/>
              <a:gd name="T15" fmla="*/ 0 w 3000"/>
              <a:gd name="T16" fmla="*/ 0 h 595"/>
              <a:gd name="T17" fmla="*/ 3000 w 3000"/>
              <a:gd name="T18" fmla="*/ 595 h 595"/>
            </a:gdLst>
            <a:ahLst/>
            <a:cxnLst>
              <a:cxn ang="T10">
                <a:pos x="T0" y="T1"/>
              </a:cxn>
              <a:cxn ang="T11">
                <a:pos x="T2" y="T3"/>
              </a:cxn>
              <a:cxn ang="T12">
                <a:pos x="T4" y="T5"/>
              </a:cxn>
              <a:cxn ang="T13">
                <a:pos x="T6" y="T7"/>
              </a:cxn>
              <a:cxn ang="T14">
                <a:pos x="T8" y="T9"/>
              </a:cxn>
            </a:cxnLst>
            <a:rect l="T15" t="T16" r="T17" b="T18"/>
            <a:pathLst>
              <a:path w="3000" h="595">
                <a:moveTo>
                  <a:pt x="0" y="0"/>
                </a:moveTo>
                <a:cubicBezTo>
                  <a:pt x="174" y="102"/>
                  <a:pt x="1168" y="533"/>
                  <a:pt x="1668" y="564"/>
                </a:cubicBezTo>
                <a:cubicBezTo>
                  <a:pt x="2168" y="595"/>
                  <a:pt x="2778" y="279"/>
                  <a:pt x="3000" y="186"/>
                </a:cubicBezTo>
                <a:lnTo>
                  <a:pt x="3000" y="6"/>
                </a:lnTo>
                <a:lnTo>
                  <a:pt x="0" y="0"/>
                </a:lnTo>
                <a:close/>
              </a:path>
            </a:pathLst>
          </a:custGeom>
          <a:gradFill rotWithShape="0">
            <a:gsLst>
              <a:gs pos="0">
                <a:srgbClr val="002B5C"/>
              </a:gs>
              <a:gs pos="53000">
                <a:srgbClr val="D4DEFF"/>
              </a:gs>
              <a:gs pos="83000">
                <a:srgbClr val="D4DEFF"/>
              </a:gs>
              <a:gs pos="100000">
                <a:srgbClr val="96AB94"/>
              </a:gs>
            </a:gsLst>
            <a:lin ang="5400000"/>
          </a:gra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sz="1800" dirty="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4">
            <a:extLst>
              <a:ext uri="{FF2B5EF4-FFF2-40B4-BE49-F238E27FC236}">
                <a16:creationId xmlns:a16="http://schemas.microsoft.com/office/drawing/2014/main" id="{5C046112-E352-4CAC-BD1B-9ECEC2B941B1}"/>
              </a:ext>
            </a:extLst>
          </p:cNvPr>
          <p:cNvSpPr>
            <a:spLocks noGrp="1"/>
          </p:cNvSpPr>
          <p:nvPr>
            <p:ph type="dt" sz="half" idx="10"/>
          </p:nvPr>
        </p:nvSpPr>
        <p:spPr/>
        <p:txBody>
          <a:bodyPr/>
          <a:lstStyle>
            <a:lvl1pPr>
              <a:defRPr/>
            </a:lvl1pPr>
          </a:lstStyle>
          <a:p>
            <a:fld id="{C7871E32-992C-49BD-9057-A82372DCC23F}" type="datetimeFigureOut">
              <a:rPr lang="en-US" smtClean="0"/>
              <a:t>10/5/2018</a:t>
            </a:fld>
            <a:endParaRPr lang="en-US" dirty="0"/>
          </a:p>
        </p:txBody>
      </p:sp>
      <p:sp>
        <p:nvSpPr>
          <p:cNvPr id="8" name="Footer Placeholder 5">
            <a:extLst>
              <a:ext uri="{FF2B5EF4-FFF2-40B4-BE49-F238E27FC236}">
                <a16:creationId xmlns:a16="http://schemas.microsoft.com/office/drawing/2014/main" id="{FD5105E2-86E3-4709-8446-DC3CB4B30445}"/>
              </a:ext>
            </a:extLst>
          </p:cNvPr>
          <p:cNvSpPr>
            <a:spLocks noGrp="1"/>
          </p:cNvSpPr>
          <p:nvPr>
            <p:ph type="ftr" sz="quarter" idx="11"/>
          </p:nvPr>
        </p:nvSpPr>
        <p:spPr/>
        <p:txBody>
          <a:bodyPr/>
          <a:lstStyle>
            <a:lvl1pPr>
              <a:defRPr/>
            </a:lvl1pPr>
          </a:lstStyle>
          <a:p>
            <a:endParaRPr lang="en-US" dirty="0"/>
          </a:p>
        </p:txBody>
      </p:sp>
      <p:sp>
        <p:nvSpPr>
          <p:cNvPr id="9" name="Slide Number Placeholder 6">
            <a:extLst>
              <a:ext uri="{FF2B5EF4-FFF2-40B4-BE49-F238E27FC236}">
                <a16:creationId xmlns:a16="http://schemas.microsoft.com/office/drawing/2014/main" id="{E37355A1-A68D-4808-8AF9-1AFC0F63FD54}"/>
              </a:ext>
            </a:extLst>
          </p:cNvPr>
          <p:cNvSpPr>
            <a:spLocks noGrp="1"/>
          </p:cNvSpPr>
          <p:nvPr>
            <p:ph type="sldNum" sz="quarter" idx="12"/>
          </p:nvPr>
        </p:nvSpPr>
        <p:spPr/>
        <p:txBody>
          <a:bodyPr/>
          <a:lstStyle>
            <a:lvl1pPr>
              <a:defRPr/>
            </a:lvl1pPr>
          </a:lstStyle>
          <a:p>
            <a:fld id="{799422B1-9EB6-4056-86B1-BBE79342C934}" type="slidenum">
              <a:rPr lang="en-US" smtClean="0"/>
              <a:t>‹#›</a:t>
            </a:fld>
            <a:endParaRPr lang="en-US" dirty="0"/>
          </a:p>
        </p:txBody>
      </p:sp>
    </p:spTree>
    <p:extLst>
      <p:ext uri="{BB962C8B-B14F-4D97-AF65-F5344CB8AC3E}">
        <p14:creationId xmlns:p14="http://schemas.microsoft.com/office/powerpoint/2010/main" val="33338975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Freeform 13">
            <a:extLst>
              <a:ext uri="{FF2B5EF4-FFF2-40B4-BE49-F238E27FC236}">
                <a16:creationId xmlns:a16="http://schemas.microsoft.com/office/drawing/2014/main" id="{41CDA38D-FEC4-416B-9D25-23577DB20EC1}"/>
              </a:ext>
            </a:extLst>
          </p:cNvPr>
          <p:cNvSpPr>
            <a:spLocks/>
          </p:cNvSpPr>
          <p:nvPr/>
        </p:nvSpPr>
        <p:spPr bwMode="auto">
          <a:xfrm>
            <a:off x="-12700" y="-7938"/>
            <a:ext cx="1221740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rgbClr val="002B5C"/>
              </a:gs>
              <a:gs pos="100000">
                <a:schemeClr val="accent1">
                  <a:lumMod val="20000"/>
                  <a:lumOff val="80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dirty="0">
              <a:latin typeface="+mn-lt"/>
              <a:cs typeface="+mn-cs"/>
            </a:endParaRPr>
          </a:p>
        </p:txBody>
      </p:sp>
      <p:sp>
        <p:nvSpPr>
          <p:cNvPr id="8" name="Freeform 15">
            <a:extLst>
              <a:ext uri="{FF2B5EF4-FFF2-40B4-BE49-F238E27FC236}">
                <a16:creationId xmlns:a16="http://schemas.microsoft.com/office/drawing/2014/main" id="{24C85031-96B5-432E-B4EE-53DF00E60D2B}"/>
              </a:ext>
            </a:extLst>
          </p:cNvPr>
          <p:cNvSpPr>
            <a:spLocks/>
          </p:cNvSpPr>
          <p:nvPr/>
        </p:nvSpPr>
        <p:spPr bwMode="auto">
          <a:xfrm>
            <a:off x="5842000" y="-7938"/>
            <a:ext cx="6350000" cy="638176"/>
          </a:xfrm>
          <a:custGeom>
            <a:avLst/>
            <a:gdLst>
              <a:gd name="T0" fmla="*/ 0 w 3000"/>
              <a:gd name="T1" fmla="*/ 0 h 595"/>
              <a:gd name="T2" fmla="*/ 2147483646 w 3000"/>
              <a:gd name="T3" fmla="*/ 2147483646 h 595"/>
              <a:gd name="T4" fmla="*/ 2147483646 w 3000"/>
              <a:gd name="T5" fmla="*/ 2147483646 h 595"/>
              <a:gd name="T6" fmla="*/ 2147483646 w 3000"/>
              <a:gd name="T7" fmla="*/ 2147483646 h 595"/>
              <a:gd name="T8" fmla="*/ 0 w 3000"/>
              <a:gd name="T9" fmla="*/ 0 h 595"/>
              <a:gd name="T10" fmla="*/ 0 60000 65536"/>
              <a:gd name="T11" fmla="*/ 0 60000 65536"/>
              <a:gd name="T12" fmla="*/ 0 60000 65536"/>
              <a:gd name="T13" fmla="*/ 0 60000 65536"/>
              <a:gd name="T14" fmla="*/ 0 60000 65536"/>
              <a:gd name="T15" fmla="*/ 0 w 3000"/>
              <a:gd name="T16" fmla="*/ 0 h 595"/>
              <a:gd name="T17" fmla="*/ 3000 w 3000"/>
              <a:gd name="T18" fmla="*/ 595 h 595"/>
            </a:gdLst>
            <a:ahLst/>
            <a:cxnLst>
              <a:cxn ang="T10">
                <a:pos x="T0" y="T1"/>
              </a:cxn>
              <a:cxn ang="T11">
                <a:pos x="T2" y="T3"/>
              </a:cxn>
              <a:cxn ang="T12">
                <a:pos x="T4" y="T5"/>
              </a:cxn>
              <a:cxn ang="T13">
                <a:pos x="T6" y="T7"/>
              </a:cxn>
              <a:cxn ang="T14">
                <a:pos x="T8" y="T9"/>
              </a:cxn>
            </a:cxnLst>
            <a:rect l="T15" t="T16" r="T17" b="T18"/>
            <a:pathLst>
              <a:path w="3000" h="595">
                <a:moveTo>
                  <a:pt x="0" y="0"/>
                </a:moveTo>
                <a:cubicBezTo>
                  <a:pt x="174" y="102"/>
                  <a:pt x="1168" y="533"/>
                  <a:pt x="1668" y="564"/>
                </a:cubicBezTo>
                <a:cubicBezTo>
                  <a:pt x="2168" y="595"/>
                  <a:pt x="2778" y="279"/>
                  <a:pt x="3000" y="186"/>
                </a:cubicBezTo>
                <a:lnTo>
                  <a:pt x="3000" y="6"/>
                </a:lnTo>
                <a:lnTo>
                  <a:pt x="0" y="0"/>
                </a:lnTo>
                <a:close/>
              </a:path>
            </a:pathLst>
          </a:custGeom>
          <a:gradFill rotWithShape="0">
            <a:gsLst>
              <a:gs pos="0">
                <a:srgbClr val="002B5C"/>
              </a:gs>
              <a:gs pos="53000">
                <a:srgbClr val="D4DEFF"/>
              </a:gs>
              <a:gs pos="83000">
                <a:srgbClr val="D4DEFF"/>
              </a:gs>
              <a:gs pos="100000">
                <a:srgbClr val="96AB94"/>
              </a:gs>
            </a:gsLst>
            <a:lin ang="5400000"/>
          </a:gra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sz="1800" dirty="0"/>
          </a:p>
        </p:txBody>
      </p: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6">
            <a:extLst>
              <a:ext uri="{FF2B5EF4-FFF2-40B4-BE49-F238E27FC236}">
                <a16:creationId xmlns:a16="http://schemas.microsoft.com/office/drawing/2014/main" id="{4C51E852-2772-46BA-B00B-928DD6412CC8}"/>
              </a:ext>
            </a:extLst>
          </p:cNvPr>
          <p:cNvSpPr>
            <a:spLocks noGrp="1"/>
          </p:cNvSpPr>
          <p:nvPr>
            <p:ph type="dt" sz="half" idx="10"/>
          </p:nvPr>
        </p:nvSpPr>
        <p:spPr/>
        <p:txBody>
          <a:bodyPr/>
          <a:lstStyle>
            <a:lvl1pPr>
              <a:defRPr/>
            </a:lvl1pPr>
          </a:lstStyle>
          <a:p>
            <a:fld id="{C7871E32-992C-49BD-9057-A82372DCC23F}" type="datetimeFigureOut">
              <a:rPr lang="en-US" smtClean="0"/>
              <a:t>10/5/2018</a:t>
            </a:fld>
            <a:endParaRPr lang="en-US" dirty="0"/>
          </a:p>
        </p:txBody>
      </p:sp>
      <p:sp>
        <p:nvSpPr>
          <p:cNvPr id="10" name="Footer Placeholder 7">
            <a:extLst>
              <a:ext uri="{FF2B5EF4-FFF2-40B4-BE49-F238E27FC236}">
                <a16:creationId xmlns:a16="http://schemas.microsoft.com/office/drawing/2014/main" id="{41B9540B-0417-4AD0-B0BA-44F0CBE5F832}"/>
              </a:ext>
            </a:extLst>
          </p:cNvPr>
          <p:cNvSpPr>
            <a:spLocks noGrp="1"/>
          </p:cNvSpPr>
          <p:nvPr>
            <p:ph type="ftr" sz="quarter" idx="11"/>
          </p:nvPr>
        </p:nvSpPr>
        <p:spPr/>
        <p:txBody>
          <a:bodyPr/>
          <a:lstStyle>
            <a:lvl1pPr>
              <a:defRPr/>
            </a:lvl1pPr>
          </a:lstStyle>
          <a:p>
            <a:endParaRPr lang="en-US" dirty="0"/>
          </a:p>
        </p:txBody>
      </p:sp>
      <p:sp>
        <p:nvSpPr>
          <p:cNvPr id="11" name="Slide Number Placeholder 8">
            <a:extLst>
              <a:ext uri="{FF2B5EF4-FFF2-40B4-BE49-F238E27FC236}">
                <a16:creationId xmlns:a16="http://schemas.microsoft.com/office/drawing/2014/main" id="{1E1E5FC4-F95D-4B5E-A53A-1904AF14423B}"/>
              </a:ext>
            </a:extLst>
          </p:cNvPr>
          <p:cNvSpPr>
            <a:spLocks noGrp="1"/>
          </p:cNvSpPr>
          <p:nvPr>
            <p:ph type="sldNum" sz="quarter" idx="12"/>
          </p:nvPr>
        </p:nvSpPr>
        <p:spPr/>
        <p:txBody>
          <a:bodyPr/>
          <a:lstStyle>
            <a:lvl1pPr>
              <a:defRPr/>
            </a:lvl1pPr>
          </a:lstStyle>
          <a:p>
            <a:fld id="{799422B1-9EB6-4056-86B1-BBE79342C934}" type="slidenum">
              <a:rPr lang="en-US" smtClean="0"/>
              <a:t>‹#›</a:t>
            </a:fld>
            <a:endParaRPr lang="en-US" dirty="0"/>
          </a:p>
        </p:txBody>
      </p:sp>
    </p:spTree>
    <p:extLst>
      <p:ext uri="{BB962C8B-B14F-4D97-AF65-F5344CB8AC3E}">
        <p14:creationId xmlns:p14="http://schemas.microsoft.com/office/powerpoint/2010/main" val="22877094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Freeform 13">
            <a:extLst>
              <a:ext uri="{FF2B5EF4-FFF2-40B4-BE49-F238E27FC236}">
                <a16:creationId xmlns:a16="http://schemas.microsoft.com/office/drawing/2014/main" id="{592A86C5-702C-4062-8809-7EAC60AF0148}"/>
              </a:ext>
            </a:extLst>
          </p:cNvPr>
          <p:cNvSpPr>
            <a:spLocks/>
          </p:cNvSpPr>
          <p:nvPr/>
        </p:nvSpPr>
        <p:spPr bwMode="auto">
          <a:xfrm>
            <a:off x="-12700" y="-7938"/>
            <a:ext cx="1221740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rgbClr val="002B5C"/>
              </a:gs>
              <a:gs pos="100000">
                <a:schemeClr val="accent1">
                  <a:lumMod val="20000"/>
                  <a:lumOff val="80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dirty="0">
              <a:latin typeface="+mn-lt"/>
              <a:cs typeface="+mn-cs"/>
            </a:endParaRPr>
          </a:p>
        </p:txBody>
      </p:sp>
      <p:sp>
        <p:nvSpPr>
          <p:cNvPr id="4" name="Freeform 15">
            <a:extLst>
              <a:ext uri="{FF2B5EF4-FFF2-40B4-BE49-F238E27FC236}">
                <a16:creationId xmlns:a16="http://schemas.microsoft.com/office/drawing/2014/main" id="{AF3969AB-7EA1-4341-83D1-61EB681C6861}"/>
              </a:ext>
            </a:extLst>
          </p:cNvPr>
          <p:cNvSpPr>
            <a:spLocks/>
          </p:cNvSpPr>
          <p:nvPr/>
        </p:nvSpPr>
        <p:spPr bwMode="auto">
          <a:xfrm>
            <a:off x="5842000" y="-7938"/>
            <a:ext cx="6350000" cy="638176"/>
          </a:xfrm>
          <a:custGeom>
            <a:avLst/>
            <a:gdLst>
              <a:gd name="T0" fmla="*/ 0 w 3000"/>
              <a:gd name="T1" fmla="*/ 0 h 595"/>
              <a:gd name="T2" fmla="*/ 2147483646 w 3000"/>
              <a:gd name="T3" fmla="*/ 2147483646 h 595"/>
              <a:gd name="T4" fmla="*/ 2147483646 w 3000"/>
              <a:gd name="T5" fmla="*/ 2147483646 h 595"/>
              <a:gd name="T6" fmla="*/ 2147483646 w 3000"/>
              <a:gd name="T7" fmla="*/ 2147483646 h 595"/>
              <a:gd name="T8" fmla="*/ 0 w 3000"/>
              <a:gd name="T9" fmla="*/ 0 h 595"/>
              <a:gd name="T10" fmla="*/ 0 60000 65536"/>
              <a:gd name="T11" fmla="*/ 0 60000 65536"/>
              <a:gd name="T12" fmla="*/ 0 60000 65536"/>
              <a:gd name="T13" fmla="*/ 0 60000 65536"/>
              <a:gd name="T14" fmla="*/ 0 60000 65536"/>
              <a:gd name="T15" fmla="*/ 0 w 3000"/>
              <a:gd name="T16" fmla="*/ 0 h 595"/>
              <a:gd name="T17" fmla="*/ 3000 w 3000"/>
              <a:gd name="T18" fmla="*/ 595 h 595"/>
            </a:gdLst>
            <a:ahLst/>
            <a:cxnLst>
              <a:cxn ang="T10">
                <a:pos x="T0" y="T1"/>
              </a:cxn>
              <a:cxn ang="T11">
                <a:pos x="T2" y="T3"/>
              </a:cxn>
              <a:cxn ang="T12">
                <a:pos x="T4" y="T5"/>
              </a:cxn>
              <a:cxn ang="T13">
                <a:pos x="T6" y="T7"/>
              </a:cxn>
              <a:cxn ang="T14">
                <a:pos x="T8" y="T9"/>
              </a:cxn>
            </a:cxnLst>
            <a:rect l="T15" t="T16" r="T17" b="T18"/>
            <a:pathLst>
              <a:path w="3000" h="595">
                <a:moveTo>
                  <a:pt x="0" y="0"/>
                </a:moveTo>
                <a:cubicBezTo>
                  <a:pt x="174" y="102"/>
                  <a:pt x="1168" y="533"/>
                  <a:pt x="1668" y="564"/>
                </a:cubicBezTo>
                <a:cubicBezTo>
                  <a:pt x="2168" y="595"/>
                  <a:pt x="2778" y="279"/>
                  <a:pt x="3000" y="186"/>
                </a:cubicBezTo>
                <a:lnTo>
                  <a:pt x="3000" y="6"/>
                </a:lnTo>
                <a:lnTo>
                  <a:pt x="0" y="0"/>
                </a:lnTo>
                <a:close/>
              </a:path>
            </a:pathLst>
          </a:custGeom>
          <a:gradFill rotWithShape="0">
            <a:gsLst>
              <a:gs pos="0">
                <a:srgbClr val="002B5C"/>
              </a:gs>
              <a:gs pos="53000">
                <a:srgbClr val="D4DEFF"/>
              </a:gs>
              <a:gs pos="83000">
                <a:srgbClr val="D4DEFF"/>
              </a:gs>
              <a:gs pos="100000">
                <a:srgbClr val="96AB94"/>
              </a:gs>
            </a:gsLst>
            <a:lin ang="5400000"/>
          </a:gra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sz="1800" dirty="0"/>
          </a:p>
        </p:txBody>
      </p:sp>
      <p:sp>
        <p:nvSpPr>
          <p:cNvPr id="2" name="Title 1"/>
          <p:cNvSpPr>
            <a:spLocks noGrp="1"/>
          </p:cNvSpPr>
          <p:nvPr>
            <p:ph type="title"/>
          </p:nvPr>
        </p:nvSpPr>
        <p:spPr/>
        <p:txBody>
          <a:bodyPr/>
          <a:lstStyle/>
          <a:p>
            <a:r>
              <a:rPr lang="en-US"/>
              <a:t>Click to edit Master title style</a:t>
            </a:r>
          </a:p>
        </p:txBody>
      </p:sp>
      <p:sp>
        <p:nvSpPr>
          <p:cNvPr id="5" name="Date Placeholder 2">
            <a:extLst>
              <a:ext uri="{FF2B5EF4-FFF2-40B4-BE49-F238E27FC236}">
                <a16:creationId xmlns:a16="http://schemas.microsoft.com/office/drawing/2014/main" id="{EC64D58D-1999-4EA4-88CE-9B7799B731D1}"/>
              </a:ext>
            </a:extLst>
          </p:cNvPr>
          <p:cNvSpPr>
            <a:spLocks noGrp="1"/>
          </p:cNvSpPr>
          <p:nvPr>
            <p:ph type="dt" sz="half" idx="10"/>
          </p:nvPr>
        </p:nvSpPr>
        <p:spPr/>
        <p:txBody>
          <a:bodyPr/>
          <a:lstStyle>
            <a:lvl1pPr>
              <a:defRPr/>
            </a:lvl1pPr>
          </a:lstStyle>
          <a:p>
            <a:fld id="{C7871E32-992C-49BD-9057-A82372DCC23F}" type="datetimeFigureOut">
              <a:rPr lang="en-US" smtClean="0"/>
              <a:t>10/5/2018</a:t>
            </a:fld>
            <a:endParaRPr lang="en-US" dirty="0"/>
          </a:p>
        </p:txBody>
      </p:sp>
      <p:sp>
        <p:nvSpPr>
          <p:cNvPr id="6" name="Footer Placeholder 3">
            <a:extLst>
              <a:ext uri="{FF2B5EF4-FFF2-40B4-BE49-F238E27FC236}">
                <a16:creationId xmlns:a16="http://schemas.microsoft.com/office/drawing/2014/main" id="{E1BB989D-7213-4C62-978A-114DA264A0BA}"/>
              </a:ext>
            </a:extLst>
          </p:cNvPr>
          <p:cNvSpPr>
            <a:spLocks noGrp="1"/>
          </p:cNvSpPr>
          <p:nvPr>
            <p:ph type="ftr" sz="quarter" idx="11"/>
          </p:nvPr>
        </p:nvSpPr>
        <p:spPr/>
        <p:txBody>
          <a:bodyPr/>
          <a:lstStyle>
            <a:lvl1pPr>
              <a:defRPr/>
            </a:lvl1pPr>
          </a:lstStyle>
          <a:p>
            <a:endParaRPr lang="en-US" dirty="0"/>
          </a:p>
        </p:txBody>
      </p:sp>
      <p:sp>
        <p:nvSpPr>
          <p:cNvPr id="7" name="Slide Number Placeholder 4">
            <a:extLst>
              <a:ext uri="{FF2B5EF4-FFF2-40B4-BE49-F238E27FC236}">
                <a16:creationId xmlns:a16="http://schemas.microsoft.com/office/drawing/2014/main" id="{614C03CB-238F-4DD2-9C38-365C80CCF984}"/>
              </a:ext>
            </a:extLst>
          </p:cNvPr>
          <p:cNvSpPr>
            <a:spLocks noGrp="1"/>
          </p:cNvSpPr>
          <p:nvPr>
            <p:ph type="sldNum" sz="quarter" idx="12"/>
          </p:nvPr>
        </p:nvSpPr>
        <p:spPr/>
        <p:txBody>
          <a:bodyPr/>
          <a:lstStyle>
            <a:lvl1pPr>
              <a:defRPr/>
            </a:lvl1pPr>
          </a:lstStyle>
          <a:p>
            <a:fld id="{799422B1-9EB6-4056-86B1-BBE79342C934}" type="slidenum">
              <a:rPr lang="en-US" smtClean="0"/>
              <a:t>‹#›</a:t>
            </a:fld>
            <a:endParaRPr lang="en-US" dirty="0"/>
          </a:p>
        </p:txBody>
      </p:sp>
    </p:spTree>
    <p:extLst>
      <p:ext uri="{BB962C8B-B14F-4D97-AF65-F5344CB8AC3E}">
        <p14:creationId xmlns:p14="http://schemas.microsoft.com/office/powerpoint/2010/main" val="18887909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reeform 13">
            <a:extLst>
              <a:ext uri="{FF2B5EF4-FFF2-40B4-BE49-F238E27FC236}">
                <a16:creationId xmlns:a16="http://schemas.microsoft.com/office/drawing/2014/main" id="{015E0A9B-D865-4552-B712-D636A66B84E2}"/>
              </a:ext>
            </a:extLst>
          </p:cNvPr>
          <p:cNvSpPr>
            <a:spLocks/>
          </p:cNvSpPr>
          <p:nvPr/>
        </p:nvSpPr>
        <p:spPr bwMode="auto">
          <a:xfrm>
            <a:off x="-12700" y="-7938"/>
            <a:ext cx="1221740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rgbClr val="002B5C"/>
              </a:gs>
              <a:gs pos="100000">
                <a:schemeClr val="accent1">
                  <a:lumMod val="20000"/>
                  <a:lumOff val="80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dirty="0">
              <a:latin typeface="+mn-lt"/>
              <a:cs typeface="+mn-cs"/>
            </a:endParaRPr>
          </a:p>
        </p:txBody>
      </p:sp>
      <p:sp>
        <p:nvSpPr>
          <p:cNvPr id="3" name="Freeform 15">
            <a:extLst>
              <a:ext uri="{FF2B5EF4-FFF2-40B4-BE49-F238E27FC236}">
                <a16:creationId xmlns:a16="http://schemas.microsoft.com/office/drawing/2014/main" id="{FDCF647B-1C23-4D5F-B814-10A3CF3A4984}"/>
              </a:ext>
            </a:extLst>
          </p:cNvPr>
          <p:cNvSpPr>
            <a:spLocks/>
          </p:cNvSpPr>
          <p:nvPr/>
        </p:nvSpPr>
        <p:spPr bwMode="auto">
          <a:xfrm>
            <a:off x="5842000" y="-7938"/>
            <a:ext cx="6350000" cy="638176"/>
          </a:xfrm>
          <a:custGeom>
            <a:avLst/>
            <a:gdLst>
              <a:gd name="T0" fmla="*/ 0 w 3000"/>
              <a:gd name="T1" fmla="*/ 0 h 595"/>
              <a:gd name="T2" fmla="*/ 2147483646 w 3000"/>
              <a:gd name="T3" fmla="*/ 2147483646 h 595"/>
              <a:gd name="T4" fmla="*/ 2147483646 w 3000"/>
              <a:gd name="T5" fmla="*/ 2147483646 h 595"/>
              <a:gd name="T6" fmla="*/ 2147483646 w 3000"/>
              <a:gd name="T7" fmla="*/ 2147483646 h 595"/>
              <a:gd name="T8" fmla="*/ 0 w 3000"/>
              <a:gd name="T9" fmla="*/ 0 h 595"/>
              <a:gd name="T10" fmla="*/ 0 60000 65536"/>
              <a:gd name="T11" fmla="*/ 0 60000 65536"/>
              <a:gd name="T12" fmla="*/ 0 60000 65536"/>
              <a:gd name="T13" fmla="*/ 0 60000 65536"/>
              <a:gd name="T14" fmla="*/ 0 60000 65536"/>
              <a:gd name="T15" fmla="*/ 0 w 3000"/>
              <a:gd name="T16" fmla="*/ 0 h 595"/>
              <a:gd name="T17" fmla="*/ 3000 w 3000"/>
              <a:gd name="T18" fmla="*/ 595 h 595"/>
            </a:gdLst>
            <a:ahLst/>
            <a:cxnLst>
              <a:cxn ang="T10">
                <a:pos x="T0" y="T1"/>
              </a:cxn>
              <a:cxn ang="T11">
                <a:pos x="T2" y="T3"/>
              </a:cxn>
              <a:cxn ang="T12">
                <a:pos x="T4" y="T5"/>
              </a:cxn>
              <a:cxn ang="T13">
                <a:pos x="T6" y="T7"/>
              </a:cxn>
              <a:cxn ang="T14">
                <a:pos x="T8" y="T9"/>
              </a:cxn>
            </a:cxnLst>
            <a:rect l="T15" t="T16" r="T17" b="T18"/>
            <a:pathLst>
              <a:path w="3000" h="595">
                <a:moveTo>
                  <a:pt x="0" y="0"/>
                </a:moveTo>
                <a:cubicBezTo>
                  <a:pt x="174" y="102"/>
                  <a:pt x="1168" y="533"/>
                  <a:pt x="1668" y="564"/>
                </a:cubicBezTo>
                <a:cubicBezTo>
                  <a:pt x="2168" y="595"/>
                  <a:pt x="2778" y="279"/>
                  <a:pt x="3000" y="186"/>
                </a:cubicBezTo>
                <a:lnTo>
                  <a:pt x="3000" y="6"/>
                </a:lnTo>
                <a:lnTo>
                  <a:pt x="0" y="0"/>
                </a:lnTo>
                <a:close/>
              </a:path>
            </a:pathLst>
          </a:custGeom>
          <a:gradFill rotWithShape="0">
            <a:gsLst>
              <a:gs pos="0">
                <a:srgbClr val="002B5C"/>
              </a:gs>
              <a:gs pos="53000">
                <a:srgbClr val="D4DEFF"/>
              </a:gs>
              <a:gs pos="83000">
                <a:srgbClr val="D4DEFF"/>
              </a:gs>
              <a:gs pos="100000">
                <a:srgbClr val="96AB94"/>
              </a:gs>
            </a:gsLst>
            <a:lin ang="5400000"/>
          </a:gra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sz="1800" dirty="0"/>
          </a:p>
        </p:txBody>
      </p:sp>
      <p:sp>
        <p:nvSpPr>
          <p:cNvPr id="4" name="Date Placeholder 1">
            <a:extLst>
              <a:ext uri="{FF2B5EF4-FFF2-40B4-BE49-F238E27FC236}">
                <a16:creationId xmlns:a16="http://schemas.microsoft.com/office/drawing/2014/main" id="{2667EC12-AC11-49DE-A163-433B8A4EE836}"/>
              </a:ext>
            </a:extLst>
          </p:cNvPr>
          <p:cNvSpPr>
            <a:spLocks noGrp="1"/>
          </p:cNvSpPr>
          <p:nvPr>
            <p:ph type="dt" sz="half" idx="10"/>
          </p:nvPr>
        </p:nvSpPr>
        <p:spPr/>
        <p:txBody>
          <a:bodyPr/>
          <a:lstStyle>
            <a:lvl1pPr>
              <a:defRPr/>
            </a:lvl1pPr>
          </a:lstStyle>
          <a:p>
            <a:fld id="{C7871E32-992C-49BD-9057-A82372DCC23F}" type="datetimeFigureOut">
              <a:rPr lang="en-US" smtClean="0"/>
              <a:t>10/5/2018</a:t>
            </a:fld>
            <a:endParaRPr lang="en-US" dirty="0"/>
          </a:p>
        </p:txBody>
      </p:sp>
      <p:sp>
        <p:nvSpPr>
          <p:cNvPr id="5" name="Footer Placeholder 2">
            <a:extLst>
              <a:ext uri="{FF2B5EF4-FFF2-40B4-BE49-F238E27FC236}">
                <a16:creationId xmlns:a16="http://schemas.microsoft.com/office/drawing/2014/main" id="{CAB463E3-2CB7-4F47-999B-F4F8A9F518B8}"/>
              </a:ext>
            </a:extLst>
          </p:cNvPr>
          <p:cNvSpPr>
            <a:spLocks noGrp="1"/>
          </p:cNvSpPr>
          <p:nvPr>
            <p:ph type="ftr" sz="quarter" idx="11"/>
          </p:nvPr>
        </p:nvSpPr>
        <p:spPr/>
        <p:txBody>
          <a:bodyPr/>
          <a:lstStyle>
            <a:lvl1pPr>
              <a:defRPr/>
            </a:lvl1pPr>
          </a:lstStyle>
          <a:p>
            <a:endParaRPr lang="en-US" dirty="0"/>
          </a:p>
        </p:txBody>
      </p:sp>
      <p:sp>
        <p:nvSpPr>
          <p:cNvPr id="6" name="Slide Number Placeholder 3">
            <a:extLst>
              <a:ext uri="{FF2B5EF4-FFF2-40B4-BE49-F238E27FC236}">
                <a16:creationId xmlns:a16="http://schemas.microsoft.com/office/drawing/2014/main" id="{5B0EC310-A4E3-4B50-B07B-CAB35B53B8AC}"/>
              </a:ext>
            </a:extLst>
          </p:cNvPr>
          <p:cNvSpPr>
            <a:spLocks noGrp="1"/>
          </p:cNvSpPr>
          <p:nvPr>
            <p:ph type="sldNum" sz="quarter" idx="12"/>
          </p:nvPr>
        </p:nvSpPr>
        <p:spPr/>
        <p:txBody>
          <a:bodyPr/>
          <a:lstStyle>
            <a:lvl1pPr>
              <a:defRPr/>
            </a:lvl1pPr>
          </a:lstStyle>
          <a:p>
            <a:fld id="{799422B1-9EB6-4056-86B1-BBE79342C934}" type="slidenum">
              <a:rPr lang="en-US" smtClean="0"/>
              <a:t>‹#›</a:t>
            </a:fld>
            <a:endParaRPr lang="en-US" dirty="0"/>
          </a:p>
        </p:txBody>
      </p:sp>
    </p:spTree>
    <p:extLst>
      <p:ext uri="{BB962C8B-B14F-4D97-AF65-F5344CB8AC3E}">
        <p14:creationId xmlns:p14="http://schemas.microsoft.com/office/powerpoint/2010/main" val="10360003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Freeform 13">
            <a:extLst>
              <a:ext uri="{FF2B5EF4-FFF2-40B4-BE49-F238E27FC236}">
                <a16:creationId xmlns:a16="http://schemas.microsoft.com/office/drawing/2014/main" id="{D1522C32-CEB3-41AF-BCE0-B834784BCCF8}"/>
              </a:ext>
            </a:extLst>
          </p:cNvPr>
          <p:cNvSpPr>
            <a:spLocks/>
          </p:cNvSpPr>
          <p:nvPr/>
        </p:nvSpPr>
        <p:spPr bwMode="auto">
          <a:xfrm>
            <a:off x="-12700" y="-7938"/>
            <a:ext cx="1221740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rgbClr val="002B5C"/>
              </a:gs>
              <a:gs pos="100000">
                <a:schemeClr val="accent1">
                  <a:lumMod val="20000"/>
                  <a:lumOff val="80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dirty="0">
              <a:latin typeface="+mn-lt"/>
              <a:cs typeface="+mn-cs"/>
            </a:endParaRPr>
          </a:p>
        </p:txBody>
      </p:sp>
      <p:sp>
        <p:nvSpPr>
          <p:cNvPr id="6" name="Freeform 15">
            <a:extLst>
              <a:ext uri="{FF2B5EF4-FFF2-40B4-BE49-F238E27FC236}">
                <a16:creationId xmlns:a16="http://schemas.microsoft.com/office/drawing/2014/main" id="{CF4F5CEE-C19A-4BE2-9A6B-607916CA2DA2}"/>
              </a:ext>
            </a:extLst>
          </p:cNvPr>
          <p:cNvSpPr>
            <a:spLocks/>
          </p:cNvSpPr>
          <p:nvPr/>
        </p:nvSpPr>
        <p:spPr bwMode="auto">
          <a:xfrm>
            <a:off x="5842000" y="-7938"/>
            <a:ext cx="6350000" cy="638176"/>
          </a:xfrm>
          <a:custGeom>
            <a:avLst/>
            <a:gdLst>
              <a:gd name="T0" fmla="*/ 0 w 3000"/>
              <a:gd name="T1" fmla="*/ 0 h 595"/>
              <a:gd name="T2" fmla="*/ 2147483646 w 3000"/>
              <a:gd name="T3" fmla="*/ 2147483646 h 595"/>
              <a:gd name="T4" fmla="*/ 2147483646 w 3000"/>
              <a:gd name="T5" fmla="*/ 2147483646 h 595"/>
              <a:gd name="T6" fmla="*/ 2147483646 w 3000"/>
              <a:gd name="T7" fmla="*/ 2147483646 h 595"/>
              <a:gd name="T8" fmla="*/ 0 w 3000"/>
              <a:gd name="T9" fmla="*/ 0 h 595"/>
              <a:gd name="T10" fmla="*/ 0 60000 65536"/>
              <a:gd name="T11" fmla="*/ 0 60000 65536"/>
              <a:gd name="T12" fmla="*/ 0 60000 65536"/>
              <a:gd name="T13" fmla="*/ 0 60000 65536"/>
              <a:gd name="T14" fmla="*/ 0 60000 65536"/>
              <a:gd name="T15" fmla="*/ 0 w 3000"/>
              <a:gd name="T16" fmla="*/ 0 h 595"/>
              <a:gd name="T17" fmla="*/ 3000 w 3000"/>
              <a:gd name="T18" fmla="*/ 595 h 595"/>
            </a:gdLst>
            <a:ahLst/>
            <a:cxnLst>
              <a:cxn ang="T10">
                <a:pos x="T0" y="T1"/>
              </a:cxn>
              <a:cxn ang="T11">
                <a:pos x="T2" y="T3"/>
              </a:cxn>
              <a:cxn ang="T12">
                <a:pos x="T4" y="T5"/>
              </a:cxn>
              <a:cxn ang="T13">
                <a:pos x="T6" y="T7"/>
              </a:cxn>
              <a:cxn ang="T14">
                <a:pos x="T8" y="T9"/>
              </a:cxn>
            </a:cxnLst>
            <a:rect l="T15" t="T16" r="T17" b="T18"/>
            <a:pathLst>
              <a:path w="3000" h="595">
                <a:moveTo>
                  <a:pt x="0" y="0"/>
                </a:moveTo>
                <a:cubicBezTo>
                  <a:pt x="174" y="102"/>
                  <a:pt x="1168" y="533"/>
                  <a:pt x="1668" y="564"/>
                </a:cubicBezTo>
                <a:cubicBezTo>
                  <a:pt x="2168" y="595"/>
                  <a:pt x="2778" y="279"/>
                  <a:pt x="3000" y="186"/>
                </a:cubicBezTo>
                <a:lnTo>
                  <a:pt x="3000" y="6"/>
                </a:lnTo>
                <a:lnTo>
                  <a:pt x="0" y="0"/>
                </a:lnTo>
                <a:close/>
              </a:path>
            </a:pathLst>
          </a:custGeom>
          <a:gradFill rotWithShape="0">
            <a:gsLst>
              <a:gs pos="0">
                <a:srgbClr val="002B5C"/>
              </a:gs>
              <a:gs pos="53000">
                <a:srgbClr val="D4DEFF"/>
              </a:gs>
              <a:gs pos="83000">
                <a:srgbClr val="D4DEFF"/>
              </a:gs>
              <a:gs pos="100000">
                <a:srgbClr val="96AB94"/>
              </a:gs>
            </a:gsLst>
            <a:lin ang="5400000"/>
          </a:gra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sz="1800" dirty="0"/>
          </a:p>
        </p:txBody>
      </p:sp>
      <p:sp>
        <p:nvSpPr>
          <p:cNvPr id="2" name="Title 1"/>
          <p:cNvSpPr>
            <a:spLocks noGrp="1"/>
          </p:cNvSpPr>
          <p:nvPr>
            <p:ph type="title"/>
          </p:nvPr>
        </p:nvSpPr>
        <p:spPr>
          <a:xfrm>
            <a:off x="609601" y="1524000"/>
            <a:ext cx="4011084" cy="116205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766733" y="1524001"/>
            <a:ext cx="6815667" cy="46021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2743201"/>
            <a:ext cx="4011084" cy="33829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a:extLst>
              <a:ext uri="{FF2B5EF4-FFF2-40B4-BE49-F238E27FC236}">
                <a16:creationId xmlns:a16="http://schemas.microsoft.com/office/drawing/2014/main" id="{346AC4E5-1EA0-4854-BAB9-BE4F0978B77E}"/>
              </a:ext>
            </a:extLst>
          </p:cNvPr>
          <p:cNvSpPr>
            <a:spLocks noGrp="1"/>
          </p:cNvSpPr>
          <p:nvPr>
            <p:ph type="dt" sz="half" idx="10"/>
          </p:nvPr>
        </p:nvSpPr>
        <p:spPr/>
        <p:txBody>
          <a:bodyPr/>
          <a:lstStyle>
            <a:lvl1pPr>
              <a:defRPr/>
            </a:lvl1pPr>
          </a:lstStyle>
          <a:p>
            <a:fld id="{C7871E32-992C-49BD-9057-A82372DCC23F}" type="datetimeFigureOut">
              <a:rPr lang="en-US" smtClean="0"/>
              <a:t>10/5/2018</a:t>
            </a:fld>
            <a:endParaRPr lang="en-US" dirty="0"/>
          </a:p>
        </p:txBody>
      </p:sp>
      <p:sp>
        <p:nvSpPr>
          <p:cNvPr id="8" name="Footer Placeholder 5">
            <a:extLst>
              <a:ext uri="{FF2B5EF4-FFF2-40B4-BE49-F238E27FC236}">
                <a16:creationId xmlns:a16="http://schemas.microsoft.com/office/drawing/2014/main" id="{253A62EF-47DF-42E8-ADD1-DE11C7D19FF8}"/>
              </a:ext>
            </a:extLst>
          </p:cNvPr>
          <p:cNvSpPr>
            <a:spLocks noGrp="1"/>
          </p:cNvSpPr>
          <p:nvPr>
            <p:ph type="ftr" sz="quarter" idx="11"/>
          </p:nvPr>
        </p:nvSpPr>
        <p:spPr/>
        <p:txBody>
          <a:bodyPr/>
          <a:lstStyle>
            <a:lvl1pPr>
              <a:defRPr/>
            </a:lvl1pPr>
          </a:lstStyle>
          <a:p>
            <a:endParaRPr lang="en-US" dirty="0"/>
          </a:p>
        </p:txBody>
      </p:sp>
      <p:sp>
        <p:nvSpPr>
          <p:cNvPr id="9" name="Slide Number Placeholder 6">
            <a:extLst>
              <a:ext uri="{FF2B5EF4-FFF2-40B4-BE49-F238E27FC236}">
                <a16:creationId xmlns:a16="http://schemas.microsoft.com/office/drawing/2014/main" id="{0D6D750D-2721-42F0-9CC8-14063B8B159D}"/>
              </a:ext>
            </a:extLst>
          </p:cNvPr>
          <p:cNvSpPr>
            <a:spLocks noGrp="1"/>
          </p:cNvSpPr>
          <p:nvPr>
            <p:ph type="sldNum" sz="quarter" idx="12"/>
          </p:nvPr>
        </p:nvSpPr>
        <p:spPr/>
        <p:txBody>
          <a:bodyPr/>
          <a:lstStyle>
            <a:lvl1pPr>
              <a:defRPr/>
            </a:lvl1pPr>
          </a:lstStyle>
          <a:p>
            <a:fld id="{799422B1-9EB6-4056-86B1-BBE79342C934}" type="slidenum">
              <a:rPr lang="en-US" smtClean="0"/>
              <a:t>‹#›</a:t>
            </a:fld>
            <a:endParaRPr lang="en-US" dirty="0"/>
          </a:p>
        </p:txBody>
      </p:sp>
    </p:spTree>
    <p:extLst>
      <p:ext uri="{BB962C8B-B14F-4D97-AF65-F5344CB8AC3E}">
        <p14:creationId xmlns:p14="http://schemas.microsoft.com/office/powerpoint/2010/main" val="23263376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Freeform 13">
            <a:extLst>
              <a:ext uri="{FF2B5EF4-FFF2-40B4-BE49-F238E27FC236}">
                <a16:creationId xmlns:a16="http://schemas.microsoft.com/office/drawing/2014/main" id="{2EE83406-8AED-4B1A-82F3-F995FBBA4A36}"/>
              </a:ext>
            </a:extLst>
          </p:cNvPr>
          <p:cNvSpPr>
            <a:spLocks/>
          </p:cNvSpPr>
          <p:nvPr/>
        </p:nvSpPr>
        <p:spPr bwMode="auto">
          <a:xfrm>
            <a:off x="-12700" y="-7938"/>
            <a:ext cx="1221740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rgbClr val="002B5C"/>
              </a:gs>
              <a:gs pos="100000">
                <a:schemeClr val="accent1">
                  <a:lumMod val="20000"/>
                  <a:lumOff val="80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dirty="0">
              <a:latin typeface="+mn-lt"/>
              <a:cs typeface="+mn-cs"/>
            </a:endParaRPr>
          </a:p>
        </p:txBody>
      </p:sp>
      <p:sp>
        <p:nvSpPr>
          <p:cNvPr id="6" name="Freeform 15">
            <a:extLst>
              <a:ext uri="{FF2B5EF4-FFF2-40B4-BE49-F238E27FC236}">
                <a16:creationId xmlns:a16="http://schemas.microsoft.com/office/drawing/2014/main" id="{386F7D51-8CED-4138-B329-35844809F659}"/>
              </a:ext>
            </a:extLst>
          </p:cNvPr>
          <p:cNvSpPr>
            <a:spLocks/>
          </p:cNvSpPr>
          <p:nvPr/>
        </p:nvSpPr>
        <p:spPr bwMode="auto">
          <a:xfrm>
            <a:off x="5842000" y="-7938"/>
            <a:ext cx="6350000" cy="638176"/>
          </a:xfrm>
          <a:custGeom>
            <a:avLst/>
            <a:gdLst>
              <a:gd name="T0" fmla="*/ 0 w 3000"/>
              <a:gd name="T1" fmla="*/ 0 h 595"/>
              <a:gd name="T2" fmla="*/ 2147483646 w 3000"/>
              <a:gd name="T3" fmla="*/ 2147483646 h 595"/>
              <a:gd name="T4" fmla="*/ 2147483646 w 3000"/>
              <a:gd name="T5" fmla="*/ 2147483646 h 595"/>
              <a:gd name="T6" fmla="*/ 2147483646 w 3000"/>
              <a:gd name="T7" fmla="*/ 2147483646 h 595"/>
              <a:gd name="T8" fmla="*/ 0 w 3000"/>
              <a:gd name="T9" fmla="*/ 0 h 595"/>
              <a:gd name="T10" fmla="*/ 0 60000 65536"/>
              <a:gd name="T11" fmla="*/ 0 60000 65536"/>
              <a:gd name="T12" fmla="*/ 0 60000 65536"/>
              <a:gd name="T13" fmla="*/ 0 60000 65536"/>
              <a:gd name="T14" fmla="*/ 0 60000 65536"/>
              <a:gd name="T15" fmla="*/ 0 w 3000"/>
              <a:gd name="T16" fmla="*/ 0 h 595"/>
              <a:gd name="T17" fmla="*/ 3000 w 3000"/>
              <a:gd name="T18" fmla="*/ 595 h 595"/>
            </a:gdLst>
            <a:ahLst/>
            <a:cxnLst>
              <a:cxn ang="T10">
                <a:pos x="T0" y="T1"/>
              </a:cxn>
              <a:cxn ang="T11">
                <a:pos x="T2" y="T3"/>
              </a:cxn>
              <a:cxn ang="T12">
                <a:pos x="T4" y="T5"/>
              </a:cxn>
              <a:cxn ang="T13">
                <a:pos x="T6" y="T7"/>
              </a:cxn>
              <a:cxn ang="T14">
                <a:pos x="T8" y="T9"/>
              </a:cxn>
            </a:cxnLst>
            <a:rect l="T15" t="T16" r="T17" b="T18"/>
            <a:pathLst>
              <a:path w="3000" h="595">
                <a:moveTo>
                  <a:pt x="0" y="0"/>
                </a:moveTo>
                <a:cubicBezTo>
                  <a:pt x="174" y="102"/>
                  <a:pt x="1168" y="533"/>
                  <a:pt x="1668" y="564"/>
                </a:cubicBezTo>
                <a:cubicBezTo>
                  <a:pt x="2168" y="595"/>
                  <a:pt x="2778" y="279"/>
                  <a:pt x="3000" y="186"/>
                </a:cubicBezTo>
                <a:lnTo>
                  <a:pt x="3000" y="6"/>
                </a:lnTo>
                <a:lnTo>
                  <a:pt x="0" y="0"/>
                </a:lnTo>
                <a:close/>
              </a:path>
            </a:pathLst>
          </a:custGeom>
          <a:gradFill rotWithShape="0">
            <a:gsLst>
              <a:gs pos="0">
                <a:srgbClr val="002B5C"/>
              </a:gs>
              <a:gs pos="53000">
                <a:srgbClr val="D4DEFF"/>
              </a:gs>
              <a:gs pos="83000">
                <a:srgbClr val="D4DEFF"/>
              </a:gs>
              <a:gs pos="100000">
                <a:srgbClr val="96AB94"/>
              </a:gs>
            </a:gsLst>
            <a:lin ang="5400000"/>
          </a:gra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sz="1800" dirty="0"/>
          </a:p>
        </p:txBody>
      </p:sp>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a:extLst>
              <a:ext uri="{FF2B5EF4-FFF2-40B4-BE49-F238E27FC236}">
                <a16:creationId xmlns:a16="http://schemas.microsoft.com/office/drawing/2014/main" id="{973608D7-AD5C-454C-A6C2-96B4056A92A6}"/>
              </a:ext>
            </a:extLst>
          </p:cNvPr>
          <p:cNvSpPr>
            <a:spLocks noGrp="1"/>
          </p:cNvSpPr>
          <p:nvPr>
            <p:ph type="dt" sz="half" idx="10"/>
          </p:nvPr>
        </p:nvSpPr>
        <p:spPr/>
        <p:txBody>
          <a:bodyPr/>
          <a:lstStyle>
            <a:lvl1pPr>
              <a:defRPr/>
            </a:lvl1pPr>
          </a:lstStyle>
          <a:p>
            <a:fld id="{C7871E32-992C-49BD-9057-A82372DCC23F}" type="datetimeFigureOut">
              <a:rPr lang="en-US" smtClean="0"/>
              <a:t>10/5/2018</a:t>
            </a:fld>
            <a:endParaRPr lang="en-US" dirty="0"/>
          </a:p>
        </p:txBody>
      </p:sp>
      <p:sp>
        <p:nvSpPr>
          <p:cNvPr id="8" name="Footer Placeholder 5">
            <a:extLst>
              <a:ext uri="{FF2B5EF4-FFF2-40B4-BE49-F238E27FC236}">
                <a16:creationId xmlns:a16="http://schemas.microsoft.com/office/drawing/2014/main" id="{46BD2286-B04D-42B0-94DE-5C6A7A1240BB}"/>
              </a:ext>
            </a:extLst>
          </p:cNvPr>
          <p:cNvSpPr>
            <a:spLocks noGrp="1"/>
          </p:cNvSpPr>
          <p:nvPr>
            <p:ph type="ftr" sz="quarter" idx="11"/>
          </p:nvPr>
        </p:nvSpPr>
        <p:spPr/>
        <p:txBody>
          <a:bodyPr/>
          <a:lstStyle>
            <a:lvl1pPr>
              <a:defRPr/>
            </a:lvl1pPr>
          </a:lstStyle>
          <a:p>
            <a:endParaRPr lang="en-US" dirty="0"/>
          </a:p>
        </p:txBody>
      </p:sp>
      <p:sp>
        <p:nvSpPr>
          <p:cNvPr id="9" name="Slide Number Placeholder 6">
            <a:extLst>
              <a:ext uri="{FF2B5EF4-FFF2-40B4-BE49-F238E27FC236}">
                <a16:creationId xmlns:a16="http://schemas.microsoft.com/office/drawing/2014/main" id="{35F5497B-0735-4428-9C4E-CDDE3D8A89E3}"/>
              </a:ext>
            </a:extLst>
          </p:cNvPr>
          <p:cNvSpPr>
            <a:spLocks noGrp="1"/>
          </p:cNvSpPr>
          <p:nvPr>
            <p:ph type="sldNum" sz="quarter" idx="12"/>
          </p:nvPr>
        </p:nvSpPr>
        <p:spPr/>
        <p:txBody>
          <a:bodyPr/>
          <a:lstStyle>
            <a:lvl1pPr>
              <a:defRPr/>
            </a:lvl1pPr>
          </a:lstStyle>
          <a:p>
            <a:fld id="{799422B1-9EB6-4056-86B1-BBE79342C934}" type="slidenum">
              <a:rPr lang="en-US" smtClean="0"/>
              <a:t>‹#›</a:t>
            </a:fld>
            <a:endParaRPr lang="en-US" dirty="0"/>
          </a:p>
        </p:txBody>
      </p:sp>
    </p:spTree>
    <p:extLst>
      <p:ext uri="{BB962C8B-B14F-4D97-AF65-F5344CB8AC3E}">
        <p14:creationId xmlns:p14="http://schemas.microsoft.com/office/powerpoint/2010/main" val="39069697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EF607A-5F6B-4DAF-BD76-260130E12969}"/>
              </a:ext>
            </a:extLst>
          </p:cNvPr>
          <p:cNvSpPr>
            <a:spLocks noGrp="1"/>
          </p:cNvSpPr>
          <p:nvPr>
            <p:ph type="dt" sz="half" idx="10"/>
          </p:nvPr>
        </p:nvSpPr>
        <p:spPr/>
        <p:txBody>
          <a:bodyPr/>
          <a:lstStyle>
            <a:lvl1pPr>
              <a:defRPr/>
            </a:lvl1pPr>
          </a:lstStyle>
          <a:p>
            <a:fld id="{C7871E32-992C-49BD-9057-A82372DCC23F}" type="datetimeFigureOut">
              <a:rPr lang="en-US" smtClean="0"/>
              <a:t>10/5/2018</a:t>
            </a:fld>
            <a:endParaRPr lang="en-US" dirty="0"/>
          </a:p>
        </p:txBody>
      </p:sp>
      <p:sp>
        <p:nvSpPr>
          <p:cNvPr id="5" name="Footer Placeholder 4">
            <a:extLst>
              <a:ext uri="{FF2B5EF4-FFF2-40B4-BE49-F238E27FC236}">
                <a16:creationId xmlns:a16="http://schemas.microsoft.com/office/drawing/2014/main" id="{BE6255B0-E7D6-4DA5-ADA7-5B9336C178E6}"/>
              </a:ext>
            </a:extLst>
          </p:cNvPr>
          <p:cNvSpPr>
            <a:spLocks noGrp="1"/>
          </p:cNvSpPr>
          <p:nvPr>
            <p:ph type="ftr" sz="quarter" idx="11"/>
          </p:nvPr>
        </p:nvSpPr>
        <p:spPr/>
        <p:txBody>
          <a:bodyPr/>
          <a:lstStyle>
            <a:lvl1pPr>
              <a:defRPr/>
            </a:lvl1pPr>
          </a:lstStyle>
          <a:p>
            <a:endParaRPr lang="en-US" dirty="0"/>
          </a:p>
        </p:txBody>
      </p:sp>
      <p:sp>
        <p:nvSpPr>
          <p:cNvPr id="6" name="Slide Number Placeholder 5">
            <a:extLst>
              <a:ext uri="{FF2B5EF4-FFF2-40B4-BE49-F238E27FC236}">
                <a16:creationId xmlns:a16="http://schemas.microsoft.com/office/drawing/2014/main" id="{A958163C-2A00-4BC0-8B46-1CA3DFD9F7A0}"/>
              </a:ext>
            </a:extLst>
          </p:cNvPr>
          <p:cNvSpPr>
            <a:spLocks noGrp="1"/>
          </p:cNvSpPr>
          <p:nvPr>
            <p:ph type="sldNum" sz="quarter" idx="12"/>
          </p:nvPr>
        </p:nvSpPr>
        <p:spPr/>
        <p:txBody>
          <a:bodyPr/>
          <a:lstStyle>
            <a:lvl1pPr>
              <a:defRPr/>
            </a:lvl1pPr>
          </a:lstStyle>
          <a:p>
            <a:fld id="{799422B1-9EB6-4056-86B1-BBE79342C934}" type="slidenum">
              <a:rPr lang="en-US" smtClean="0"/>
              <a:t>‹#›</a:t>
            </a:fld>
            <a:endParaRPr lang="en-US" dirty="0"/>
          </a:p>
        </p:txBody>
      </p:sp>
    </p:spTree>
    <p:extLst>
      <p:ext uri="{BB962C8B-B14F-4D97-AF65-F5344CB8AC3E}">
        <p14:creationId xmlns:p14="http://schemas.microsoft.com/office/powerpoint/2010/main" val="425238751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02FA73-BD44-48C1-AC3D-9C789E0BC6AB}"/>
              </a:ext>
            </a:extLst>
          </p:cNvPr>
          <p:cNvSpPr>
            <a:spLocks noGrp="1"/>
          </p:cNvSpPr>
          <p:nvPr>
            <p:ph type="dt" sz="half" idx="10"/>
          </p:nvPr>
        </p:nvSpPr>
        <p:spPr/>
        <p:txBody>
          <a:bodyPr/>
          <a:lstStyle>
            <a:lvl1pPr>
              <a:defRPr/>
            </a:lvl1pPr>
          </a:lstStyle>
          <a:p>
            <a:fld id="{C7871E32-992C-49BD-9057-A82372DCC23F}" type="datetimeFigureOut">
              <a:rPr lang="en-US" smtClean="0"/>
              <a:t>10/5/2018</a:t>
            </a:fld>
            <a:endParaRPr lang="en-US" dirty="0"/>
          </a:p>
        </p:txBody>
      </p:sp>
      <p:sp>
        <p:nvSpPr>
          <p:cNvPr id="5" name="Footer Placeholder 4">
            <a:extLst>
              <a:ext uri="{FF2B5EF4-FFF2-40B4-BE49-F238E27FC236}">
                <a16:creationId xmlns:a16="http://schemas.microsoft.com/office/drawing/2014/main" id="{DA489C15-B458-4471-8897-BB122EA58F4F}"/>
              </a:ext>
            </a:extLst>
          </p:cNvPr>
          <p:cNvSpPr>
            <a:spLocks noGrp="1"/>
          </p:cNvSpPr>
          <p:nvPr>
            <p:ph type="ftr" sz="quarter" idx="11"/>
          </p:nvPr>
        </p:nvSpPr>
        <p:spPr/>
        <p:txBody>
          <a:bodyPr/>
          <a:lstStyle>
            <a:lvl1pPr>
              <a:defRPr/>
            </a:lvl1pPr>
          </a:lstStyle>
          <a:p>
            <a:endParaRPr lang="en-US" dirty="0"/>
          </a:p>
        </p:txBody>
      </p:sp>
      <p:sp>
        <p:nvSpPr>
          <p:cNvPr id="6" name="Slide Number Placeholder 5">
            <a:extLst>
              <a:ext uri="{FF2B5EF4-FFF2-40B4-BE49-F238E27FC236}">
                <a16:creationId xmlns:a16="http://schemas.microsoft.com/office/drawing/2014/main" id="{4D2C0B2E-F1C4-46C6-88F8-C8BB1CF7E8D1}"/>
              </a:ext>
            </a:extLst>
          </p:cNvPr>
          <p:cNvSpPr>
            <a:spLocks noGrp="1"/>
          </p:cNvSpPr>
          <p:nvPr>
            <p:ph type="sldNum" sz="quarter" idx="12"/>
          </p:nvPr>
        </p:nvSpPr>
        <p:spPr/>
        <p:txBody>
          <a:bodyPr/>
          <a:lstStyle>
            <a:lvl1pPr>
              <a:defRPr/>
            </a:lvl1pPr>
          </a:lstStyle>
          <a:p>
            <a:fld id="{799422B1-9EB6-4056-86B1-BBE79342C934}" type="slidenum">
              <a:rPr lang="en-US" smtClean="0"/>
              <a:t>‹#›</a:t>
            </a:fld>
            <a:endParaRPr lang="en-US" dirty="0"/>
          </a:p>
        </p:txBody>
      </p:sp>
    </p:spTree>
    <p:extLst>
      <p:ext uri="{BB962C8B-B14F-4D97-AF65-F5344CB8AC3E}">
        <p14:creationId xmlns:p14="http://schemas.microsoft.com/office/powerpoint/2010/main" val="4154152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CF1C13-0984-1D47-BCC8-43CF3F4269AD}" type="datetimeFigureOut">
              <a:rPr lang="en-US" smtClean="0"/>
              <a:t>10/5/2018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C65334A-F4E7-A047-9D01-8CD0CD7D2BB1}" type="slidenum">
              <a:rPr lang="en-US" smtClean="0"/>
              <a:t>‹#›</a:t>
            </a:fld>
            <a:endParaRPr lang="en-US" dirty="0"/>
          </a:p>
        </p:txBody>
      </p:sp>
    </p:spTree>
    <p:extLst>
      <p:ext uri="{BB962C8B-B14F-4D97-AF65-F5344CB8AC3E}">
        <p14:creationId xmlns:p14="http://schemas.microsoft.com/office/powerpoint/2010/main" val="113604879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E8A0B5-3B4E-4BB8-9C14-1BA378854134}" type="datetimeFigureOut">
              <a:rPr lang="en-US" smtClean="0"/>
              <a:t>10/5/2018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7ADBEDA-BAC3-4E33-9F68-9C5C77B18B42}" type="slidenum">
              <a:rPr lang="en-US" smtClean="0"/>
              <a:t>‹#›</a:t>
            </a:fld>
            <a:endParaRPr lang="en-US" dirty="0"/>
          </a:p>
        </p:txBody>
      </p:sp>
    </p:spTree>
    <p:extLst>
      <p:ext uri="{BB962C8B-B14F-4D97-AF65-F5344CB8AC3E}">
        <p14:creationId xmlns:p14="http://schemas.microsoft.com/office/powerpoint/2010/main" val="412430384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E8A0B5-3B4E-4BB8-9C14-1BA378854134}" type="datetimeFigureOut">
              <a:rPr lang="en-US" smtClean="0"/>
              <a:t>10/5/2018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7ADBEDA-BAC3-4E33-9F68-9C5C77B18B42}" type="slidenum">
              <a:rPr lang="en-US" smtClean="0"/>
              <a:t>‹#›</a:t>
            </a:fld>
            <a:endParaRPr lang="en-US" dirty="0"/>
          </a:p>
        </p:txBody>
      </p:sp>
    </p:spTree>
    <p:extLst>
      <p:ext uri="{BB962C8B-B14F-4D97-AF65-F5344CB8AC3E}">
        <p14:creationId xmlns:p14="http://schemas.microsoft.com/office/powerpoint/2010/main" val="259973315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E8A0B5-3B4E-4BB8-9C14-1BA378854134}" type="datetimeFigureOut">
              <a:rPr lang="en-US" smtClean="0"/>
              <a:t>10/5/2018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7ADBEDA-BAC3-4E33-9F68-9C5C77B18B42}" type="slidenum">
              <a:rPr lang="en-US" smtClean="0"/>
              <a:t>‹#›</a:t>
            </a:fld>
            <a:endParaRPr lang="en-US" dirty="0"/>
          </a:p>
        </p:txBody>
      </p:sp>
    </p:spTree>
    <p:extLst>
      <p:ext uri="{BB962C8B-B14F-4D97-AF65-F5344CB8AC3E}">
        <p14:creationId xmlns:p14="http://schemas.microsoft.com/office/powerpoint/2010/main" val="1522103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E8A0B5-3B4E-4BB8-9C14-1BA378854134}" type="datetimeFigureOut">
              <a:rPr lang="en-US" smtClean="0"/>
              <a:t>10/5/2018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7ADBEDA-BAC3-4E33-9F68-9C5C77B18B42}" type="slidenum">
              <a:rPr lang="en-US" smtClean="0"/>
              <a:t>‹#›</a:t>
            </a:fld>
            <a:endParaRPr lang="en-US" dirty="0"/>
          </a:p>
        </p:txBody>
      </p:sp>
    </p:spTree>
    <p:extLst>
      <p:ext uri="{BB962C8B-B14F-4D97-AF65-F5344CB8AC3E}">
        <p14:creationId xmlns:p14="http://schemas.microsoft.com/office/powerpoint/2010/main" val="12725885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E8A0B5-3B4E-4BB8-9C14-1BA378854134}" type="datetimeFigureOut">
              <a:rPr lang="en-US" smtClean="0"/>
              <a:t>10/5/2018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7ADBEDA-BAC3-4E33-9F68-9C5C77B18B42}" type="slidenum">
              <a:rPr lang="en-US" smtClean="0"/>
              <a:t>‹#›</a:t>
            </a:fld>
            <a:endParaRPr lang="en-US" dirty="0"/>
          </a:p>
        </p:txBody>
      </p:sp>
    </p:spTree>
    <p:extLst>
      <p:ext uri="{BB962C8B-B14F-4D97-AF65-F5344CB8AC3E}">
        <p14:creationId xmlns:p14="http://schemas.microsoft.com/office/powerpoint/2010/main" val="331377559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E8A0B5-3B4E-4BB8-9C14-1BA378854134}" type="datetimeFigureOut">
              <a:rPr lang="en-US" smtClean="0"/>
              <a:t>10/5/2018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7ADBEDA-BAC3-4E33-9F68-9C5C77B18B42}" type="slidenum">
              <a:rPr lang="en-US" smtClean="0"/>
              <a:t>‹#›</a:t>
            </a:fld>
            <a:endParaRPr lang="en-US" dirty="0"/>
          </a:p>
        </p:txBody>
      </p:sp>
    </p:spTree>
    <p:extLst>
      <p:ext uri="{BB962C8B-B14F-4D97-AF65-F5344CB8AC3E}">
        <p14:creationId xmlns:p14="http://schemas.microsoft.com/office/powerpoint/2010/main" val="412587996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E8A0B5-3B4E-4BB8-9C14-1BA378854134}" type="datetimeFigureOut">
              <a:rPr lang="en-US" smtClean="0"/>
              <a:t>10/5/2018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7ADBEDA-BAC3-4E33-9F68-9C5C77B18B42}" type="slidenum">
              <a:rPr lang="en-US" smtClean="0"/>
              <a:t>‹#›</a:t>
            </a:fld>
            <a:endParaRPr lang="en-US" dirty="0"/>
          </a:p>
        </p:txBody>
      </p:sp>
    </p:spTree>
    <p:extLst>
      <p:ext uri="{BB962C8B-B14F-4D97-AF65-F5344CB8AC3E}">
        <p14:creationId xmlns:p14="http://schemas.microsoft.com/office/powerpoint/2010/main" val="31710632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E8A0B5-3B4E-4BB8-9C14-1BA378854134}" type="datetimeFigureOut">
              <a:rPr lang="en-US" smtClean="0"/>
              <a:t>10/5/2018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7ADBEDA-BAC3-4E33-9F68-9C5C77B18B42}" type="slidenum">
              <a:rPr lang="en-US" smtClean="0"/>
              <a:t>‹#›</a:t>
            </a:fld>
            <a:endParaRPr lang="en-US" dirty="0"/>
          </a:p>
        </p:txBody>
      </p:sp>
    </p:spTree>
    <p:extLst>
      <p:ext uri="{BB962C8B-B14F-4D97-AF65-F5344CB8AC3E}">
        <p14:creationId xmlns:p14="http://schemas.microsoft.com/office/powerpoint/2010/main" val="355540216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E8A0B5-3B4E-4BB8-9C14-1BA378854134}" type="datetimeFigureOut">
              <a:rPr lang="en-US" smtClean="0"/>
              <a:t>10/5/2018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7ADBEDA-BAC3-4E33-9F68-9C5C77B18B42}" type="slidenum">
              <a:rPr lang="en-US" smtClean="0"/>
              <a:t>‹#›</a:t>
            </a:fld>
            <a:endParaRPr lang="en-US" dirty="0"/>
          </a:p>
        </p:txBody>
      </p:sp>
    </p:spTree>
    <p:extLst>
      <p:ext uri="{BB962C8B-B14F-4D97-AF65-F5344CB8AC3E}">
        <p14:creationId xmlns:p14="http://schemas.microsoft.com/office/powerpoint/2010/main" val="331173854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E8A0B5-3B4E-4BB8-9C14-1BA378854134}" type="datetimeFigureOut">
              <a:rPr lang="en-US" smtClean="0"/>
              <a:t>10/5/2018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7ADBEDA-BAC3-4E33-9F68-9C5C77B18B42}" type="slidenum">
              <a:rPr lang="en-US" smtClean="0"/>
              <a:t>‹#›</a:t>
            </a:fld>
            <a:endParaRPr lang="en-US" dirty="0"/>
          </a:p>
        </p:txBody>
      </p:sp>
    </p:spTree>
    <p:extLst>
      <p:ext uri="{BB962C8B-B14F-4D97-AF65-F5344CB8AC3E}">
        <p14:creationId xmlns:p14="http://schemas.microsoft.com/office/powerpoint/2010/main" val="32661032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8CF1C13-0984-1D47-BCC8-43CF3F4269AD}" type="datetimeFigureOut">
              <a:rPr lang="en-US" smtClean="0"/>
              <a:t>10/5/2018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C65334A-F4E7-A047-9D01-8CD0CD7D2BB1}" type="slidenum">
              <a:rPr lang="en-US" smtClean="0"/>
              <a:t>‹#›</a:t>
            </a:fld>
            <a:endParaRPr lang="en-US" dirty="0"/>
          </a:p>
        </p:txBody>
      </p:sp>
    </p:spTree>
    <p:extLst>
      <p:ext uri="{BB962C8B-B14F-4D97-AF65-F5344CB8AC3E}">
        <p14:creationId xmlns:p14="http://schemas.microsoft.com/office/powerpoint/2010/main" val="29500889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E8A0B5-3B4E-4BB8-9C14-1BA378854134}" type="datetimeFigureOut">
              <a:rPr lang="en-US" smtClean="0"/>
              <a:t>10/5/2018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7ADBEDA-BAC3-4E33-9F68-9C5C77B18B42}" type="slidenum">
              <a:rPr lang="en-US" smtClean="0"/>
              <a:t>‹#›</a:t>
            </a:fld>
            <a:endParaRPr lang="en-US" dirty="0"/>
          </a:p>
        </p:txBody>
      </p:sp>
    </p:spTree>
    <p:extLst>
      <p:ext uri="{BB962C8B-B14F-4D97-AF65-F5344CB8AC3E}">
        <p14:creationId xmlns:p14="http://schemas.microsoft.com/office/powerpoint/2010/main" val="351722432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4" name="Picture 2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01686" y="-2736354"/>
            <a:ext cx="6432948" cy="8325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eeform 14"/>
          <p:cNvSpPr/>
          <p:nvPr userDrawn="1"/>
        </p:nvSpPr>
        <p:spPr>
          <a:xfrm rot="10800000">
            <a:off x="11397342" y="0"/>
            <a:ext cx="794657" cy="2852738"/>
          </a:xfrm>
          <a:custGeom>
            <a:avLst/>
            <a:gdLst>
              <a:gd name="connsiteX0" fmla="*/ 0 w 457200"/>
              <a:gd name="connsiteY0" fmla="*/ 0 h 2853267"/>
              <a:gd name="connsiteX1" fmla="*/ 457200 w 457200"/>
              <a:gd name="connsiteY1" fmla="*/ 2853267 h 2853267"/>
              <a:gd name="connsiteX2" fmla="*/ 0 w 457200"/>
              <a:gd name="connsiteY2" fmla="*/ 2844800 h 2853267"/>
              <a:gd name="connsiteX3" fmla="*/ 0 w 457200"/>
              <a:gd name="connsiteY3" fmla="*/ 0 h 2853267"/>
            </a:gdLst>
            <a:ahLst/>
            <a:cxnLst>
              <a:cxn ang="0">
                <a:pos x="connsiteX0" y="connsiteY0"/>
              </a:cxn>
              <a:cxn ang="0">
                <a:pos x="connsiteX1" y="connsiteY1"/>
              </a:cxn>
              <a:cxn ang="0">
                <a:pos x="connsiteX2" y="connsiteY2"/>
              </a:cxn>
              <a:cxn ang="0">
                <a:pos x="connsiteX3" y="connsiteY3"/>
              </a:cxn>
            </a:cxnLst>
            <a:rect l="l" t="t" r="r" b="b"/>
            <a:pathLst>
              <a:path w="457200" h="2853267">
                <a:moveTo>
                  <a:pt x="0" y="0"/>
                </a:moveTo>
                <a:lnTo>
                  <a:pt x="457200" y="2853267"/>
                </a:lnTo>
                <a:lnTo>
                  <a:pt x="0" y="2844800"/>
                </a:lnTo>
                <a:cubicBezTo>
                  <a:pt x="2822" y="1905000"/>
                  <a:pt x="5645" y="965200"/>
                  <a:pt x="0" y="0"/>
                </a:cubicBezTo>
                <a:close/>
              </a:path>
            </a:pathLst>
          </a:custGeom>
          <a:solidFill>
            <a:srgbClr val="8ED8F8">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6" name="Freeform 15"/>
          <p:cNvSpPr/>
          <p:nvPr userDrawn="1"/>
        </p:nvSpPr>
        <p:spPr>
          <a:xfrm>
            <a:off x="-7938" y="2852738"/>
            <a:ext cx="685801" cy="4013200"/>
          </a:xfrm>
          <a:custGeom>
            <a:avLst/>
            <a:gdLst>
              <a:gd name="connsiteX0" fmla="*/ 0 w 457200"/>
              <a:gd name="connsiteY0" fmla="*/ 0 h 2853267"/>
              <a:gd name="connsiteX1" fmla="*/ 457200 w 457200"/>
              <a:gd name="connsiteY1" fmla="*/ 2853267 h 2853267"/>
              <a:gd name="connsiteX2" fmla="*/ 0 w 457200"/>
              <a:gd name="connsiteY2" fmla="*/ 2844800 h 2853267"/>
              <a:gd name="connsiteX3" fmla="*/ 0 w 457200"/>
              <a:gd name="connsiteY3" fmla="*/ 0 h 2853267"/>
            </a:gdLst>
            <a:ahLst/>
            <a:cxnLst>
              <a:cxn ang="0">
                <a:pos x="connsiteX0" y="connsiteY0"/>
              </a:cxn>
              <a:cxn ang="0">
                <a:pos x="connsiteX1" y="connsiteY1"/>
              </a:cxn>
              <a:cxn ang="0">
                <a:pos x="connsiteX2" y="connsiteY2"/>
              </a:cxn>
              <a:cxn ang="0">
                <a:pos x="connsiteX3" y="connsiteY3"/>
              </a:cxn>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7" name="Title 16"/>
          <p:cNvSpPr>
            <a:spLocks noGrp="1"/>
          </p:cNvSpPr>
          <p:nvPr>
            <p:ph type="title"/>
          </p:nvPr>
        </p:nvSpPr>
        <p:spPr>
          <a:xfrm>
            <a:off x="677863" y="3022146"/>
            <a:ext cx="10515600" cy="1325563"/>
          </a:xfrm>
          <a:prstGeom prst="rect">
            <a:avLst/>
          </a:prstGeom>
        </p:spPr>
        <p:txBody>
          <a:bodyPr/>
          <a:lstStyle>
            <a:lvl1pPr algn="ctr">
              <a:defRPr b="1"/>
            </a:lvl1pPr>
          </a:lstStyle>
          <a:p>
            <a:r>
              <a:rPr lang="en-US"/>
              <a:t>Click to edit Master title style</a:t>
            </a:r>
            <a:endParaRPr lang="en-US" dirty="0"/>
          </a:p>
        </p:txBody>
      </p:sp>
      <p:sp>
        <p:nvSpPr>
          <p:cNvPr id="19" name="Content Placeholder 18"/>
          <p:cNvSpPr>
            <a:spLocks noGrp="1"/>
          </p:cNvSpPr>
          <p:nvPr>
            <p:ph sz="quarter" idx="10" hasCustomPrompt="1"/>
          </p:nvPr>
        </p:nvSpPr>
        <p:spPr>
          <a:xfrm>
            <a:off x="1033689" y="4577669"/>
            <a:ext cx="9340850" cy="1752600"/>
          </a:xfrm>
        </p:spPr>
        <p:txBody>
          <a:bodyPr/>
          <a:lstStyle>
            <a:lvl1pPr marL="0" indent="0" algn="ctr">
              <a:buFontTx/>
              <a:buNone/>
              <a:defRPr/>
            </a:lvl1pPr>
          </a:lstStyle>
          <a:p>
            <a:pPr lvl="0"/>
            <a:r>
              <a:rPr lang="en-US" dirty="0"/>
              <a:t>Speaker Name, Title</a:t>
            </a:r>
          </a:p>
          <a:p>
            <a:pPr lvl="0"/>
            <a:r>
              <a:rPr lang="en-US" dirty="0"/>
              <a:t>The Hospital and </a:t>
            </a:r>
            <a:r>
              <a:rPr lang="en-US" dirty="0" err="1"/>
              <a:t>Healthsystem</a:t>
            </a:r>
            <a:r>
              <a:rPr lang="en-US" dirty="0"/>
              <a:t> Association of Pennsylvania</a:t>
            </a:r>
          </a:p>
          <a:p>
            <a:pPr lvl="0"/>
            <a:r>
              <a:rPr lang="en-US" dirty="0"/>
              <a:t>Date</a:t>
            </a:r>
          </a:p>
        </p:txBody>
      </p:sp>
    </p:spTree>
    <p:extLst>
      <p:ext uri="{BB962C8B-B14F-4D97-AF65-F5344CB8AC3E}">
        <p14:creationId xmlns:p14="http://schemas.microsoft.com/office/powerpoint/2010/main" val="317009258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ullete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93094"/>
            <a:ext cx="8598907"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838200" y="365125"/>
            <a:ext cx="10515600" cy="1325563"/>
          </a:xfrm>
          <a:prstGeom prst="rect">
            <a:avLst/>
          </a:prstGeom>
        </p:spPr>
        <p:txBody>
          <a:bodyPr/>
          <a:lstStyle>
            <a:lvl1pPr algn="ctr">
              <a:defRPr/>
            </a:lvl1pPr>
          </a:lstStyle>
          <a:p>
            <a:r>
              <a:rPr lang="en-US"/>
              <a:t>Click to edit Master title style</a:t>
            </a:r>
            <a:endParaRPr lang="en-US" dirty="0"/>
          </a:p>
        </p:txBody>
      </p:sp>
      <p:sp>
        <p:nvSpPr>
          <p:cNvPr id="6" name="Slide Number Placeholder 5"/>
          <p:cNvSpPr>
            <a:spLocks noGrp="1"/>
          </p:cNvSpPr>
          <p:nvPr>
            <p:ph type="sldNum" sz="quarter" idx="10"/>
          </p:nvPr>
        </p:nvSpPr>
        <p:spPr/>
        <p:txBody>
          <a:bodyPr/>
          <a:lstStyle/>
          <a:p>
            <a:fld id="{FC02C6EA-0F0C-4257-A4E7-A533D441D4E1}" type="slidenum">
              <a:rPr lang="en-US" smtClean="0"/>
              <a:t>‹#›</a:t>
            </a:fld>
            <a:endParaRPr lang="en-US" dirty="0"/>
          </a:p>
        </p:txBody>
      </p:sp>
    </p:spTree>
    <p:extLst>
      <p:ext uri="{BB962C8B-B14F-4D97-AF65-F5344CB8AC3E}">
        <p14:creationId xmlns:p14="http://schemas.microsoft.com/office/powerpoint/2010/main" val="336189846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Title 2"/>
          <p:cNvSpPr>
            <a:spLocks noGrp="1"/>
          </p:cNvSpPr>
          <p:nvPr>
            <p:ph type="title"/>
          </p:nvPr>
        </p:nvSpPr>
        <p:spPr>
          <a:xfrm>
            <a:off x="838200" y="365125"/>
            <a:ext cx="10515600" cy="1325563"/>
          </a:xfrm>
          <a:prstGeom prst="rect">
            <a:avLst/>
          </a:prstGeom>
        </p:spPr>
        <p:txBody>
          <a:bodyPr/>
          <a:lstStyle>
            <a:lvl1pPr algn="ctr">
              <a:defRPr/>
            </a:lvl1pPr>
          </a:lstStyle>
          <a:p>
            <a:r>
              <a:rPr lang="en-US"/>
              <a:t>Click to edit Master title style</a:t>
            </a:r>
            <a:endParaRPr lang="en-US" dirty="0"/>
          </a:p>
        </p:txBody>
      </p:sp>
      <p:sp>
        <p:nvSpPr>
          <p:cNvPr id="7" name="Content Placeholder 6"/>
          <p:cNvSpPr>
            <a:spLocks noGrp="1"/>
          </p:cNvSpPr>
          <p:nvPr>
            <p:ph sz="quarter" idx="11"/>
          </p:nvPr>
        </p:nvSpPr>
        <p:spPr>
          <a:xfrm>
            <a:off x="838200" y="1839913"/>
            <a:ext cx="10591800" cy="24272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p:cNvSpPr>
            <a:spLocks noGrp="1"/>
          </p:cNvSpPr>
          <p:nvPr>
            <p:ph type="sldNum" sz="quarter" idx="12"/>
          </p:nvPr>
        </p:nvSpPr>
        <p:spPr/>
        <p:txBody>
          <a:bodyPr/>
          <a:lstStyle/>
          <a:p>
            <a:fld id="{FC02C6EA-0F0C-4257-A4E7-A533D441D4E1}" type="slidenum">
              <a:rPr lang="en-US" smtClean="0"/>
              <a:t>‹#›</a:t>
            </a:fld>
            <a:endParaRPr lang="en-US" dirty="0"/>
          </a:p>
        </p:txBody>
      </p:sp>
    </p:spTree>
    <p:extLst>
      <p:ext uri="{BB962C8B-B14F-4D97-AF65-F5344CB8AC3E}">
        <p14:creationId xmlns:p14="http://schemas.microsoft.com/office/powerpoint/2010/main" val="16562853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3135"/>
            <a:ext cx="5050971"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96000" y="1828355"/>
            <a:ext cx="5257800" cy="347821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a:xfrm>
            <a:off x="838200" y="365125"/>
            <a:ext cx="10515600" cy="1325563"/>
          </a:xfrm>
          <a:prstGeom prst="rect">
            <a:avLst/>
          </a:prstGeom>
        </p:spPr>
        <p:txBody>
          <a:bodyPr/>
          <a:lstStyle>
            <a:lvl1pPr algn="ctr">
              <a:defRPr/>
            </a:lvl1pPr>
          </a:lstStyle>
          <a:p>
            <a:r>
              <a:rPr lang="en-US"/>
              <a:t>Click to edit Master title style</a:t>
            </a:r>
            <a:endParaRPr lang="en-US" dirty="0"/>
          </a:p>
        </p:txBody>
      </p:sp>
      <p:sp>
        <p:nvSpPr>
          <p:cNvPr id="10" name="Slide Number Placeholder 9"/>
          <p:cNvSpPr>
            <a:spLocks noGrp="1"/>
          </p:cNvSpPr>
          <p:nvPr>
            <p:ph type="sldNum" sz="quarter" idx="10"/>
          </p:nvPr>
        </p:nvSpPr>
        <p:spPr/>
        <p:txBody>
          <a:bodyPr/>
          <a:lstStyle/>
          <a:p>
            <a:fld id="{FC02C6EA-0F0C-4257-A4E7-A533D441D4E1}" type="slidenum">
              <a:rPr lang="en-US" smtClean="0"/>
              <a:t>‹#›</a:t>
            </a:fld>
            <a:endParaRPr lang="en-US" dirty="0"/>
          </a:p>
        </p:txBody>
      </p:sp>
    </p:spTree>
    <p:extLst>
      <p:ext uri="{BB962C8B-B14F-4D97-AF65-F5344CB8AC3E}">
        <p14:creationId xmlns:p14="http://schemas.microsoft.com/office/powerpoint/2010/main" val="172462850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925836"/>
            <a:ext cx="418671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8199" y="2578892"/>
            <a:ext cx="418671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285652" y="1925836"/>
            <a:ext cx="606814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285653" y="2584846"/>
            <a:ext cx="6068147" cy="287978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838200" y="365125"/>
            <a:ext cx="10515600" cy="1325563"/>
          </a:xfrm>
          <a:prstGeom prst="rect">
            <a:avLst/>
          </a:prstGeom>
        </p:spPr>
        <p:txBody>
          <a:bodyPr/>
          <a:lstStyle>
            <a:lvl1pPr algn="ctr">
              <a:defRPr/>
            </a:lvl1pPr>
          </a:lstStyle>
          <a:p>
            <a:r>
              <a:rPr lang="en-US"/>
              <a:t>Click to edit Master title style</a:t>
            </a:r>
            <a:endParaRPr lang="en-US" dirty="0"/>
          </a:p>
        </p:txBody>
      </p:sp>
      <p:sp>
        <p:nvSpPr>
          <p:cNvPr id="9" name="Slide Number Placeholder 8"/>
          <p:cNvSpPr>
            <a:spLocks noGrp="1"/>
          </p:cNvSpPr>
          <p:nvPr>
            <p:ph type="sldNum" sz="quarter" idx="10"/>
          </p:nvPr>
        </p:nvSpPr>
        <p:spPr/>
        <p:txBody>
          <a:bodyPr/>
          <a:lstStyle/>
          <a:p>
            <a:fld id="{FC02C6EA-0F0C-4257-A4E7-A533D441D4E1}" type="slidenum">
              <a:rPr lang="en-US" smtClean="0"/>
              <a:t>‹#›</a:t>
            </a:fld>
            <a:endParaRPr lang="en-US" dirty="0"/>
          </a:p>
        </p:txBody>
      </p:sp>
    </p:spTree>
    <p:extLst>
      <p:ext uri="{BB962C8B-B14F-4D97-AF65-F5344CB8AC3E}">
        <p14:creationId xmlns:p14="http://schemas.microsoft.com/office/powerpoint/2010/main" val="25957662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FC02C6EA-0F0C-4257-A4E7-A533D441D4E1}" type="slidenum">
              <a:rPr lang="en-US" smtClean="0"/>
              <a:t>‹#›</a:t>
            </a:fld>
            <a:endParaRPr lang="en-US" dirty="0"/>
          </a:p>
        </p:txBody>
      </p:sp>
    </p:spTree>
    <p:extLst>
      <p:ext uri="{BB962C8B-B14F-4D97-AF65-F5344CB8AC3E}">
        <p14:creationId xmlns:p14="http://schemas.microsoft.com/office/powerpoint/2010/main" val="47369286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ide by Side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827015" y="1901376"/>
            <a:ext cx="6526785" cy="287745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8200" y="1901376"/>
            <a:ext cx="3855532" cy="3530595"/>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6" name="Title 5"/>
          <p:cNvSpPr>
            <a:spLocks noGrp="1"/>
          </p:cNvSpPr>
          <p:nvPr>
            <p:ph type="title"/>
          </p:nvPr>
        </p:nvSpPr>
        <p:spPr>
          <a:xfrm>
            <a:off x="838200" y="365125"/>
            <a:ext cx="10515600" cy="1325563"/>
          </a:xfrm>
          <a:prstGeom prst="rect">
            <a:avLst/>
          </a:prstGeom>
        </p:spPr>
        <p:txBody>
          <a:bodyPr/>
          <a:lstStyle>
            <a:lvl1pPr algn="ctr">
              <a:defRPr/>
            </a:lvl1pPr>
          </a:lstStyle>
          <a:p>
            <a:r>
              <a:rPr lang="en-US"/>
              <a:t>Click to edit Master title style</a:t>
            </a:r>
            <a:endParaRPr lang="en-US" dirty="0"/>
          </a:p>
        </p:txBody>
      </p:sp>
      <p:sp>
        <p:nvSpPr>
          <p:cNvPr id="9" name="Slide Number Placeholder 8"/>
          <p:cNvSpPr>
            <a:spLocks noGrp="1"/>
          </p:cNvSpPr>
          <p:nvPr>
            <p:ph type="sldNum" sz="quarter" idx="10"/>
          </p:nvPr>
        </p:nvSpPr>
        <p:spPr/>
        <p:txBody>
          <a:bodyPr/>
          <a:lstStyle/>
          <a:p>
            <a:fld id="{FC02C6EA-0F0C-4257-A4E7-A533D441D4E1}" type="slidenum">
              <a:rPr lang="en-US" smtClean="0"/>
              <a:t>‹#›</a:t>
            </a:fld>
            <a:endParaRPr lang="en-US" dirty="0"/>
          </a:p>
        </p:txBody>
      </p:sp>
    </p:spTree>
    <p:extLst>
      <p:ext uri="{BB962C8B-B14F-4D97-AF65-F5344CB8AC3E}">
        <p14:creationId xmlns:p14="http://schemas.microsoft.com/office/powerpoint/2010/main" val="47298416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838200" y="1926771"/>
            <a:ext cx="8598907" cy="3279661"/>
          </a:xfrm>
        </p:spPr>
        <p:txBody>
          <a:bodyPr rtlCol="0" anchor="ctr">
            <a:normAutofit/>
          </a:bodyP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2" name="Title 1"/>
          <p:cNvSpPr>
            <a:spLocks noGrp="1"/>
          </p:cNvSpPr>
          <p:nvPr>
            <p:ph type="title"/>
          </p:nvPr>
        </p:nvSpPr>
        <p:spPr>
          <a:xfrm>
            <a:off x="838200" y="365125"/>
            <a:ext cx="10515600" cy="1325563"/>
          </a:xfrm>
          <a:prstGeom prst="rect">
            <a:avLst/>
          </a:prstGeom>
        </p:spPr>
        <p:txBody>
          <a:bodyPr/>
          <a:lstStyle>
            <a:lvl1pPr algn="ctr">
              <a:defRPr/>
            </a:lvl1pPr>
          </a:lstStyle>
          <a:p>
            <a:r>
              <a:rPr lang="en-US"/>
              <a:t>Click to edit Master title style</a:t>
            </a:r>
            <a:endParaRPr lang="en-US" dirty="0"/>
          </a:p>
        </p:txBody>
      </p:sp>
      <p:sp>
        <p:nvSpPr>
          <p:cNvPr id="4" name="Slide Number Placeholder 3"/>
          <p:cNvSpPr>
            <a:spLocks noGrp="1"/>
          </p:cNvSpPr>
          <p:nvPr>
            <p:ph type="sldNum" sz="quarter" idx="10"/>
          </p:nvPr>
        </p:nvSpPr>
        <p:spPr/>
        <p:txBody>
          <a:bodyPr/>
          <a:lstStyle/>
          <a:p>
            <a:fld id="{FC02C6EA-0F0C-4257-A4E7-A533D441D4E1}" type="slidenum">
              <a:rPr lang="en-US" smtClean="0"/>
              <a:t>‹#›</a:t>
            </a:fld>
            <a:endParaRPr lang="en-US" dirty="0"/>
          </a:p>
        </p:txBody>
      </p:sp>
    </p:spTree>
    <p:extLst>
      <p:ext uri="{BB962C8B-B14F-4D97-AF65-F5344CB8AC3E}">
        <p14:creationId xmlns:p14="http://schemas.microsoft.com/office/powerpoint/2010/main" val="311336231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ntent with background color">
    <p:spTree>
      <p:nvGrpSpPr>
        <p:cNvPr id="1" name=""/>
        <p:cNvGrpSpPr/>
        <p:nvPr/>
      </p:nvGrpSpPr>
      <p:grpSpPr>
        <a:xfrm>
          <a:off x="0" y="0"/>
          <a:ext cx="0" cy="0"/>
          <a:chOff x="0" y="0"/>
          <a:chExt cx="0" cy="0"/>
        </a:xfrm>
      </p:grpSpPr>
      <p:sp>
        <p:nvSpPr>
          <p:cNvPr id="5" name="Title 4"/>
          <p:cNvSpPr>
            <a:spLocks noGrp="1"/>
          </p:cNvSpPr>
          <p:nvPr>
            <p:ph type="title"/>
          </p:nvPr>
        </p:nvSpPr>
        <p:spPr>
          <a:xfrm>
            <a:off x="838200" y="365125"/>
            <a:ext cx="10515600" cy="1325563"/>
          </a:xfrm>
          <a:prstGeom prst="rect">
            <a:avLst/>
          </a:prstGeom>
        </p:spPr>
        <p:txBody>
          <a:bodyPr/>
          <a:lstStyle>
            <a:lvl1pPr algn="ctr">
              <a:defRPr/>
            </a:lvl1pPr>
          </a:lstStyle>
          <a:p>
            <a:r>
              <a:rPr lang="en-US"/>
              <a:t>Click to edit Master title style</a:t>
            </a:r>
            <a:endParaRPr lang="en-US" dirty="0"/>
          </a:p>
        </p:txBody>
      </p:sp>
      <p:sp>
        <p:nvSpPr>
          <p:cNvPr id="8" name="Content Placeholder 7"/>
          <p:cNvSpPr>
            <a:spLocks noGrp="1"/>
          </p:cNvSpPr>
          <p:nvPr>
            <p:ph sz="quarter" idx="11"/>
          </p:nvPr>
        </p:nvSpPr>
        <p:spPr>
          <a:xfrm>
            <a:off x="806450" y="1905000"/>
            <a:ext cx="10547350" cy="2328863"/>
          </a:xfrm>
          <a:ln w="57150">
            <a:solidFill>
              <a:srgbClr val="FBB040"/>
            </a:solidFill>
          </a:ln>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FC02C6EA-0F0C-4257-A4E7-A533D441D4E1}" type="slidenum">
              <a:rPr lang="en-US" smtClean="0"/>
              <a:t>‹#›</a:t>
            </a:fld>
            <a:endParaRPr lang="en-US" dirty="0"/>
          </a:p>
        </p:txBody>
      </p:sp>
    </p:spTree>
    <p:extLst>
      <p:ext uri="{BB962C8B-B14F-4D97-AF65-F5344CB8AC3E}">
        <p14:creationId xmlns:p14="http://schemas.microsoft.com/office/powerpoint/2010/main" val="24084004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8CF1C13-0984-1D47-BCC8-43CF3F4269AD}" type="datetimeFigureOut">
              <a:rPr lang="en-US" smtClean="0"/>
              <a:t>10/5/2018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C65334A-F4E7-A047-9D01-8CD0CD7D2BB1}" type="slidenum">
              <a:rPr lang="en-US" smtClean="0"/>
              <a:t>‹#›</a:t>
            </a:fld>
            <a:endParaRPr lang="en-US" dirty="0"/>
          </a:p>
        </p:txBody>
      </p:sp>
    </p:spTree>
    <p:extLst>
      <p:ext uri="{BB962C8B-B14F-4D97-AF65-F5344CB8AC3E}">
        <p14:creationId xmlns:p14="http://schemas.microsoft.com/office/powerpoint/2010/main" val="182224098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ntent with Background color2">
    <p:spTree>
      <p:nvGrpSpPr>
        <p:cNvPr id="1" name=""/>
        <p:cNvGrpSpPr/>
        <p:nvPr/>
      </p:nvGrpSpPr>
      <p:grpSpPr>
        <a:xfrm>
          <a:off x="0" y="0"/>
          <a:ext cx="0" cy="0"/>
          <a:chOff x="0" y="0"/>
          <a:chExt cx="0" cy="0"/>
        </a:xfrm>
      </p:grpSpPr>
      <p:sp>
        <p:nvSpPr>
          <p:cNvPr id="3" name="Title 2"/>
          <p:cNvSpPr>
            <a:spLocks noGrp="1"/>
          </p:cNvSpPr>
          <p:nvPr>
            <p:ph type="title"/>
          </p:nvPr>
        </p:nvSpPr>
        <p:spPr>
          <a:xfrm>
            <a:off x="838200" y="365125"/>
            <a:ext cx="10515600" cy="1325563"/>
          </a:xfrm>
          <a:prstGeom prst="rect">
            <a:avLst/>
          </a:prstGeom>
        </p:spPr>
        <p:txBody>
          <a:bodyPr/>
          <a:lstStyle>
            <a:lvl1pPr algn="ctr">
              <a:defRPr/>
            </a:lvl1pPr>
          </a:lstStyle>
          <a:p>
            <a:r>
              <a:rPr lang="en-US"/>
              <a:t>Click to edit Master title style</a:t>
            </a:r>
            <a:endParaRPr lang="en-US" dirty="0"/>
          </a:p>
        </p:txBody>
      </p:sp>
      <p:sp>
        <p:nvSpPr>
          <p:cNvPr id="8" name="Text Placeholder 7"/>
          <p:cNvSpPr>
            <a:spLocks noGrp="1"/>
          </p:cNvSpPr>
          <p:nvPr>
            <p:ph type="body" sz="quarter" idx="11"/>
          </p:nvPr>
        </p:nvSpPr>
        <p:spPr>
          <a:xfrm>
            <a:off x="838200" y="1851025"/>
            <a:ext cx="10515600" cy="2492375"/>
          </a:xfrm>
          <a:solidFill>
            <a:srgbClr val="8ED8F8"/>
          </a:solid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FC02C6EA-0F0C-4257-A4E7-A533D441D4E1}" type="slidenum">
              <a:rPr lang="en-US" smtClean="0"/>
              <a:t>‹#›</a:t>
            </a:fld>
            <a:endParaRPr lang="en-US" dirty="0"/>
          </a:p>
        </p:txBody>
      </p:sp>
    </p:spTree>
    <p:extLst>
      <p:ext uri="{BB962C8B-B14F-4D97-AF65-F5344CB8AC3E}">
        <p14:creationId xmlns:p14="http://schemas.microsoft.com/office/powerpoint/2010/main" val="392172860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ntent with Background color3">
    <p:spTree>
      <p:nvGrpSpPr>
        <p:cNvPr id="1" name=""/>
        <p:cNvGrpSpPr/>
        <p:nvPr/>
      </p:nvGrpSpPr>
      <p:grpSpPr>
        <a:xfrm>
          <a:off x="0" y="0"/>
          <a:ext cx="0" cy="0"/>
          <a:chOff x="0" y="0"/>
          <a:chExt cx="0" cy="0"/>
        </a:xfrm>
      </p:grpSpPr>
      <p:sp>
        <p:nvSpPr>
          <p:cNvPr id="3" name="Title 2"/>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8" name="Content Placeholder 7"/>
          <p:cNvSpPr>
            <a:spLocks noGrp="1"/>
          </p:cNvSpPr>
          <p:nvPr>
            <p:ph sz="quarter" idx="15"/>
          </p:nvPr>
        </p:nvSpPr>
        <p:spPr>
          <a:xfrm>
            <a:off x="838200" y="1905000"/>
            <a:ext cx="10515600" cy="2862263"/>
          </a:xfrm>
          <a:solidFill>
            <a:srgbClr val="0072BC">
              <a:alpha val="21176"/>
            </a:srgbClr>
          </a:solid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6"/>
          </p:nvPr>
        </p:nvSpPr>
        <p:spPr/>
        <p:txBody>
          <a:bodyPr/>
          <a:lstStyle/>
          <a:p>
            <a:fld id="{FC02C6EA-0F0C-4257-A4E7-A533D441D4E1}" type="slidenum">
              <a:rPr lang="en-US" smtClean="0"/>
              <a:t>‹#›</a:t>
            </a:fld>
            <a:endParaRPr lang="en-US" dirty="0"/>
          </a:p>
        </p:txBody>
      </p:sp>
    </p:spTree>
    <p:extLst>
      <p:ext uri="{BB962C8B-B14F-4D97-AF65-F5344CB8AC3E}">
        <p14:creationId xmlns:p14="http://schemas.microsoft.com/office/powerpoint/2010/main" val="337227719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2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96861" y="-1"/>
            <a:ext cx="5299075"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918246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23376-9437-ED47-8C10-0AD9F13DC5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28BD0E-1DB5-EE42-A6CC-12E581F35E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4370552-25EE-E84D-8DDE-B9EF058D9A42}"/>
              </a:ext>
            </a:extLst>
          </p:cNvPr>
          <p:cNvSpPr>
            <a:spLocks noGrp="1"/>
          </p:cNvSpPr>
          <p:nvPr>
            <p:ph type="dt" sz="half" idx="10"/>
          </p:nvPr>
        </p:nvSpPr>
        <p:spPr/>
        <p:txBody>
          <a:bodyPr/>
          <a:lstStyle/>
          <a:p>
            <a:fld id="{92160EF2-3C8B-BF45-896C-44DB9A6536A7}" type="datetimeFigureOut">
              <a:rPr lang="en-US" smtClean="0">
                <a:solidFill>
                  <a:prstClr val="black">
                    <a:tint val="75000"/>
                  </a:prstClr>
                </a:solidFill>
              </a:rPr>
              <a:pPr/>
              <a:t>10/5/2018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DCE809A-B89D-E842-A4A7-3C8121E8A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5C51F81-80DE-1745-B644-AD9CCDF0262A}"/>
              </a:ext>
            </a:extLst>
          </p:cNvPr>
          <p:cNvSpPr>
            <a:spLocks noGrp="1"/>
          </p:cNvSpPr>
          <p:nvPr>
            <p:ph type="sldNum" sz="quarter" idx="12"/>
          </p:nvPr>
        </p:nvSpPr>
        <p:spPr/>
        <p:txBody>
          <a:bodyPr/>
          <a:lstStyle/>
          <a:p>
            <a:fld id="{15663A45-CAC2-CD49-9924-CA3FB9812A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654041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081F8-1461-AC4F-9311-F879848ACA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612401-8D78-6E4A-9AA5-FA40D1360EF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2C834D-89F5-804B-90F1-C040F905D70E}"/>
              </a:ext>
            </a:extLst>
          </p:cNvPr>
          <p:cNvSpPr>
            <a:spLocks noGrp="1"/>
          </p:cNvSpPr>
          <p:nvPr>
            <p:ph type="dt" sz="half" idx="10"/>
          </p:nvPr>
        </p:nvSpPr>
        <p:spPr/>
        <p:txBody>
          <a:bodyPr/>
          <a:lstStyle/>
          <a:p>
            <a:fld id="{92160EF2-3C8B-BF45-896C-44DB9A6536A7}" type="datetimeFigureOut">
              <a:rPr lang="en-US" smtClean="0">
                <a:solidFill>
                  <a:prstClr val="black">
                    <a:tint val="75000"/>
                  </a:prstClr>
                </a:solidFill>
              </a:rPr>
              <a:pPr/>
              <a:t>10/5/2018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113F323-19D1-634B-BE54-2A0FE1D6FA0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F146E98-8EA4-FC41-A60F-75FE77CCC519}"/>
              </a:ext>
            </a:extLst>
          </p:cNvPr>
          <p:cNvSpPr>
            <a:spLocks noGrp="1"/>
          </p:cNvSpPr>
          <p:nvPr>
            <p:ph type="sldNum" sz="quarter" idx="12"/>
          </p:nvPr>
        </p:nvSpPr>
        <p:spPr/>
        <p:txBody>
          <a:bodyPr/>
          <a:lstStyle/>
          <a:p>
            <a:fld id="{15663A45-CAC2-CD49-9924-CA3FB9812A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937210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632C3-7706-BE46-9449-C6EAECEEFCD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7D7ED4E-D081-D944-925C-7E3798AEE1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7E9F549-26DD-6F4A-9C8A-1283F96EAEBB}"/>
              </a:ext>
            </a:extLst>
          </p:cNvPr>
          <p:cNvSpPr>
            <a:spLocks noGrp="1"/>
          </p:cNvSpPr>
          <p:nvPr>
            <p:ph type="dt" sz="half" idx="10"/>
          </p:nvPr>
        </p:nvSpPr>
        <p:spPr/>
        <p:txBody>
          <a:bodyPr/>
          <a:lstStyle/>
          <a:p>
            <a:fld id="{92160EF2-3C8B-BF45-896C-44DB9A6536A7}" type="datetimeFigureOut">
              <a:rPr lang="en-US" smtClean="0">
                <a:solidFill>
                  <a:prstClr val="black">
                    <a:tint val="75000"/>
                  </a:prstClr>
                </a:solidFill>
              </a:rPr>
              <a:pPr/>
              <a:t>10/5/2018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64320E2-6BBB-B44E-80DF-04AEFB5F7FC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DBE816C-47A7-C147-A237-DDD224D6BB6E}"/>
              </a:ext>
            </a:extLst>
          </p:cNvPr>
          <p:cNvSpPr>
            <a:spLocks noGrp="1"/>
          </p:cNvSpPr>
          <p:nvPr>
            <p:ph type="sldNum" sz="quarter" idx="12"/>
          </p:nvPr>
        </p:nvSpPr>
        <p:spPr/>
        <p:txBody>
          <a:bodyPr/>
          <a:lstStyle/>
          <a:p>
            <a:fld id="{15663A45-CAC2-CD49-9924-CA3FB9812A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04237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B24F4-4265-744C-9821-C6FC381ADA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17DBD5-7A75-DC43-BD3B-7458D038518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130E3E-6835-2248-9BC2-CDEC805F6E5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07EDE33-2D8A-BE43-BB2A-644299A67937}"/>
              </a:ext>
            </a:extLst>
          </p:cNvPr>
          <p:cNvSpPr>
            <a:spLocks noGrp="1"/>
          </p:cNvSpPr>
          <p:nvPr>
            <p:ph type="dt" sz="half" idx="10"/>
          </p:nvPr>
        </p:nvSpPr>
        <p:spPr/>
        <p:txBody>
          <a:bodyPr/>
          <a:lstStyle/>
          <a:p>
            <a:fld id="{92160EF2-3C8B-BF45-896C-44DB9A6536A7}" type="datetimeFigureOut">
              <a:rPr lang="en-US" smtClean="0">
                <a:solidFill>
                  <a:prstClr val="black">
                    <a:tint val="75000"/>
                  </a:prstClr>
                </a:solidFill>
              </a:rPr>
              <a:pPr/>
              <a:t>10/5/2018</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714ECFD-E4F1-B249-8773-3EA8F79C67B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A69CE9C-695D-0C40-9283-FC79F91A5D66}"/>
              </a:ext>
            </a:extLst>
          </p:cNvPr>
          <p:cNvSpPr>
            <a:spLocks noGrp="1"/>
          </p:cNvSpPr>
          <p:nvPr>
            <p:ph type="sldNum" sz="quarter" idx="12"/>
          </p:nvPr>
        </p:nvSpPr>
        <p:spPr/>
        <p:txBody>
          <a:bodyPr/>
          <a:lstStyle/>
          <a:p>
            <a:fld id="{15663A45-CAC2-CD49-9924-CA3FB9812A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095968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260C3-FC59-D641-AFDD-45B365E734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2AE7A2-BEF3-864A-B5D1-3F44DE89CC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A26C239-A1F8-A64C-8A8E-0CCB405ABFD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75F1CC-2B0D-5E45-B632-1A9742AF26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4C79DAA-3677-D846-B744-CB345E7FE65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A7A3567-2E6C-F840-BC1E-45D5B4C72C6A}"/>
              </a:ext>
            </a:extLst>
          </p:cNvPr>
          <p:cNvSpPr>
            <a:spLocks noGrp="1"/>
          </p:cNvSpPr>
          <p:nvPr>
            <p:ph type="dt" sz="half" idx="10"/>
          </p:nvPr>
        </p:nvSpPr>
        <p:spPr/>
        <p:txBody>
          <a:bodyPr/>
          <a:lstStyle/>
          <a:p>
            <a:fld id="{92160EF2-3C8B-BF45-896C-44DB9A6536A7}" type="datetimeFigureOut">
              <a:rPr lang="en-US" smtClean="0">
                <a:solidFill>
                  <a:prstClr val="black">
                    <a:tint val="75000"/>
                  </a:prstClr>
                </a:solidFill>
              </a:rPr>
              <a:pPr/>
              <a:t>10/5/2018</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4A09FD43-A0FE-3048-90F4-3161C0E3B8BB}"/>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5BEE44B3-BEFB-2E4F-B7CC-97D0C9E80B65}"/>
              </a:ext>
            </a:extLst>
          </p:cNvPr>
          <p:cNvSpPr>
            <a:spLocks noGrp="1"/>
          </p:cNvSpPr>
          <p:nvPr>
            <p:ph type="sldNum" sz="quarter" idx="12"/>
          </p:nvPr>
        </p:nvSpPr>
        <p:spPr/>
        <p:txBody>
          <a:bodyPr/>
          <a:lstStyle/>
          <a:p>
            <a:fld id="{15663A45-CAC2-CD49-9924-CA3FB9812A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348303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6DD40-8279-6442-9E40-2FCC8CD2BD8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B4CDDDE-0BA9-434E-B45A-293B283FD167}"/>
              </a:ext>
            </a:extLst>
          </p:cNvPr>
          <p:cNvSpPr>
            <a:spLocks noGrp="1"/>
          </p:cNvSpPr>
          <p:nvPr>
            <p:ph type="dt" sz="half" idx="10"/>
          </p:nvPr>
        </p:nvSpPr>
        <p:spPr/>
        <p:txBody>
          <a:bodyPr/>
          <a:lstStyle/>
          <a:p>
            <a:fld id="{92160EF2-3C8B-BF45-896C-44DB9A6536A7}" type="datetimeFigureOut">
              <a:rPr lang="en-US" smtClean="0">
                <a:solidFill>
                  <a:prstClr val="black">
                    <a:tint val="75000"/>
                  </a:prstClr>
                </a:solidFill>
              </a:rPr>
              <a:pPr/>
              <a:t>10/5/2018</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DAF56E89-F196-DC43-B312-EB21D73B84B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D82E5390-C3B6-514E-8A1D-52DA3BED58B0}"/>
              </a:ext>
            </a:extLst>
          </p:cNvPr>
          <p:cNvSpPr>
            <a:spLocks noGrp="1"/>
          </p:cNvSpPr>
          <p:nvPr>
            <p:ph type="sldNum" sz="quarter" idx="12"/>
          </p:nvPr>
        </p:nvSpPr>
        <p:spPr/>
        <p:txBody>
          <a:bodyPr/>
          <a:lstStyle/>
          <a:p>
            <a:fld id="{15663A45-CAC2-CD49-9924-CA3FB9812A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048007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F1D7CF-C512-B942-9F52-44CDCEDEB2EA}"/>
              </a:ext>
            </a:extLst>
          </p:cNvPr>
          <p:cNvSpPr>
            <a:spLocks noGrp="1"/>
          </p:cNvSpPr>
          <p:nvPr>
            <p:ph type="dt" sz="half" idx="10"/>
          </p:nvPr>
        </p:nvSpPr>
        <p:spPr/>
        <p:txBody>
          <a:bodyPr/>
          <a:lstStyle/>
          <a:p>
            <a:fld id="{92160EF2-3C8B-BF45-896C-44DB9A6536A7}" type="datetimeFigureOut">
              <a:rPr lang="en-US" smtClean="0">
                <a:solidFill>
                  <a:prstClr val="black">
                    <a:tint val="75000"/>
                  </a:prstClr>
                </a:solidFill>
              </a:rPr>
              <a:pPr/>
              <a:t>10/5/2018</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6FEB4B28-185F-2B4C-B016-F18C896D53E6}"/>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B889CA19-E090-774C-B6A1-15A0536A8E6F}"/>
              </a:ext>
            </a:extLst>
          </p:cNvPr>
          <p:cNvSpPr>
            <a:spLocks noGrp="1"/>
          </p:cNvSpPr>
          <p:nvPr>
            <p:ph type="sldNum" sz="quarter" idx="12"/>
          </p:nvPr>
        </p:nvSpPr>
        <p:spPr/>
        <p:txBody>
          <a:bodyPr/>
          <a:lstStyle/>
          <a:p>
            <a:fld id="{15663A45-CAC2-CD49-9924-CA3FB9812A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73515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106.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theme" Target="../theme/theme10.xml"/><Relationship Id="rId5" Type="http://schemas.openxmlformats.org/officeDocument/2006/relationships/slideLayout" Target="../slideLayouts/slideLayout108.xml"/><Relationship Id="rId4" Type="http://schemas.openxmlformats.org/officeDocument/2006/relationships/slideLayout" Target="../slideLayouts/slideLayout1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7.jp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 Id="rId9" Type="http://schemas.openxmlformats.org/officeDocument/2006/relationships/image" Target="../media/image11.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12.pn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13.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14.jpe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image" Target="../media/image15.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theme" Target="../theme/theme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image" Target="../media/image16.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CF1C13-0984-1D47-BCC8-43CF3F4269AD}" type="datetimeFigureOut">
              <a:rPr lang="en-US" smtClean="0"/>
              <a:t>10/5/2018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65334A-F4E7-A047-9D01-8CD0CD7D2BB1}" type="slidenum">
              <a:rPr lang="en-US" smtClean="0"/>
              <a:t>‹#›</a:t>
            </a:fld>
            <a:endParaRPr lang="en-US" dirty="0"/>
          </a:p>
        </p:txBody>
      </p:sp>
    </p:spTree>
    <p:extLst>
      <p:ext uri="{BB962C8B-B14F-4D97-AF65-F5344CB8AC3E}">
        <p14:creationId xmlns:p14="http://schemas.microsoft.com/office/powerpoint/2010/main" val="8916459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23B55D-9E35-E344-A03E-816C2734E8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57CE61D-9217-4946-907E-FCA90B8ED4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41D130-FB71-A74C-9B64-65CF3F8B2B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F3E8B3-3082-1644-A651-3A44346DE2CB}" type="datetimeFigureOut">
              <a:rPr lang="en-US" smtClean="0"/>
              <a:t>10/5/2018</a:t>
            </a:fld>
            <a:endParaRPr lang="en-US"/>
          </a:p>
        </p:txBody>
      </p:sp>
      <p:sp>
        <p:nvSpPr>
          <p:cNvPr id="5" name="Footer Placeholder 4">
            <a:extLst>
              <a:ext uri="{FF2B5EF4-FFF2-40B4-BE49-F238E27FC236}">
                <a16:creationId xmlns:a16="http://schemas.microsoft.com/office/drawing/2014/main" id="{16F38FD6-D98A-804C-8F75-63352A25DF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77F3340-F6E4-D94E-A64A-79B029CA54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5A421C-C3E7-1448-ADBF-649574C87298}" type="slidenum">
              <a:rPr lang="en-US" smtClean="0"/>
              <a:t>‹#›</a:t>
            </a:fld>
            <a:endParaRPr lang="en-US"/>
          </a:p>
        </p:txBody>
      </p:sp>
      <p:sp>
        <p:nvSpPr>
          <p:cNvPr id="7" name="Rectangle 6">
            <a:extLst>
              <a:ext uri="{FF2B5EF4-FFF2-40B4-BE49-F238E27FC236}">
                <a16:creationId xmlns:a16="http://schemas.microsoft.com/office/drawing/2014/main" id="{5FA16635-74A9-184C-9F65-CA9B97F47C30}"/>
              </a:ext>
            </a:extLst>
          </p:cNvPr>
          <p:cNvSpPr/>
          <p:nvPr userDrawn="1"/>
        </p:nvSpPr>
        <p:spPr>
          <a:xfrm>
            <a:off x="0" y="6566715"/>
            <a:ext cx="12191999" cy="291285"/>
          </a:xfrm>
          <a:prstGeom prst="rect">
            <a:avLst/>
          </a:prstGeom>
          <a:solidFill>
            <a:srgbClr val="9D2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81599675"/>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BF240B-A5FD-4738-910D-564418AE32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4466079-ADA9-47E3-9290-BAEABCCD68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981C7B-ADA1-48FC-813B-D5F0737B93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85216B-101B-4A10-AB6D-ECA7119E6B6E}" type="datetimeFigureOut">
              <a:rPr lang="en-US" smtClean="0"/>
              <a:t>10/5/2018</a:t>
            </a:fld>
            <a:endParaRPr lang="en-US" dirty="0"/>
          </a:p>
        </p:txBody>
      </p:sp>
      <p:sp>
        <p:nvSpPr>
          <p:cNvPr id="5" name="Footer Placeholder 4">
            <a:extLst>
              <a:ext uri="{FF2B5EF4-FFF2-40B4-BE49-F238E27FC236}">
                <a16:creationId xmlns:a16="http://schemas.microsoft.com/office/drawing/2014/main" id="{01590B7A-592B-46FD-A6A2-8E250C3246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A9421E1-1242-4CB1-838C-313DCF2B38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C1389A-322D-4C57-AAD9-90D82EE84575}" type="slidenum">
              <a:rPr lang="en-US" smtClean="0"/>
              <a:t>‹#›</a:t>
            </a:fld>
            <a:endParaRPr lang="en-US" dirty="0"/>
          </a:p>
        </p:txBody>
      </p:sp>
    </p:spTree>
    <p:extLst>
      <p:ext uri="{BB962C8B-B14F-4D97-AF65-F5344CB8AC3E}">
        <p14:creationId xmlns:p14="http://schemas.microsoft.com/office/powerpoint/2010/main" val="32008344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73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MHA_PageMaster.jp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435429" y="1"/>
            <a:ext cx="11146972" cy="112485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35429" y="1366762"/>
            <a:ext cx="11146972" cy="47594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600237" y="6387259"/>
            <a:ext cx="1121363" cy="365125"/>
          </a:xfrm>
          <a:prstGeom prst="rect">
            <a:avLst/>
          </a:prstGeom>
        </p:spPr>
        <p:txBody>
          <a:bodyPr vert="horz" lIns="91440" tIns="45720" rIns="91440" bIns="45720" rtlCol="0" anchor="ctr"/>
          <a:lstStyle>
            <a:lvl1pPr algn="l">
              <a:defRPr sz="1000">
                <a:solidFill>
                  <a:schemeClr val="tx1">
                    <a:tint val="75000"/>
                  </a:schemeClr>
                </a:solidFill>
              </a:defRPr>
            </a:lvl1pPr>
          </a:lstStyle>
          <a:p>
            <a:pPr defTabSz="457200"/>
            <a:fld id="{FA1571CD-DD4A-0047-AAAC-46E29F650EA9}" type="datetime1">
              <a:rPr lang="en-US" smtClean="0">
                <a:solidFill>
                  <a:srgbClr val="011546">
                    <a:tint val="75000"/>
                  </a:srgbClr>
                </a:solidFill>
              </a:rPr>
              <a:pPr defTabSz="457200"/>
              <a:t>10/5/2018</a:t>
            </a:fld>
            <a:endParaRPr lang="en-US" dirty="0">
              <a:solidFill>
                <a:srgbClr val="011546">
                  <a:tint val="75000"/>
                </a:srgbClr>
              </a:solidFill>
            </a:endParaRPr>
          </a:p>
        </p:txBody>
      </p:sp>
      <p:sp>
        <p:nvSpPr>
          <p:cNvPr id="5" name="Footer Placeholder 4"/>
          <p:cNvSpPr>
            <a:spLocks noGrp="1"/>
          </p:cNvSpPr>
          <p:nvPr>
            <p:ph type="ftr" sz="quarter" idx="3"/>
          </p:nvPr>
        </p:nvSpPr>
        <p:spPr>
          <a:xfrm>
            <a:off x="7721600" y="6387259"/>
            <a:ext cx="38608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pPr defTabSz="457200"/>
            <a:r>
              <a:rPr lang="en-US" dirty="0">
                <a:solidFill>
                  <a:srgbClr val="011546">
                    <a:tint val="75000"/>
                  </a:srgbClr>
                </a:solidFill>
              </a:rPr>
              <a:t>Massachusetts Health &amp; Hospital Association</a:t>
            </a:r>
          </a:p>
        </p:txBody>
      </p:sp>
      <p:sp>
        <p:nvSpPr>
          <p:cNvPr id="6" name="Slide Number Placeholder 5"/>
          <p:cNvSpPr>
            <a:spLocks noGrp="1"/>
          </p:cNvSpPr>
          <p:nvPr>
            <p:ph type="sldNum" sz="quarter" idx="4"/>
          </p:nvPr>
        </p:nvSpPr>
        <p:spPr>
          <a:xfrm>
            <a:off x="1547833" y="6387259"/>
            <a:ext cx="509255" cy="365125"/>
          </a:xfrm>
          <a:prstGeom prst="rect">
            <a:avLst/>
          </a:prstGeom>
        </p:spPr>
        <p:txBody>
          <a:bodyPr vert="horz" lIns="91440" tIns="45720" rIns="91440" bIns="45720" rtlCol="0" anchor="ctr"/>
          <a:lstStyle>
            <a:lvl1pPr algn="l">
              <a:defRPr sz="1000">
                <a:solidFill>
                  <a:schemeClr val="tx1">
                    <a:tint val="75000"/>
                  </a:schemeClr>
                </a:solidFill>
              </a:defRPr>
            </a:lvl1pPr>
          </a:lstStyle>
          <a:p>
            <a:pPr defTabSz="457200"/>
            <a:fld id="{A99268C1-3695-C245-97D8-0B1F5EAC8F80}" type="slidenum">
              <a:rPr lang="en-US" smtClean="0">
                <a:solidFill>
                  <a:srgbClr val="011546">
                    <a:tint val="75000"/>
                  </a:srgbClr>
                </a:solidFill>
              </a:rPr>
              <a:pPr defTabSz="457200"/>
              <a:t>‹#›</a:t>
            </a:fld>
            <a:endParaRPr lang="en-US" dirty="0">
              <a:solidFill>
                <a:srgbClr val="011546">
                  <a:tint val="75000"/>
                </a:srgbClr>
              </a:solidFill>
            </a:endParaRPr>
          </a:p>
        </p:txBody>
      </p:sp>
    </p:spTree>
    <p:extLst>
      <p:ext uri="{BB962C8B-B14F-4D97-AF65-F5344CB8AC3E}">
        <p14:creationId xmlns:p14="http://schemas.microsoft.com/office/powerpoint/2010/main" val="338236944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hf hdr="0" ftr="0" dt="0"/>
  <p:txStyles>
    <p:titleStyle>
      <a:lvl1pPr algn="l" defTabSz="457200" rtl="0" eaLnBrk="1" latinLnBrk="0" hangingPunct="1">
        <a:spcBef>
          <a:spcPct val="0"/>
        </a:spcBef>
        <a:buNone/>
        <a:defRPr sz="3200" kern="1200">
          <a:solidFill>
            <a:schemeClr val="bg1"/>
          </a:solidFill>
          <a:latin typeface="+mj-lt"/>
          <a:ea typeface="+mj-ea"/>
          <a:cs typeface="+mj-cs"/>
        </a:defRPr>
      </a:lvl1pPr>
    </p:titleStyle>
    <p:bodyStyle>
      <a:lvl1pPr marL="256032" indent="-256032" algn="l" defTabSz="457200" rtl="0" eaLnBrk="1" latinLnBrk="0" hangingPunct="1">
        <a:spcBef>
          <a:spcPct val="20000"/>
        </a:spcBef>
        <a:buClr>
          <a:schemeClr val="accent2"/>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2"/>
        </a:buClr>
        <a:buFont typeface="Arial"/>
        <a:buChar char="–"/>
        <a:defRPr sz="2400" kern="1200">
          <a:solidFill>
            <a:schemeClr val="tx1"/>
          </a:solidFill>
          <a:latin typeface="+mn-lt"/>
          <a:ea typeface="+mn-ea"/>
          <a:cs typeface="+mn-cs"/>
        </a:defRPr>
      </a:lvl2pPr>
      <a:lvl3pPr marL="96012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32588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150876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9"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52400"/>
            <a:ext cx="109728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0"/>
            <a:ext cx="10972800" cy="48768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46673572"/>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8" r:id="rId7"/>
  </p:sldLayoutIdLst>
  <p:txStyles>
    <p:titleStyle>
      <a:lvl1pPr algn="ctr" defTabSz="914400" rtl="0" eaLnBrk="1" latinLnBrk="0" hangingPunct="1">
        <a:lnSpc>
          <a:spcPts val="4000"/>
        </a:lnSpc>
        <a:spcBef>
          <a:spcPct val="0"/>
        </a:spcBef>
        <a:buNone/>
        <a:defRPr sz="4400" kern="1200" baseline="0">
          <a:solidFill>
            <a:schemeClr val="bg1"/>
          </a:solidFill>
          <a:latin typeface="Calibri" pitchFamily="34" charset="0"/>
          <a:ea typeface="+mj-ea"/>
          <a:cs typeface="Arial" pitchFamily="34" charset="0"/>
        </a:defRPr>
      </a:lvl1pPr>
    </p:titleStyle>
    <p:bodyStyle>
      <a:lvl1pPr marL="342900" indent="-342900" algn="l" defTabSz="914400" rtl="0" eaLnBrk="1" latinLnBrk="0" hangingPunct="1">
        <a:spcBef>
          <a:spcPct val="20000"/>
        </a:spcBef>
        <a:buClr>
          <a:srgbClr val="215968"/>
        </a:buClr>
        <a:buSzPct val="120000"/>
        <a:buFont typeface="Wingdings" pitchFamily="2" charset="2"/>
        <a:buChar char="§"/>
        <a:defRPr sz="3200" kern="1200">
          <a:solidFill>
            <a:schemeClr val="tx1"/>
          </a:solidFill>
          <a:latin typeface="+mn-lt"/>
          <a:ea typeface="+mn-ea"/>
          <a:cs typeface="+mn-cs"/>
        </a:defRPr>
      </a:lvl1pPr>
      <a:lvl2pPr marL="692150" indent="-346075" algn="l" defTabSz="914400" rtl="0" eaLnBrk="1" latinLnBrk="0" hangingPunct="1">
        <a:spcBef>
          <a:spcPct val="20000"/>
        </a:spcBef>
        <a:buClr>
          <a:srgbClr val="31859C"/>
        </a:buClr>
        <a:buSzPct val="120000"/>
        <a:buFont typeface="Arial" pitchFamily="34" charset="0"/>
        <a:buChar char="•"/>
        <a:defRPr sz="2800" kern="1200">
          <a:solidFill>
            <a:schemeClr val="tx1"/>
          </a:solidFill>
          <a:latin typeface="+mn-lt"/>
          <a:ea typeface="+mn-ea"/>
          <a:cs typeface="+mn-cs"/>
        </a:defRPr>
      </a:lvl2pPr>
      <a:lvl3pPr marL="1025525" indent="-333375" algn="l" defTabSz="914400" rtl="0" eaLnBrk="1" latinLnBrk="0" hangingPunct="1">
        <a:spcBef>
          <a:spcPct val="20000"/>
        </a:spcBef>
        <a:buClr>
          <a:srgbClr val="31859C"/>
        </a:buClr>
        <a:buSzPct val="90000"/>
        <a:buFont typeface="Courier New" pitchFamily="49" charset="0"/>
        <a:buChar char="o"/>
        <a:defRPr sz="2400" kern="1200">
          <a:solidFill>
            <a:schemeClr val="tx1"/>
          </a:solidFill>
          <a:latin typeface="+mn-lt"/>
          <a:ea typeface="+mn-ea"/>
          <a:cs typeface="+mn-cs"/>
        </a:defRPr>
      </a:lvl3pPr>
      <a:lvl4pPr marL="1371600" indent="-346075" algn="l" defTabSz="914400" rtl="0" eaLnBrk="1" latinLnBrk="0" hangingPunct="1">
        <a:spcBef>
          <a:spcPct val="20000"/>
        </a:spcBef>
        <a:buClr>
          <a:srgbClr val="31859C"/>
        </a:buClr>
        <a:buSzPct val="80000"/>
        <a:buFont typeface="Wingdings" pitchFamily="2" charset="2"/>
        <a:buChar char="q"/>
        <a:defRPr sz="2000" kern="1200">
          <a:solidFill>
            <a:schemeClr val="tx1"/>
          </a:solidFill>
          <a:latin typeface="+mn-lt"/>
          <a:ea typeface="+mn-ea"/>
          <a:cs typeface="+mn-cs"/>
        </a:defRPr>
      </a:lvl4pPr>
      <a:lvl5pPr marL="1717675" indent="-346075" algn="l" defTabSz="914400" rtl="0" eaLnBrk="1" latinLnBrk="0" hangingPunct="1">
        <a:spcBef>
          <a:spcPct val="20000"/>
        </a:spcBef>
        <a:buClr>
          <a:srgbClr val="31859C"/>
        </a:buClr>
        <a:buFont typeface="Wingdings" pitchFamily="2" charset="2"/>
        <a:buChar char="ü"/>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0"/>
            <a:ext cx="12192000" cy="914400"/>
          </a:xfrm>
          <a:prstGeom prst="rect">
            <a:avLst/>
          </a:prstGeom>
          <a:solidFill>
            <a:srgbClr val="0076B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pic>
        <p:nvPicPr>
          <p:cNvPr id="1027" name="Picture 3" descr="HREThr-02.jpg - Windows Photo Viewer"/>
          <p:cNvPicPr>
            <a:picLocks noChangeAspect="1"/>
          </p:cNvPicPr>
          <p:nvPr/>
        </p:nvPicPr>
        <p:blipFill>
          <a:blip r:embed="rId13">
            <a:extLst>
              <a:ext uri="{28A0092B-C50C-407E-A947-70E740481C1C}">
                <a14:useLocalDpi xmlns:a14="http://schemas.microsoft.com/office/drawing/2010/main" val="0"/>
              </a:ext>
            </a:extLst>
          </a:blip>
          <a:srcRect l="11003" t="13127" r="11565" b="30714"/>
          <a:stretch>
            <a:fillRect/>
          </a:stretch>
        </p:blipFill>
        <p:spPr bwMode="auto">
          <a:xfrm>
            <a:off x="10769600" y="6207126"/>
            <a:ext cx="13208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7"/>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4817" y="6089650"/>
            <a:ext cx="16002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Tree>
    <p:extLst>
      <p:ext uri="{BB962C8B-B14F-4D97-AF65-F5344CB8AC3E}">
        <p14:creationId xmlns:p14="http://schemas.microsoft.com/office/powerpoint/2010/main" val="201233321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hf hdr="0" ftr="0" dt="0"/>
  <p:txStyles>
    <p:titleStyle>
      <a:lvl1pPr algn="ctr" defTabSz="457200" rtl="0" eaLnBrk="0" fontAlgn="base" hangingPunct="0">
        <a:spcBef>
          <a:spcPct val="0"/>
        </a:spcBef>
        <a:spcAft>
          <a:spcPct val="0"/>
        </a:spcAft>
        <a:defRPr sz="4400" b="0" i="0" u="none"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7B7454D-2596-4883-87EF-C9D4FDE9AE88}"/>
              </a:ext>
            </a:extLst>
          </p:cNvPr>
          <p:cNvSpPr>
            <a:spLocks noGrp="1"/>
          </p:cNvSpPr>
          <p:nvPr>
            <p:ph type="title"/>
          </p:nvPr>
        </p:nvSpPr>
        <p:spPr bwMode="auto">
          <a:xfrm>
            <a:off x="2032000" y="838200"/>
            <a:ext cx="934720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97D7BCA5-08C5-4518-84CF-8D5E442B29E3}"/>
              </a:ext>
            </a:extLst>
          </p:cNvPr>
          <p:cNvSpPr>
            <a:spLocks noGrp="1"/>
          </p:cNvSpPr>
          <p:nvPr>
            <p:ph type="body" idx="1"/>
          </p:nvPr>
        </p:nvSpPr>
        <p:spPr bwMode="auto">
          <a:xfrm>
            <a:off x="609600" y="2133601"/>
            <a:ext cx="10972800" cy="399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2503936-9C19-45AB-A0EA-3BE42253E4A2}"/>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fld id="{C7871E32-992C-49BD-9057-A82372DCC23F}" type="datetimeFigureOut">
              <a:rPr lang="en-US" smtClean="0"/>
              <a:t>10/5/2018</a:t>
            </a:fld>
            <a:endParaRPr lang="en-US" dirty="0"/>
          </a:p>
        </p:txBody>
      </p:sp>
      <p:sp>
        <p:nvSpPr>
          <p:cNvPr id="5" name="Footer Placeholder 4">
            <a:extLst>
              <a:ext uri="{FF2B5EF4-FFF2-40B4-BE49-F238E27FC236}">
                <a16:creationId xmlns:a16="http://schemas.microsoft.com/office/drawing/2014/main" id="{32B97A8A-32B3-4F4D-A646-9C9CAD039727}"/>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endParaRPr lang="en-US" dirty="0"/>
          </a:p>
        </p:txBody>
      </p:sp>
      <p:sp>
        <p:nvSpPr>
          <p:cNvPr id="6" name="Slide Number Placeholder 5">
            <a:extLst>
              <a:ext uri="{FF2B5EF4-FFF2-40B4-BE49-F238E27FC236}">
                <a16:creationId xmlns:a16="http://schemas.microsoft.com/office/drawing/2014/main" id="{3CB707BC-E627-4836-9070-65568906F278}"/>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799422B1-9EB6-4056-86B1-BBE79342C934}" type="slidenum">
              <a:rPr lang="en-US" smtClean="0"/>
              <a:t>‹#›</a:t>
            </a:fld>
            <a:endParaRPr lang="en-US" dirty="0"/>
          </a:p>
        </p:txBody>
      </p:sp>
      <p:sp>
        <p:nvSpPr>
          <p:cNvPr id="1031" name="Freeform 7">
            <a:extLst>
              <a:ext uri="{FF2B5EF4-FFF2-40B4-BE49-F238E27FC236}">
                <a16:creationId xmlns:a16="http://schemas.microsoft.com/office/drawing/2014/main" id="{E3411882-9C42-4BB5-A1C9-08E3958E8B43}"/>
              </a:ext>
            </a:extLst>
          </p:cNvPr>
          <p:cNvSpPr>
            <a:spLocks/>
          </p:cNvSpPr>
          <p:nvPr/>
        </p:nvSpPr>
        <p:spPr bwMode="auto">
          <a:xfrm>
            <a:off x="5842000" y="-7938"/>
            <a:ext cx="6350000" cy="638176"/>
          </a:xfrm>
          <a:custGeom>
            <a:avLst/>
            <a:gdLst>
              <a:gd name="T0" fmla="*/ 0 w 3000"/>
              <a:gd name="T1" fmla="*/ 0 h 595"/>
              <a:gd name="T2" fmla="*/ 2147483646 w 3000"/>
              <a:gd name="T3" fmla="*/ 2147483646 h 595"/>
              <a:gd name="T4" fmla="*/ 2147483646 w 3000"/>
              <a:gd name="T5" fmla="*/ 2147483646 h 595"/>
              <a:gd name="T6" fmla="*/ 2147483646 w 3000"/>
              <a:gd name="T7" fmla="*/ 2147483646 h 595"/>
              <a:gd name="T8" fmla="*/ 0 w 3000"/>
              <a:gd name="T9" fmla="*/ 0 h 595"/>
              <a:gd name="T10" fmla="*/ 0 60000 65536"/>
              <a:gd name="T11" fmla="*/ 0 60000 65536"/>
              <a:gd name="T12" fmla="*/ 0 60000 65536"/>
              <a:gd name="T13" fmla="*/ 0 60000 65536"/>
              <a:gd name="T14" fmla="*/ 0 60000 65536"/>
              <a:gd name="T15" fmla="*/ 0 w 3000"/>
              <a:gd name="T16" fmla="*/ 0 h 595"/>
              <a:gd name="T17" fmla="*/ 3000 w 3000"/>
              <a:gd name="T18" fmla="*/ 595 h 595"/>
            </a:gdLst>
            <a:ahLst/>
            <a:cxnLst>
              <a:cxn ang="T10">
                <a:pos x="T0" y="T1"/>
              </a:cxn>
              <a:cxn ang="T11">
                <a:pos x="T2" y="T3"/>
              </a:cxn>
              <a:cxn ang="T12">
                <a:pos x="T4" y="T5"/>
              </a:cxn>
              <a:cxn ang="T13">
                <a:pos x="T6" y="T7"/>
              </a:cxn>
              <a:cxn ang="T14">
                <a:pos x="T8" y="T9"/>
              </a:cxn>
            </a:cxnLst>
            <a:rect l="T15" t="T16" r="T17" b="T18"/>
            <a:pathLst>
              <a:path w="3000" h="595">
                <a:moveTo>
                  <a:pt x="0" y="0"/>
                </a:moveTo>
                <a:cubicBezTo>
                  <a:pt x="174" y="102"/>
                  <a:pt x="1168" y="533"/>
                  <a:pt x="1668" y="564"/>
                </a:cubicBezTo>
                <a:cubicBezTo>
                  <a:pt x="2168" y="595"/>
                  <a:pt x="2778" y="279"/>
                  <a:pt x="3000" y="186"/>
                </a:cubicBezTo>
                <a:lnTo>
                  <a:pt x="3000" y="6"/>
                </a:lnTo>
                <a:lnTo>
                  <a:pt x="0" y="0"/>
                </a:lnTo>
                <a:close/>
              </a:path>
            </a:pathLst>
          </a:custGeom>
          <a:gradFill rotWithShape="0">
            <a:gsLst>
              <a:gs pos="0">
                <a:srgbClr val="002B5C"/>
              </a:gs>
              <a:gs pos="53000">
                <a:srgbClr val="D4DEFF"/>
              </a:gs>
              <a:gs pos="83000">
                <a:srgbClr val="D4DEFF"/>
              </a:gs>
              <a:gs pos="100000">
                <a:srgbClr val="96AB94"/>
              </a:gs>
            </a:gsLst>
            <a:lin ang="5400000"/>
          </a:gra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sz="1800" dirty="0"/>
          </a:p>
        </p:txBody>
      </p:sp>
      <p:grpSp>
        <p:nvGrpSpPr>
          <p:cNvPr id="1032" name="Group 13">
            <a:extLst>
              <a:ext uri="{FF2B5EF4-FFF2-40B4-BE49-F238E27FC236}">
                <a16:creationId xmlns:a16="http://schemas.microsoft.com/office/drawing/2014/main" id="{300CA01E-FF8C-4972-89D5-8BE14CE281EC}"/>
              </a:ext>
            </a:extLst>
          </p:cNvPr>
          <p:cNvGrpSpPr>
            <a:grpSpLocks/>
          </p:cNvGrpSpPr>
          <p:nvPr/>
        </p:nvGrpSpPr>
        <p:grpSpPr bwMode="auto">
          <a:xfrm rot="21360000" flipH="1">
            <a:off x="-25400" y="5729289"/>
            <a:ext cx="12242800" cy="649287"/>
            <a:chOff x="-19045" y="216550"/>
            <a:chExt cx="9180548" cy="649224"/>
          </a:xfrm>
        </p:grpSpPr>
        <p:sp>
          <p:nvSpPr>
            <p:cNvPr id="1036" name="Freeform 12">
              <a:extLst>
                <a:ext uri="{FF2B5EF4-FFF2-40B4-BE49-F238E27FC236}">
                  <a16:creationId xmlns:a16="http://schemas.microsoft.com/office/drawing/2014/main" id="{EA98917F-E728-4B18-9A14-AB3FCC48FA57}"/>
                </a:ext>
              </a:extLst>
            </p:cNvPr>
            <p:cNvSpPr>
              <a:spLocks/>
            </p:cNvSpPr>
            <p:nvPr/>
          </p:nvSpPr>
          <p:spPr bwMode="auto">
            <a:xfrm rot="-164308">
              <a:off x="2036" y="199774"/>
              <a:ext cx="9163089" cy="649224"/>
            </a:xfrm>
            <a:custGeom>
              <a:avLst/>
              <a:gdLst>
                <a:gd name="T0" fmla="*/ 0 w 5772"/>
                <a:gd name="T1" fmla="*/ 2147483646 h 1055"/>
                <a:gd name="T2" fmla="*/ 2147483646 w 5772"/>
                <a:gd name="T3" fmla="*/ 2147483646 h 1055"/>
                <a:gd name="T4" fmla="*/ 2147483646 w 5772"/>
                <a:gd name="T5" fmla="*/ 2147483646 h 1055"/>
                <a:gd name="T6" fmla="*/ 2147483646 w 5772"/>
                <a:gd name="T7" fmla="*/ 0 h 1055"/>
                <a:gd name="T8" fmla="*/ 0 60000 65536"/>
                <a:gd name="T9" fmla="*/ 0 60000 65536"/>
                <a:gd name="T10" fmla="*/ 0 60000 65536"/>
                <a:gd name="T11" fmla="*/ 0 60000 65536"/>
                <a:gd name="T12" fmla="*/ 0 w 5772"/>
                <a:gd name="T13" fmla="*/ 0 h 1055"/>
                <a:gd name="T14" fmla="*/ 5772 w 5772"/>
                <a:gd name="T15" fmla="*/ 1055 h 1055"/>
              </a:gdLst>
              <a:ahLst/>
              <a:cxnLst>
                <a:cxn ang="T8">
                  <a:pos x="T0" y="T1"/>
                </a:cxn>
                <a:cxn ang="T9">
                  <a:pos x="T2" y="T3"/>
                </a:cxn>
                <a:cxn ang="T10">
                  <a:pos x="T4" y="T5"/>
                </a:cxn>
                <a:cxn ang="T11">
                  <a:pos x="T6" y="T7"/>
                </a:cxn>
              </a:cxnLst>
              <a:rect l="T12" t="T13" r="T14" b="T15"/>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solidFill>
                <a:schemeClr val="tx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800" dirty="0"/>
            </a:p>
          </p:txBody>
        </p:sp>
        <p:sp>
          <p:nvSpPr>
            <p:cNvPr id="1037" name="Freeform 13">
              <a:extLst>
                <a:ext uri="{FF2B5EF4-FFF2-40B4-BE49-F238E27FC236}">
                  <a16:creationId xmlns:a16="http://schemas.microsoft.com/office/drawing/2014/main" id="{4732BA59-13B6-4E0A-9A55-DAA06E0644C9}"/>
                </a:ext>
              </a:extLst>
            </p:cNvPr>
            <p:cNvSpPr>
              <a:spLocks/>
            </p:cNvSpPr>
            <p:nvPr/>
          </p:nvSpPr>
          <p:spPr bwMode="auto">
            <a:xfrm rot="-164308">
              <a:off x="1378" y="272427"/>
              <a:ext cx="9175787" cy="530174"/>
            </a:xfrm>
            <a:custGeom>
              <a:avLst/>
              <a:gdLst>
                <a:gd name="T0" fmla="*/ 0 w 5766"/>
                <a:gd name="T1" fmla="*/ 2147483646 h 854"/>
                <a:gd name="T2" fmla="*/ 2147483646 w 5766"/>
                <a:gd name="T3" fmla="*/ 2147483646 h 854"/>
                <a:gd name="T4" fmla="*/ 2147483646 w 5766"/>
                <a:gd name="T5" fmla="*/ 2147483646 h 854"/>
                <a:gd name="T6" fmla="*/ 2147483646 w 5766"/>
                <a:gd name="T7" fmla="*/ 0 h 854"/>
                <a:gd name="T8" fmla="*/ 0 60000 65536"/>
                <a:gd name="T9" fmla="*/ 0 60000 65536"/>
                <a:gd name="T10" fmla="*/ 0 60000 65536"/>
                <a:gd name="T11" fmla="*/ 0 60000 65536"/>
                <a:gd name="T12" fmla="*/ 0 w 5766"/>
                <a:gd name="T13" fmla="*/ 0 h 854"/>
                <a:gd name="T14" fmla="*/ 5766 w 5766"/>
                <a:gd name="T15" fmla="*/ 854 h 854"/>
              </a:gdLst>
              <a:ahLst/>
              <a:cxnLst>
                <a:cxn ang="T8">
                  <a:pos x="T0" y="T1"/>
                </a:cxn>
                <a:cxn ang="T9">
                  <a:pos x="T2" y="T3"/>
                </a:cxn>
                <a:cxn ang="T10">
                  <a:pos x="T4" y="T5"/>
                </a:cxn>
                <a:cxn ang="T11">
                  <a:pos x="T6" y="T7"/>
                </a:cxn>
              </a:cxnLst>
              <a:rect l="T12" t="T13" r="T14" b="T15"/>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solidFill>
                <a:schemeClr val="tx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800" dirty="0"/>
            </a:p>
          </p:txBody>
        </p:sp>
      </p:grpSp>
      <p:sp>
        <p:nvSpPr>
          <p:cNvPr id="7" name="Freeform 6">
            <a:extLst>
              <a:ext uri="{FF2B5EF4-FFF2-40B4-BE49-F238E27FC236}">
                <a16:creationId xmlns:a16="http://schemas.microsoft.com/office/drawing/2014/main" id="{D2088900-9225-4155-B389-2AAA7DEF34E5}"/>
              </a:ext>
            </a:extLst>
          </p:cNvPr>
          <p:cNvSpPr>
            <a:spLocks/>
          </p:cNvSpPr>
          <p:nvPr/>
        </p:nvSpPr>
        <p:spPr bwMode="auto">
          <a:xfrm>
            <a:off x="-12700" y="-7938"/>
            <a:ext cx="1221740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rgbClr val="002B5C"/>
              </a:gs>
              <a:gs pos="100000">
                <a:schemeClr val="accent1">
                  <a:lumMod val="20000"/>
                  <a:lumOff val="80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dirty="0">
              <a:latin typeface="+mn-lt"/>
              <a:cs typeface="+mn-cs"/>
            </a:endParaRPr>
          </a:p>
        </p:txBody>
      </p:sp>
      <p:pic>
        <p:nvPicPr>
          <p:cNvPr id="1034" name="Picture 16" descr="WHAaloneV-2c.jpg">
            <a:extLst>
              <a:ext uri="{FF2B5EF4-FFF2-40B4-BE49-F238E27FC236}">
                <a16:creationId xmlns:a16="http://schemas.microsoft.com/office/drawing/2014/main" id="{5C641BD8-9515-4113-BDBE-9D65A5208EDB}"/>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8229600" y="5943600"/>
            <a:ext cx="17272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17" descr="WHA-taggreen.jpg">
            <a:extLst>
              <a:ext uri="{FF2B5EF4-FFF2-40B4-BE49-F238E27FC236}">
                <a16:creationId xmlns:a16="http://schemas.microsoft.com/office/drawing/2014/main" id="{8A6576BD-9847-4E31-9CB6-6A4DCD3458D8}"/>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8128000" y="6554788"/>
            <a:ext cx="1828800" cy="22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275612"/>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E8A0B5-3B4E-4BB8-9C14-1BA378854134}" type="datetimeFigureOut">
              <a:rPr lang="en-US" smtClean="0"/>
              <a:t>10/5/2018</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ADBEDA-BAC3-4E33-9F68-9C5C77B18B42}" type="slidenum">
              <a:rPr lang="en-US" smtClean="0"/>
              <a:t>‹#›</a:t>
            </a:fld>
            <a:endParaRPr lang="en-US" dirty="0"/>
          </a:p>
        </p:txBody>
      </p:sp>
    </p:spTree>
    <p:extLst>
      <p:ext uri="{BB962C8B-B14F-4D97-AF65-F5344CB8AC3E}">
        <p14:creationId xmlns:p14="http://schemas.microsoft.com/office/powerpoint/2010/main" val="77966426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Freeform 15"/>
          <p:cNvSpPr/>
          <p:nvPr/>
        </p:nvSpPr>
        <p:spPr>
          <a:xfrm>
            <a:off x="-7938" y="2852738"/>
            <a:ext cx="685801" cy="4013200"/>
          </a:xfrm>
          <a:custGeom>
            <a:avLst/>
            <a:gdLst>
              <a:gd name="connsiteX0" fmla="*/ 0 w 457200"/>
              <a:gd name="connsiteY0" fmla="*/ 0 h 2853267"/>
              <a:gd name="connsiteX1" fmla="*/ 457200 w 457200"/>
              <a:gd name="connsiteY1" fmla="*/ 2853267 h 2853267"/>
              <a:gd name="connsiteX2" fmla="*/ 0 w 457200"/>
              <a:gd name="connsiteY2" fmla="*/ 2844800 h 2853267"/>
              <a:gd name="connsiteX3" fmla="*/ 0 w 457200"/>
              <a:gd name="connsiteY3" fmla="*/ 0 h 2853267"/>
            </a:gdLst>
            <a:ahLst/>
            <a:cxnLst>
              <a:cxn ang="0">
                <a:pos x="connsiteX0" y="connsiteY0"/>
              </a:cxn>
              <a:cxn ang="0">
                <a:pos x="connsiteX1" y="connsiteY1"/>
              </a:cxn>
              <a:cxn ang="0">
                <a:pos x="connsiteX2" y="connsiteY2"/>
              </a:cxn>
              <a:cxn ang="0">
                <a:pos x="connsiteX3" y="connsiteY3"/>
              </a:cxn>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37" name="Text Placeholder 2"/>
          <p:cNvSpPr>
            <a:spLocks noGrp="1"/>
          </p:cNvSpPr>
          <p:nvPr>
            <p:ph type="body" idx="1"/>
          </p:nvPr>
        </p:nvSpPr>
        <p:spPr bwMode="auto">
          <a:xfrm>
            <a:off x="677863" y="2160588"/>
            <a:ext cx="8597900"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pic>
        <p:nvPicPr>
          <p:cNvPr id="1038" name="Picture 17"/>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710282" y="4293960"/>
            <a:ext cx="2084388" cy="269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Freeform 16"/>
          <p:cNvSpPr/>
          <p:nvPr userDrawn="1"/>
        </p:nvSpPr>
        <p:spPr>
          <a:xfrm rot="10800000">
            <a:off x="11397342" y="0"/>
            <a:ext cx="794657" cy="2852738"/>
          </a:xfrm>
          <a:custGeom>
            <a:avLst/>
            <a:gdLst>
              <a:gd name="connsiteX0" fmla="*/ 0 w 457200"/>
              <a:gd name="connsiteY0" fmla="*/ 0 h 2853267"/>
              <a:gd name="connsiteX1" fmla="*/ 457200 w 457200"/>
              <a:gd name="connsiteY1" fmla="*/ 2853267 h 2853267"/>
              <a:gd name="connsiteX2" fmla="*/ 0 w 457200"/>
              <a:gd name="connsiteY2" fmla="*/ 2844800 h 2853267"/>
              <a:gd name="connsiteX3" fmla="*/ 0 w 457200"/>
              <a:gd name="connsiteY3" fmla="*/ 0 h 2853267"/>
            </a:gdLst>
            <a:ahLst/>
            <a:cxnLst>
              <a:cxn ang="0">
                <a:pos x="connsiteX0" y="connsiteY0"/>
              </a:cxn>
              <a:cxn ang="0">
                <a:pos x="connsiteX1" y="connsiteY1"/>
              </a:cxn>
              <a:cxn ang="0">
                <a:pos x="connsiteX2" y="connsiteY2"/>
              </a:cxn>
              <a:cxn ang="0">
                <a:pos x="connsiteX3" y="connsiteY3"/>
              </a:cxn>
            </a:cxnLst>
            <a:rect l="l" t="t" r="r" b="b"/>
            <a:pathLst>
              <a:path w="457200" h="2853267">
                <a:moveTo>
                  <a:pt x="0" y="0"/>
                </a:moveTo>
                <a:lnTo>
                  <a:pt x="457200" y="2853267"/>
                </a:lnTo>
                <a:lnTo>
                  <a:pt x="0" y="2844800"/>
                </a:lnTo>
                <a:cubicBezTo>
                  <a:pt x="2822" y="1905000"/>
                  <a:pt x="5645" y="965200"/>
                  <a:pt x="0" y="0"/>
                </a:cubicBezTo>
                <a:close/>
              </a:path>
            </a:pathLst>
          </a:custGeom>
          <a:solidFill>
            <a:srgbClr val="8ED8F8">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 name="Slide Number Placeholder 1"/>
          <p:cNvSpPr>
            <a:spLocks noGrp="1"/>
          </p:cNvSpPr>
          <p:nvPr>
            <p:ph type="sldNum" sz="quarter" idx="4"/>
          </p:nvPr>
        </p:nvSpPr>
        <p:spPr>
          <a:xfrm>
            <a:off x="9051470" y="628139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02C6EA-0F0C-4257-A4E7-A533D441D4E1}" type="slidenum">
              <a:rPr lang="en-US" smtClean="0"/>
              <a:t>‹#›</a:t>
            </a:fld>
            <a:endParaRPr lang="en-US" dirty="0"/>
          </a:p>
        </p:txBody>
      </p:sp>
    </p:spTree>
    <p:extLst>
      <p:ext uri="{BB962C8B-B14F-4D97-AF65-F5344CB8AC3E}">
        <p14:creationId xmlns:p14="http://schemas.microsoft.com/office/powerpoint/2010/main" val="97229039"/>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Lst>
  <p:hf sldNum="0" hdr="0" ftr="0"/>
  <p:txStyles>
    <p:titleStyle>
      <a:lvl1pPr algn="l" defTabSz="457200" rtl="0" eaLnBrk="1" fontAlgn="base" hangingPunct="1">
        <a:spcBef>
          <a:spcPct val="0"/>
        </a:spcBef>
        <a:spcAft>
          <a:spcPct val="0"/>
        </a:spcAft>
        <a:defRPr sz="3600" kern="1200">
          <a:solidFill>
            <a:schemeClr val="accent1"/>
          </a:solidFill>
          <a:latin typeface="Tahoma" panose="020B0604030504040204" pitchFamily="34" charset="0"/>
          <a:ea typeface="Tahoma" panose="020B0604030504040204" pitchFamily="34" charset="0"/>
          <a:cs typeface="Tahoma" panose="020B0604030504040204" pitchFamily="34" charset="0"/>
        </a:defRPr>
      </a:lvl1pPr>
      <a:lvl2pPr algn="l" defTabSz="457200" rtl="0" eaLnBrk="1" fontAlgn="base" hangingPunct="1">
        <a:spcBef>
          <a:spcPct val="0"/>
        </a:spcBef>
        <a:spcAft>
          <a:spcPct val="0"/>
        </a:spcAft>
        <a:defRPr sz="3600">
          <a:solidFill>
            <a:schemeClr val="accent1"/>
          </a:solidFill>
          <a:latin typeface="Tahoma" panose="020B0604030504040204" pitchFamily="34" charset="0"/>
          <a:cs typeface="Tahoma" panose="020B0604030504040204" pitchFamily="34" charset="0"/>
        </a:defRPr>
      </a:lvl2pPr>
      <a:lvl3pPr algn="l" defTabSz="457200" rtl="0" eaLnBrk="1" fontAlgn="base" hangingPunct="1">
        <a:spcBef>
          <a:spcPct val="0"/>
        </a:spcBef>
        <a:spcAft>
          <a:spcPct val="0"/>
        </a:spcAft>
        <a:defRPr sz="3600">
          <a:solidFill>
            <a:schemeClr val="accent1"/>
          </a:solidFill>
          <a:latin typeface="Tahoma" panose="020B0604030504040204" pitchFamily="34" charset="0"/>
          <a:cs typeface="Tahoma" panose="020B0604030504040204" pitchFamily="34" charset="0"/>
        </a:defRPr>
      </a:lvl3pPr>
      <a:lvl4pPr algn="l" defTabSz="457200" rtl="0" eaLnBrk="1" fontAlgn="base" hangingPunct="1">
        <a:spcBef>
          <a:spcPct val="0"/>
        </a:spcBef>
        <a:spcAft>
          <a:spcPct val="0"/>
        </a:spcAft>
        <a:defRPr sz="3600">
          <a:solidFill>
            <a:schemeClr val="accent1"/>
          </a:solidFill>
          <a:latin typeface="Tahoma" panose="020B0604030504040204" pitchFamily="34" charset="0"/>
          <a:cs typeface="Tahoma" panose="020B0604030504040204" pitchFamily="34" charset="0"/>
        </a:defRPr>
      </a:lvl4pPr>
      <a:lvl5pPr algn="l" defTabSz="457200" rtl="0" eaLnBrk="1" fontAlgn="base" hangingPunct="1">
        <a:spcBef>
          <a:spcPct val="0"/>
        </a:spcBef>
        <a:spcAft>
          <a:spcPct val="0"/>
        </a:spcAft>
        <a:defRPr sz="3600">
          <a:solidFill>
            <a:schemeClr val="accent1"/>
          </a:solidFill>
          <a:latin typeface="Tahoma" panose="020B0604030504040204" pitchFamily="34" charset="0"/>
          <a:cs typeface="Tahoma" panose="020B060403050404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fontAlgn="base" hangingPunct="1">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457200" rtl="0" eaLnBrk="1" fontAlgn="base" hangingPunct="1">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457200" rtl="0" eaLnBrk="1" fontAlgn="base" hangingPunct="1">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457200" rtl="0" eaLnBrk="1" fontAlgn="base" hangingPunct="1">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457200" rtl="0" eaLnBrk="1" fontAlgn="base" hangingPunct="1">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55BD5D-F727-4646-841F-C5A7420BD0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79569F8-CEC3-3B44-8AEF-FCC7EA2920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16E49F-2477-F64A-AB09-372EA36BF0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160EF2-3C8B-BF45-896C-44DB9A6536A7}" type="datetimeFigureOut">
              <a:rPr lang="en-US" smtClean="0">
                <a:solidFill>
                  <a:prstClr val="black">
                    <a:tint val="75000"/>
                  </a:prstClr>
                </a:solidFill>
              </a:rPr>
              <a:pPr/>
              <a:t>10/5/2018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4B537AE-54C1-0D4A-B83B-5CB4F681AB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C2C5469-1687-9142-94D4-DE4280B23F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663A45-CAC2-CD49-9924-CA3FB9812A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2192366"/>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4.xml"/></Relationships>
</file>

<file path=ppt/slides/_rels/slide10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78.xml"/><Relationship Id="rId1" Type="http://schemas.openxmlformats.org/officeDocument/2006/relationships/slideLayout" Target="../slideLayouts/slideLayout4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79.xml"/><Relationship Id="rId1" Type="http://schemas.openxmlformats.org/officeDocument/2006/relationships/slideLayout" Target="../slideLayouts/slideLayout42.xml"/></Relationships>
</file>

<file path=ppt/slides/_rels/slide10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80.xml"/><Relationship Id="rId1" Type="http://schemas.openxmlformats.org/officeDocument/2006/relationships/slideLayout" Target="../slideLayouts/slideLayout44.xml"/></Relationships>
</file>

<file path=ppt/slides/_rels/slide10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1.xml"/><Relationship Id="rId1" Type="http://schemas.openxmlformats.org/officeDocument/2006/relationships/slideLayout" Target="../slideLayouts/slideLayout4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0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31.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09.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5.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1.xml"/></Relationships>
</file>

<file path=ppt/slides/_rels/slide114.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30.xml"/></Relationships>
</file>

<file path=ppt/slides/_rels/slide11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84.xml"/><Relationship Id="rId1" Type="http://schemas.openxmlformats.org/officeDocument/2006/relationships/slideLayout" Target="../slideLayouts/slideLayout31.xml"/><Relationship Id="rId4" Type="http://schemas.openxmlformats.org/officeDocument/2006/relationships/image" Target="../media/image118.jpeg"/></Relationships>
</file>

<file path=ppt/slides/_rels/slide11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85.xml"/><Relationship Id="rId1" Type="http://schemas.openxmlformats.org/officeDocument/2006/relationships/slideLayout" Target="../slideLayouts/slideLayout31.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1.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1.xml"/></Relationships>
</file>

<file path=ppt/slides/_rels/slide11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88.xml"/><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8" Type="http://schemas.openxmlformats.org/officeDocument/2006/relationships/image" Target="../media/image34.tmp"/><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05.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tmp"/><Relationship Id="rId4" Type="http://schemas.openxmlformats.org/officeDocument/2006/relationships/image" Target="../media/image30.png"/><Relationship Id="rId9" Type="http://schemas.openxmlformats.org/officeDocument/2006/relationships/image" Target="../media/image35.tmp"/></Relationships>
</file>

<file path=ppt/slides/_rels/slide12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89.xml"/><Relationship Id="rId1" Type="http://schemas.openxmlformats.org/officeDocument/2006/relationships/slideLayout" Target="../slideLayouts/slideLayout3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22.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31.xml"/></Relationships>
</file>

<file path=ppt/slides/_rels/slide123.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31.xml"/></Relationships>
</file>

<file path=ppt/slides/_rels/slide12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31.xml"/><Relationship Id="rId5" Type="http://schemas.openxmlformats.org/officeDocument/2006/relationships/image" Target="../media/image126.png"/><Relationship Id="rId4" Type="http://schemas.openxmlformats.org/officeDocument/2006/relationships/image" Target="../media/image125.png"/></Relationships>
</file>

<file path=ppt/slides/_rels/slide125.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hyperlink" Target="http://patientcarelink.org/employee-recognition-gratitude-resources/" TargetMode="External"/><Relationship Id="rId7" Type="http://schemas.openxmlformats.org/officeDocument/2006/relationships/hyperlink" Target="http://patientcarelink.org/employee-wellbeing-resources/" TargetMode="External"/><Relationship Id="rId2" Type="http://schemas.openxmlformats.org/officeDocument/2006/relationships/image" Target="../media/image125.png"/><Relationship Id="rId1" Type="http://schemas.openxmlformats.org/officeDocument/2006/relationships/slideLayout" Target="../slideLayouts/slideLayout31.xml"/><Relationship Id="rId6" Type="http://schemas.openxmlformats.org/officeDocument/2006/relationships/image" Target="../media/image128.png"/><Relationship Id="rId5" Type="http://schemas.openxmlformats.org/officeDocument/2006/relationships/hyperlink" Target="http://patientcarelink.org/workplace-safety-resources/" TargetMode="External"/><Relationship Id="rId4" Type="http://schemas.openxmlformats.org/officeDocument/2006/relationships/image" Target="../media/image127.png"/></Relationships>
</file>

<file path=ppt/slides/_rels/slide126.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31.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1.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1.xml"/></Relationships>
</file>

<file path=ppt/slides/_rels/slide129.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92.xml"/><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105.xml"/></Relationships>
</file>

<file path=ppt/slides/_rels/slide13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93.xml"/><Relationship Id="rId1" Type="http://schemas.openxmlformats.org/officeDocument/2006/relationships/slideLayout" Target="../slideLayouts/slideLayout38.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32.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35.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31.xml"/></Relationships>
</file>

<file path=ppt/slides/_rels/slide13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95.xml"/><Relationship Id="rId1" Type="http://schemas.openxmlformats.org/officeDocument/2006/relationships/slideLayout" Target="../slideLayouts/slideLayout31.xml"/></Relationships>
</file>

<file path=ppt/slides/_rels/slide13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96.xml"/><Relationship Id="rId1" Type="http://schemas.openxmlformats.org/officeDocument/2006/relationships/slideLayout" Target="../slideLayouts/slideLayout31.xml"/></Relationships>
</file>

<file path=ppt/slides/_rels/slide13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97.xml"/><Relationship Id="rId1" Type="http://schemas.openxmlformats.org/officeDocument/2006/relationships/slideLayout" Target="../slideLayouts/slideLayout35.xml"/><Relationship Id="rId4" Type="http://schemas.openxmlformats.org/officeDocument/2006/relationships/image" Target="../media/image137.png"/></Relationships>
</file>

<file path=ppt/slides/_rels/slide13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jpeg"/><Relationship Id="rId1" Type="http://schemas.openxmlformats.org/officeDocument/2006/relationships/slideLayout" Target="../slideLayouts/slideLayout30.xml"/></Relationships>
</file>

<file path=ppt/slides/_rels/slide13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140.jpeg"/><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38.tmp"/><Relationship Id="rId2" Type="http://schemas.openxmlformats.org/officeDocument/2006/relationships/notesSlide" Target="../notesSlides/notesSlide8.xml"/><Relationship Id="rId1" Type="http://schemas.openxmlformats.org/officeDocument/2006/relationships/slideLayout" Target="../slideLayouts/slideLayout105.xml"/><Relationship Id="rId4" Type="http://schemas.openxmlformats.org/officeDocument/2006/relationships/image" Target="../media/image39.tmp"/></Relationships>
</file>

<file path=ppt/slides/_rels/slide140.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81.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83.xml"/></Relationships>
</file>

<file path=ppt/slides/_rels/slide14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00.xml"/><Relationship Id="rId1" Type="http://schemas.openxmlformats.org/officeDocument/2006/relationships/slideLayout" Target="../slideLayouts/slideLayout83.xml"/></Relationships>
</file>

<file path=ppt/slides/_rels/slide14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01.xml"/><Relationship Id="rId1" Type="http://schemas.openxmlformats.org/officeDocument/2006/relationships/slideLayout" Target="../slideLayouts/slideLayout83.xml"/></Relationships>
</file>

<file path=ppt/slides/_rels/slide14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02.xml"/><Relationship Id="rId1" Type="http://schemas.openxmlformats.org/officeDocument/2006/relationships/slideLayout" Target="../slideLayouts/slideLayout86.xml"/></Relationships>
</file>

<file path=ppt/slides/_rels/slide14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03.xml"/><Relationship Id="rId1" Type="http://schemas.openxmlformats.org/officeDocument/2006/relationships/slideLayout" Target="../slideLayouts/slideLayout86.xml"/></Relationships>
</file>

<file path=ppt/slides/_rels/slide14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04.xml"/><Relationship Id="rId1" Type="http://schemas.openxmlformats.org/officeDocument/2006/relationships/slideLayout" Target="../slideLayouts/slideLayout86.xml"/></Relationships>
</file>

<file path=ppt/slides/_rels/slide14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105.xml"/></Relationships>
</file>

<file path=ppt/slides/_rels/slide15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50.xml"/></Relationships>
</file>

<file path=ppt/slides/_rels/slide152.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49.xml"/></Relationships>
</file>

<file path=ppt/slides/_rels/slide153.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49.xml"/></Relationships>
</file>

<file path=ppt/slides/_rels/slide154.xml.rels><?xml version="1.0" encoding="UTF-8" standalone="yes"?>
<Relationships xmlns="http://schemas.openxmlformats.org/package/2006/relationships"><Relationship Id="rId2" Type="http://schemas.openxmlformats.org/officeDocument/2006/relationships/image" Target="../media/image151.JPG"/><Relationship Id="rId1" Type="http://schemas.openxmlformats.org/officeDocument/2006/relationships/slideLayout" Target="../slideLayouts/slideLayout49.xml"/></Relationships>
</file>

<file path=ppt/slides/_rels/slide155.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52.png"/><Relationship Id="rId1" Type="http://schemas.openxmlformats.org/officeDocument/2006/relationships/slideLayout" Target="../slideLayouts/slideLayout49.xml"/></Relationships>
</file>

<file path=ppt/slides/_rels/slide156.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49.xml"/></Relationships>
</file>

<file path=ppt/slides/_rels/slide157.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49.xml"/></Relationships>
</file>

<file path=ppt/slides/_rels/slide158.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49.xml"/></Relationships>
</file>

<file path=ppt/slides/_rels/slide159.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4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6.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53.jp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69.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154.jpeg"/><Relationship Id="rId1" Type="http://schemas.openxmlformats.org/officeDocument/2006/relationships/slideLayout" Target="../slideLayouts/slideLayout71.xml"/></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106.xml"/></Relationships>
</file>

<file path=ppt/slides/_rels/slide170.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6.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3.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3.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7.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3.xml"/></Relationships>
</file>

<file path=ppt/slides/_rels/slide176.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12.xml"/><Relationship Id="rId1" Type="http://schemas.openxmlformats.org/officeDocument/2006/relationships/slideLayout" Target="../slideLayouts/slideLayout27.xml"/></Relationships>
</file>

<file path=ppt/slides/_rels/slide177.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13.xml"/><Relationship Id="rId1" Type="http://schemas.openxmlformats.org/officeDocument/2006/relationships/slideLayout" Target="../slideLayouts/slideLayout27.xml"/></Relationships>
</file>

<file path=ppt/slides/_rels/slide178.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14.xml"/><Relationship Id="rId1" Type="http://schemas.openxmlformats.org/officeDocument/2006/relationships/slideLayout" Target="../slideLayouts/slideLayout27.xml"/></Relationships>
</file>

<file path=ppt/slides/_rels/slide179.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15.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5.xml"/></Relationships>
</file>

<file path=ppt/slides/_rels/slide18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16.xml"/><Relationship Id="rId1" Type="http://schemas.openxmlformats.org/officeDocument/2006/relationships/slideLayout" Target="../slideLayouts/slideLayout27.xml"/></Relationships>
</file>

<file path=ppt/slides/_rels/slide18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17.xml"/><Relationship Id="rId1" Type="http://schemas.openxmlformats.org/officeDocument/2006/relationships/slideLayout" Target="../slideLayouts/slideLayout27.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3.xml"/></Relationships>
</file>

<file path=ppt/slides/_rels/slide183.xml.rels><?xml version="1.0" encoding="UTF-8" standalone="yes"?>
<Relationships xmlns="http://schemas.openxmlformats.org/package/2006/relationships"><Relationship Id="rId8" Type="http://schemas.openxmlformats.org/officeDocument/2006/relationships/image" Target="../media/image166.png"/><Relationship Id="rId13" Type="http://schemas.openxmlformats.org/officeDocument/2006/relationships/image" Target="../media/image168.png"/><Relationship Id="rId3" Type="http://schemas.openxmlformats.org/officeDocument/2006/relationships/image" Target="../media/image162.png"/><Relationship Id="rId7" Type="http://schemas.openxmlformats.org/officeDocument/2006/relationships/hyperlink" Target="#'1'!J3"/><Relationship Id="rId12" Type="http://schemas.openxmlformats.org/officeDocument/2006/relationships/hyperlink" Target="#Summary!Print_Area"/><Relationship Id="rId2" Type="http://schemas.openxmlformats.org/officeDocument/2006/relationships/notesSlide" Target="../notesSlides/notesSlide119.xml"/><Relationship Id="rId1" Type="http://schemas.openxmlformats.org/officeDocument/2006/relationships/slideLayout" Target="../slideLayouts/slideLayout13.xml"/><Relationship Id="rId6" Type="http://schemas.openxmlformats.org/officeDocument/2006/relationships/image" Target="../media/image165.png"/><Relationship Id="rId11" Type="http://schemas.microsoft.com/office/2007/relationships/hdphoto" Target="../media/hdphoto2.wdp"/><Relationship Id="rId5" Type="http://schemas.openxmlformats.org/officeDocument/2006/relationships/image" Target="../media/image164.png"/><Relationship Id="rId15" Type="http://schemas.openxmlformats.org/officeDocument/2006/relationships/image" Target="../media/image169.png"/><Relationship Id="rId10" Type="http://schemas.openxmlformats.org/officeDocument/2006/relationships/image" Target="../media/image167.png"/><Relationship Id="rId4" Type="http://schemas.openxmlformats.org/officeDocument/2006/relationships/image" Target="../media/image163.png"/><Relationship Id="rId9" Type="http://schemas.microsoft.com/office/2007/relationships/hdphoto" Target="../media/hdphoto1.wdp"/><Relationship Id="rId14" Type="http://schemas.openxmlformats.org/officeDocument/2006/relationships/hyperlink" Target="#'How Can We Help'!A1"/></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85.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3.xml"/></Relationships>
</file>

<file path=ppt/slides/_rels/slide187.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20.xml"/><Relationship Id="rId1" Type="http://schemas.openxmlformats.org/officeDocument/2006/relationships/slideLayout" Target="../slideLayouts/slideLayout1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88.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21.xml"/><Relationship Id="rId1" Type="http://schemas.openxmlformats.org/officeDocument/2006/relationships/slideLayout" Target="../slideLayouts/slideLayout1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3.xml"/><Relationship Id="rId1" Type="http://schemas.openxmlformats.org/officeDocument/2006/relationships/slideLayout" Target="../slideLayouts/slideLayout105.xml"/><Relationship Id="rId4" Type="http://schemas.openxmlformats.org/officeDocument/2006/relationships/image" Target="../media/image43.jpg"/></Relationships>
</file>

<file path=ppt/slides/_rels/slide190.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23.xml"/><Relationship Id="rId1" Type="http://schemas.openxmlformats.org/officeDocument/2006/relationships/slideLayout" Target="../slideLayouts/slideLayout13.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91.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24.xml"/><Relationship Id="rId1" Type="http://schemas.openxmlformats.org/officeDocument/2006/relationships/slideLayout" Target="../slideLayouts/slideLayout13.xml"/></Relationships>
</file>

<file path=ppt/slides/_rels/slide192.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25.xml"/><Relationship Id="rId1" Type="http://schemas.openxmlformats.org/officeDocument/2006/relationships/slideLayout" Target="../slideLayouts/slideLayout13.xml"/></Relationships>
</file>

<file path=ppt/slides/_rels/slide193.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13.xml"/></Relationships>
</file>

<file path=ppt/slides/_rels/slide194.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26.xml"/><Relationship Id="rId1" Type="http://schemas.openxmlformats.org/officeDocument/2006/relationships/slideLayout" Target="../slideLayouts/slideLayout13.xml"/><Relationship Id="rId4" Type="http://schemas.openxmlformats.org/officeDocument/2006/relationships/image" Target="../media/image177.png"/></Relationships>
</file>

<file path=ppt/slides/_rels/slide195.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27.xml"/><Relationship Id="rId1" Type="http://schemas.openxmlformats.org/officeDocument/2006/relationships/slideLayout" Target="../slideLayouts/slideLayout13.xml"/><Relationship Id="rId4" Type="http://schemas.openxmlformats.org/officeDocument/2006/relationships/image" Target="../media/image177.png"/></Relationships>
</file>

<file path=ppt/slides/_rels/slide196.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28.xml"/><Relationship Id="rId1" Type="http://schemas.openxmlformats.org/officeDocument/2006/relationships/slideLayout" Target="../slideLayouts/slideLayout13.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97.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29.xml"/><Relationship Id="rId1" Type="http://schemas.openxmlformats.org/officeDocument/2006/relationships/slideLayout" Target="../slideLayouts/slideLayout13.xml"/></Relationships>
</file>

<file path=ppt/slides/_rels/slide198.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30.xml"/><Relationship Id="rId1" Type="http://schemas.openxmlformats.org/officeDocument/2006/relationships/slideLayout" Target="../slideLayouts/slideLayout13.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99.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105.xml"/></Relationships>
</file>

<file path=ppt/slides/_rels/slide200.xml.rels><?xml version="1.0" encoding="UTF-8" standalone="yes"?>
<Relationships xmlns="http://schemas.openxmlformats.org/package/2006/relationships"><Relationship Id="rId8" Type="http://schemas.openxmlformats.org/officeDocument/2006/relationships/image" Target="../media/image181.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31.xml"/><Relationship Id="rId1" Type="http://schemas.openxmlformats.org/officeDocument/2006/relationships/slideLayout" Target="../slideLayouts/slideLayout13.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 Id="rId9" Type="http://schemas.openxmlformats.org/officeDocument/2006/relationships/image" Target="../media/image182.svg"/></Relationships>
</file>

<file path=ppt/slides/_rels/slide201.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13.xml"/></Relationships>
</file>

<file path=ppt/slides/_rels/slide202.xml.rels><?xml version="1.0" encoding="UTF-8" standalone="yes"?>
<Relationships xmlns="http://schemas.openxmlformats.org/package/2006/relationships"><Relationship Id="rId8" Type="http://schemas.openxmlformats.org/officeDocument/2006/relationships/image" Target="../media/image184.pn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132.xml"/><Relationship Id="rId1" Type="http://schemas.openxmlformats.org/officeDocument/2006/relationships/slideLayout" Target="../slideLayouts/slideLayout13.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03.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33.xml"/><Relationship Id="rId1" Type="http://schemas.openxmlformats.org/officeDocument/2006/relationships/slideLayout" Target="../slideLayouts/slideLayout24.xml"/></Relationships>
</file>

<file path=ppt/slides/_rels/slide204.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34.xml"/><Relationship Id="rId1" Type="http://schemas.openxmlformats.org/officeDocument/2006/relationships/slideLayout" Target="../slideLayouts/slideLayout13.xml"/></Relationships>
</file>

<file path=ppt/slides/_rels/slide20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35.xml"/><Relationship Id="rId1" Type="http://schemas.openxmlformats.org/officeDocument/2006/relationships/slideLayout" Target="../slideLayouts/slideLayout13.xml"/></Relationships>
</file>

<file path=ppt/slides/_rels/slide206.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36.xml"/><Relationship Id="rId1" Type="http://schemas.openxmlformats.org/officeDocument/2006/relationships/slideLayout" Target="../slideLayouts/slideLayout13.xml"/></Relationships>
</file>

<file path=ppt/slides/_rels/slide207.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25.xml"/></Relationships>
</file>

<file path=ppt/slides/_rels/slide208.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37.xml"/><Relationship Id="rId1" Type="http://schemas.openxmlformats.org/officeDocument/2006/relationships/slideLayout" Target="../slideLayouts/slideLayout13.xml"/><Relationship Id="rId5" Type="http://schemas.openxmlformats.org/officeDocument/2006/relationships/image" Target="../media/image191.png"/><Relationship Id="rId4" Type="http://schemas.openxmlformats.org/officeDocument/2006/relationships/image" Target="../media/image190.png"/></Relationships>
</file>

<file path=ppt/slides/_rels/slide209.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138.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5.xml"/><Relationship Id="rId1" Type="http://schemas.openxmlformats.org/officeDocument/2006/relationships/slideLayout" Target="../slideLayouts/slideLayout105.xml"/></Relationships>
</file>

<file path=ppt/slides/_rels/slide210.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39.xml"/><Relationship Id="rId1" Type="http://schemas.openxmlformats.org/officeDocument/2006/relationships/slideLayout" Target="../slideLayouts/slideLayout13.xml"/></Relationships>
</file>

<file path=ppt/slides/_rels/slide211.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40.xml"/><Relationship Id="rId1" Type="http://schemas.openxmlformats.org/officeDocument/2006/relationships/slideLayout" Target="../slideLayouts/slideLayout13.xml"/><Relationship Id="rId4" Type="http://schemas.openxmlformats.org/officeDocument/2006/relationships/image" Target="../media/image195.png"/></Relationships>
</file>

<file path=ppt/slides/_rels/slide2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8.xml"/></Relationships>
</file>

<file path=ppt/slides/_rels/slide213.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197.jp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197.jp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pn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png"/><Relationship Id="rId1" Type="http://schemas.openxmlformats.org/officeDocument/2006/relationships/slideLayout" Target="../slideLayouts/slideLayout2.xml"/><Relationship Id="rId6" Type="http://schemas.openxmlformats.org/officeDocument/2006/relationships/image" Target="../media/image206.png"/><Relationship Id="rId5" Type="http://schemas.openxmlformats.org/officeDocument/2006/relationships/image" Target="../media/image205.png"/><Relationship Id="rId4" Type="http://schemas.openxmlformats.org/officeDocument/2006/relationships/image" Target="../media/image204.png"/></Relationships>
</file>

<file path=ppt/slides/_rels/slide219.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5.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image" Target="../media/image208.png"/><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2.xml"/><Relationship Id="rId6" Type="http://schemas.openxmlformats.org/officeDocument/2006/relationships/image" Target="../media/image215.jpeg"/><Relationship Id="rId5" Type="http://schemas.openxmlformats.org/officeDocument/2006/relationships/image" Target="../media/image214.png"/><Relationship Id="rId4" Type="http://schemas.openxmlformats.org/officeDocument/2006/relationships/image" Target="../media/image213.png"/></Relationships>
</file>

<file path=ppt/slides/_rels/slide224.xml.rels><?xml version="1.0" encoding="UTF-8" standalone="yes"?>
<Relationships xmlns="http://schemas.openxmlformats.org/package/2006/relationships"><Relationship Id="rId3" Type="http://schemas.openxmlformats.org/officeDocument/2006/relationships/hyperlink" Target="http://denverpublichealth.org/Portals/32/Public-Health-and-Wellness/Public-Health/Health-Information/Docs/DPH-Marijuana-Fact-Sheet-FINAL-9-2015.pdf?ver=2015-09-17-085655-937" TargetMode="External"/><Relationship Id="rId2" Type="http://schemas.openxmlformats.org/officeDocument/2006/relationships/hyperlink" Target="https://www.colorado.gov/pacific/marijuana/laws-about-marijuana-use" TargetMode="External"/><Relationship Id="rId1" Type="http://schemas.openxmlformats.org/officeDocument/2006/relationships/slideLayout" Target="../slideLayouts/slideLayout2.xml"/><Relationship Id="rId4" Type="http://schemas.openxmlformats.org/officeDocument/2006/relationships/hyperlink" Target="http://denverpublichealth.org/home/health-information-and-reports/reports-and-publications/marijuana-data" TargetMode="External"/></Relationships>
</file>

<file path=ppt/slides/_rels/slide225.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5.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2.xml"/><Relationship Id="rId1" Type="http://schemas.openxmlformats.org/officeDocument/2006/relationships/slideLayout" Target="../slideLayouts/slideLayout106.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3.xml"/><Relationship Id="rId1" Type="http://schemas.openxmlformats.org/officeDocument/2006/relationships/slideLayout" Target="../slideLayouts/slideLayout105.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10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5.xml"/></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10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5.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1.xml"/><Relationship Id="rId1" Type="http://schemas.openxmlformats.org/officeDocument/2006/relationships/slideLayout" Target="../slideLayouts/slideLayout10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2.xml"/><Relationship Id="rId1" Type="http://schemas.openxmlformats.org/officeDocument/2006/relationships/slideLayout" Target="../slideLayouts/slideLayout10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5.xml"/></Relationships>
</file>

<file path=ppt/slides/_rels/slide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4.xml"/><Relationship Id="rId1" Type="http://schemas.openxmlformats.org/officeDocument/2006/relationships/slideLayout" Target="../slideLayouts/slideLayout105.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105.xml"/></Relationships>
</file>

<file path=ppt/slides/_rels/slide4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6.xml"/><Relationship Id="rId1" Type="http://schemas.openxmlformats.org/officeDocument/2006/relationships/slideLayout" Target="../slideLayouts/slideLayout10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5.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10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5.xml"/></Relationships>
</file>

<file path=ppt/slides/_rels/slide4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0.xml"/><Relationship Id="rId1" Type="http://schemas.openxmlformats.org/officeDocument/2006/relationships/slideLayout" Target="../slideLayouts/slideLayout105.xml"/></Relationships>
</file>

<file path=ppt/slides/_rels/slide4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1.xml"/><Relationship Id="rId1" Type="http://schemas.openxmlformats.org/officeDocument/2006/relationships/slideLayout" Target="../slideLayouts/slideLayout105.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105.xm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3.xml"/><Relationship Id="rId1" Type="http://schemas.openxmlformats.org/officeDocument/2006/relationships/slideLayout" Target="../slideLayouts/slideLayout105.xml"/><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4.xml"/><Relationship Id="rId1" Type="http://schemas.openxmlformats.org/officeDocument/2006/relationships/slideLayout" Target="../slideLayouts/slideLayout105.xml"/><Relationship Id="rId5" Type="http://schemas.openxmlformats.org/officeDocument/2006/relationships/image" Target="../media/image59.jpeg"/><Relationship Id="rId4" Type="http://schemas.openxmlformats.org/officeDocument/2006/relationships/image" Target="../media/image58.png"/></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45.xml"/><Relationship Id="rId1" Type="http://schemas.openxmlformats.org/officeDocument/2006/relationships/slideLayout" Target="../slideLayouts/slideLayout105.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5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6.xml"/><Relationship Id="rId1" Type="http://schemas.openxmlformats.org/officeDocument/2006/relationships/slideLayout" Target="../slideLayouts/slideLayout105.xml"/><Relationship Id="rId4" Type="http://schemas.openxmlformats.org/officeDocument/2006/relationships/image" Target="../media/image66.jpeg"/></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7.xml"/><Relationship Id="rId1" Type="http://schemas.openxmlformats.org/officeDocument/2006/relationships/slideLayout" Target="../slideLayouts/slideLayout105.xml"/></Relationships>
</file>

<file path=ppt/slides/_rels/slide54.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48.xml"/><Relationship Id="rId1" Type="http://schemas.openxmlformats.org/officeDocument/2006/relationships/slideLayout" Target="../slideLayouts/slideLayout10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05.xml"/></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0.xml"/><Relationship Id="rId1" Type="http://schemas.openxmlformats.org/officeDocument/2006/relationships/slideLayout" Target="../slideLayouts/slideLayout105.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05.xml"/></Relationships>
</file>

<file path=ppt/slides/_rels/slide5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2.xml"/><Relationship Id="rId1" Type="http://schemas.openxmlformats.org/officeDocument/2006/relationships/slideLayout" Target="../slideLayouts/slideLayout105.xml"/></Relationships>
</file>

<file path=ppt/slides/_rels/slide5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3.xml"/><Relationship Id="rId1" Type="http://schemas.openxmlformats.org/officeDocument/2006/relationships/slideLayout" Target="../slideLayouts/slideLayout105.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4.xml"/><Relationship Id="rId1" Type="http://schemas.openxmlformats.org/officeDocument/2006/relationships/slideLayout" Target="../slideLayouts/slideLayout105.xml"/><Relationship Id="rId4" Type="http://schemas.openxmlformats.org/officeDocument/2006/relationships/image" Target="../media/image75.jpeg"/></Relationships>
</file>

<file path=ppt/slides/_rels/slide6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5.xml"/><Relationship Id="rId1" Type="http://schemas.openxmlformats.org/officeDocument/2006/relationships/slideLayout" Target="../slideLayouts/slideLayout105.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6.xml"/><Relationship Id="rId1" Type="http://schemas.openxmlformats.org/officeDocument/2006/relationships/slideLayout" Target="../slideLayouts/slideLayout10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7.xml"/><Relationship Id="rId1" Type="http://schemas.openxmlformats.org/officeDocument/2006/relationships/slideLayout" Target="../slideLayouts/slideLayout105.xml"/><Relationship Id="rId4" Type="http://schemas.openxmlformats.org/officeDocument/2006/relationships/image" Target="../media/image78.png"/></Relationships>
</file>

<file path=ppt/slides/_rels/slide64.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jpeg"/><Relationship Id="rId2" Type="http://schemas.openxmlformats.org/officeDocument/2006/relationships/notesSlide" Target="../notesSlides/notesSlide58.xml"/><Relationship Id="rId1" Type="http://schemas.openxmlformats.org/officeDocument/2006/relationships/slideLayout" Target="../slideLayouts/slideLayout105.xml"/><Relationship Id="rId6" Type="http://schemas.openxmlformats.org/officeDocument/2006/relationships/image" Target="../media/image82.jpeg"/><Relationship Id="rId5" Type="http://schemas.openxmlformats.org/officeDocument/2006/relationships/image" Target="../media/image81.png"/><Relationship Id="rId4" Type="http://schemas.openxmlformats.org/officeDocument/2006/relationships/image" Target="../media/image80.png"/></Relationships>
</file>

<file path=ppt/slides/_rels/slide6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9.xml"/><Relationship Id="rId1" Type="http://schemas.openxmlformats.org/officeDocument/2006/relationships/slideLayout" Target="../slideLayouts/slideLayout10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0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05.xml"/></Relationships>
</file>

<file path=ppt/slides/_rels/slide6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93.xml"/></Relationships>
</file>

<file path=ppt/slides/_rels/slide7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2.xml"/><Relationship Id="rId1" Type="http://schemas.openxmlformats.org/officeDocument/2006/relationships/slideLayout" Target="../slideLayouts/slideLayout94.xml"/></Relationships>
</file>

<file path=ppt/slides/_rels/slide7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3.xml"/><Relationship Id="rId1" Type="http://schemas.openxmlformats.org/officeDocument/2006/relationships/slideLayout" Target="../slideLayouts/slideLayout94.xml"/></Relationships>
</file>

<file path=ppt/slides/_rels/slide7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4.xml"/><Relationship Id="rId1" Type="http://schemas.openxmlformats.org/officeDocument/2006/relationships/slideLayout" Target="../slideLayouts/slideLayout94.xml"/></Relationships>
</file>

<file path=ppt/slides/_rels/slide7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5.xml"/><Relationship Id="rId1" Type="http://schemas.openxmlformats.org/officeDocument/2006/relationships/slideLayout" Target="../slideLayouts/slideLayout94.xml"/><Relationship Id="rId4" Type="http://schemas.openxmlformats.org/officeDocument/2006/relationships/comments" Target="../comments/comment1.xml"/></Relationships>
</file>

<file path=ppt/slides/_rels/slide7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6.xml"/><Relationship Id="rId1" Type="http://schemas.openxmlformats.org/officeDocument/2006/relationships/slideLayout" Target="../slideLayouts/slideLayout94.xml"/></Relationships>
</file>

<file path=ppt/slides/_rels/slide7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7.xml"/><Relationship Id="rId1" Type="http://schemas.openxmlformats.org/officeDocument/2006/relationships/slideLayout" Target="../slideLayouts/slideLayout9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79.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68.xml"/><Relationship Id="rId1" Type="http://schemas.openxmlformats.org/officeDocument/2006/relationships/slideLayout" Target="../slideLayouts/slideLayout94.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8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0.xml"/><Relationship Id="rId1" Type="http://schemas.openxmlformats.org/officeDocument/2006/relationships/slideLayout" Target="../slideLayouts/slideLayout30.xml"/><Relationship Id="rId5" Type="http://schemas.openxmlformats.org/officeDocument/2006/relationships/image" Target="../media/image95.png"/><Relationship Id="rId4" Type="http://schemas.openxmlformats.org/officeDocument/2006/relationships/image" Target="../media/image97.jpeg"/></Relationships>
</file>

<file path=ppt/slides/_rels/slide9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hyperlink" Target="mailto:tdaniels@mnhospitals.org" TargetMode="External"/><Relationship Id="rId1" Type="http://schemas.openxmlformats.org/officeDocument/2006/relationships/slideLayout" Target="../slideLayouts/slideLayout34.xml"/><Relationship Id="rId6" Type="http://schemas.openxmlformats.org/officeDocument/2006/relationships/image" Target="../media/image99.jpeg"/><Relationship Id="rId5" Type="http://schemas.openxmlformats.org/officeDocument/2006/relationships/image" Target="../media/image98.png"/><Relationship Id="rId4" Type="http://schemas.openxmlformats.org/officeDocument/2006/relationships/hyperlink" Target="mailto:pnoga@mhalink.org"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71.xml"/><Relationship Id="rId1" Type="http://schemas.openxmlformats.org/officeDocument/2006/relationships/slideLayout" Target="../slideLayouts/slideLayout41.xml"/></Relationships>
</file>

<file path=ppt/slides/_rels/slide94.xml.rels><?xml version="1.0" encoding="UTF-8" standalone="yes"?>
<Relationships xmlns="http://schemas.openxmlformats.org/package/2006/relationships"><Relationship Id="rId3" Type="http://schemas.openxmlformats.org/officeDocument/2006/relationships/hyperlink" Target="https://www.mnhospitals.org/Portals/0/Documents/ptsafety/workplace%20violence%20prevention/Violence%20Against%20Health%20Care%20Workers%20statute%20language.pdf" TargetMode="External"/><Relationship Id="rId2" Type="http://schemas.openxmlformats.org/officeDocument/2006/relationships/notesSlide" Target="../notesSlides/notesSlide72.xml"/><Relationship Id="rId1" Type="http://schemas.openxmlformats.org/officeDocument/2006/relationships/slideLayout" Target="../slideLayouts/slideLayout42.xml"/><Relationship Id="rId4" Type="http://schemas.openxmlformats.org/officeDocument/2006/relationships/image" Target="../media/image101.png"/></Relationships>
</file>

<file path=ppt/slides/_rels/slide9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3.xml"/><Relationship Id="rId1" Type="http://schemas.openxmlformats.org/officeDocument/2006/relationships/slideLayout" Target="../slideLayouts/slideLayout42.xml"/></Relationships>
</file>

<file path=ppt/slides/_rels/slide96.xml.rels><?xml version="1.0" encoding="UTF-8" standalone="yes"?>
<Relationships xmlns="http://schemas.openxmlformats.org/package/2006/relationships"><Relationship Id="rId3" Type="http://schemas.openxmlformats.org/officeDocument/2006/relationships/hyperlink" Target="https://www.mnhospitals.org/Portals/0/Documents/ptsafety/workplace%20violence%20prevention/Preventing%20Violence%20in%20Healthcare%20Gap%20Analysis.pdf" TargetMode="External"/><Relationship Id="rId2" Type="http://schemas.openxmlformats.org/officeDocument/2006/relationships/notesSlide" Target="../notesSlides/notesSlide74.xml"/><Relationship Id="rId1" Type="http://schemas.openxmlformats.org/officeDocument/2006/relationships/slideLayout" Target="../slideLayouts/slideLayout42.xml"/><Relationship Id="rId4" Type="http://schemas.openxmlformats.org/officeDocument/2006/relationships/image" Target="../media/image103.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42.xml"/></Relationships>
</file>

<file path=ppt/slides/_rels/slide9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6.xml"/><Relationship Id="rId1" Type="http://schemas.openxmlformats.org/officeDocument/2006/relationships/slideLayout" Target="../slideLayouts/slideLayout4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7.xml"/><Relationship Id="rId1" Type="http://schemas.openxmlformats.org/officeDocument/2006/relationships/slideLayout" Target="../slideLayouts/slideLayout4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42129F8-F5D0-4460-9F34-CA1D7403EB9D}"/>
              </a:ext>
            </a:extLst>
          </p:cNvPr>
          <p:cNvSpPr txBox="1"/>
          <p:nvPr/>
        </p:nvSpPr>
        <p:spPr>
          <a:xfrm>
            <a:off x="3864552" y="2333279"/>
            <a:ext cx="5486400" cy="1323439"/>
          </a:xfrm>
          <a:prstGeom prst="rect">
            <a:avLst/>
          </a:prstGeom>
          <a:noFill/>
        </p:spPr>
        <p:txBody>
          <a:bodyPr wrap="square" rtlCol="0">
            <a:spAutoFit/>
          </a:bodyPr>
          <a:lstStyle/>
          <a:p>
            <a:r>
              <a:rPr lang="en-US" sz="8000" dirty="0"/>
              <a:t>Welcome!</a:t>
            </a:r>
          </a:p>
        </p:txBody>
      </p:sp>
      <p:sp>
        <p:nvSpPr>
          <p:cNvPr id="3" name="TextBox 2">
            <a:extLst>
              <a:ext uri="{FF2B5EF4-FFF2-40B4-BE49-F238E27FC236}">
                <a16:creationId xmlns:a16="http://schemas.microsoft.com/office/drawing/2014/main" id="{E379C59D-B207-4AA8-8DE3-B146BBA394BE}"/>
              </a:ext>
            </a:extLst>
          </p:cNvPr>
          <p:cNvSpPr txBox="1"/>
          <p:nvPr/>
        </p:nvSpPr>
        <p:spPr>
          <a:xfrm>
            <a:off x="619125" y="4324350"/>
            <a:ext cx="3305175" cy="1200329"/>
          </a:xfrm>
          <a:prstGeom prst="rect">
            <a:avLst/>
          </a:prstGeom>
          <a:noFill/>
        </p:spPr>
        <p:txBody>
          <a:bodyPr wrap="square" rtlCol="0">
            <a:spAutoFit/>
          </a:bodyPr>
          <a:lstStyle/>
          <a:p>
            <a:r>
              <a:rPr lang="en-US" dirty="0"/>
              <a:t>Allied Association Quality</a:t>
            </a:r>
          </a:p>
          <a:p>
            <a:r>
              <a:rPr lang="en-US" dirty="0"/>
              <a:t>Fall 2018 Meeting</a:t>
            </a:r>
          </a:p>
          <a:p>
            <a:r>
              <a:rPr lang="en-US" dirty="0"/>
              <a:t>Oct. 3-5</a:t>
            </a:r>
          </a:p>
          <a:p>
            <a:r>
              <a:rPr lang="en-US" dirty="0"/>
              <a:t>Denver, Colorado</a:t>
            </a:r>
          </a:p>
        </p:txBody>
      </p:sp>
    </p:spTree>
    <p:extLst>
      <p:ext uri="{BB962C8B-B14F-4D97-AF65-F5344CB8AC3E}">
        <p14:creationId xmlns:p14="http://schemas.microsoft.com/office/powerpoint/2010/main" val="13106973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210F9-48B6-044E-A736-DF738D45AABE}"/>
              </a:ext>
            </a:extLst>
          </p:cNvPr>
          <p:cNvSpPr>
            <a:spLocks noGrp="1"/>
          </p:cNvSpPr>
          <p:nvPr>
            <p:ph type="ctrTitle"/>
          </p:nvPr>
        </p:nvSpPr>
        <p:spPr>
          <a:xfrm>
            <a:off x="685800" y="2961778"/>
            <a:ext cx="9144000" cy="2387600"/>
          </a:xfrm>
        </p:spPr>
        <p:txBody>
          <a:bodyPr/>
          <a:lstStyle/>
          <a:p>
            <a:r>
              <a:rPr lang="en-US" dirty="0"/>
              <a:t>Federal Regulatory Update</a:t>
            </a:r>
          </a:p>
        </p:txBody>
      </p:sp>
      <p:sp>
        <p:nvSpPr>
          <p:cNvPr id="3" name="Subtitle 2">
            <a:extLst>
              <a:ext uri="{FF2B5EF4-FFF2-40B4-BE49-F238E27FC236}">
                <a16:creationId xmlns:a16="http://schemas.microsoft.com/office/drawing/2014/main" id="{9016DBA4-7B25-9F45-BE6C-65D7F87C04CA}"/>
              </a:ext>
            </a:extLst>
          </p:cNvPr>
          <p:cNvSpPr>
            <a:spLocks noGrp="1"/>
          </p:cNvSpPr>
          <p:nvPr>
            <p:ph type="subTitle" idx="1"/>
          </p:nvPr>
        </p:nvSpPr>
        <p:spPr>
          <a:xfrm>
            <a:off x="685800" y="4540953"/>
            <a:ext cx="10515600" cy="1655762"/>
          </a:xfrm>
        </p:spPr>
        <p:txBody>
          <a:bodyPr/>
          <a:lstStyle/>
          <a:p>
            <a:r>
              <a:rPr lang="en-US" dirty="0"/>
              <a:t>October 2018</a:t>
            </a:r>
          </a:p>
          <a:p>
            <a:r>
              <a:rPr lang="en-US" dirty="0"/>
              <a:t>Nancy Foster, Vice President, Quality Policy</a:t>
            </a:r>
          </a:p>
          <a:p>
            <a:r>
              <a:rPr lang="en-US" dirty="0"/>
              <a:t>Diane Jones, Director, Policy</a:t>
            </a:r>
          </a:p>
        </p:txBody>
      </p:sp>
    </p:spTree>
    <p:extLst>
      <p:ext uri="{BB962C8B-B14F-4D97-AF65-F5344CB8AC3E}">
        <p14:creationId xmlns:p14="http://schemas.microsoft.com/office/powerpoint/2010/main" val="277625769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0E2D2-D916-4C89-A01F-6FF62331C5D3}"/>
              </a:ext>
            </a:extLst>
          </p:cNvPr>
          <p:cNvSpPr>
            <a:spLocks noGrp="1"/>
          </p:cNvSpPr>
          <p:nvPr>
            <p:ph type="title"/>
          </p:nvPr>
        </p:nvSpPr>
        <p:spPr>
          <a:xfrm>
            <a:off x="1981200" y="152400"/>
            <a:ext cx="8229600" cy="990600"/>
          </a:xfrm>
        </p:spPr>
        <p:txBody>
          <a:bodyPr>
            <a:normAutofit/>
          </a:bodyPr>
          <a:lstStyle/>
          <a:p>
            <a:r>
              <a:rPr lang="en-US" dirty="0"/>
              <a:t>HCLE Coalition Charge</a:t>
            </a:r>
          </a:p>
        </p:txBody>
      </p:sp>
      <p:graphicFrame>
        <p:nvGraphicFramePr>
          <p:cNvPr id="4" name="Diagram 3">
            <a:extLst>
              <a:ext uri="{FF2B5EF4-FFF2-40B4-BE49-F238E27FC236}">
                <a16:creationId xmlns:a16="http://schemas.microsoft.com/office/drawing/2014/main" id="{E307DE55-F5C1-4DFE-A9A0-FA5855DAB06B}"/>
              </a:ext>
            </a:extLst>
          </p:cNvPr>
          <p:cNvGraphicFramePr/>
          <p:nvPr>
            <p:extLst/>
          </p:nvPr>
        </p:nvGraphicFramePr>
        <p:xfrm>
          <a:off x="1828800" y="381000"/>
          <a:ext cx="8534400" cy="518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7701681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DFD5466-9B14-43F7-9774-17DB0FEB8E4A}"/>
              </a:ext>
            </a:extLst>
          </p:cNvPr>
          <p:cNvSpPr>
            <a:spLocks noGrp="1"/>
          </p:cNvSpPr>
          <p:nvPr>
            <p:ph type="title"/>
          </p:nvPr>
        </p:nvSpPr>
        <p:spPr/>
        <p:txBody>
          <a:bodyPr>
            <a:normAutofit/>
          </a:bodyPr>
          <a:lstStyle/>
          <a:p>
            <a:r>
              <a:rPr lang="en-US" dirty="0"/>
              <a:t>New HCLE Road Map</a:t>
            </a:r>
          </a:p>
        </p:txBody>
      </p:sp>
      <p:pic>
        <p:nvPicPr>
          <p:cNvPr id="2" name="Picture 1">
            <a:extLst>
              <a:ext uri="{FF2B5EF4-FFF2-40B4-BE49-F238E27FC236}">
                <a16:creationId xmlns:a16="http://schemas.microsoft.com/office/drawing/2014/main" id="{DDD41942-A64D-4C1B-9832-B708394434ED}"/>
              </a:ext>
            </a:extLst>
          </p:cNvPr>
          <p:cNvPicPr>
            <a:picLocks noChangeAspect="1"/>
          </p:cNvPicPr>
          <p:nvPr/>
        </p:nvPicPr>
        <p:blipFill>
          <a:blip r:embed="rId3"/>
          <a:stretch>
            <a:fillRect/>
          </a:stretch>
        </p:blipFill>
        <p:spPr>
          <a:xfrm>
            <a:off x="2410690" y="1173083"/>
            <a:ext cx="7800109" cy="5665626"/>
          </a:xfrm>
          <a:prstGeom prst="rect">
            <a:avLst/>
          </a:prstGeom>
        </p:spPr>
      </p:pic>
    </p:spTree>
    <p:extLst>
      <p:ext uri="{BB962C8B-B14F-4D97-AF65-F5344CB8AC3E}">
        <p14:creationId xmlns:p14="http://schemas.microsoft.com/office/powerpoint/2010/main" val="262679795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9EC22CB-A87D-4EE2-8D4F-40DC9E4B6F6A}"/>
              </a:ext>
            </a:extLst>
          </p:cNvPr>
          <p:cNvSpPr/>
          <p:nvPr/>
        </p:nvSpPr>
        <p:spPr>
          <a:xfrm>
            <a:off x="5601404" y="6334474"/>
            <a:ext cx="4648200" cy="33855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http://www.mnhospitals.org/quality-patient-safety</a:t>
            </a:r>
          </a:p>
        </p:txBody>
      </p:sp>
      <p:pic>
        <p:nvPicPr>
          <p:cNvPr id="4" name="Picture 3">
            <a:extLst>
              <a:ext uri="{FF2B5EF4-FFF2-40B4-BE49-F238E27FC236}">
                <a16:creationId xmlns:a16="http://schemas.microsoft.com/office/drawing/2014/main" id="{8B75CC67-8A8F-4BB0-A0CB-70191FC40EB1}"/>
              </a:ext>
            </a:extLst>
          </p:cNvPr>
          <p:cNvPicPr>
            <a:picLocks noChangeAspect="1"/>
          </p:cNvPicPr>
          <p:nvPr/>
        </p:nvPicPr>
        <p:blipFill>
          <a:blip r:embed="rId3"/>
          <a:stretch>
            <a:fillRect/>
          </a:stretch>
        </p:blipFill>
        <p:spPr>
          <a:xfrm>
            <a:off x="1558962" y="76201"/>
            <a:ext cx="9144000" cy="5425539"/>
          </a:xfrm>
          <a:prstGeom prst="rect">
            <a:avLst/>
          </a:prstGeom>
        </p:spPr>
      </p:pic>
      <p:sp>
        <p:nvSpPr>
          <p:cNvPr id="7" name="TextBox 6">
            <a:extLst>
              <a:ext uri="{FF2B5EF4-FFF2-40B4-BE49-F238E27FC236}">
                <a16:creationId xmlns:a16="http://schemas.microsoft.com/office/drawing/2014/main" id="{315801EC-C3DE-4BE0-8871-91BCE8E2ADAC}"/>
              </a:ext>
            </a:extLst>
          </p:cNvPr>
          <p:cNvSpPr txBox="1"/>
          <p:nvPr/>
        </p:nvSpPr>
        <p:spPr>
          <a:xfrm>
            <a:off x="4685853" y="5281136"/>
            <a:ext cx="1872343" cy="923330"/>
          </a:xfrm>
          <a:prstGeom prst="rect">
            <a:avLst/>
          </a:prstGeom>
          <a:solidFill>
            <a:schemeClr val="lt1">
              <a:alpha val="76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Road maps available on the MHA website!</a:t>
            </a:r>
          </a:p>
        </p:txBody>
      </p:sp>
      <p:cxnSp>
        <p:nvCxnSpPr>
          <p:cNvPr id="10" name="Straight Arrow Connector 9">
            <a:extLst>
              <a:ext uri="{FF2B5EF4-FFF2-40B4-BE49-F238E27FC236}">
                <a16:creationId xmlns:a16="http://schemas.microsoft.com/office/drawing/2014/main" id="{72F38552-C145-42F6-B006-1741E3F80868}"/>
              </a:ext>
            </a:extLst>
          </p:cNvPr>
          <p:cNvCxnSpPr>
            <a:cxnSpLocks/>
            <a:stCxn id="7" idx="1"/>
          </p:cNvCxnSpPr>
          <p:nvPr/>
        </p:nvCxnSpPr>
        <p:spPr>
          <a:xfrm flipH="1" flipV="1">
            <a:off x="3810000" y="5105401"/>
            <a:ext cx="875852" cy="637400"/>
          </a:xfrm>
          <a:prstGeom prst="straightConnector1">
            <a:avLst/>
          </a:prstGeom>
          <a:ln w="47625">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E31D58F0-050A-480D-A1DD-406346F0E576}"/>
              </a:ext>
            </a:extLst>
          </p:cNvPr>
          <p:cNvCxnSpPr>
            <a:cxnSpLocks/>
            <a:stCxn id="7" idx="3"/>
          </p:cNvCxnSpPr>
          <p:nvPr/>
        </p:nvCxnSpPr>
        <p:spPr>
          <a:xfrm flipV="1">
            <a:off x="6558196" y="5042357"/>
            <a:ext cx="378695" cy="700445"/>
          </a:xfrm>
          <a:prstGeom prst="straightConnector1">
            <a:avLst/>
          </a:prstGeom>
          <a:ln w="47625">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6515580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1AA27-D6F8-40FB-9720-678FE846887D}"/>
              </a:ext>
            </a:extLst>
          </p:cNvPr>
          <p:cNvSpPr>
            <a:spLocks noGrp="1"/>
          </p:cNvSpPr>
          <p:nvPr>
            <p:ph type="title"/>
          </p:nvPr>
        </p:nvSpPr>
        <p:spPr/>
        <p:txBody>
          <a:bodyPr>
            <a:normAutofit/>
          </a:bodyPr>
          <a:lstStyle/>
          <a:p>
            <a:r>
              <a:rPr lang="en-US" dirty="0"/>
              <a:t>Dissemination Progress</a:t>
            </a:r>
          </a:p>
        </p:txBody>
      </p:sp>
      <p:graphicFrame>
        <p:nvGraphicFramePr>
          <p:cNvPr id="9" name="Chart 8">
            <a:extLst>
              <a:ext uri="{FF2B5EF4-FFF2-40B4-BE49-F238E27FC236}">
                <a16:creationId xmlns:a16="http://schemas.microsoft.com/office/drawing/2014/main" id="{386F1B85-396D-4418-9C8B-0A2CFCFB066E}"/>
              </a:ext>
            </a:extLst>
          </p:cNvPr>
          <p:cNvGraphicFramePr>
            <a:graphicFrameLocks/>
          </p:cNvGraphicFramePr>
          <p:nvPr>
            <p:extLst/>
          </p:nvPr>
        </p:nvGraphicFramePr>
        <p:xfrm>
          <a:off x="2209800" y="1600200"/>
          <a:ext cx="7772400" cy="4419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0913987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CA195-7280-44A8-8E85-67DEB30AFD35}"/>
              </a:ext>
            </a:extLst>
          </p:cNvPr>
          <p:cNvSpPr>
            <a:spLocks noGrp="1"/>
          </p:cNvSpPr>
          <p:nvPr>
            <p:ph type="title"/>
          </p:nvPr>
        </p:nvSpPr>
        <p:spPr/>
        <p:txBody>
          <a:bodyPr/>
          <a:lstStyle/>
          <a:p>
            <a:r>
              <a:rPr lang="en-US" dirty="0"/>
              <a:t>Key take-aways</a:t>
            </a:r>
          </a:p>
        </p:txBody>
      </p:sp>
      <p:sp>
        <p:nvSpPr>
          <p:cNvPr id="3" name="Content Placeholder 2">
            <a:extLst>
              <a:ext uri="{FF2B5EF4-FFF2-40B4-BE49-F238E27FC236}">
                <a16:creationId xmlns:a16="http://schemas.microsoft.com/office/drawing/2014/main" id="{A9E44E3D-6C43-4F3E-817A-87231559A486}"/>
              </a:ext>
            </a:extLst>
          </p:cNvPr>
          <p:cNvSpPr>
            <a:spLocks noGrp="1"/>
          </p:cNvSpPr>
          <p:nvPr>
            <p:ph idx="1"/>
          </p:nvPr>
        </p:nvSpPr>
        <p:spPr>
          <a:xfrm>
            <a:off x="1954530" y="1371600"/>
            <a:ext cx="8229600" cy="4800600"/>
          </a:xfrm>
        </p:spPr>
        <p:txBody>
          <a:bodyPr>
            <a:normAutofit/>
          </a:bodyPr>
          <a:lstStyle/>
          <a:p>
            <a:r>
              <a:rPr lang="en-US" dirty="0"/>
              <a:t>Communication is key!</a:t>
            </a:r>
          </a:p>
          <a:p>
            <a:pPr lvl="1"/>
            <a:r>
              <a:rPr lang="en-US" sz="2600" dirty="0"/>
              <a:t>LE conducts Public Safety Risk Assessment- communicate to provider</a:t>
            </a:r>
          </a:p>
          <a:p>
            <a:pPr lvl="1"/>
            <a:r>
              <a:rPr lang="en-US" sz="2600" dirty="0"/>
              <a:t>Prior notification before bringing patient to health care facility to determine best method</a:t>
            </a:r>
          </a:p>
          <a:p>
            <a:r>
              <a:rPr lang="en-US" dirty="0"/>
              <a:t>Each community needs to develop local plan based on resources</a:t>
            </a:r>
          </a:p>
        </p:txBody>
      </p:sp>
    </p:spTree>
    <p:extLst>
      <p:ext uri="{BB962C8B-B14F-4D97-AF65-F5344CB8AC3E}">
        <p14:creationId xmlns:p14="http://schemas.microsoft.com/office/powerpoint/2010/main" val="400649962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MHA Workplace Safety &amp; Violence Prevention Efforts </a:t>
            </a:r>
          </a:p>
        </p:txBody>
      </p:sp>
      <p:sp>
        <p:nvSpPr>
          <p:cNvPr id="3" name="Subtitle 2"/>
          <p:cNvSpPr>
            <a:spLocks noGrp="1"/>
          </p:cNvSpPr>
          <p:nvPr>
            <p:ph type="subTitle" idx="1"/>
          </p:nvPr>
        </p:nvSpPr>
        <p:spPr>
          <a:xfrm>
            <a:off x="6507239" y="5152572"/>
            <a:ext cx="3737429" cy="1088571"/>
          </a:xfrm>
        </p:spPr>
        <p:txBody>
          <a:bodyPr/>
          <a:lstStyle/>
          <a:p>
            <a:r>
              <a:rPr lang="en-US" dirty="0"/>
              <a:t>Patricia M. Noga, PhD, MBA, RN, </a:t>
            </a:r>
          </a:p>
          <a:p>
            <a:r>
              <a:rPr lang="en-US" dirty="0"/>
              <a:t>NEA-BC, FAAN</a:t>
            </a:r>
          </a:p>
        </p:txBody>
      </p:sp>
    </p:spTree>
    <p:extLst>
      <p:ext uri="{BB962C8B-B14F-4D97-AF65-F5344CB8AC3E}">
        <p14:creationId xmlns:p14="http://schemas.microsoft.com/office/powerpoint/2010/main" val="73026915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 Workplace Violence Legislation</a:t>
            </a:r>
          </a:p>
        </p:txBody>
      </p:sp>
      <p:sp>
        <p:nvSpPr>
          <p:cNvPr id="3" name="Content Placeholder 2"/>
          <p:cNvSpPr>
            <a:spLocks noGrp="1"/>
          </p:cNvSpPr>
          <p:nvPr>
            <p:ph idx="1"/>
          </p:nvPr>
        </p:nvSpPr>
        <p:spPr/>
        <p:txBody>
          <a:bodyPr>
            <a:normAutofit fontScale="70000" lnSpcReduction="20000"/>
          </a:bodyPr>
          <a:lstStyle/>
          <a:p>
            <a:pPr lvl="0"/>
            <a:r>
              <a:rPr lang="en-US" sz="3200" b="1" dirty="0"/>
              <a:t>Chapter 151 of the Acts of 2010</a:t>
            </a:r>
          </a:p>
          <a:p>
            <a:pPr lvl="1"/>
            <a:r>
              <a:rPr lang="en-US" sz="2600" dirty="0"/>
              <a:t>Put in place </a:t>
            </a:r>
            <a:r>
              <a:rPr lang="en-US" sz="2600" b="1" dirty="0"/>
              <a:t>enhanced penalties for assault and battery on healthcare providers</a:t>
            </a:r>
            <a:r>
              <a:rPr lang="en-US" sz="2600" dirty="0"/>
              <a:t>, including nurses and doctors.  </a:t>
            </a:r>
          </a:p>
          <a:p>
            <a:pPr marL="457200" lvl="1" indent="0">
              <a:buNone/>
            </a:pPr>
            <a:endParaRPr lang="en-US" dirty="0"/>
          </a:p>
          <a:p>
            <a:pPr lvl="0"/>
            <a:r>
              <a:rPr lang="en-US" sz="3200" b="1" dirty="0"/>
              <a:t>Chapter 3 of the Acts of 2013</a:t>
            </a:r>
          </a:p>
          <a:p>
            <a:pPr lvl="1"/>
            <a:r>
              <a:rPr lang="en-US" sz="2600" dirty="0"/>
              <a:t>Includes a section directing the Executive Office of Health and Human Services (EOHHS) to put forth regulations to ensure that programs licensed by a department of the division of EOHHS – which includes hospitals – have a </a:t>
            </a:r>
            <a:r>
              <a:rPr lang="en-US" sz="2600" b="1" dirty="0"/>
              <a:t>workplace violence prevention and crisis response plan</a:t>
            </a:r>
            <a:r>
              <a:rPr lang="en-US" sz="2600" dirty="0"/>
              <a:t> in place, updated at least annually. </a:t>
            </a:r>
          </a:p>
          <a:p>
            <a:pPr lvl="1"/>
            <a:r>
              <a:rPr lang="en-US" sz="2600" b="1" dirty="0"/>
              <a:t>Regulations 101 CMR 19.00 were promulgated by EOHHS under the 2013 law.</a:t>
            </a:r>
          </a:p>
          <a:p>
            <a:pPr marL="457200" lvl="1" indent="0">
              <a:buNone/>
            </a:pPr>
            <a:endParaRPr lang="en-US" sz="2600" dirty="0"/>
          </a:p>
          <a:p>
            <a:r>
              <a:rPr lang="en-US" sz="3200" b="1" dirty="0"/>
              <a:t>In 2018: Proposed HB4418 – An Act requiring employers to develop and implement programs to workplace violence prevention</a:t>
            </a:r>
          </a:p>
          <a:p>
            <a:pPr lvl="1"/>
            <a:r>
              <a:rPr lang="en-US" sz="2600" b="1" dirty="0"/>
              <a:t>MHA supported the healthcare workforce safety bill (HB4418) that came out of the state legislature’s Labor &amp; Workforce Development Committee during this legislative session.</a:t>
            </a:r>
            <a:r>
              <a:rPr lang="en-US" sz="2600" dirty="0"/>
              <a:t> Unfortunately, the bill did not advance. </a:t>
            </a:r>
          </a:p>
          <a:p>
            <a:pPr lvl="1"/>
            <a:r>
              <a:rPr lang="en-US" sz="2600" dirty="0"/>
              <a:t>This bill supported new statutory directives that provide the best possible protection for workers, appropriately respect patient and employee privacy concerns, and avoid direct conflict with existing requirements. </a:t>
            </a:r>
            <a:br>
              <a:rPr lang="en-US" sz="2600" dirty="0"/>
            </a:br>
            <a:r>
              <a:rPr lang="en-US" sz="2600" dirty="0"/>
              <a:t> </a:t>
            </a:r>
          </a:p>
        </p:txBody>
      </p:sp>
    </p:spTree>
    <p:extLst>
      <p:ext uri="{BB962C8B-B14F-4D97-AF65-F5344CB8AC3E}">
        <p14:creationId xmlns:p14="http://schemas.microsoft.com/office/powerpoint/2010/main" val="381579254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900" dirty="0"/>
              <a:t>MHA Workplace Safety &amp; Violence Prevention Efforts</a:t>
            </a:r>
          </a:p>
        </p:txBody>
      </p:sp>
      <p:graphicFrame>
        <p:nvGraphicFramePr>
          <p:cNvPr id="4" name="Content Placeholder 3"/>
          <p:cNvGraphicFramePr>
            <a:graphicFrameLocks noGrp="1"/>
          </p:cNvGraphicFramePr>
          <p:nvPr>
            <p:ph idx="1"/>
            <p:extLst/>
          </p:nvPr>
        </p:nvGraphicFramePr>
        <p:xfrm>
          <a:off x="1851028" y="1266548"/>
          <a:ext cx="8359775" cy="51490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7893286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MHA Workgroups</a:t>
            </a:r>
          </a:p>
        </p:txBody>
      </p:sp>
      <p:sp>
        <p:nvSpPr>
          <p:cNvPr id="3" name="Content Placeholder 2"/>
          <p:cNvSpPr>
            <a:spLocks noGrp="1"/>
          </p:cNvSpPr>
          <p:nvPr>
            <p:ph idx="1"/>
          </p:nvPr>
        </p:nvSpPr>
        <p:spPr/>
        <p:txBody>
          <a:bodyPr>
            <a:normAutofit fontScale="92500" lnSpcReduction="20000"/>
          </a:bodyPr>
          <a:lstStyle/>
          <a:p>
            <a:pPr lvl="0"/>
            <a:r>
              <a:rPr lang="en-US" b="1" dirty="0"/>
              <a:t>Statewide Quality Forum &amp; Steering Committee</a:t>
            </a:r>
          </a:p>
          <a:p>
            <a:pPr lvl="1"/>
            <a:r>
              <a:rPr lang="en-US" dirty="0"/>
              <a:t>Identify opportunities to create alignment among quality and safety efforts in the state.  </a:t>
            </a:r>
          </a:p>
          <a:p>
            <a:pPr lvl="1"/>
            <a:r>
              <a:rPr lang="en-US" dirty="0"/>
              <a:t>Quality Forum attendees have chosen workplace safety and violence as the topic on which to focus</a:t>
            </a:r>
          </a:p>
          <a:p>
            <a:pPr lvl="0"/>
            <a:r>
              <a:rPr lang="en-US" b="1" dirty="0"/>
              <a:t>Workplace Safety &amp; Violence Prevention Workgroup</a:t>
            </a:r>
          </a:p>
          <a:p>
            <a:pPr lvl="1"/>
            <a:r>
              <a:rPr lang="en-US" dirty="0"/>
              <a:t>The purpose of developing this group is to help our members address the increasing trend in workplace violence and develop internal policies and best practices to protect our staff and patients.  </a:t>
            </a:r>
          </a:p>
          <a:p>
            <a:r>
              <a:rPr lang="en-US" b="1" i="1" dirty="0"/>
              <a:t>Promoting Employee Well-being </a:t>
            </a:r>
            <a:r>
              <a:rPr lang="en-US" b="1" dirty="0"/>
              <a:t>Committee</a:t>
            </a:r>
          </a:p>
          <a:p>
            <a:pPr marL="217170" lvl="2" indent="0">
              <a:buNone/>
            </a:pPr>
            <a:r>
              <a:rPr lang="en-US" b="1" i="1" dirty="0"/>
              <a:t>     Caring for the Caregiver </a:t>
            </a:r>
            <a:r>
              <a:rPr lang="en-US" b="1" dirty="0"/>
              <a:t>Initiative</a:t>
            </a:r>
          </a:p>
          <a:p>
            <a:pPr lvl="1"/>
            <a:r>
              <a:rPr lang="en-US" dirty="0"/>
              <a:t>The goal is to develop an initiative that will promote how hospitals are working with frontline clinical staff to improve and enhance their current work environment and their wellbeing. </a:t>
            </a:r>
          </a:p>
          <a:p>
            <a:r>
              <a:rPr lang="en-US" b="1" dirty="0"/>
              <a:t>MMS-MHA Joint Task Force on Physician Burnout</a:t>
            </a:r>
            <a:r>
              <a:rPr lang="en-US" dirty="0"/>
              <a:t> </a:t>
            </a:r>
          </a:p>
          <a:p>
            <a:pPr lvl="1"/>
            <a:endParaRPr lang="en-US" dirty="0"/>
          </a:p>
          <a:p>
            <a:endParaRPr lang="en-US" dirty="0"/>
          </a:p>
        </p:txBody>
      </p:sp>
    </p:spTree>
    <p:extLst>
      <p:ext uri="{BB962C8B-B14F-4D97-AF65-F5344CB8AC3E}">
        <p14:creationId xmlns:p14="http://schemas.microsoft.com/office/powerpoint/2010/main" val="355821123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59977" y="4205116"/>
            <a:ext cx="8655623" cy="994599"/>
          </a:xfrm>
        </p:spPr>
        <p:txBody>
          <a:bodyPr/>
          <a:lstStyle/>
          <a:p>
            <a:r>
              <a:rPr lang="en-US" dirty="0"/>
              <a:t>Workplace Safety &amp; Violence Prevention Workgroup</a:t>
            </a:r>
          </a:p>
        </p:txBody>
      </p:sp>
      <p:sp>
        <p:nvSpPr>
          <p:cNvPr id="5" name="Subtitle 4"/>
          <p:cNvSpPr>
            <a:spLocks noGrp="1"/>
          </p:cNvSpPr>
          <p:nvPr>
            <p:ph type="subTitle" idx="1"/>
          </p:nvPr>
        </p:nvSpPr>
        <p:spPr/>
        <p:txBody>
          <a:bodyPr/>
          <a:lstStyle/>
          <a:p>
            <a:r>
              <a:rPr lang="en-US" dirty="0"/>
              <a:t>Pat Noga, PhD, RN, MBA, NEA-BC, FAAN</a:t>
            </a:r>
          </a:p>
          <a:p>
            <a:endParaRPr lang="en-US" dirty="0"/>
          </a:p>
        </p:txBody>
      </p:sp>
      <p:pic>
        <p:nvPicPr>
          <p:cNvPr id="6146" name="Picture 2" descr="See the sourc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1" y="1"/>
            <a:ext cx="4701753" cy="4238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1839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Content Placeholder 2"/>
          <p:cNvSpPr>
            <a:spLocks noGrp="1"/>
          </p:cNvSpPr>
          <p:nvPr>
            <p:ph idx="1"/>
          </p:nvPr>
        </p:nvSpPr>
        <p:spPr>
          <a:xfrm>
            <a:off x="395438" y="1086480"/>
            <a:ext cx="10515600" cy="5280030"/>
          </a:xfrm>
        </p:spPr>
        <p:txBody>
          <a:bodyPr>
            <a:normAutofit/>
          </a:bodyPr>
          <a:lstStyle/>
          <a:p>
            <a:r>
              <a:rPr lang="en-US" dirty="0"/>
              <a:t>Washington Update</a:t>
            </a:r>
          </a:p>
          <a:p>
            <a:r>
              <a:rPr lang="en-US" dirty="0"/>
              <a:t>Burden Reduction rule</a:t>
            </a:r>
          </a:p>
          <a:p>
            <a:r>
              <a:rPr lang="en-US" dirty="0"/>
              <a:t>FY Final and CY Proposed Rule Recaps</a:t>
            </a:r>
          </a:p>
          <a:p>
            <a:r>
              <a:rPr lang="en-US" dirty="0"/>
              <a:t>Health IT</a:t>
            </a:r>
          </a:p>
          <a:p>
            <a:r>
              <a:rPr lang="en-US" dirty="0"/>
              <a:t>CAHPS</a:t>
            </a:r>
          </a:p>
          <a:p>
            <a:r>
              <a:rPr lang="en-US" dirty="0"/>
              <a:t>Accrediting Organizations</a:t>
            </a:r>
          </a:p>
          <a:p>
            <a:r>
              <a:rPr lang="en-US" dirty="0"/>
              <a:t>Behavioral Health</a:t>
            </a:r>
          </a:p>
          <a:p>
            <a:r>
              <a:rPr lang="en-US" dirty="0"/>
              <a:t>Opioids</a:t>
            </a:r>
          </a:p>
          <a:p>
            <a:r>
              <a:rPr lang="en-US" dirty="0"/>
              <a:t>Rural Hospitals</a:t>
            </a:r>
          </a:p>
          <a:p>
            <a:r>
              <a:rPr lang="en-US" dirty="0"/>
              <a:t>Looking Ahead</a:t>
            </a:r>
          </a:p>
          <a:p>
            <a:endParaRPr lang="en-US" dirty="0"/>
          </a:p>
        </p:txBody>
      </p:sp>
    </p:spTree>
    <p:extLst>
      <p:ext uri="{BB962C8B-B14F-4D97-AF65-F5344CB8AC3E}">
        <p14:creationId xmlns:p14="http://schemas.microsoft.com/office/powerpoint/2010/main" val="36891469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WSVP Workgroup:  Areas of Focus </a:t>
            </a:r>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dirty="0"/>
              <a:t>Best Practice on Hospital Prevention Program</a:t>
            </a:r>
          </a:p>
          <a:p>
            <a:pPr marL="514350" indent="-514350">
              <a:buFont typeface="+mj-lt"/>
              <a:buAutoNum type="arabicPeriod"/>
            </a:pPr>
            <a:r>
              <a:rPr lang="en-US" dirty="0"/>
              <a:t>Formation of </a:t>
            </a:r>
            <a:r>
              <a:rPr lang="en-US" i="1" dirty="0"/>
              <a:t>Promoting Employee Well-being </a:t>
            </a:r>
            <a:r>
              <a:rPr lang="en-US" dirty="0"/>
              <a:t>Initiative</a:t>
            </a:r>
          </a:p>
          <a:p>
            <a:pPr marL="514350" indent="-514350">
              <a:buFont typeface="+mj-lt"/>
              <a:buAutoNum type="arabicPeriod"/>
            </a:pPr>
            <a:r>
              <a:rPr lang="en-US" dirty="0"/>
              <a:t>Data Reporting </a:t>
            </a:r>
          </a:p>
          <a:p>
            <a:pPr marL="514350" indent="-514350">
              <a:buFont typeface="+mj-lt"/>
              <a:buAutoNum type="arabicPeriod"/>
            </a:pPr>
            <a:r>
              <a:rPr lang="en-US" dirty="0"/>
              <a:t>MHA new list serve for workgroup/all hospitals</a:t>
            </a:r>
          </a:p>
          <a:p>
            <a:pPr marL="514350" indent="-514350">
              <a:buFont typeface="+mj-lt"/>
              <a:buAutoNum type="arabicPeriod"/>
            </a:pPr>
            <a:r>
              <a:rPr lang="en-US" dirty="0"/>
              <a:t>Statewide Incident Based Coding system </a:t>
            </a:r>
          </a:p>
          <a:p>
            <a:pPr marL="514350" indent="-514350">
              <a:buFont typeface="+mj-lt"/>
              <a:buAutoNum type="arabicPeriod"/>
            </a:pPr>
            <a:r>
              <a:rPr lang="en-US" dirty="0"/>
              <a:t>Standards for access by essential personnel/vendors to healthcare site during disaster/weather</a:t>
            </a:r>
          </a:p>
          <a:p>
            <a:pPr marL="0" indent="0">
              <a:buNone/>
            </a:pPr>
            <a:endParaRPr lang="en-US" dirty="0"/>
          </a:p>
          <a:p>
            <a:pPr marL="514350" indent="-514350">
              <a:buFont typeface="+mj-lt"/>
              <a:buAutoNum type="arabicPeriod"/>
            </a:pPr>
            <a:endParaRPr lang="en-US" dirty="0"/>
          </a:p>
          <a:p>
            <a:pPr marL="514350" indent="-514350">
              <a:buFont typeface="+mj-lt"/>
              <a:buAutoNum type="arabicPeriod"/>
            </a:pPr>
            <a:endParaRPr lang="en-US" dirty="0"/>
          </a:p>
        </p:txBody>
      </p:sp>
    </p:spTree>
    <p:extLst>
      <p:ext uri="{BB962C8B-B14F-4D97-AF65-F5344CB8AC3E}">
        <p14:creationId xmlns:p14="http://schemas.microsoft.com/office/powerpoint/2010/main" val="233018046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MHA Survey of Workforce Safety and Violence Prevention Policies</a:t>
            </a:r>
          </a:p>
        </p:txBody>
      </p:sp>
      <p:sp>
        <p:nvSpPr>
          <p:cNvPr id="3" name="Content Placeholder 2"/>
          <p:cNvSpPr>
            <a:spLocks noGrp="1"/>
          </p:cNvSpPr>
          <p:nvPr>
            <p:ph idx="1"/>
          </p:nvPr>
        </p:nvSpPr>
        <p:spPr/>
        <p:txBody>
          <a:bodyPr>
            <a:normAutofit/>
          </a:bodyPr>
          <a:lstStyle/>
          <a:p>
            <a:r>
              <a:rPr lang="en-US" dirty="0"/>
              <a:t>34 question comprehensive survey fielded in </a:t>
            </a:r>
          </a:p>
          <a:p>
            <a:pPr marL="0" indent="0">
              <a:buNone/>
            </a:pPr>
            <a:r>
              <a:rPr lang="en-US" dirty="0"/>
              <a:t>    May – July 2018 </a:t>
            </a:r>
          </a:p>
          <a:p>
            <a:pPr marL="0" indent="0">
              <a:buNone/>
            </a:pPr>
            <a:endParaRPr lang="en-US" dirty="0"/>
          </a:p>
          <a:p>
            <a:r>
              <a:rPr lang="en-US" dirty="0"/>
              <a:t>Sent to Security Professionals, Facility Directors, Compliance, General Counsel, Risk Management, Government Relations contacts  </a:t>
            </a:r>
          </a:p>
          <a:p>
            <a:endParaRPr lang="en-US" dirty="0"/>
          </a:p>
          <a:p>
            <a:r>
              <a:rPr lang="en-US" dirty="0"/>
              <a:t>46 Responses (64 acute care hospitals in MA)</a:t>
            </a: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99268C1-3695-C245-97D8-0B1F5EAC8F80}" type="slidenum">
              <a:rPr kumimoji="0" lang="en-US" sz="1000" b="0" i="0" u="none" strike="noStrike" kern="1200" cap="none" spc="0" normalizeH="0" baseline="0" noProof="0">
                <a:ln>
                  <a:noFill/>
                </a:ln>
                <a:solidFill>
                  <a:srgbClr val="011546">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a:t>
            </a:fld>
            <a:endParaRPr kumimoji="0" lang="en-US" sz="1000" b="0" i="0" u="none" strike="noStrike" kern="1200" cap="none" spc="0" normalizeH="0" baseline="0" noProof="0" dirty="0">
              <a:ln>
                <a:noFill/>
              </a:ln>
              <a:solidFill>
                <a:srgbClr val="011546">
                  <a:tint val="75000"/>
                </a:srgbClr>
              </a:solidFill>
              <a:effectLst/>
              <a:uLnTx/>
              <a:uFillTx/>
              <a:latin typeface="Calibri"/>
              <a:ea typeface="+mn-ea"/>
              <a:cs typeface="+mn-cs"/>
            </a:endParaRPr>
          </a:p>
        </p:txBody>
      </p:sp>
    </p:spTree>
    <p:extLst>
      <p:ext uri="{BB962C8B-B14F-4D97-AF65-F5344CB8AC3E}">
        <p14:creationId xmlns:p14="http://schemas.microsoft.com/office/powerpoint/2010/main" val="1942967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MHA Survey of Workforce Safety and Violence Prevention Policies </a:t>
            </a:r>
          </a:p>
        </p:txBody>
      </p:sp>
      <p:sp>
        <p:nvSpPr>
          <p:cNvPr id="3" name="Content Placeholder 2"/>
          <p:cNvSpPr>
            <a:spLocks noGrp="1"/>
          </p:cNvSpPr>
          <p:nvPr>
            <p:ph idx="1"/>
          </p:nvPr>
        </p:nvSpPr>
        <p:spPr/>
        <p:txBody>
          <a:bodyPr>
            <a:normAutofit/>
          </a:bodyPr>
          <a:lstStyle/>
          <a:p>
            <a:pPr marL="0" indent="0">
              <a:buNone/>
            </a:pPr>
            <a:r>
              <a:rPr lang="en-US" b="1" dirty="0"/>
              <a:t>Topic Areas</a:t>
            </a:r>
          </a:p>
          <a:p>
            <a:r>
              <a:rPr lang="en-US" dirty="0"/>
              <a:t>Detailed Worksite Analysis</a:t>
            </a:r>
          </a:p>
          <a:p>
            <a:r>
              <a:rPr lang="en-US" dirty="0"/>
              <a:t>Internal Multi-Disciplinary Workplace Violence Prevention Committee</a:t>
            </a:r>
          </a:p>
          <a:p>
            <a:r>
              <a:rPr lang="en-US" dirty="0"/>
              <a:t>Staff Training </a:t>
            </a:r>
          </a:p>
          <a:p>
            <a:r>
              <a:rPr lang="en-US" dirty="0"/>
              <a:t>Policies and Procedures</a:t>
            </a:r>
          </a:p>
          <a:p>
            <a:r>
              <a:rPr lang="en-US" dirty="0"/>
              <a:t>Record Keeping and Evaluation</a:t>
            </a:r>
          </a:p>
          <a:p>
            <a:r>
              <a:rPr lang="en-US" dirty="0"/>
              <a:t>Physical and Facility Security Efforts</a:t>
            </a:r>
          </a:p>
          <a:p>
            <a:pPr marL="0" indent="0">
              <a:buNone/>
            </a:pPr>
            <a:r>
              <a:rPr lang="en-US" dirty="0"/>
              <a:t>    </a:t>
            </a: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99268C1-3695-C245-97D8-0B1F5EAC8F80}" type="slidenum">
              <a:rPr kumimoji="0" lang="en-US" sz="1000" b="0" i="0" u="none" strike="noStrike" kern="1200" cap="none" spc="0" normalizeH="0" baseline="0" noProof="0">
                <a:ln>
                  <a:noFill/>
                </a:ln>
                <a:solidFill>
                  <a:srgbClr val="011546">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a:t>
            </a:fld>
            <a:endParaRPr kumimoji="0" lang="en-US" sz="1000" b="0" i="0" u="none" strike="noStrike" kern="1200" cap="none" spc="0" normalizeH="0" baseline="0" noProof="0" dirty="0">
              <a:ln>
                <a:noFill/>
              </a:ln>
              <a:solidFill>
                <a:srgbClr val="011546">
                  <a:tint val="75000"/>
                </a:srgbClr>
              </a:solidFill>
              <a:effectLst/>
              <a:uLnTx/>
              <a:uFillTx/>
              <a:latin typeface="Calibri"/>
              <a:ea typeface="+mn-ea"/>
              <a:cs typeface="+mn-cs"/>
            </a:endParaRPr>
          </a:p>
        </p:txBody>
      </p:sp>
    </p:spTree>
    <p:extLst>
      <p:ext uri="{BB962C8B-B14F-4D97-AF65-F5344CB8AC3E}">
        <p14:creationId xmlns:p14="http://schemas.microsoft.com/office/powerpoint/2010/main" val="268032427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a:t>Outline for Statewide Recommendations</a:t>
            </a:r>
            <a:br>
              <a:rPr lang="en-US" i="1" dirty="0"/>
            </a:br>
            <a:r>
              <a:rPr lang="en-US" dirty="0"/>
              <a:t>from</a:t>
            </a:r>
            <a:r>
              <a:rPr lang="en-US" i="1" dirty="0"/>
              <a:t> </a:t>
            </a:r>
            <a:r>
              <a:rPr lang="en-US" dirty="0"/>
              <a:t>Workgroup’s</a:t>
            </a:r>
            <a:r>
              <a:rPr lang="en-US" i="1" dirty="0"/>
              <a:t> </a:t>
            </a:r>
            <a:r>
              <a:rPr lang="en-US" dirty="0"/>
              <a:t>July 2018 Member Survey </a:t>
            </a:r>
            <a:endParaRPr lang="en-US" i="1" dirty="0"/>
          </a:p>
        </p:txBody>
      </p:sp>
      <p:sp>
        <p:nvSpPr>
          <p:cNvPr id="3" name="Content Placeholder 2"/>
          <p:cNvSpPr>
            <a:spLocks noGrp="1"/>
          </p:cNvSpPr>
          <p:nvPr>
            <p:ph idx="1"/>
          </p:nvPr>
        </p:nvSpPr>
        <p:spPr/>
        <p:txBody>
          <a:bodyPr>
            <a:normAutofit fontScale="85000" lnSpcReduction="20000"/>
          </a:bodyPr>
          <a:lstStyle/>
          <a:p>
            <a:r>
              <a:rPr lang="en-US" b="1" u="sng" dirty="0"/>
              <a:t>Prevention</a:t>
            </a:r>
          </a:p>
          <a:p>
            <a:pPr marL="1001268" lvl="1" indent="-514350">
              <a:buFont typeface="+mj-lt"/>
              <a:buAutoNum type="arabicPeriod"/>
            </a:pPr>
            <a:r>
              <a:rPr lang="en-US" dirty="0"/>
              <a:t>Internal workplace violence prevention committee</a:t>
            </a:r>
          </a:p>
          <a:p>
            <a:pPr marL="1001268" lvl="1" indent="-514350">
              <a:buFont typeface="+mj-lt"/>
              <a:buAutoNum type="arabicPeriod"/>
            </a:pPr>
            <a:r>
              <a:rPr lang="en-US" dirty="0"/>
              <a:t>Annual worksite threat analysis </a:t>
            </a:r>
          </a:p>
          <a:p>
            <a:pPr marL="1001268" lvl="1" indent="-514350">
              <a:buFont typeface="+mj-lt"/>
              <a:buAutoNum type="arabicPeriod"/>
            </a:pPr>
            <a:r>
              <a:rPr lang="en-US" dirty="0"/>
              <a:t>Comprehensive training program for staff </a:t>
            </a:r>
          </a:p>
          <a:p>
            <a:pPr marL="1001268" lvl="1" indent="-514350">
              <a:buFont typeface="+mj-lt"/>
              <a:buAutoNum type="arabicPeriod"/>
            </a:pPr>
            <a:r>
              <a:rPr lang="en-US" dirty="0"/>
              <a:t>Patient/Visitor code of conduct and P&amp;P for screenings and/or searches (Person &amp; Room) </a:t>
            </a:r>
          </a:p>
          <a:p>
            <a:pPr marL="1001268" lvl="1" indent="-514350">
              <a:buFont typeface="+mj-lt"/>
              <a:buAutoNum type="arabicPeriod"/>
            </a:pPr>
            <a:r>
              <a:rPr lang="en-US" dirty="0"/>
              <a:t>Facility &amp; security preparedness</a:t>
            </a:r>
          </a:p>
          <a:p>
            <a:pPr marL="1001268" lvl="1" indent="-514350">
              <a:buFont typeface="+mj-lt"/>
              <a:buAutoNum type="arabicPeriod"/>
            </a:pPr>
            <a:r>
              <a:rPr lang="en-US" dirty="0"/>
              <a:t>Program evaluation </a:t>
            </a:r>
          </a:p>
          <a:p>
            <a:r>
              <a:rPr lang="en-US" b="1" u="sng" dirty="0"/>
              <a:t>Incident Management (In the Moment) </a:t>
            </a:r>
          </a:p>
          <a:p>
            <a:pPr marL="1001268" lvl="1" indent="-514350">
              <a:buFont typeface="+mj-lt"/>
              <a:buAutoNum type="arabicPeriod"/>
            </a:pPr>
            <a:r>
              <a:rPr lang="en-US" dirty="0"/>
              <a:t>Response team </a:t>
            </a:r>
          </a:p>
          <a:p>
            <a:pPr marL="1001268" lvl="1" indent="-514350">
              <a:buFont typeface="+mj-lt"/>
              <a:buAutoNum type="arabicPeriod"/>
            </a:pPr>
            <a:r>
              <a:rPr lang="en-US" dirty="0"/>
              <a:t>Response plan and procedures for managing persons committing acts of violence</a:t>
            </a:r>
          </a:p>
          <a:p>
            <a:r>
              <a:rPr lang="en-US" b="1" u="sng" dirty="0"/>
              <a:t>Post Incident </a:t>
            </a:r>
          </a:p>
          <a:p>
            <a:pPr marL="1001268" lvl="1" indent="-514350">
              <a:buFont typeface="+mj-lt"/>
              <a:buAutoNum type="arabicPeriod"/>
            </a:pPr>
            <a:r>
              <a:rPr lang="en-US" dirty="0"/>
              <a:t>Incident Record Keeping, Documentation &amp; Reporting</a:t>
            </a:r>
          </a:p>
          <a:p>
            <a:pPr marL="1001268" lvl="1" indent="-514350">
              <a:buFont typeface="+mj-lt"/>
              <a:buAutoNum type="arabicPeriod"/>
            </a:pPr>
            <a:r>
              <a:rPr lang="en-US" dirty="0"/>
              <a:t>Employee support and resources </a:t>
            </a:r>
          </a:p>
          <a:p>
            <a:pPr marL="1001268" lvl="1" indent="-514350">
              <a:buFont typeface="+mj-lt"/>
              <a:buAutoNum type="arabicPeriod"/>
            </a:pPr>
            <a:r>
              <a:rPr lang="en-US" dirty="0"/>
              <a:t>Incident evaluations</a:t>
            </a: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99268C1-3695-C245-97D8-0B1F5EAC8F80}" type="slidenum">
              <a:rPr kumimoji="0" lang="en-US" sz="1000" b="0" i="0" u="none" strike="noStrike" kern="1200" cap="none" spc="0" normalizeH="0" baseline="0" noProof="0">
                <a:ln>
                  <a:noFill/>
                </a:ln>
                <a:solidFill>
                  <a:srgbClr val="011546">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a:t>
            </a:fld>
            <a:endParaRPr kumimoji="0" lang="en-US" sz="1000" b="0" i="0" u="none" strike="noStrike" kern="1200" cap="none" spc="0" normalizeH="0" baseline="0" noProof="0" dirty="0">
              <a:ln>
                <a:noFill/>
              </a:ln>
              <a:solidFill>
                <a:srgbClr val="011546">
                  <a:tint val="75000"/>
                </a:srgbClr>
              </a:solidFill>
              <a:effectLst/>
              <a:uLnTx/>
              <a:uFillTx/>
              <a:latin typeface="Calibri"/>
              <a:ea typeface="+mn-ea"/>
              <a:cs typeface="+mn-cs"/>
            </a:endParaRPr>
          </a:p>
        </p:txBody>
      </p:sp>
    </p:spTree>
    <p:extLst>
      <p:ext uri="{BB962C8B-B14F-4D97-AF65-F5344CB8AC3E}">
        <p14:creationId xmlns:p14="http://schemas.microsoft.com/office/powerpoint/2010/main" val="308135348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59977" y="4205116"/>
            <a:ext cx="8655623" cy="994599"/>
          </a:xfrm>
        </p:spPr>
        <p:txBody>
          <a:bodyPr>
            <a:normAutofit/>
          </a:bodyPr>
          <a:lstStyle/>
          <a:p>
            <a:r>
              <a:rPr lang="en-US" i="1" dirty="0"/>
              <a:t>Promoting Employee Wellbeing </a:t>
            </a:r>
            <a:r>
              <a:rPr lang="en-US" dirty="0"/>
              <a:t>Committee</a:t>
            </a:r>
          </a:p>
        </p:txBody>
      </p:sp>
      <p:sp>
        <p:nvSpPr>
          <p:cNvPr id="5" name="Subtitle 4"/>
          <p:cNvSpPr>
            <a:spLocks noGrp="1"/>
          </p:cNvSpPr>
          <p:nvPr>
            <p:ph type="subTitle" idx="1"/>
          </p:nvPr>
        </p:nvSpPr>
        <p:spPr/>
        <p:txBody>
          <a:bodyPr/>
          <a:lstStyle/>
          <a:p>
            <a:r>
              <a:rPr lang="en-US" dirty="0"/>
              <a:t>Pat Noga, PhD, RN, MBA, NEA-BC, FAAN</a:t>
            </a:r>
          </a:p>
        </p:txBody>
      </p:sp>
      <p:pic>
        <p:nvPicPr>
          <p:cNvPr id="5124" name="Picture 4" descr="See the source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7001" y="1"/>
            <a:ext cx="6715351" cy="4238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495111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Promoting Employee Wellbeing Committee</a:t>
            </a:r>
          </a:p>
        </p:txBody>
      </p:sp>
      <p:sp>
        <p:nvSpPr>
          <p:cNvPr id="3" name="Content Placeholder 2"/>
          <p:cNvSpPr>
            <a:spLocks noGrp="1"/>
          </p:cNvSpPr>
          <p:nvPr>
            <p:ph idx="1"/>
          </p:nvPr>
        </p:nvSpPr>
        <p:spPr>
          <a:xfrm>
            <a:off x="2002972" y="592334"/>
            <a:ext cx="8360229" cy="4759401"/>
          </a:xfrm>
        </p:spPr>
        <p:txBody>
          <a:bodyPr>
            <a:normAutofit/>
          </a:bodyPr>
          <a:lstStyle/>
          <a:p>
            <a:endParaRPr lang="en-US" dirty="0"/>
          </a:p>
          <a:p>
            <a:r>
              <a:rPr lang="en-US" dirty="0"/>
              <a:t>Three areas of focus</a:t>
            </a:r>
          </a:p>
          <a:p>
            <a:pPr lvl="1"/>
            <a:r>
              <a:rPr lang="en-US" dirty="0"/>
              <a:t>Gratitude</a:t>
            </a:r>
          </a:p>
          <a:p>
            <a:pPr lvl="1"/>
            <a:r>
              <a:rPr lang="en-US" dirty="0"/>
              <a:t>Safety </a:t>
            </a:r>
          </a:p>
          <a:p>
            <a:pPr lvl="1"/>
            <a:r>
              <a:rPr lang="en-US" dirty="0"/>
              <a:t>Well-being</a:t>
            </a:r>
          </a:p>
          <a:p>
            <a:endParaRPr lang="en-US" dirty="0"/>
          </a:p>
          <a:p>
            <a:pPr marL="0" indent="0">
              <a:buNone/>
            </a:pPr>
            <a:endParaRPr lang="en-US" dirty="0"/>
          </a:p>
        </p:txBody>
      </p:sp>
      <p:pic>
        <p:nvPicPr>
          <p:cNvPr id="2050" name="Picture 2" descr="C:\Users\debbier\Downloads\bright-cardiac-cardiology-433267.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254192" y="3782637"/>
            <a:ext cx="2885939" cy="259228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uthor, blog, businesswoman"/>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248400" y="4063760"/>
            <a:ext cx="3198698" cy="2133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638800" y="1294730"/>
            <a:ext cx="5029200" cy="3243965"/>
          </a:xfrm>
          <a:prstGeom prst="rect">
            <a:avLst/>
          </a:prstGeom>
        </p:spPr>
        <p:txBody>
          <a:bodyPr vert="horz" lIns="91440" tIns="45720" rIns="91440" bIns="45720" rtlCol="0">
            <a:normAutofit/>
          </a:bodyPr>
          <a:lstStyle>
            <a:lvl1pPr marL="256032" indent="-256032" defTabSz="457200">
              <a:spcBef>
                <a:spcPct val="20000"/>
              </a:spcBef>
              <a:buClr>
                <a:schemeClr val="accent2"/>
              </a:buClr>
              <a:buFont typeface="Arial"/>
              <a:buChar char="•"/>
              <a:defRPr sz="2800"/>
            </a:lvl1pPr>
            <a:lvl2pPr marL="742950" lvl="1" indent="-285750" defTabSz="457200">
              <a:spcBef>
                <a:spcPct val="20000"/>
              </a:spcBef>
              <a:buClr>
                <a:schemeClr val="accent2"/>
              </a:buClr>
              <a:buFont typeface="Arial"/>
              <a:buChar char="–"/>
              <a:defRPr sz="2400"/>
            </a:lvl2pPr>
            <a:lvl3pPr marL="960120" indent="-228600" defTabSz="457200">
              <a:spcBef>
                <a:spcPct val="20000"/>
              </a:spcBef>
              <a:buFont typeface="Arial"/>
              <a:buChar char="•"/>
              <a:defRPr sz="2400"/>
            </a:lvl3pPr>
            <a:lvl4pPr marL="1325880" indent="-228600" defTabSz="457200">
              <a:spcBef>
                <a:spcPct val="20000"/>
              </a:spcBef>
              <a:buFont typeface="Arial"/>
              <a:buChar char="–"/>
              <a:defRPr sz="2000"/>
            </a:lvl4pPr>
            <a:lvl5pPr marL="1508760" indent="-228600" defTabSz="457200">
              <a:spcBef>
                <a:spcPct val="20000"/>
              </a:spcBef>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marL="256032" marR="0" lvl="0" indent="-256032" algn="l" defTabSz="457200" rtl="0" eaLnBrk="1" fontAlgn="auto" latinLnBrk="0" hangingPunct="1">
              <a:lnSpc>
                <a:spcPct val="100000"/>
              </a:lnSpc>
              <a:spcBef>
                <a:spcPct val="20000"/>
              </a:spcBef>
              <a:spcAft>
                <a:spcPts val="0"/>
              </a:spcAft>
              <a:buClr>
                <a:srgbClr val="BD3817"/>
              </a:buClr>
              <a:buSzTx/>
              <a:buFont typeface="Arial"/>
              <a:buChar char="•"/>
              <a:tabLst/>
              <a:defRPr/>
            </a:pPr>
            <a:r>
              <a:rPr kumimoji="0" lang="en-US" sz="2800" b="0" i="0" u="none" strike="noStrike" kern="1200" cap="none" spc="0" normalizeH="0" baseline="0" noProof="0" dirty="0">
                <a:ln>
                  <a:noFill/>
                </a:ln>
                <a:solidFill>
                  <a:srgbClr val="011546"/>
                </a:solidFill>
                <a:effectLst/>
                <a:uLnTx/>
                <a:uFillTx/>
                <a:latin typeface="Calibri"/>
                <a:ea typeface="+mn-ea"/>
                <a:cs typeface="+mn-cs"/>
              </a:rPr>
              <a:t>Three ways to make an impact</a:t>
            </a:r>
          </a:p>
          <a:p>
            <a:pPr marL="742950" marR="0" lvl="1" indent="-285750" algn="l" defTabSz="457200" rtl="0" eaLnBrk="1" fontAlgn="auto" latinLnBrk="0" hangingPunct="1">
              <a:lnSpc>
                <a:spcPct val="100000"/>
              </a:lnSpc>
              <a:spcBef>
                <a:spcPct val="20000"/>
              </a:spcBef>
              <a:spcAft>
                <a:spcPts val="0"/>
              </a:spcAft>
              <a:buClr>
                <a:srgbClr val="BD3817"/>
              </a:buClr>
              <a:buSzTx/>
              <a:buFont typeface="Arial"/>
              <a:buChar char="–"/>
              <a:tabLst/>
              <a:defRPr/>
            </a:pPr>
            <a:r>
              <a:rPr kumimoji="0" lang="en-US" sz="2400" b="0" i="0" u="none" strike="noStrike" kern="1200" cap="none" spc="0" normalizeH="0" baseline="0" noProof="0" dirty="0">
                <a:ln>
                  <a:noFill/>
                </a:ln>
                <a:solidFill>
                  <a:srgbClr val="011546"/>
                </a:solidFill>
                <a:effectLst/>
                <a:uLnTx/>
                <a:uFillTx/>
                <a:latin typeface="Calibri"/>
                <a:ea typeface="+mn-ea"/>
                <a:cs typeface="+mn-cs"/>
              </a:rPr>
              <a:t>Surveying</a:t>
            </a:r>
          </a:p>
          <a:p>
            <a:pPr marL="742950" marR="0" lvl="1" indent="-285750" algn="l" defTabSz="457200" rtl="0" eaLnBrk="1" fontAlgn="auto" latinLnBrk="0" hangingPunct="1">
              <a:lnSpc>
                <a:spcPct val="100000"/>
              </a:lnSpc>
              <a:spcBef>
                <a:spcPct val="20000"/>
              </a:spcBef>
              <a:spcAft>
                <a:spcPts val="0"/>
              </a:spcAft>
              <a:buClr>
                <a:srgbClr val="BD3817"/>
              </a:buClr>
              <a:buSzTx/>
              <a:buFont typeface="Arial"/>
              <a:buChar char="–"/>
              <a:tabLst/>
              <a:defRPr/>
            </a:pPr>
            <a:r>
              <a:rPr kumimoji="0" lang="en-US" sz="2400" b="0" i="0" u="none" strike="noStrike" kern="1200" cap="none" spc="0" normalizeH="0" baseline="0" noProof="0" dirty="0">
                <a:ln>
                  <a:noFill/>
                </a:ln>
                <a:solidFill>
                  <a:srgbClr val="011546"/>
                </a:solidFill>
                <a:effectLst/>
                <a:uLnTx/>
                <a:uFillTx/>
                <a:latin typeface="Calibri"/>
                <a:ea typeface="+mn-ea"/>
                <a:cs typeface="+mn-cs"/>
              </a:rPr>
              <a:t>Messaging</a:t>
            </a:r>
          </a:p>
          <a:p>
            <a:pPr marL="742950" marR="0" lvl="1" indent="-285750" algn="l" defTabSz="457200" rtl="0" eaLnBrk="1" fontAlgn="auto" latinLnBrk="0" hangingPunct="1">
              <a:lnSpc>
                <a:spcPct val="100000"/>
              </a:lnSpc>
              <a:spcBef>
                <a:spcPct val="20000"/>
              </a:spcBef>
              <a:spcAft>
                <a:spcPts val="0"/>
              </a:spcAft>
              <a:buClr>
                <a:srgbClr val="BD3817"/>
              </a:buClr>
              <a:buSzTx/>
              <a:buFont typeface="Arial"/>
              <a:buChar char="–"/>
              <a:tabLst/>
              <a:defRPr/>
            </a:pPr>
            <a:r>
              <a:rPr kumimoji="0" lang="en-US" sz="2400" b="0" i="0" u="none" strike="noStrike" kern="1200" cap="none" spc="0" normalizeH="0" baseline="0" noProof="0" dirty="0">
                <a:ln>
                  <a:noFill/>
                </a:ln>
                <a:solidFill>
                  <a:srgbClr val="011546"/>
                </a:solidFill>
                <a:effectLst/>
                <a:uLnTx/>
                <a:uFillTx/>
                <a:latin typeface="Calibri"/>
                <a:ea typeface="+mn-ea"/>
                <a:cs typeface="+mn-cs"/>
              </a:rPr>
              <a:t>Creating a Resource Portal </a:t>
            </a:r>
          </a:p>
          <a:p>
            <a:pPr marL="256032" marR="0" lvl="0" indent="-256032" algn="l" defTabSz="457200" rtl="0" eaLnBrk="1" fontAlgn="auto" latinLnBrk="0" hangingPunct="1">
              <a:lnSpc>
                <a:spcPct val="100000"/>
              </a:lnSpc>
              <a:spcBef>
                <a:spcPct val="20000"/>
              </a:spcBef>
              <a:spcAft>
                <a:spcPts val="0"/>
              </a:spcAft>
              <a:buClr>
                <a:srgbClr val="BD3817"/>
              </a:buClr>
              <a:buSzTx/>
              <a:buFont typeface="Arial"/>
              <a:buChar char="•"/>
              <a:tabLst/>
              <a:defRPr/>
            </a:pPr>
            <a:endParaRPr kumimoji="0" lang="en-US" sz="2800" b="0" i="0" u="none" strike="noStrike" kern="1200" cap="none" spc="0" normalizeH="0" baseline="0" noProof="0" dirty="0">
              <a:ln>
                <a:noFill/>
              </a:ln>
              <a:solidFill>
                <a:srgbClr val="011546"/>
              </a:solidFill>
              <a:effectLst/>
              <a:uLnTx/>
              <a:uFillTx/>
              <a:latin typeface="Calibri"/>
              <a:ea typeface="+mn-ea"/>
              <a:cs typeface="+mn-cs"/>
            </a:endParaRPr>
          </a:p>
        </p:txBody>
      </p:sp>
    </p:spTree>
    <p:extLst>
      <p:ext uri="{BB962C8B-B14F-4D97-AF65-F5344CB8AC3E}">
        <p14:creationId xmlns:p14="http://schemas.microsoft.com/office/powerpoint/2010/main" val="362291857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Employee Wellbeing Committee Survey</a:t>
            </a:r>
          </a:p>
        </p:txBody>
      </p:sp>
      <p:sp>
        <p:nvSpPr>
          <p:cNvPr id="3" name="Content Placeholder 2"/>
          <p:cNvSpPr>
            <a:spLocks noGrp="1"/>
          </p:cNvSpPr>
          <p:nvPr>
            <p:ph idx="1"/>
          </p:nvPr>
        </p:nvSpPr>
        <p:spPr>
          <a:xfrm>
            <a:off x="1828801" y="1219202"/>
            <a:ext cx="8360229" cy="4759401"/>
          </a:xfrm>
        </p:spPr>
        <p:txBody>
          <a:bodyPr>
            <a:normAutofit/>
          </a:bodyPr>
          <a:lstStyle/>
          <a:p>
            <a:r>
              <a:rPr lang="en-US" dirty="0"/>
              <a:t>15 question survey fielded in April 2018</a:t>
            </a:r>
          </a:p>
          <a:p>
            <a:r>
              <a:rPr lang="en-US" dirty="0"/>
              <a:t>Sent to VPs, Human Resources &amp; Directors, Employee Health </a:t>
            </a:r>
          </a:p>
          <a:p>
            <a:r>
              <a:rPr lang="en-US" dirty="0"/>
              <a:t>29 Responses</a:t>
            </a:r>
          </a:p>
          <a:p>
            <a:pPr lvl="1"/>
            <a:r>
              <a:rPr lang="en-US" dirty="0"/>
              <a:t>20 hospital responses</a:t>
            </a:r>
          </a:p>
          <a:p>
            <a:pPr lvl="1"/>
            <a:r>
              <a:rPr lang="en-US" dirty="0"/>
              <a:t>  9 hospital system responses</a:t>
            </a:r>
          </a:p>
          <a:p>
            <a:r>
              <a:rPr lang="en-US" dirty="0"/>
              <a:t>70% of respondents expressed interest in assisting MHA to convene future frontline employee focus group(s) </a:t>
            </a:r>
          </a:p>
          <a:p>
            <a:pPr marL="0" indent="0">
              <a:buNone/>
            </a:pPr>
            <a:endParaRPr lang="en-US" dirty="0"/>
          </a:p>
        </p:txBody>
      </p:sp>
      <p:pic>
        <p:nvPicPr>
          <p:cNvPr id="4"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785936" y="6028070"/>
            <a:ext cx="1885769" cy="824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53687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Employee Wellbeing Committee Survey Results</a:t>
            </a:r>
          </a:p>
        </p:txBody>
      </p:sp>
      <p:sp>
        <p:nvSpPr>
          <p:cNvPr id="3" name="Content Placeholder 2"/>
          <p:cNvSpPr>
            <a:spLocks noGrp="1"/>
          </p:cNvSpPr>
          <p:nvPr>
            <p:ph idx="1"/>
          </p:nvPr>
        </p:nvSpPr>
        <p:spPr>
          <a:xfrm>
            <a:off x="1850573" y="1222379"/>
            <a:ext cx="8360229" cy="5330823"/>
          </a:xfrm>
        </p:spPr>
        <p:txBody>
          <a:bodyPr>
            <a:normAutofit fontScale="77500" lnSpcReduction="20000"/>
          </a:bodyPr>
          <a:lstStyle/>
          <a:p>
            <a:pPr marL="0" indent="0">
              <a:buNone/>
            </a:pPr>
            <a:r>
              <a:rPr lang="en-US" b="1" dirty="0"/>
              <a:t>How do you define employee wellness or well-being at your organization?</a:t>
            </a:r>
          </a:p>
          <a:p>
            <a:pPr marL="0" indent="0">
              <a:buNone/>
            </a:pPr>
            <a:endParaRPr lang="en-US" b="1" dirty="0"/>
          </a:p>
          <a:p>
            <a:r>
              <a:rPr lang="en-US" i="1" dirty="0"/>
              <a:t>“…to assist employees &amp; their spouses in achieving optimum health and to improve the health and well-being of the community at large.”</a:t>
            </a:r>
          </a:p>
          <a:p>
            <a:endParaRPr lang="en-US" i="1" dirty="0"/>
          </a:p>
          <a:p>
            <a:r>
              <a:rPr lang="en-US" i="1" dirty="0"/>
              <a:t>“…enhance employee wellness ….by fostering and supporting the many dimensions of wellness; these being physical, emotional, spiritual, social, financial, occupational, environmental and intellectual well-being.”</a:t>
            </a:r>
            <a:r>
              <a:rPr lang="en-US" dirty="0"/>
              <a:t> </a:t>
            </a:r>
          </a:p>
          <a:p>
            <a:endParaRPr lang="en-US" dirty="0"/>
          </a:p>
          <a:p>
            <a:r>
              <a:rPr lang="en-US" i="1" dirty="0"/>
              <a:t>“ to enhance organizational health by fostering an interest in well-being and encouraging wellness.  It is not limited to employees but rather, hopes to positively influence the health behaviors of patients and their families as they experience care through this facility.”</a:t>
            </a:r>
            <a:endParaRPr lang="en-US" dirty="0"/>
          </a:p>
        </p:txBody>
      </p:sp>
    </p:spTree>
    <p:extLst>
      <p:ext uri="{BB962C8B-B14F-4D97-AF65-F5344CB8AC3E}">
        <p14:creationId xmlns:p14="http://schemas.microsoft.com/office/powerpoint/2010/main" val="124471410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Employee Wellbeing Committee Survey Results</a:t>
            </a:r>
          </a:p>
        </p:txBody>
      </p:sp>
      <p:sp>
        <p:nvSpPr>
          <p:cNvPr id="3" name="Content Placeholder 2"/>
          <p:cNvSpPr>
            <a:spLocks noGrp="1"/>
          </p:cNvSpPr>
          <p:nvPr>
            <p:ph idx="1"/>
          </p:nvPr>
        </p:nvSpPr>
        <p:spPr>
          <a:xfrm>
            <a:off x="1850572" y="1222380"/>
            <a:ext cx="8741229" cy="4759401"/>
          </a:xfrm>
        </p:spPr>
        <p:txBody>
          <a:bodyPr>
            <a:normAutofit fontScale="92500" lnSpcReduction="20000"/>
          </a:bodyPr>
          <a:lstStyle/>
          <a:p>
            <a:pPr marL="0" indent="0">
              <a:buNone/>
            </a:pPr>
            <a:r>
              <a:rPr lang="en-US" b="1" dirty="0"/>
              <a:t>Topics</a:t>
            </a:r>
          </a:p>
          <a:p>
            <a:r>
              <a:rPr lang="en-US" dirty="0"/>
              <a:t>Workforce Wellness </a:t>
            </a:r>
          </a:p>
          <a:p>
            <a:pPr lvl="1"/>
            <a:r>
              <a:rPr lang="en-US" dirty="0"/>
              <a:t>Policies</a:t>
            </a:r>
          </a:p>
          <a:p>
            <a:pPr lvl="1"/>
            <a:r>
              <a:rPr lang="en-US" dirty="0"/>
              <a:t>Programs</a:t>
            </a:r>
          </a:p>
          <a:p>
            <a:pPr lvl="1"/>
            <a:endParaRPr lang="en-US" dirty="0"/>
          </a:p>
          <a:p>
            <a:r>
              <a:rPr lang="en-US" dirty="0"/>
              <a:t>Staff Appreciation or Reward &amp; Recognition</a:t>
            </a:r>
          </a:p>
          <a:p>
            <a:pPr lvl="1"/>
            <a:r>
              <a:rPr lang="en-US" dirty="0"/>
              <a:t>Policies</a:t>
            </a:r>
          </a:p>
          <a:p>
            <a:pPr lvl="1"/>
            <a:r>
              <a:rPr lang="en-US" dirty="0"/>
              <a:t>Programs</a:t>
            </a:r>
          </a:p>
          <a:p>
            <a:pPr lvl="1"/>
            <a:endParaRPr lang="en-US" dirty="0"/>
          </a:p>
          <a:p>
            <a:r>
              <a:rPr lang="en-US" dirty="0"/>
              <a:t>Top Areas of Concern for Your Employees</a:t>
            </a:r>
          </a:p>
          <a:p>
            <a:pPr lvl="1"/>
            <a:r>
              <a:rPr lang="en-US" dirty="0"/>
              <a:t> What have you implemented to address these?</a:t>
            </a:r>
          </a:p>
          <a:p>
            <a:pPr marL="457200" lvl="1" indent="0">
              <a:buNone/>
            </a:pPr>
            <a:endParaRPr lang="en-US" dirty="0"/>
          </a:p>
          <a:p>
            <a:r>
              <a:rPr lang="en-US" dirty="0"/>
              <a:t>Use of Metrics to Measure Impact of Policies &amp; Programs</a:t>
            </a:r>
          </a:p>
          <a:p>
            <a:pPr lvl="1"/>
            <a:endParaRPr lang="en-US" dirty="0"/>
          </a:p>
          <a:p>
            <a:pPr marL="0" indent="0">
              <a:buNone/>
            </a:pPr>
            <a:endParaRPr lang="en-US" dirty="0"/>
          </a:p>
        </p:txBody>
      </p:sp>
    </p:spTree>
    <p:extLst>
      <p:ext uri="{BB962C8B-B14F-4D97-AF65-F5344CB8AC3E}">
        <p14:creationId xmlns:p14="http://schemas.microsoft.com/office/powerpoint/2010/main" val="421643302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prstClr val="white"/>
                </a:solidFill>
              </a:rPr>
              <a:t>Employee Wellbeing Committee Survey Results</a:t>
            </a:r>
            <a:endParaRPr lang="en-US" dirty="0"/>
          </a:p>
        </p:txBody>
      </p:sp>
      <p:sp>
        <p:nvSpPr>
          <p:cNvPr id="3" name="Content Placeholder 2"/>
          <p:cNvSpPr>
            <a:spLocks noGrp="1"/>
          </p:cNvSpPr>
          <p:nvPr>
            <p:ph idx="1"/>
          </p:nvPr>
        </p:nvSpPr>
        <p:spPr>
          <a:xfrm>
            <a:off x="1828800" y="1676402"/>
            <a:ext cx="8839200" cy="4759401"/>
          </a:xfrm>
        </p:spPr>
        <p:txBody>
          <a:bodyPr>
            <a:normAutofit fontScale="92500" lnSpcReduction="10000"/>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0" lvl="1" indent="0">
              <a:buNone/>
            </a:pPr>
            <a:endParaRPr lang="en-US" b="1" i="1" dirty="0"/>
          </a:p>
          <a:p>
            <a:pPr marL="256032" lvl="1" indent="-256032">
              <a:buFont typeface="Arial"/>
              <a:buChar char="•"/>
            </a:pPr>
            <a:r>
              <a:rPr lang="en-US" b="1" i="1" dirty="0"/>
              <a:t>What specific programs or operational changes have been implemented to address these?</a:t>
            </a:r>
          </a:p>
          <a:p>
            <a:endParaRPr lang="en-US" dirty="0"/>
          </a:p>
        </p:txBody>
      </p:sp>
      <p:graphicFrame>
        <p:nvGraphicFramePr>
          <p:cNvPr id="5" name="Content Placeholder 5"/>
          <p:cNvGraphicFramePr>
            <a:graphicFrameLocks/>
          </p:cNvGraphicFramePr>
          <p:nvPr>
            <p:extLst/>
          </p:nvPr>
        </p:nvGraphicFramePr>
        <p:xfrm>
          <a:off x="1981200" y="1166020"/>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058476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36869-059E-694E-89DA-366D0BF62161}"/>
              </a:ext>
            </a:extLst>
          </p:cNvPr>
          <p:cNvSpPr>
            <a:spLocks noGrp="1"/>
          </p:cNvSpPr>
          <p:nvPr>
            <p:ph type="title"/>
          </p:nvPr>
        </p:nvSpPr>
        <p:spPr>
          <a:xfrm>
            <a:off x="5305924" y="244107"/>
            <a:ext cx="10515600" cy="597401"/>
          </a:xfrm>
        </p:spPr>
        <p:txBody>
          <a:bodyPr/>
          <a:lstStyle/>
          <a:p>
            <a:r>
              <a:rPr lang="en-US" dirty="0"/>
              <a:t>Welcome to the Nation’s Capital</a:t>
            </a:r>
          </a:p>
        </p:txBody>
      </p:sp>
      <p:pic>
        <p:nvPicPr>
          <p:cNvPr id="8" name="Content Placeholder 7"/>
          <p:cNvPicPr>
            <a:picLocks noGrp="1" noChangeAspect="1"/>
          </p:cNvPicPr>
          <p:nvPr>
            <p:ph idx="1"/>
          </p:nvPr>
        </p:nvPicPr>
        <p:blipFill>
          <a:blip r:embed="rId3"/>
          <a:stretch>
            <a:fillRect/>
          </a:stretch>
        </p:blipFill>
        <p:spPr>
          <a:xfrm>
            <a:off x="7948166" y="1068230"/>
            <a:ext cx="2619375" cy="1743075"/>
          </a:xfrm>
          <a:prstGeom prst="rect">
            <a:avLst/>
          </a:prstGeom>
        </p:spPr>
      </p:pic>
      <p:sp>
        <p:nvSpPr>
          <p:cNvPr id="4" name="Rectangle 3">
            <a:extLst>
              <a:ext uri="{FF2B5EF4-FFF2-40B4-BE49-F238E27FC236}">
                <a16:creationId xmlns:a16="http://schemas.microsoft.com/office/drawing/2014/main" id="{5987C18C-F3D3-054A-BE28-835C4B4E0EE9}"/>
              </a:ext>
            </a:extLst>
          </p:cNvPr>
          <p:cNvSpPr/>
          <p:nvPr/>
        </p:nvSpPr>
        <p:spPr>
          <a:xfrm>
            <a:off x="8832" y="9728"/>
            <a:ext cx="5165387" cy="65564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2A2A2A"/>
              </a:solidFill>
              <a:effectLst/>
              <a:uLnTx/>
              <a:uFillTx/>
              <a:latin typeface="PostoniWide"/>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2A2A2A"/>
                </a:solidFill>
                <a:effectLst/>
                <a:uLnTx/>
                <a:uFillTx/>
                <a:latin typeface="PostoniWide"/>
                <a:ea typeface="+mn-ea"/>
                <a:cs typeface="+mn-cs"/>
              </a:rPr>
              <a:t>Summer’s over, and things are back to bonkers. Here’s the view from </a:t>
            </a:r>
            <a:r>
              <a:rPr kumimoji="0" lang="en-US" sz="2600" b="1" i="0" u="none" strike="noStrike" kern="1200" cap="none" spc="0" normalizeH="0" baseline="0" noProof="0" dirty="0" err="1">
                <a:ln>
                  <a:noFill/>
                </a:ln>
                <a:solidFill>
                  <a:srgbClr val="2A2A2A"/>
                </a:solidFill>
                <a:effectLst/>
                <a:uLnTx/>
                <a:uFillTx/>
                <a:latin typeface="PostoniWide"/>
                <a:ea typeface="+mn-ea"/>
                <a:cs typeface="+mn-cs"/>
              </a:rPr>
              <a:t>Crazytown</a:t>
            </a:r>
            <a:r>
              <a:rPr kumimoji="0" lang="en-US" sz="2600" b="1" i="0" u="none" strike="noStrike" kern="1200" cap="none" spc="0" normalizeH="0" baseline="0" noProof="0" dirty="0">
                <a:ln>
                  <a:noFill/>
                </a:ln>
                <a:solidFill>
                  <a:srgbClr val="2A2A2A"/>
                </a:solidFill>
                <a:effectLst/>
                <a:uLnTx/>
                <a:uFillTx/>
                <a:latin typeface="PostoniWide"/>
                <a:ea typeface="+mn-ea"/>
                <a:cs typeface="+mn-cs"/>
              </a:rPr>
              <a:t>, D.C.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A2A2A"/>
                </a:solidFill>
                <a:effectLst/>
                <a:uLnTx/>
                <a:uFillTx/>
                <a:latin typeface="PostoniWide"/>
                <a:ea typeface="+mn-ea"/>
                <a:cs typeface="+mn-cs"/>
              </a:rPr>
              <a:t>                               - September 5, 2018</a:t>
            </a:r>
            <a:endParaRPr kumimoji="0" lang="en-US" sz="1800" b="0" i="0" u="none" strike="noStrike" kern="1200" cap="none" spc="0" normalizeH="0" baseline="0" noProof="0" dirty="0">
              <a:ln>
                <a:noFill/>
              </a:ln>
              <a:solidFill>
                <a:srgbClr val="000000"/>
              </a:solidFill>
              <a:effectLst/>
              <a:uLnTx/>
              <a:uFillTx/>
              <a:latin typeface="LyonDisplay-Black"/>
              <a:ea typeface="+mn-ea"/>
              <a:cs typeface="+mn-cs"/>
            </a:endParaRPr>
          </a:p>
        </p:txBody>
      </p:sp>
      <p:sp>
        <p:nvSpPr>
          <p:cNvPr id="5" name="Title 1">
            <a:extLst>
              <a:ext uri="{FF2B5EF4-FFF2-40B4-BE49-F238E27FC236}">
                <a16:creationId xmlns:a16="http://schemas.microsoft.com/office/drawing/2014/main" id="{D01DD886-206E-CF4D-98A0-6D0046E18D98}"/>
              </a:ext>
            </a:extLst>
          </p:cNvPr>
          <p:cNvSpPr txBox="1">
            <a:spLocks/>
          </p:cNvSpPr>
          <p:nvPr/>
        </p:nvSpPr>
        <p:spPr>
          <a:xfrm>
            <a:off x="-2" y="3515673"/>
            <a:ext cx="5042517" cy="20782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400" b="1" kern="1200">
                <a:solidFill>
                  <a:srgbClr val="003087"/>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4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endParaRPr>
          </a:p>
        </p:txBody>
      </p:sp>
      <p:pic>
        <p:nvPicPr>
          <p:cNvPr id="6" name="Picture 5" descr="GlobalPetrolPrices.com"/>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568" y="1573054"/>
            <a:ext cx="4143375" cy="733425"/>
          </a:xfrm>
          <a:prstGeom prst="rect">
            <a:avLst/>
          </a:prstGeom>
        </p:spPr>
      </p:pic>
      <p:pic>
        <p:nvPicPr>
          <p:cNvPr id="9" name="Picture 8"/>
          <p:cNvPicPr>
            <a:picLocks noChangeAspect="1"/>
          </p:cNvPicPr>
          <p:nvPr/>
        </p:nvPicPr>
        <p:blipFill>
          <a:blip r:embed="rId5"/>
          <a:stretch>
            <a:fillRect/>
          </a:stretch>
        </p:blipFill>
        <p:spPr>
          <a:xfrm>
            <a:off x="5774817" y="795388"/>
            <a:ext cx="2619375" cy="1743075"/>
          </a:xfrm>
          <a:prstGeom prst="rect">
            <a:avLst/>
          </a:prstGeom>
        </p:spPr>
      </p:pic>
      <p:pic>
        <p:nvPicPr>
          <p:cNvPr id="10" name="Picture 9"/>
          <p:cNvPicPr>
            <a:picLocks noChangeAspect="1"/>
          </p:cNvPicPr>
          <p:nvPr/>
        </p:nvPicPr>
        <p:blipFill>
          <a:blip r:embed="rId6"/>
          <a:stretch>
            <a:fillRect/>
          </a:stretch>
        </p:blipFill>
        <p:spPr>
          <a:xfrm>
            <a:off x="6400354" y="2487849"/>
            <a:ext cx="2857500" cy="1600200"/>
          </a:xfrm>
          <a:prstGeom prst="rect">
            <a:avLst/>
          </a:prstGeom>
        </p:spPr>
      </p:pic>
      <p:pic>
        <p:nvPicPr>
          <p:cNvPr id="11" name="Picture 10"/>
          <p:cNvPicPr>
            <a:picLocks noChangeAspect="1"/>
          </p:cNvPicPr>
          <p:nvPr/>
        </p:nvPicPr>
        <p:blipFill>
          <a:blip r:embed="rId7"/>
          <a:stretch>
            <a:fillRect/>
          </a:stretch>
        </p:blipFill>
        <p:spPr>
          <a:xfrm>
            <a:off x="5329974" y="4368380"/>
            <a:ext cx="3064218" cy="1721701"/>
          </a:xfrm>
          <a:prstGeom prst="rect">
            <a:avLst/>
          </a:prstGeom>
        </p:spPr>
      </p:pic>
      <p:pic>
        <p:nvPicPr>
          <p:cNvPr id="12" name="Picture 11" descr="Screen Clippi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91239" y="5049207"/>
            <a:ext cx="3389883" cy="1347426"/>
          </a:xfrm>
          <a:prstGeom prst="rect">
            <a:avLst/>
          </a:prstGeom>
        </p:spPr>
      </p:pic>
      <p:pic>
        <p:nvPicPr>
          <p:cNvPr id="13" name="Picture 12" descr="Screen Clippi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90793" y="4700908"/>
            <a:ext cx="2019475" cy="335309"/>
          </a:xfrm>
          <a:prstGeom prst="rect">
            <a:avLst/>
          </a:prstGeom>
        </p:spPr>
      </p:pic>
      <p:pic>
        <p:nvPicPr>
          <p:cNvPr id="14" name="Picture 13" descr="Screen Clippi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83989" y="2538463"/>
            <a:ext cx="1337114" cy="1877858"/>
          </a:xfrm>
          <a:prstGeom prst="rect">
            <a:avLst/>
          </a:prstGeom>
        </p:spPr>
      </p:pic>
    </p:spTree>
    <p:extLst>
      <p:ext uri="{BB962C8B-B14F-4D97-AF65-F5344CB8AC3E}">
        <p14:creationId xmlns:p14="http://schemas.microsoft.com/office/powerpoint/2010/main" val="222375963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Promoting Employee Wellbeing Committee</a:t>
            </a:r>
          </a:p>
        </p:txBody>
      </p:sp>
      <p:sp>
        <p:nvSpPr>
          <p:cNvPr id="3" name="Content Placeholder 2"/>
          <p:cNvSpPr>
            <a:spLocks noGrp="1"/>
          </p:cNvSpPr>
          <p:nvPr>
            <p:ph idx="1"/>
          </p:nvPr>
        </p:nvSpPr>
        <p:spPr>
          <a:xfrm>
            <a:off x="1850573" y="1222380"/>
            <a:ext cx="8360229" cy="4759401"/>
          </a:xfrm>
        </p:spPr>
        <p:txBody>
          <a:bodyPr>
            <a:normAutofit/>
          </a:bodyPr>
          <a:lstStyle/>
          <a:p>
            <a:pPr marL="0" indent="0">
              <a:buNone/>
            </a:pPr>
            <a:r>
              <a:rPr lang="en-US" b="1" dirty="0"/>
              <a:t>Mission Statement</a:t>
            </a:r>
            <a:endParaRPr lang="en-US" dirty="0"/>
          </a:p>
          <a:p>
            <a:pPr marL="228600">
              <a:lnSpc>
                <a:spcPct val="115000"/>
              </a:lnSpc>
              <a:spcBef>
                <a:spcPts val="0"/>
              </a:spcBef>
            </a:pPr>
            <a:r>
              <a:rPr lang="en-US" i="1" dirty="0">
                <a:ea typeface="Calibri"/>
                <a:cs typeface="Times New Roman"/>
              </a:rPr>
              <a:t>Acknowledge the valued contributions of hospital staff and support them with resources to enhance the safety of their work environment and well-being.</a:t>
            </a:r>
            <a:endParaRPr lang="en-US" sz="2000" dirty="0">
              <a:ea typeface="Calibri"/>
              <a:cs typeface="Times New Roman"/>
            </a:endParaRPr>
          </a:p>
          <a:p>
            <a:pPr marL="228600">
              <a:lnSpc>
                <a:spcPct val="115000"/>
              </a:lnSpc>
              <a:spcBef>
                <a:spcPts val="0"/>
              </a:spcBef>
              <a:spcAft>
                <a:spcPts val="1000"/>
              </a:spcAft>
            </a:pPr>
            <a:endParaRPr lang="en-US" b="1" dirty="0">
              <a:ea typeface="Calibri"/>
              <a:cs typeface="Times New Roman"/>
            </a:endParaRPr>
          </a:p>
          <a:p>
            <a:pPr marL="0" indent="0">
              <a:spcBef>
                <a:spcPts val="0"/>
              </a:spcBef>
              <a:spcAft>
                <a:spcPts val="1000"/>
              </a:spcAft>
              <a:buNone/>
            </a:pPr>
            <a:r>
              <a:rPr lang="en-US" b="1" dirty="0">
                <a:ea typeface="Calibri"/>
                <a:cs typeface="Times New Roman"/>
              </a:rPr>
              <a:t>Program Name</a:t>
            </a:r>
          </a:p>
          <a:p>
            <a:pPr marL="228600">
              <a:spcBef>
                <a:spcPts val="0"/>
              </a:spcBef>
              <a:spcAft>
                <a:spcPts val="1000"/>
              </a:spcAft>
            </a:pPr>
            <a:r>
              <a:rPr lang="en-US" b="1" i="1" dirty="0">
                <a:ea typeface="Calibri"/>
                <a:cs typeface="Times New Roman"/>
              </a:rPr>
              <a:t>Caring for the Caregiver </a:t>
            </a:r>
            <a:endParaRPr lang="en-US" sz="2000" b="1" dirty="0">
              <a:ea typeface="Calibri"/>
              <a:cs typeface="Times New Roman"/>
            </a:endParaRPr>
          </a:p>
          <a:p>
            <a:endParaRPr lang="en-US" b="1" dirty="0"/>
          </a:p>
          <a:p>
            <a:endParaRPr lang="en-US" dirty="0"/>
          </a:p>
          <a:p>
            <a:pPr marL="0" indent="0">
              <a:buNone/>
            </a:pPr>
            <a:endParaRPr lang="en-US" dirty="0"/>
          </a:p>
        </p:txBody>
      </p:sp>
      <p:pic>
        <p:nvPicPr>
          <p:cNvPr id="5"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785502" y="3583429"/>
            <a:ext cx="3429000" cy="3264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683075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Caring for the Caregiver – Next Steps</a:t>
            </a:r>
            <a:endParaRPr lang="en-US" dirty="0"/>
          </a:p>
        </p:txBody>
      </p:sp>
      <p:sp>
        <p:nvSpPr>
          <p:cNvPr id="3" name="Content Placeholder 2"/>
          <p:cNvSpPr>
            <a:spLocks noGrp="1"/>
          </p:cNvSpPr>
          <p:nvPr>
            <p:ph idx="1"/>
          </p:nvPr>
        </p:nvSpPr>
        <p:spPr/>
        <p:txBody>
          <a:bodyPr>
            <a:normAutofit/>
          </a:bodyPr>
          <a:lstStyle/>
          <a:p>
            <a:r>
              <a:rPr lang="en-US" dirty="0"/>
              <a:t>Announced program and implementation plan</a:t>
            </a:r>
          </a:p>
          <a:p>
            <a:r>
              <a:rPr lang="en-US" dirty="0"/>
              <a:t>Education of members ongoing</a:t>
            </a:r>
          </a:p>
          <a:p>
            <a:r>
              <a:rPr lang="en-US" dirty="0"/>
              <a:t>Building a resource portal</a:t>
            </a:r>
          </a:p>
          <a:p>
            <a:pPr lvl="1"/>
            <a:r>
              <a:rPr lang="en-US" dirty="0"/>
              <a:t>Resources  </a:t>
            </a:r>
          </a:p>
          <a:p>
            <a:pPr lvl="1"/>
            <a:r>
              <a:rPr lang="en-US" dirty="0"/>
              <a:t>Best practices </a:t>
            </a:r>
          </a:p>
          <a:p>
            <a:pPr lvl="1"/>
            <a:r>
              <a:rPr lang="en-US" dirty="0"/>
              <a:t>Information sharing from member survey</a:t>
            </a:r>
          </a:p>
          <a:p>
            <a:pPr lvl="1"/>
            <a:r>
              <a:rPr lang="en-US" dirty="0"/>
              <a:t>Success stories and exemplars</a:t>
            </a:r>
          </a:p>
          <a:p>
            <a:r>
              <a:rPr lang="en-US" dirty="0"/>
              <a:t>Developing a toolkit</a:t>
            </a:r>
          </a:p>
          <a:p>
            <a:r>
              <a:rPr lang="en-US" dirty="0"/>
              <a:t>Planning future frontline employee focus group(s) </a:t>
            </a:r>
          </a:p>
          <a:p>
            <a:endParaRPr lang="en-US" dirty="0"/>
          </a:p>
          <a:p>
            <a:endParaRPr lang="en-US" dirty="0"/>
          </a:p>
          <a:p>
            <a:endParaRPr lang="en-US" dirty="0"/>
          </a:p>
          <a:p>
            <a:pPr marL="0" indent="0">
              <a:buNone/>
            </a:pPr>
            <a:endParaRPr lang="en-US" dirty="0"/>
          </a:p>
        </p:txBody>
      </p:sp>
    </p:spTree>
    <p:extLst>
      <p:ext uri="{BB962C8B-B14F-4D97-AF65-F5344CB8AC3E}">
        <p14:creationId xmlns:p14="http://schemas.microsoft.com/office/powerpoint/2010/main" val="69290961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FFFFFF"/>
                </a:solidFill>
              </a:rPr>
              <a:t>MMS MHA Task Force  on Physician Burnout </a:t>
            </a:r>
            <a:endParaRPr lang="en-US"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99268C1-3695-C245-97D8-0B1F5EAC8F80}" type="slidenum">
              <a:rPr kumimoji="0" lang="en-US" sz="1000" b="0" i="0" u="none" strike="noStrike" kern="1200" cap="none" spc="0" normalizeH="0" baseline="0" noProof="0">
                <a:ln>
                  <a:noFill/>
                </a:ln>
                <a:solidFill>
                  <a:srgbClr val="011546">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a:t>
            </a:fld>
            <a:endParaRPr kumimoji="0" lang="en-US" sz="1000" b="0" i="0" u="none" strike="noStrike" kern="1200" cap="none" spc="0" normalizeH="0" baseline="0" noProof="0" dirty="0">
              <a:ln>
                <a:noFill/>
              </a:ln>
              <a:solidFill>
                <a:srgbClr val="011546">
                  <a:tint val="75000"/>
                </a:srgbClr>
              </a:solidFill>
              <a:effectLst/>
              <a:uLnTx/>
              <a:uFillTx/>
              <a:latin typeface="Calibri"/>
              <a:ea typeface="+mn-ea"/>
              <a:cs typeface="+mn-cs"/>
            </a:endParaRPr>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0" y="1143000"/>
            <a:ext cx="9144000"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227109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9 Organizational Strategies to Promote Engagement and Reduce Burnout</a:t>
            </a:r>
          </a:p>
        </p:txBody>
      </p:sp>
      <p:pic>
        <p:nvPicPr>
          <p:cNvPr id="8" name="Content Placeholder 7" descr="A screenshot of a cell phone&#10;&#10;Description generated with very high confidence">
            <a:extLst>
              <a:ext uri="{FF2B5EF4-FFF2-40B4-BE49-F238E27FC236}">
                <a16:creationId xmlns:a16="http://schemas.microsoft.com/office/drawing/2014/main" id="{D30211A0-5024-4AE2-BCE0-A3053F4D6169}"/>
              </a:ext>
            </a:extLst>
          </p:cNvPr>
          <p:cNvPicPr>
            <a:picLocks noGrp="1" noChangeAspect="1"/>
          </p:cNvPicPr>
          <p:nvPr>
            <p:ph idx="1"/>
          </p:nvPr>
        </p:nvPicPr>
        <p:blipFill rotWithShape="1">
          <a:blip r:embed="rId2"/>
          <a:stretch/>
        </p:blipFill>
        <p:spPr>
          <a:xfrm>
            <a:off x="1524001" y="1371600"/>
            <a:ext cx="9144001" cy="4724401"/>
          </a:xfrm>
          <a:prstGeom prst="rect">
            <a:avLst/>
          </a:prstGeom>
          <a:effectLst/>
        </p:spPr>
      </p:pic>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99268C1-3695-C245-97D8-0B1F5EAC8F80}" type="slidenum">
              <a:rPr kumimoji="0" lang="en-US" sz="1000" b="0" i="0" u="none" strike="noStrike" kern="1200" cap="none" spc="0" normalizeH="0" baseline="0" noProof="0">
                <a:ln>
                  <a:noFill/>
                </a:ln>
                <a:solidFill>
                  <a:srgbClr val="011546">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a:t>
            </a:fld>
            <a:endParaRPr kumimoji="0" lang="en-US" sz="1000" b="0" i="0" u="none" strike="noStrike" kern="1200" cap="none" spc="0" normalizeH="0" baseline="0" noProof="0" dirty="0">
              <a:ln>
                <a:noFill/>
              </a:ln>
              <a:solidFill>
                <a:srgbClr val="011546">
                  <a:tint val="75000"/>
                </a:srgbClr>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6707692B-E805-48C5-8ADD-2999444D50D0}"/>
              </a:ext>
            </a:extLst>
          </p:cNvPr>
          <p:cNvSpPr txBox="1"/>
          <p:nvPr/>
        </p:nvSpPr>
        <p:spPr>
          <a:xfrm>
            <a:off x="2971800" y="6248401"/>
            <a:ext cx="7924800" cy="609599"/>
          </a:xfrm>
          <a:prstGeom prst="rect">
            <a:avLst/>
          </a:prstGeom>
        </p:spPr>
        <p:txBody>
          <a:bodyPr vert="horz" lIns="121920" tIns="60960" rIns="121920" bIns="60960" rtlCol="0">
            <a:normAutofit/>
          </a:bodyPr>
          <a:lstStyle/>
          <a:p>
            <a:pPr marL="0" marR="0" lvl="0" indent="0" algn="l" defTabSz="1219170" rtl="0" eaLnBrk="1" fontAlgn="auto" latinLnBrk="0" hangingPunct="1">
              <a:lnSpc>
                <a:spcPct val="90000"/>
              </a:lnSpc>
              <a:spcBef>
                <a:spcPts val="0"/>
              </a:spcBef>
              <a:spcAft>
                <a:spcPts val="800"/>
              </a:spcAft>
              <a:buClrTx/>
              <a:buSzTx/>
              <a:buFontTx/>
              <a:buNone/>
              <a:tabLst/>
              <a:defRPr/>
            </a:pPr>
            <a:r>
              <a:rPr kumimoji="0" lang="en-US" sz="1067" b="0" i="0" u="none" strike="noStrike" kern="1200" cap="none" spc="0" normalizeH="0" baseline="0" noProof="0" dirty="0">
                <a:ln>
                  <a:noFill/>
                </a:ln>
                <a:solidFill>
                  <a:srgbClr val="011546"/>
                </a:solidFill>
                <a:effectLst/>
                <a:uLnTx/>
                <a:uFillTx/>
                <a:latin typeface="Calibri"/>
                <a:ea typeface="+mn-ea"/>
                <a:cs typeface="+mn-cs"/>
              </a:rPr>
              <a:t>Source:  Shanafelt, Tait D. et al.  Executive Leadership and Physician Well-being:  Nine Organizational Strategies to Promote Engagement and Reduce Burnout.  2016 Mayo Clinic. </a:t>
            </a:r>
          </a:p>
        </p:txBody>
      </p:sp>
    </p:spTree>
    <p:extLst>
      <p:ext uri="{BB962C8B-B14F-4D97-AF65-F5344CB8AC3E}">
        <p14:creationId xmlns:p14="http://schemas.microsoft.com/office/powerpoint/2010/main" val="61073936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99268C1-3695-C245-97D8-0B1F5EAC8F80}" type="slidenum">
              <a:rPr kumimoji="0" lang="en-US" sz="1000" b="0" i="0" u="none" strike="noStrike" kern="1200" cap="none" spc="0" normalizeH="0" baseline="0" noProof="0">
                <a:ln>
                  <a:noFill/>
                </a:ln>
                <a:solidFill>
                  <a:srgbClr val="011546">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a:t>
            </a:fld>
            <a:endParaRPr kumimoji="0" lang="en-US" sz="1000" b="0" i="0" u="none" strike="noStrike" kern="1200" cap="none" spc="0" normalizeH="0" baseline="0" noProof="0" dirty="0">
              <a:ln>
                <a:noFill/>
              </a:ln>
              <a:solidFill>
                <a:srgbClr val="011546">
                  <a:tint val="75000"/>
                </a:srgbClr>
              </a:solidFill>
              <a:effectLst/>
              <a:uLnTx/>
              <a:uFillTx/>
              <a:latin typeface="Calibri"/>
              <a:ea typeface="+mn-ea"/>
              <a:cs typeface="+mn-cs"/>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5609" y="0"/>
            <a:ext cx="9126704"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1371600"/>
            <a:ext cx="3429000" cy="596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572926" y="1479728"/>
            <a:ext cx="4114800" cy="4725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1994997"/>
            <a:ext cx="7489180" cy="4405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p:nvPr/>
        </p:nvCxnSpPr>
        <p:spPr>
          <a:xfrm>
            <a:off x="7467600" y="304800"/>
            <a:ext cx="0" cy="685800"/>
          </a:xfrm>
          <a:prstGeom prst="straightConnector1">
            <a:avLst/>
          </a:prstGeom>
          <a:ln w="57150">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07825311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99268C1-3695-C245-97D8-0B1F5EAC8F80}" type="slidenum">
              <a:rPr kumimoji="0" lang="en-US" sz="1000" b="0" i="0" u="none" strike="noStrike" kern="1200" cap="none" spc="0" normalizeH="0" baseline="0" noProof="0">
                <a:ln>
                  <a:noFill/>
                </a:ln>
                <a:solidFill>
                  <a:srgbClr val="011546">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125</a:t>
            </a:fld>
            <a:endParaRPr kumimoji="0" lang="en-US" sz="1000" b="0" i="0" u="none" strike="noStrike" kern="1200" cap="none" spc="0" normalizeH="0" baseline="0" noProof="0" dirty="0">
              <a:ln>
                <a:noFill/>
              </a:ln>
              <a:solidFill>
                <a:srgbClr val="011546">
                  <a:tint val="75000"/>
                </a:srgbClr>
              </a:solidFill>
              <a:effectLst/>
              <a:uLnTx/>
              <a:uFillTx/>
              <a:latin typeface="Calibri"/>
              <a:ea typeface="+mn-ea"/>
              <a:cs typeface="+mn-cs"/>
            </a:endParaRPr>
          </a:p>
        </p:txBody>
      </p:sp>
      <p:pic>
        <p:nvPicPr>
          <p:cNvPr id="5" name="Picture 7"/>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05001" y="152400"/>
            <a:ext cx="7298783"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a:hlinkClick r:id="rId3"/>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286001" y="1171755"/>
            <a:ext cx="7248455"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13318" y="3000555"/>
            <a:ext cx="7330131" cy="18762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0" y="4800600"/>
            <a:ext cx="7357448" cy="1464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853138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
            <a:ext cx="8915400" cy="1124857"/>
          </a:xfrm>
        </p:spPr>
        <p:txBody>
          <a:bodyPr>
            <a:normAutofit/>
          </a:bodyPr>
          <a:lstStyle/>
          <a:p>
            <a:r>
              <a:rPr lang="en-US" sz="3000" dirty="0"/>
              <a:t>MHA’s Healthcare Safety Summit - December 4, 2018</a:t>
            </a: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99268C1-3695-C245-97D8-0B1F5EAC8F80}" type="slidenum">
              <a:rPr kumimoji="0" lang="en-US" sz="1000" b="0" i="0" u="none" strike="noStrike" kern="1200" cap="none" spc="0" normalizeH="0" baseline="0" noProof="0">
                <a:ln>
                  <a:noFill/>
                </a:ln>
                <a:solidFill>
                  <a:srgbClr val="011546">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a:t>
            </a:fld>
            <a:endParaRPr kumimoji="0" lang="en-US" sz="1000" b="0" i="0" u="none" strike="noStrike" kern="1200" cap="none" spc="0" normalizeH="0" baseline="0" noProof="0" dirty="0">
              <a:ln>
                <a:noFill/>
              </a:ln>
              <a:solidFill>
                <a:srgbClr val="011546">
                  <a:tint val="75000"/>
                </a:srgbClr>
              </a:solidFill>
              <a:effectLst/>
              <a:uLnTx/>
              <a:uFillTx/>
              <a:latin typeface="Calibri"/>
              <a:ea typeface="+mn-ea"/>
              <a:cs typeface="+mn-cs"/>
            </a:endParaRP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400800" y="1600201"/>
            <a:ext cx="4267200"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Content Placeholder 2"/>
          <p:cNvSpPr txBox="1">
            <a:spLocks/>
          </p:cNvSpPr>
          <p:nvPr/>
        </p:nvSpPr>
        <p:spPr>
          <a:xfrm>
            <a:off x="1577789" y="1219200"/>
            <a:ext cx="4931227" cy="5029200"/>
          </a:xfrm>
          <a:prstGeom prst="rect">
            <a:avLst/>
          </a:prstGeom>
        </p:spPr>
        <p:txBody>
          <a:bodyPr vert="horz" lIns="91440" tIns="45720" rIns="91440" bIns="45720" rtlCol="0">
            <a:normAutofit fontScale="92500"/>
          </a:bodyPr>
          <a:lstStyle>
            <a:lvl1pPr marL="256032" indent="-256032" algn="l" defTabSz="457200" rtl="0" eaLnBrk="1" latinLnBrk="0" hangingPunct="1">
              <a:spcBef>
                <a:spcPct val="20000"/>
              </a:spcBef>
              <a:buClr>
                <a:schemeClr val="accent2"/>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2"/>
              </a:buClr>
              <a:buFont typeface="Arial"/>
              <a:buChar char="–"/>
              <a:defRPr sz="2400" kern="1200">
                <a:solidFill>
                  <a:schemeClr val="tx1"/>
                </a:solidFill>
                <a:latin typeface="+mn-lt"/>
                <a:ea typeface="+mn-ea"/>
                <a:cs typeface="+mn-cs"/>
              </a:defRPr>
            </a:lvl2pPr>
            <a:lvl3pPr marL="96012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32588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150876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
                <a:srgbClr val="BD3817"/>
              </a:buClr>
              <a:buSzTx/>
              <a:buFont typeface="Arial"/>
              <a:buNone/>
              <a:tabLst/>
              <a:defRPr/>
            </a:pPr>
            <a:r>
              <a:rPr kumimoji="0" lang="en-US" sz="2800" b="1" i="0" u="none" strike="noStrike" kern="1200" cap="none" spc="0" normalizeH="0" baseline="0" noProof="0" dirty="0">
                <a:ln>
                  <a:noFill/>
                </a:ln>
                <a:solidFill>
                  <a:srgbClr val="011546"/>
                </a:solidFill>
                <a:effectLst/>
                <a:uLnTx/>
                <a:uFillTx/>
                <a:latin typeface="Calibri"/>
                <a:ea typeface="+mn-ea"/>
                <a:cs typeface="+mn-cs"/>
              </a:rPr>
              <a:t>Summit Topics</a:t>
            </a:r>
            <a:endParaRPr kumimoji="0" lang="en-US" sz="1500" b="0" i="0" u="none" strike="noStrike" kern="1200" cap="none" spc="0" normalizeH="0" baseline="0" noProof="0" dirty="0">
              <a:ln>
                <a:noFill/>
              </a:ln>
              <a:solidFill>
                <a:srgbClr val="011546"/>
              </a:solidFill>
              <a:effectLst/>
              <a:uLnTx/>
              <a:uFillTx/>
              <a:latin typeface="Calibri"/>
              <a:ea typeface="+mn-ea"/>
              <a:cs typeface="+mn-cs"/>
            </a:endParaRPr>
          </a:p>
          <a:p>
            <a:pPr marL="256032" marR="0" lvl="0" indent="-256032" algn="l" defTabSz="457200" rtl="0" eaLnBrk="1" fontAlgn="auto" latinLnBrk="0" hangingPunct="1">
              <a:lnSpc>
                <a:spcPct val="100000"/>
              </a:lnSpc>
              <a:spcBef>
                <a:spcPct val="20000"/>
              </a:spcBef>
              <a:spcAft>
                <a:spcPts val="0"/>
              </a:spcAft>
              <a:buClr>
                <a:srgbClr val="BD3817"/>
              </a:buClr>
              <a:buSzTx/>
              <a:buFont typeface="Arial"/>
              <a:buChar char="•"/>
              <a:tabLst/>
              <a:defRPr/>
            </a:pPr>
            <a:r>
              <a:rPr kumimoji="0" lang="en-US" sz="2800" b="0" i="0" u="none" strike="noStrike" kern="1200" cap="none" spc="0" normalizeH="0" baseline="0" noProof="0" dirty="0">
                <a:ln>
                  <a:noFill/>
                </a:ln>
                <a:solidFill>
                  <a:srgbClr val="011546"/>
                </a:solidFill>
                <a:effectLst/>
                <a:uLnTx/>
                <a:uFillTx/>
                <a:latin typeface="Calibri"/>
                <a:ea typeface="+mn-ea"/>
                <a:cs typeface="+mn-cs"/>
              </a:rPr>
              <a:t>Overview of Current Trends &amp; Types of Healthcare Violence and Conflict</a:t>
            </a:r>
          </a:p>
          <a:p>
            <a:pPr marL="256032" marR="0" lvl="0" indent="-256032" algn="l" defTabSz="457200" rtl="0" eaLnBrk="1" fontAlgn="auto" latinLnBrk="0" hangingPunct="1">
              <a:lnSpc>
                <a:spcPct val="100000"/>
              </a:lnSpc>
              <a:spcBef>
                <a:spcPct val="20000"/>
              </a:spcBef>
              <a:spcAft>
                <a:spcPts val="0"/>
              </a:spcAft>
              <a:buClr>
                <a:srgbClr val="BD3817"/>
              </a:buClr>
              <a:buSzTx/>
              <a:buFont typeface="Arial"/>
              <a:buChar char="•"/>
              <a:tabLst/>
              <a:defRPr/>
            </a:pPr>
            <a:r>
              <a:rPr kumimoji="0" lang="en-US" sz="2800" b="0" i="0" u="none" strike="noStrike" kern="1200" cap="none" spc="0" normalizeH="0" baseline="0" noProof="0" dirty="0">
                <a:ln>
                  <a:noFill/>
                </a:ln>
                <a:solidFill>
                  <a:srgbClr val="011546"/>
                </a:solidFill>
                <a:effectLst/>
                <a:uLnTx/>
                <a:uFillTx/>
                <a:latin typeface="Calibri"/>
                <a:ea typeface="+mn-ea"/>
                <a:cs typeface="+mn-cs"/>
              </a:rPr>
              <a:t>Preventive Methodologies for Mitigating &amp; Reducing Healthcare Violence and Conflict</a:t>
            </a:r>
          </a:p>
          <a:p>
            <a:pPr marL="256032" marR="0" lvl="0" indent="-256032" algn="l" defTabSz="457200" rtl="0" eaLnBrk="1" fontAlgn="auto" latinLnBrk="0" hangingPunct="1">
              <a:lnSpc>
                <a:spcPct val="100000"/>
              </a:lnSpc>
              <a:spcBef>
                <a:spcPct val="20000"/>
              </a:spcBef>
              <a:spcAft>
                <a:spcPts val="0"/>
              </a:spcAft>
              <a:buClr>
                <a:srgbClr val="BD3817"/>
              </a:buClr>
              <a:buSzTx/>
              <a:buFont typeface="Arial"/>
              <a:buChar char="•"/>
              <a:tabLst/>
              <a:defRPr/>
            </a:pPr>
            <a:r>
              <a:rPr kumimoji="0" lang="en-US" sz="2800" b="0" i="0" u="none" strike="noStrike" kern="1200" cap="none" spc="0" normalizeH="0" baseline="0" noProof="0" dirty="0">
                <a:ln>
                  <a:noFill/>
                </a:ln>
                <a:solidFill>
                  <a:srgbClr val="011546"/>
                </a:solidFill>
                <a:effectLst/>
                <a:uLnTx/>
                <a:uFillTx/>
                <a:latin typeface="Calibri"/>
                <a:ea typeface="+mn-ea"/>
                <a:cs typeface="+mn-cs"/>
              </a:rPr>
              <a:t>Employee Engagement </a:t>
            </a:r>
          </a:p>
          <a:p>
            <a:pPr marL="256032" marR="0" lvl="0" indent="-256032" algn="l" defTabSz="457200" rtl="0" eaLnBrk="1" fontAlgn="auto" latinLnBrk="0" hangingPunct="1">
              <a:lnSpc>
                <a:spcPct val="100000"/>
              </a:lnSpc>
              <a:spcBef>
                <a:spcPct val="20000"/>
              </a:spcBef>
              <a:spcAft>
                <a:spcPts val="0"/>
              </a:spcAft>
              <a:buClr>
                <a:srgbClr val="BD3817"/>
              </a:buClr>
              <a:buSzTx/>
              <a:buFont typeface="Arial"/>
              <a:buChar char="•"/>
              <a:tabLst/>
              <a:defRPr/>
            </a:pPr>
            <a:r>
              <a:rPr kumimoji="0" lang="en-US" sz="2800" b="0" i="0" u="none" strike="noStrike" kern="1200" cap="none" spc="0" normalizeH="0" baseline="0" noProof="0" dirty="0">
                <a:ln>
                  <a:noFill/>
                </a:ln>
                <a:solidFill>
                  <a:srgbClr val="011546"/>
                </a:solidFill>
                <a:effectLst/>
                <a:uLnTx/>
                <a:uFillTx/>
                <a:latin typeface="Calibri"/>
                <a:ea typeface="+mn-ea"/>
                <a:cs typeface="+mn-cs"/>
              </a:rPr>
              <a:t>Employee Recognition, Wellness &amp; Resilience - </a:t>
            </a:r>
            <a:r>
              <a:rPr kumimoji="0" lang="en-US" sz="2800" b="0" i="1" u="none" strike="noStrike" kern="1200" cap="none" spc="0" normalizeH="0" baseline="0" noProof="0" dirty="0">
                <a:ln>
                  <a:noFill/>
                </a:ln>
                <a:solidFill>
                  <a:srgbClr val="011546"/>
                </a:solidFill>
                <a:effectLst/>
                <a:uLnTx/>
                <a:uFillTx/>
                <a:latin typeface="Calibri"/>
                <a:ea typeface="+mn-ea"/>
                <a:cs typeface="+mn-cs"/>
              </a:rPr>
              <a:t>Caring for the Caregiver Initiative</a:t>
            </a:r>
            <a:endParaRPr kumimoji="0" lang="en-US" sz="2800" b="0" i="0" u="none" strike="noStrike" kern="1200" cap="none" spc="0" normalizeH="0" baseline="0" noProof="0" dirty="0">
              <a:ln>
                <a:noFill/>
              </a:ln>
              <a:solidFill>
                <a:srgbClr val="011546"/>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
                <a:srgbClr val="BD3817"/>
              </a:buClr>
              <a:buSzTx/>
              <a:buFont typeface="Arial"/>
              <a:buNone/>
              <a:tabLst/>
              <a:defRPr/>
            </a:pPr>
            <a:endParaRPr kumimoji="0" lang="en-US" sz="2800" b="0" i="0" u="none" strike="noStrike" kern="1200" cap="none" spc="0" normalizeH="0" baseline="0" noProof="0" dirty="0">
              <a:ln>
                <a:noFill/>
              </a:ln>
              <a:solidFill>
                <a:srgbClr val="011546"/>
              </a:solidFill>
              <a:effectLst/>
              <a:uLnTx/>
              <a:uFillTx/>
              <a:latin typeface="Calibri"/>
              <a:ea typeface="+mn-ea"/>
              <a:cs typeface="+mn-cs"/>
            </a:endParaRPr>
          </a:p>
        </p:txBody>
      </p:sp>
    </p:spTree>
    <p:extLst>
      <p:ext uri="{BB962C8B-B14F-4D97-AF65-F5344CB8AC3E}">
        <p14:creationId xmlns:p14="http://schemas.microsoft.com/office/powerpoint/2010/main" val="62289487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MHA Councils</a:t>
            </a:r>
          </a:p>
        </p:txBody>
      </p:sp>
      <p:sp>
        <p:nvSpPr>
          <p:cNvPr id="3" name="Content Placeholder 2"/>
          <p:cNvSpPr>
            <a:spLocks noGrp="1"/>
          </p:cNvSpPr>
          <p:nvPr>
            <p:ph idx="1"/>
          </p:nvPr>
        </p:nvSpPr>
        <p:spPr>
          <a:xfrm>
            <a:off x="1850573" y="1230088"/>
            <a:ext cx="8360229" cy="4896077"/>
          </a:xfrm>
        </p:spPr>
        <p:txBody>
          <a:bodyPr>
            <a:noAutofit/>
          </a:bodyPr>
          <a:lstStyle/>
          <a:p>
            <a:pPr marL="457200" lvl="1" indent="0">
              <a:buNone/>
            </a:pPr>
            <a:endParaRPr lang="en-US" sz="2000" dirty="0"/>
          </a:p>
          <a:p>
            <a:r>
              <a:rPr lang="en-US" sz="2000" b="1" dirty="0"/>
              <a:t>Physician Hospital Integration Collaborative/Physician Leadership Council  Quarterly Meetings  </a:t>
            </a:r>
          </a:p>
          <a:p>
            <a:pPr lvl="1"/>
            <a:r>
              <a:rPr lang="en-US" sz="2000" dirty="0"/>
              <a:t>Focus on goal to combat physician burnout and provide task force updates.</a:t>
            </a:r>
          </a:p>
          <a:p>
            <a:pPr lvl="1"/>
            <a:endParaRPr lang="en-US" sz="2000" dirty="0"/>
          </a:p>
          <a:p>
            <a:r>
              <a:rPr lang="en-US" sz="2000" b="1" dirty="0"/>
              <a:t>Clinical Issues Advisory Council Quarterly Meetings </a:t>
            </a:r>
          </a:p>
          <a:p>
            <a:pPr lvl="1"/>
            <a:r>
              <a:rPr lang="en-US" sz="2000" dirty="0"/>
              <a:t>Focus on goal regarding workplace and worker safety and violence prevention education and strategies. </a:t>
            </a:r>
          </a:p>
          <a:p>
            <a:endParaRPr lang="en-US" dirty="0"/>
          </a:p>
          <a:p>
            <a:endParaRPr lang="en-US" dirty="0"/>
          </a:p>
          <a:p>
            <a:pPr lvl="1"/>
            <a:endParaRPr lang="en-US" sz="2000" dirty="0"/>
          </a:p>
          <a:p>
            <a:pPr lvl="1"/>
            <a:endParaRPr lang="en-US" sz="2000" dirty="0"/>
          </a:p>
          <a:p>
            <a:pPr marL="0" indent="0">
              <a:buNone/>
            </a:pPr>
            <a:endParaRPr lang="en-US" sz="2000" dirty="0"/>
          </a:p>
          <a:p>
            <a:pPr lvl="2"/>
            <a:endParaRPr lang="en-US" sz="2000" dirty="0"/>
          </a:p>
          <a:p>
            <a:pPr lvl="0"/>
            <a:endParaRPr lang="en-US" sz="1800" dirty="0"/>
          </a:p>
        </p:txBody>
      </p:sp>
    </p:spTree>
    <p:extLst>
      <p:ext uri="{BB962C8B-B14F-4D97-AF65-F5344CB8AC3E}">
        <p14:creationId xmlns:p14="http://schemas.microsoft.com/office/powerpoint/2010/main" val="200730956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 </a:t>
            </a:r>
          </a:p>
        </p:txBody>
      </p:sp>
      <p:sp>
        <p:nvSpPr>
          <p:cNvPr id="5" name="Rectangle 4"/>
          <p:cNvSpPr/>
          <p:nvPr/>
        </p:nvSpPr>
        <p:spPr>
          <a:xfrm>
            <a:off x="2522615" y="6383676"/>
            <a:ext cx="7748337"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11546"/>
                </a:solidFill>
                <a:effectLst/>
                <a:uLnTx/>
                <a:uFillTx/>
                <a:latin typeface="Calibri"/>
                <a:ea typeface="+mn-ea"/>
                <a:cs typeface="+mn-cs"/>
              </a:rPr>
              <a:t> ¹Adams, JM, Zimmermann, D, Cipriano, PF et al.  Improving the work life of health care workers:  building on nursing’s experience.  </a:t>
            </a:r>
            <a:r>
              <a:rPr kumimoji="0" lang="en-US" sz="900" b="0" i="1" u="none" strike="noStrike" kern="1200" cap="none" spc="0" normalizeH="0" baseline="0" noProof="0" dirty="0">
                <a:ln>
                  <a:noFill/>
                </a:ln>
                <a:solidFill>
                  <a:srgbClr val="011546"/>
                </a:solidFill>
                <a:effectLst/>
                <a:uLnTx/>
                <a:uFillTx/>
                <a:latin typeface="Calibri"/>
                <a:ea typeface="+mn-ea"/>
                <a:cs typeface="+mn-cs"/>
              </a:rPr>
              <a:t>Medical Care.  </a:t>
            </a:r>
            <a:r>
              <a:rPr kumimoji="0" lang="en-US" sz="900" b="0" i="0" u="none" strike="noStrike" kern="1200" cap="none" spc="0" normalizeH="0" baseline="0" noProof="0" dirty="0">
                <a:ln>
                  <a:noFill/>
                </a:ln>
                <a:solidFill>
                  <a:srgbClr val="011546"/>
                </a:solidFill>
                <a:effectLst/>
                <a:uLnTx/>
                <a:uFillTx/>
                <a:latin typeface="Calibri"/>
                <a:ea typeface="+mn-ea"/>
                <a:cs typeface="+mn-cs"/>
              </a:rPr>
              <a:t>2018:  56; 1-3.</a:t>
            </a:r>
          </a:p>
        </p:txBody>
      </p:sp>
      <p:sp>
        <p:nvSpPr>
          <p:cNvPr id="4" name="Content Placeholder 3"/>
          <p:cNvSpPr>
            <a:spLocks noGrp="1"/>
          </p:cNvSpPr>
          <p:nvPr>
            <p:ph idx="1"/>
          </p:nvPr>
        </p:nvSpPr>
        <p:spPr>
          <a:xfrm>
            <a:off x="1740570" y="1222378"/>
            <a:ext cx="8927431" cy="5016915"/>
          </a:xfrm>
        </p:spPr>
        <p:txBody>
          <a:bodyPr>
            <a:normAutofit fontScale="85000" lnSpcReduction="10000"/>
          </a:bodyPr>
          <a:lstStyle/>
          <a:p>
            <a:pPr marL="0" indent="0">
              <a:buNone/>
            </a:pPr>
            <a:r>
              <a:rPr lang="en-US" sz="2400" dirty="0"/>
              <a:t>“</a:t>
            </a:r>
            <a:r>
              <a:rPr lang="en-US" sz="2400" i="1" dirty="0"/>
              <a:t>Many elements of the work environment identified as important to nurses, including effective leadership, support for autonomous practice, good communication and strong interdisciplinary relationships, are central to the shared lived experience of other clinicians and health care workers throughout the health system.”</a:t>
            </a:r>
            <a:r>
              <a:rPr lang="en-US" sz="2400" i="1" baseline="30000" dirty="0"/>
              <a:t> </a:t>
            </a:r>
            <a:r>
              <a:rPr lang="en-US" sz="2400" i="1" dirty="0"/>
              <a:t>¹</a:t>
            </a:r>
          </a:p>
          <a:p>
            <a:pPr>
              <a:buClr>
                <a:srgbClr val="BD3817"/>
              </a:buClr>
            </a:pPr>
            <a:endParaRPr lang="en-US" sz="2000" b="1" dirty="0">
              <a:solidFill>
                <a:srgbClr val="011546"/>
              </a:solidFill>
            </a:endParaRPr>
          </a:p>
          <a:p>
            <a:pPr>
              <a:buClr>
                <a:srgbClr val="BD3817"/>
              </a:buClr>
            </a:pPr>
            <a:r>
              <a:rPr lang="en-US" sz="2100" b="1" dirty="0">
                <a:solidFill>
                  <a:srgbClr val="011546"/>
                </a:solidFill>
              </a:rPr>
              <a:t>Magnet Recognition Program  </a:t>
            </a:r>
            <a:r>
              <a:rPr lang="en-US" sz="2100" dirty="0">
                <a:solidFill>
                  <a:srgbClr val="011546"/>
                </a:solidFill>
              </a:rPr>
              <a:t>(1990)</a:t>
            </a:r>
          </a:p>
          <a:p>
            <a:pPr lvl="1"/>
            <a:r>
              <a:rPr lang="en-US" sz="2100" dirty="0">
                <a:solidFill>
                  <a:srgbClr val="011546"/>
                </a:solidFill>
              </a:rPr>
              <a:t>Eight Massachusetts hospitals are recognized as Magnet hospitals, with several more on the journey toward Magnet accreditation.</a:t>
            </a:r>
          </a:p>
          <a:p>
            <a:pPr>
              <a:buClr>
                <a:srgbClr val="BD3817"/>
              </a:buClr>
            </a:pPr>
            <a:r>
              <a:rPr lang="en-US" sz="2100" b="1" i="1" dirty="0">
                <a:solidFill>
                  <a:srgbClr val="011546"/>
                </a:solidFill>
              </a:rPr>
              <a:t>Healthy Nurse Healthy Nation, </a:t>
            </a:r>
            <a:r>
              <a:rPr lang="en-US" sz="2100" dirty="0">
                <a:solidFill>
                  <a:srgbClr val="011546"/>
                </a:solidFill>
              </a:rPr>
              <a:t>ANA (2017)</a:t>
            </a:r>
          </a:p>
          <a:p>
            <a:pPr>
              <a:buClr>
                <a:srgbClr val="BD3817"/>
              </a:buClr>
            </a:pPr>
            <a:r>
              <a:rPr lang="en-US" sz="2100" b="1" dirty="0">
                <a:solidFill>
                  <a:srgbClr val="011546"/>
                </a:solidFill>
              </a:rPr>
              <a:t>Joy and Meaning in Work and Building a Culture of Health, </a:t>
            </a:r>
            <a:r>
              <a:rPr lang="en-US" sz="2100" dirty="0">
                <a:solidFill>
                  <a:srgbClr val="011546"/>
                </a:solidFill>
              </a:rPr>
              <a:t>ONL</a:t>
            </a:r>
            <a:r>
              <a:rPr lang="en-US" sz="2100" b="1" dirty="0">
                <a:solidFill>
                  <a:srgbClr val="011546"/>
                </a:solidFill>
              </a:rPr>
              <a:t> </a:t>
            </a:r>
            <a:r>
              <a:rPr lang="en-US" sz="2100" dirty="0">
                <a:solidFill>
                  <a:srgbClr val="011546"/>
                </a:solidFill>
              </a:rPr>
              <a:t>(2017)</a:t>
            </a:r>
          </a:p>
          <a:p>
            <a:pPr>
              <a:buClr>
                <a:srgbClr val="BD3817"/>
              </a:buClr>
            </a:pPr>
            <a:r>
              <a:rPr lang="en-US" sz="2100" b="1" i="1" dirty="0">
                <a:solidFill>
                  <a:srgbClr val="011546"/>
                </a:solidFill>
              </a:rPr>
              <a:t>IHI Framework for Improving Joy in Work </a:t>
            </a:r>
            <a:r>
              <a:rPr lang="en-US" sz="2100" dirty="0">
                <a:solidFill>
                  <a:srgbClr val="011546"/>
                </a:solidFill>
              </a:rPr>
              <a:t>(2017)</a:t>
            </a:r>
          </a:p>
          <a:p>
            <a:pPr>
              <a:buClr>
                <a:srgbClr val="BD3817"/>
              </a:buClr>
            </a:pPr>
            <a:r>
              <a:rPr lang="en-US" sz="2100" b="1" i="1" dirty="0">
                <a:solidFill>
                  <a:srgbClr val="011546"/>
                </a:solidFill>
              </a:rPr>
              <a:t>Action Collaborative on Clinician Well-Being and Resilience, </a:t>
            </a:r>
            <a:r>
              <a:rPr lang="en-US" sz="2100" dirty="0">
                <a:solidFill>
                  <a:srgbClr val="011546"/>
                </a:solidFill>
              </a:rPr>
              <a:t>NAM (2016)</a:t>
            </a:r>
            <a:endParaRPr lang="en-US" sz="2100" b="1" i="1" dirty="0">
              <a:solidFill>
                <a:srgbClr val="011546"/>
              </a:solidFill>
            </a:endParaRPr>
          </a:p>
          <a:p>
            <a:pPr>
              <a:buClr>
                <a:srgbClr val="BD3817"/>
              </a:buClr>
            </a:pPr>
            <a:r>
              <a:rPr lang="en-US" sz="2100" b="1" dirty="0">
                <a:solidFill>
                  <a:srgbClr val="011546"/>
                </a:solidFill>
              </a:rPr>
              <a:t>Standards for Establishing and Maintaining Healthy Work Environments, </a:t>
            </a:r>
            <a:r>
              <a:rPr lang="en-US" sz="2100" dirty="0">
                <a:solidFill>
                  <a:srgbClr val="011546"/>
                </a:solidFill>
              </a:rPr>
              <a:t>AACN</a:t>
            </a:r>
            <a:r>
              <a:rPr lang="en-US" sz="2100" b="1" dirty="0">
                <a:solidFill>
                  <a:srgbClr val="011546"/>
                </a:solidFill>
              </a:rPr>
              <a:t> </a:t>
            </a:r>
            <a:r>
              <a:rPr lang="en-US" sz="2100" dirty="0">
                <a:solidFill>
                  <a:srgbClr val="011546"/>
                </a:solidFill>
              </a:rPr>
              <a:t>(2016)</a:t>
            </a:r>
          </a:p>
          <a:p>
            <a:pPr>
              <a:buClr>
                <a:srgbClr val="BD3817"/>
              </a:buClr>
            </a:pPr>
            <a:r>
              <a:rPr lang="en-US" sz="2100" b="1" i="1" dirty="0">
                <a:solidFill>
                  <a:srgbClr val="011546"/>
                </a:solidFill>
              </a:rPr>
              <a:t>From Triple to Quadruple Aim:  Care of the Patient Requires Care of the Provider, </a:t>
            </a:r>
            <a:r>
              <a:rPr lang="en-US" sz="2100" dirty="0">
                <a:solidFill>
                  <a:srgbClr val="011546"/>
                </a:solidFill>
              </a:rPr>
              <a:t>(2014)</a:t>
            </a:r>
            <a:endParaRPr lang="en-US" sz="2100" b="1" i="1" dirty="0">
              <a:solidFill>
                <a:srgbClr val="011546"/>
              </a:solidFill>
            </a:endParaRPr>
          </a:p>
          <a:p>
            <a:pPr>
              <a:buClr>
                <a:srgbClr val="BD3817"/>
              </a:buClr>
            </a:pPr>
            <a:r>
              <a:rPr lang="en-US" sz="2100" b="1" i="1" dirty="0">
                <a:solidFill>
                  <a:srgbClr val="011546"/>
                </a:solidFill>
              </a:rPr>
              <a:t>Through the Eyes of the Workforce, </a:t>
            </a:r>
            <a:r>
              <a:rPr lang="en-US" sz="2100" dirty="0">
                <a:solidFill>
                  <a:srgbClr val="011546"/>
                </a:solidFill>
              </a:rPr>
              <a:t>NPSF, (2013)</a:t>
            </a:r>
            <a:endParaRPr lang="en-US" sz="2100" b="1" i="1" dirty="0">
              <a:solidFill>
                <a:srgbClr val="011546"/>
              </a:solidFill>
            </a:endParaRPr>
          </a:p>
          <a:p>
            <a:pPr>
              <a:buClr>
                <a:srgbClr val="BD3817"/>
              </a:buClr>
            </a:pPr>
            <a:r>
              <a:rPr lang="en-US" sz="2100" b="1" dirty="0">
                <a:solidFill>
                  <a:srgbClr val="011546"/>
                </a:solidFill>
              </a:rPr>
              <a:t>Principles &amp; Elements of a Healthful Practice/Work Environment, </a:t>
            </a:r>
            <a:r>
              <a:rPr lang="en-US" sz="2100" dirty="0">
                <a:solidFill>
                  <a:srgbClr val="011546"/>
                </a:solidFill>
              </a:rPr>
              <a:t>Nursing Organizations Alliance (2004)</a:t>
            </a:r>
            <a:endParaRPr lang="en-US" sz="2100" i="1" dirty="0"/>
          </a:p>
          <a:p>
            <a:endParaRPr lang="en-US" dirty="0"/>
          </a:p>
        </p:txBody>
      </p:sp>
    </p:spTree>
    <p:extLst>
      <p:ext uri="{BB962C8B-B14F-4D97-AF65-F5344CB8AC3E}">
        <p14:creationId xmlns:p14="http://schemas.microsoft.com/office/powerpoint/2010/main" val="38117823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59977" y="4205116"/>
            <a:ext cx="8655623" cy="994599"/>
          </a:xfrm>
        </p:spPr>
        <p:txBody>
          <a:bodyPr/>
          <a:lstStyle/>
          <a:p>
            <a:r>
              <a:rPr lang="en-US" dirty="0"/>
              <a:t>Human Trafficking</a:t>
            </a:r>
          </a:p>
        </p:txBody>
      </p:sp>
      <p:sp>
        <p:nvSpPr>
          <p:cNvPr id="5" name="Subtitle 4"/>
          <p:cNvSpPr>
            <a:spLocks noGrp="1"/>
          </p:cNvSpPr>
          <p:nvPr>
            <p:ph type="subTitle" idx="1"/>
          </p:nvPr>
        </p:nvSpPr>
        <p:spPr/>
        <p:txBody>
          <a:bodyPr/>
          <a:lstStyle/>
          <a:p>
            <a:r>
              <a:rPr lang="en-US" dirty="0"/>
              <a:t>Pat Noga, PhD, MBA, RN, NEA-BC, FAAN</a:t>
            </a:r>
          </a:p>
          <a:p>
            <a:endParaRPr lang="en-US" dirty="0"/>
          </a:p>
        </p:txBody>
      </p:sp>
      <p:pic>
        <p:nvPicPr>
          <p:cNvPr id="2050" name="Picture 2" descr="See the sourc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1" y="28576"/>
            <a:ext cx="7647707" cy="4238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44878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2018 Election: Predictions</a:t>
            </a:r>
          </a:p>
        </p:txBody>
      </p:sp>
      <p:pic>
        <p:nvPicPr>
          <p:cNvPr id="10" name="Picture 9"/>
          <p:cNvPicPr>
            <a:picLocks noChangeAspect="1"/>
          </p:cNvPicPr>
          <p:nvPr/>
        </p:nvPicPr>
        <p:blipFill>
          <a:blip r:embed="rId3"/>
          <a:stretch>
            <a:fillRect/>
          </a:stretch>
        </p:blipFill>
        <p:spPr>
          <a:xfrm>
            <a:off x="600892" y="998979"/>
            <a:ext cx="9243360" cy="5205699"/>
          </a:xfrm>
          <a:prstGeom prst="rect">
            <a:avLst/>
          </a:prstGeom>
        </p:spPr>
      </p:pic>
    </p:spTree>
    <p:extLst>
      <p:ext uri="{BB962C8B-B14F-4D97-AF65-F5344CB8AC3E}">
        <p14:creationId xmlns:p14="http://schemas.microsoft.com/office/powerpoint/2010/main" val="262007496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99268C1-3695-C245-97D8-0B1F5EAC8F80}" type="slidenum">
              <a:rPr kumimoji="0" lang="en-US" sz="1000" b="0" i="0" u="none" strike="noStrike" kern="1200" cap="none" spc="0" normalizeH="0" baseline="0" noProof="0">
                <a:ln>
                  <a:noFill/>
                </a:ln>
                <a:solidFill>
                  <a:srgbClr val="011546">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a:t>
            </a:fld>
            <a:endParaRPr kumimoji="0" lang="en-US" sz="1000" b="0" i="0" u="none" strike="noStrike" kern="1200" cap="none" spc="0" normalizeH="0" baseline="0" noProof="0" dirty="0">
              <a:ln>
                <a:noFill/>
              </a:ln>
              <a:solidFill>
                <a:srgbClr val="011546">
                  <a:tint val="75000"/>
                </a:srgbClr>
              </a:solidFill>
              <a:effectLst/>
              <a:uLnTx/>
              <a:uFillTx/>
              <a:latin typeface="Calibri"/>
              <a:ea typeface="+mn-ea"/>
              <a:cs typeface="+mn-cs"/>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985208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Human Trafficking?</a:t>
            </a:r>
          </a:p>
        </p:txBody>
      </p:sp>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99268C1-3695-C245-97D8-0B1F5EAC8F80}" type="slidenum">
              <a:rPr kumimoji="0" lang="en-US" sz="1000" b="0" i="0" u="none" strike="noStrike" kern="1200" cap="none" spc="0" normalizeH="0" baseline="0" noProof="0">
                <a:ln>
                  <a:noFill/>
                </a:ln>
                <a:solidFill>
                  <a:srgbClr val="011546">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a:t>
            </a:fld>
            <a:endParaRPr kumimoji="0" lang="en-US" sz="1000" b="0" i="0" u="none" strike="noStrike" kern="1200" cap="none" spc="0" normalizeH="0" baseline="0" noProof="0" dirty="0">
              <a:ln>
                <a:noFill/>
              </a:ln>
              <a:solidFill>
                <a:srgbClr val="011546">
                  <a:tint val="75000"/>
                </a:srgbClr>
              </a:solidFill>
              <a:effectLst/>
              <a:uLnTx/>
              <a:uFillTx/>
              <a:latin typeface="Calibri"/>
              <a:ea typeface="+mn-ea"/>
              <a:cs typeface="+mn-cs"/>
            </a:endParaRPr>
          </a:p>
        </p:txBody>
      </p:sp>
      <p:sp>
        <p:nvSpPr>
          <p:cNvPr id="7" name="Content Placeholder 6"/>
          <p:cNvSpPr>
            <a:spLocks noGrp="1"/>
          </p:cNvSpPr>
          <p:nvPr>
            <p:ph idx="1"/>
          </p:nvPr>
        </p:nvSpPr>
        <p:spPr>
          <a:xfrm>
            <a:off x="2133600" y="1366763"/>
            <a:ext cx="7848600" cy="4759401"/>
          </a:xfrm>
        </p:spPr>
        <p:txBody>
          <a:bodyPr>
            <a:normAutofit fontScale="62500" lnSpcReduction="20000"/>
          </a:bodyPr>
          <a:lstStyle/>
          <a:p>
            <a:pPr marL="0" indent="0">
              <a:buNone/>
            </a:pPr>
            <a:r>
              <a:rPr lang="en-US" sz="3800" dirty="0"/>
              <a:t>“..the recruitment, transportation, transfer, harboring or receipt of persons, by means of the threat or use of force or other forms of coercion, of abduction, of fraud, of deception of the abuse of power or of a position of vulnerability or of the giving or receiving of payments or benefits to achieve the consent of a person having control over another person, for the purpose of exploitation. </a:t>
            </a:r>
          </a:p>
          <a:p>
            <a:pPr marL="0" indent="0">
              <a:buNone/>
            </a:pPr>
            <a:r>
              <a:rPr lang="en-US" sz="3800" dirty="0"/>
              <a:t>Exploitation shall include, at a minimum, the exploitation of the prostitution of others or other forms of sexual exploitation, forced labour or services, slavery or practices similar to slavery, servitude or the removal of organs…” (United Nations, 2000) (Article 3)</a:t>
            </a:r>
          </a:p>
          <a:p>
            <a:pPr marL="0" indent="0">
              <a:buNone/>
            </a:pPr>
            <a:endParaRPr lang="en-US" sz="3800" dirty="0"/>
          </a:p>
          <a:p>
            <a:pPr marL="0" indent="0">
              <a:buNone/>
            </a:pPr>
            <a:endParaRPr lang="en-US" sz="3200" dirty="0"/>
          </a:p>
          <a:p>
            <a:pPr marL="0" indent="0">
              <a:buNone/>
            </a:pPr>
            <a:r>
              <a:rPr lang="en-US" sz="2600" dirty="0"/>
              <a:t>(https://www.unodc.org/unodc/en/human-trafficking/what-is-human-trafficking.html)</a:t>
            </a:r>
          </a:p>
        </p:txBody>
      </p:sp>
    </p:spTree>
    <p:extLst>
      <p:ext uri="{BB962C8B-B14F-4D97-AF65-F5344CB8AC3E}">
        <p14:creationId xmlns:p14="http://schemas.microsoft.com/office/powerpoint/2010/main" val="421816281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ICD-10-CM Codes for Human Trafficking Abuse</a:t>
            </a:r>
          </a:p>
        </p:txBody>
      </p:sp>
      <p:sp>
        <p:nvSpPr>
          <p:cNvPr id="6" name="Content Placeholder 5"/>
          <p:cNvSpPr>
            <a:spLocks noGrp="1"/>
          </p:cNvSpPr>
          <p:nvPr>
            <p:ph sz="half" idx="1"/>
          </p:nvPr>
        </p:nvSpPr>
        <p:spPr/>
        <p:txBody>
          <a:bodyPr>
            <a:normAutofit/>
          </a:bodyPr>
          <a:lstStyle/>
          <a:p>
            <a:r>
              <a:rPr lang="en-US" dirty="0"/>
              <a:t>ICD-10-CM codes approved and released in June 2018; going live October 1</a:t>
            </a:r>
          </a:p>
          <a:p>
            <a:r>
              <a:rPr lang="en-US" dirty="0"/>
              <a:t>Required Action for </a:t>
            </a:r>
          </a:p>
          <a:p>
            <a:pPr lvl="1"/>
            <a:r>
              <a:rPr lang="en-US" dirty="0"/>
              <a:t>Coding professionals</a:t>
            </a:r>
          </a:p>
          <a:p>
            <a:pPr lvl="1"/>
            <a:r>
              <a:rPr lang="en-US" dirty="0"/>
              <a:t>Education on behalf of hospitals/health systems</a:t>
            </a:r>
          </a:p>
          <a:p>
            <a:pPr lvl="1"/>
            <a:r>
              <a:rPr lang="en-US" dirty="0"/>
              <a:t>Data collection and tracking to improve health</a:t>
            </a: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99268C1-3695-C245-97D8-0B1F5EAC8F80}" type="slidenum">
              <a:rPr kumimoji="0" lang="en-US" sz="1000" b="0" i="0" u="none" strike="noStrike" kern="1200" cap="none" spc="0" normalizeH="0" baseline="0" noProof="0">
                <a:ln>
                  <a:noFill/>
                </a:ln>
                <a:solidFill>
                  <a:srgbClr val="011546">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132</a:t>
            </a:fld>
            <a:endParaRPr kumimoji="0" lang="en-US" sz="1000" b="0" i="0" u="none" strike="noStrike" kern="1200" cap="none" spc="0" normalizeH="0" baseline="0" noProof="0" dirty="0">
              <a:ln>
                <a:noFill/>
              </a:ln>
              <a:solidFill>
                <a:srgbClr val="011546">
                  <a:tint val="75000"/>
                </a:srgbClr>
              </a:solidFill>
              <a:effectLst/>
              <a:uLnTx/>
              <a:uFillTx/>
              <a:latin typeface="Calibri"/>
              <a:ea typeface="+mn-ea"/>
              <a:cs typeface="+mn-cs"/>
            </a:endParaRPr>
          </a:p>
        </p:txBody>
      </p:sp>
      <p:pic>
        <p:nvPicPr>
          <p:cNvPr id="2051" name="Picture 3"/>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791201" y="1295400"/>
            <a:ext cx="4343401"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2992482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Human Trafficking</a:t>
            </a:r>
          </a:p>
        </p:txBody>
      </p:sp>
      <p:sp>
        <p:nvSpPr>
          <p:cNvPr id="6" name="Content Placeholder 5"/>
          <p:cNvSpPr>
            <a:spLocks noGrp="1"/>
          </p:cNvSpPr>
          <p:nvPr>
            <p:ph idx="1"/>
          </p:nvPr>
        </p:nvSpPr>
        <p:spPr/>
        <p:txBody>
          <a:bodyPr/>
          <a:lstStyle/>
          <a:p>
            <a:r>
              <a:rPr lang="en-US" b="1" dirty="0"/>
              <a:t>Joint Commission </a:t>
            </a:r>
            <a:r>
              <a:rPr lang="en-US" dirty="0"/>
              <a:t>highlights “Identifying Human Trafficking Victims” in June 2018 newsletter </a:t>
            </a:r>
          </a:p>
          <a:p>
            <a:r>
              <a:rPr lang="en-US" b="1" dirty="0"/>
              <a:t>13% increase in the number of trafficking cases </a:t>
            </a:r>
            <a:r>
              <a:rPr lang="en-US" dirty="0"/>
              <a:t>identified by Polaris  Project in 2017</a:t>
            </a:r>
          </a:p>
          <a:p>
            <a:r>
              <a:rPr lang="en-US" b="1" dirty="0"/>
              <a:t>Up to 88% of self-identified sex trafficking survivors seen by health care provider while being exploited </a:t>
            </a:r>
            <a:r>
              <a:rPr lang="en-US" dirty="0"/>
              <a:t>(Annals of Health Law study, 2014)</a:t>
            </a:r>
          </a:p>
          <a:p>
            <a:r>
              <a:rPr lang="en-US" dirty="0"/>
              <a:t>Proposed national legislation for </a:t>
            </a:r>
            <a:r>
              <a:rPr lang="en-US" b="1" dirty="0"/>
              <a:t>HHS to create program to train providers</a:t>
            </a:r>
            <a:r>
              <a:rPr lang="en-US" dirty="0"/>
              <a:t> to recognize human trafficking victims and refer to services</a:t>
            </a:r>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99268C1-3695-C245-97D8-0B1F5EAC8F80}" type="slidenum">
              <a:rPr kumimoji="0" lang="en-US" sz="1000" b="0" i="0" u="none" strike="noStrike" kern="1200" cap="none" spc="0" normalizeH="0" baseline="0" noProof="0">
                <a:ln>
                  <a:noFill/>
                </a:ln>
                <a:solidFill>
                  <a:srgbClr val="011546">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133</a:t>
            </a:fld>
            <a:endParaRPr kumimoji="0" lang="en-US" sz="1000" b="0" i="0" u="none" strike="noStrike" kern="1200" cap="none" spc="0" normalizeH="0" baseline="0" noProof="0" dirty="0">
              <a:ln>
                <a:noFill/>
              </a:ln>
              <a:solidFill>
                <a:srgbClr val="011546">
                  <a:tint val="75000"/>
                </a:srgbClr>
              </a:solidFill>
              <a:effectLst/>
              <a:uLnTx/>
              <a:uFillTx/>
              <a:latin typeface="Calibri"/>
              <a:ea typeface="+mn-ea"/>
              <a:cs typeface="+mn-cs"/>
            </a:endParaRPr>
          </a:p>
        </p:txBody>
      </p:sp>
    </p:spTree>
    <p:extLst>
      <p:ext uri="{BB962C8B-B14F-4D97-AF65-F5344CB8AC3E}">
        <p14:creationId xmlns:p14="http://schemas.microsoft.com/office/powerpoint/2010/main" val="192638573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Human Trafficking</a:t>
            </a:r>
          </a:p>
        </p:txBody>
      </p:sp>
      <p:sp>
        <p:nvSpPr>
          <p:cNvPr id="6" name="Content Placeholder 5"/>
          <p:cNvSpPr>
            <a:spLocks noGrp="1"/>
          </p:cNvSpPr>
          <p:nvPr>
            <p:ph idx="1"/>
          </p:nvPr>
        </p:nvSpPr>
        <p:spPr/>
        <p:txBody>
          <a:bodyPr>
            <a:normAutofit/>
          </a:bodyPr>
          <a:lstStyle/>
          <a:p>
            <a:r>
              <a:rPr lang="en-US" b="1" dirty="0"/>
              <a:t>Missouri</a:t>
            </a:r>
            <a:r>
              <a:rPr lang="en-US" dirty="0"/>
              <a:t> – passed law requiring the creation of posters providing information on national human trafficking resource center hotline.</a:t>
            </a:r>
          </a:p>
          <a:p>
            <a:r>
              <a:rPr lang="en-US" b="1" dirty="0"/>
              <a:t>New York </a:t>
            </a:r>
            <a:r>
              <a:rPr lang="en-US" dirty="0"/>
              <a:t>– passed law requiring general hospitals and diagnostic treatment centers  to establish and implement policies and procedures pertaining to the identification, assessment, and referral of victims of human trafficking.</a:t>
            </a:r>
          </a:p>
          <a:p>
            <a:r>
              <a:rPr lang="en-US" b="1" dirty="0"/>
              <a:t>Ohio – </a:t>
            </a:r>
            <a:r>
              <a:rPr lang="en-US" dirty="0"/>
              <a:t>Attorney General requested hospitals to develop protocols to help staff identify human trafficking victims.</a:t>
            </a:r>
          </a:p>
          <a:p>
            <a:r>
              <a:rPr lang="en-US" b="1" dirty="0"/>
              <a:t>West Virginia – </a:t>
            </a:r>
            <a:r>
              <a:rPr lang="en-US" dirty="0"/>
              <a:t>U.S. attorneys developed state Human Trafficking Task Force</a:t>
            </a:r>
            <a:endParaRPr lang="en-US" b="1" dirty="0"/>
          </a:p>
          <a:p>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99268C1-3695-C245-97D8-0B1F5EAC8F80}" type="slidenum">
              <a:rPr kumimoji="0" lang="en-US" sz="1000" b="0" i="0" u="none" strike="noStrike" kern="1200" cap="none" spc="0" normalizeH="0" baseline="0" noProof="0">
                <a:ln>
                  <a:noFill/>
                </a:ln>
                <a:solidFill>
                  <a:srgbClr val="011546">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134</a:t>
            </a:fld>
            <a:endParaRPr kumimoji="0" lang="en-US" sz="1000" b="0" i="0" u="none" strike="noStrike" kern="1200" cap="none" spc="0" normalizeH="0" baseline="0" noProof="0" dirty="0">
              <a:ln>
                <a:noFill/>
              </a:ln>
              <a:solidFill>
                <a:srgbClr val="011546">
                  <a:tint val="75000"/>
                </a:srgbClr>
              </a:solidFill>
              <a:effectLst/>
              <a:uLnTx/>
              <a:uFillTx/>
              <a:latin typeface="Calibri"/>
              <a:ea typeface="+mn-ea"/>
              <a:cs typeface="+mn-cs"/>
            </a:endParaRPr>
          </a:p>
        </p:txBody>
      </p:sp>
    </p:spTree>
    <p:extLst>
      <p:ext uri="{BB962C8B-B14F-4D97-AF65-F5344CB8AC3E}">
        <p14:creationId xmlns:p14="http://schemas.microsoft.com/office/powerpoint/2010/main" val="410044804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24/7 National Human Trafficking Hotline and </a:t>
            </a:r>
            <a:br>
              <a:rPr lang="en-US" dirty="0"/>
            </a:br>
            <a:r>
              <a:rPr lang="en-US" dirty="0"/>
              <a:t>BeFree Textline  (www.PolarisProject.org) </a:t>
            </a: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99268C1-3695-C245-97D8-0B1F5EAC8F80}" type="slidenum">
              <a:rPr kumimoji="0" lang="en-US" sz="1000" b="0" i="0" u="none" strike="noStrike" kern="1200" cap="none" spc="0" normalizeH="0" baseline="0" noProof="0">
                <a:ln>
                  <a:noFill/>
                </a:ln>
                <a:solidFill>
                  <a:srgbClr val="011546">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135</a:t>
            </a:fld>
            <a:endParaRPr kumimoji="0" lang="en-US" sz="1000" b="0" i="0" u="none" strike="noStrike" kern="1200" cap="none" spc="0" normalizeH="0" baseline="0" noProof="0" dirty="0">
              <a:ln>
                <a:noFill/>
              </a:ln>
              <a:solidFill>
                <a:srgbClr val="011546">
                  <a:tint val="75000"/>
                </a:srgbClr>
              </a:solidFill>
              <a:effectLst/>
              <a:uLnTx/>
              <a:uFillTx/>
              <a:latin typeface="Calibri"/>
              <a:ea typeface="+mn-ea"/>
              <a:cs typeface="+mn-cs"/>
            </a:endParaRPr>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057401" y="1219200"/>
            <a:ext cx="8000999" cy="525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282222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HEAL Trafficking  (healtrafficking.org)</a:t>
            </a:r>
          </a:p>
        </p:txBody>
      </p:sp>
      <p:sp>
        <p:nvSpPr>
          <p:cNvPr id="3" name="Content Placeholder 2"/>
          <p:cNvSpPr>
            <a:spLocks noGrp="1"/>
          </p:cNvSpPr>
          <p:nvPr>
            <p:ph idx="1"/>
          </p:nvPr>
        </p:nvSpPr>
        <p:spPr/>
        <p:txBody>
          <a:bodyPr>
            <a:normAutofit fontScale="92500"/>
          </a:bodyPr>
          <a:lstStyle/>
          <a:p>
            <a:pPr marL="0" indent="0">
              <a:buNone/>
            </a:pPr>
            <a:r>
              <a:rPr lang="en-US" i="1" dirty="0"/>
              <a:t>“We are a united group of multidisciplinary professionals dedicated to ending #humantrafficking and supporting its survivors, from a public health perspective.”</a:t>
            </a:r>
          </a:p>
          <a:p>
            <a:r>
              <a:rPr lang="en-US" dirty="0"/>
              <a:t>Evidence based protocols from across the country</a:t>
            </a:r>
          </a:p>
          <a:p>
            <a:r>
              <a:rPr lang="en-US" dirty="0"/>
              <a:t>Education and training</a:t>
            </a:r>
          </a:p>
          <a:p>
            <a:r>
              <a:rPr lang="en-US" dirty="0"/>
              <a:t>Resources</a:t>
            </a:r>
          </a:p>
          <a:p>
            <a:r>
              <a:rPr lang="en-US" dirty="0"/>
              <a:t>Listserv</a:t>
            </a:r>
          </a:p>
          <a:p>
            <a:r>
              <a:rPr lang="en-US" dirty="0"/>
              <a:t>Committees</a:t>
            </a:r>
          </a:p>
          <a:p>
            <a:r>
              <a:rPr lang="en-US" dirty="0"/>
              <a:t>Direct Services </a:t>
            </a:r>
          </a:p>
          <a:p>
            <a:r>
              <a:rPr lang="en-US" dirty="0"/>
              <a:t>Advocacy</a:t>
            </a:r>
          </a:p>
          <a:p>
            <a:r>
              <a:rPr lang="en-US" dirty="0"/>
              <a:t>Research </a:t>
            </a:r>
          </a:p>
          <a:p>
            <a:endParaRPr lang="en-US" dirty="0"/>
          </a:p>
          <a:p>
            <a:endParaRPr lang="en-US"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99268C1-3695-C245-97D8-0B1F5EAC8F80}" type="slidenum">
              <a:rPr kumimoji="0" lang="en-US" sz="1000" b="0" i="0" u="none" strike="noStrike" kern="1200" cap="none" spc="0" normalizeH="0" baseline="0" noProof="0">
                <a:ln>
                  <a:noFill/>
                </a:ln>
                <a:solidFill>
                  <a:srgbClr val="011546">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136</a:t>
            </a:fld>
            <a:endParaRPr kumimoji="0" lang="en-US" sz="1000" b="0" i="0" u="none" strike="noStrike" kern="1200" cap="none" spc="0" normalizeH="0" baseline="0" noProof="0" dirty="0">
              <a:ln>
                <a:noFill/>
              </a:ln>
              <a:solidFill>
                <a:srgbClr val="011546">
                  <a:tint val="75000"/>
                </a:srgbClr>
              </a:solidFill>
              <a:effectLst/>
              <a:uLnTx/>
              <a:uFillTx/>
              <a:latin typeface="Calibri"/>
              <a:ea typeface="+mn-ea"/>
              <a:cs typeface="+mn-cs"/>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3810000"/>
            <a:ext cx="6019800"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441683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1" algn="l" defTabSz="457200" rtl="0">
              <a:spcBef>
                <a:spcPct val="0"/>
              </a:spcBef>
            </a:pPr>
            <a:r>
              <a:rPr lang="en-US" sz="3200" kern="1200" dirty="0">
                <a:solidFill>
                  <a:prstClr val="white"/>
                </a:solidFill>
                <a:latin typeface="Calibri"/>
                <a:ea typeface="+mj-ea"/>
                <a:cs typeface="+mj-cs"/>
              </a:rPr>
              <a:t>HEAL Trafficking  (healtrafficking.org)</a:t>
            </a:r>
            <a:endParaRPr lang="en-US" sz="2400" dirty="0">
              <a:solidFill>
                <a:schemeClr val="bg1"/>
              </a:solidFill>
            </a:endParaRPr>
          </a:p>
        </p:txBody>
      </p:sp>
      <p:sp>
        <p:nvSpPr>
          <p:cNvPr id="3" name="Content Placeholder 2"/>
          <p:cNvSpPr>
            <a:spLocks noGrp="1"/>
          </p:cNvSpPr>
          <p:nvPr>
            <p:ph sz="half" idx="1"/>
          </p:nvPr>
        </p:nvSpPr>
        <p:spPr/>
        <p:txBody>
          <a:bodyPr>
            <a:normAutofit/>
          </a:bodyPr>
          <a:lstStyle/>
          <a:p>
            <a:endParaRPr lang="en-US" dirty="0"/>
          </a:p>
          <a:p>
            <a:endParaRPr lang="en-US"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99268C1-3695-C245-97D8-0B1F5EAC8F80}" type="slidenum">
              <a:rPr kumimoji="0" lang="en-US" sz="1000" b="0" i="0" u="none" strike="noStrike" kern="1200" cap="none" spc="0" normalizeH="0" baseline="0" noProof="0">
                <a:ln>
                  <a:noFill/>
                </a:ln>
                <a:solidFill>
                  <a:srgbClr val="011546">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137</a:t>
            </a:fld>
            <a:endParaRPr kumimoji="0" lang="en-US" sz="1000" b="0" i="0" u="none" strike="noStrike" kern="1200" cap="none" spc="0" normalizeH="0" baseline="0" noProof="0" dirty="0">
              <a:ln>
                <a:noFill/>
              </a:ln>
              <a:solidFill>
                <a:srgbClr val="011546">
                  <a:tint val="75000"/>
                </a:srgbClr>
              </a:solidFill>
              <a:effectLst/>
              <a:uLnTx/>
              <a:uFillTx/>
              <a:latin typeface="Calibri"/>
              <a:ea typeface="+mn-ea"/>
              <a:cs typeface="+mn-cs"/>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1" y="1547814"/>
            <a:ext cx="4191000" cy="4624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6248400" y="1547813"/>
            <a:ext cx="4038600" cy="4624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4916466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59977" y="4205116"/>
            <a:ext cx="8655623" cy="994599"/>
          </a:xfrm>
        </p:spPr>
        <p:txBody>
          <a:bodyPr/>
          <a:lstStyle/>
          <a:p>
            <a:r>
              <a:rPr lang="en-US" dirty="0"/>
              <a:t>Workforce Quality &amp; Safety for Nurses - </a:t>
            </a:r>
            <a:r>
              <a:rPr lang="en-US" i="1" dirty="0"/>
              <a:t>Discussion</a:t>
            </a:r>
          </a:p>
        </p:txBody>
      </p:sp>
      <p:sp>
        <p:nvSpPr>
          <p:cNvPr id="5" name="Subtitle 4"/>
          <p:cNvSpPr>
            <a:spLocks noGrp="1"/>
          </p:cNvSpPr>
          <p:nvPr>
            <p:ph type="subTitle" idx="1"/>
          </p:nvPr>
        </p:nvSpPr>
        <p:spPr/>
        <p:txBody>
          <a:bodyPr/>
          <a:lstStyle/>
          <a:p>
            <a:r>
              <a:rPr lang="en-US" dirty="0"/>
              <a:t>Pat Noga, PhD, MBA, RN, NEA-BC, FAAN</a:t>
            </a:r>
          </a:p>
          <a:p>
            <a:endParaRPr lang="en-US" dirty="0"/>
          </a:p>
        </p:txBody>
      </p:sp>
      <p:pic>
        <p:nvPicPr>
          <p:cNvPr id="4098" name="Picture 2" descr="See the sourc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76200"/>
            <a:ext cx="4648200" cy="434340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76199"/>
            <a:ext cx="4648200"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227234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Thank you!</a:t>
            </a:r>
          </a:p>
        </p:txBody>
      </p:sp>
      <p:pic>
        <p:nvPicPr>
          <p:cNvPr id="4" name="Picture 4" descr="Image result for western mass autumn im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0626" y="0"/>
            <a:ext cx="7553018" cy="42765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5257800"/>
            <a:ext cx="3810000" cy="1150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39007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36869-059E-694E-89DA-366D0BF62161}"/>
              </a:ext>
            </a:extLst>
          </p:cNvPr>
          <p:cNvSpPr>
            <a:spLocks noGrp="1"/>
          </p:cNvSpPr>
          <p:nvPr>
            <p:ph type="title"/>
          </p:nvPr>
        </p:nvSpPr>
        <p:spPr>
          <a:xfrm>
            <a:off x="5305924" y="301038"/>
            <a:ext cx="10515600" cy="597401"/>
          </a:xfrm>
        </p:spPr>
        <p:txBody>
          <a:bodyPr/>
          <a:lstStyle/>
          <a:p>
            <a:r>
              <a:rPr lang="en-US" dirty="0"/>
              <a:t>2018 Election: Predictions</a:t>
            </a:r>
          </a:p>
        </p:txBody>
      </p:sp>
      <p:sp>
        <p:nvSpPr>
          <p:cNvPr id="3" name="Content Placeholder 2">
            <a:extLst>
              <a:ext uri="{FF2B5EF4-FFF2-40B4-BE49-F238E27FC236}">
                <a16:creationId xmlns:a16="http://schemas.microsoft.com/office/drawing/2014/main" id="{18BAC12E-77B0-5840-B72A-62AA41397927}"/>
              </a:ext>
            </a:extLst>
          </p:cNvPr>
          <p:cNvSpPr>
            <a:spLocks noGrp="1"/>
          </p:cNvSpPr>
          <p:nvPr>
            <p:ph idx="1"/>
          </p:nvPr>
        </p:nvSpPr>
        <p:spPr>
          <a:xfrm>
            <a:off x="5305924" y="890438"/>
            <a:ext cx="6642013" cy="5243559"/>
          </a:xfrm>
        </p:spPr>
        <p:txBody>
          <a:bodyPr>
            <a:normAutofit/>
          </a:bodyPr>
          <a:lstStyle/>
          <a:p>
            <a:pPr marL="0" indent="0">
              <a:buNone/>
            </a:pPr>
            <a:endParaRPr lang="en-US" dirty="0"/>
          </a:p>
          <a:p>
            <a:r>
              <a:rPr lang="en-US" sz="2400" dirty="0"/>
              <a:t>“Every midterm-election scenario suggests there will be a House-Senate split and/or narrow majorities in both chambers.”</a:t>
            </a:r>
          </a:p>
          <a:p>
            <a:endParaRPr lang="en-US" dirty="0"/>
          </a:p>
          <a:p>
            <a:r>
              <a:rPr lang="en-US" sz="2400" dirty="0"/>
              <a:t>“Governing costs money, and with soaring budget deficits and the federal debt looking increasingly ominous, spending money, whether in the form of appropriations or more tax cuts, will be very difficult, further dimming the chances for real legislative results.”</a:t>
            </a:r>
          </a:p>
        </p:txBody>
      </p:sp>
      <p:sp>
        <p:nvSpPr>
          <p:cNvPr id="4" name="Rectangle 3">
            <a:extLst>
              <a:ext uri="{FF2B5EF4-FFF2-40B4-BE49-F238E27FC236}">
                <a16:creationId xmlns:a16="http://schemas.microsoft.com/office/drawing/2014/main" id="{5987C18C-F3D3-054A-BE28-835C4B4E0EE9}"/>
              </a:ext>
            </a:extLst>
          </p:cNvPr>
          <p:cNvSpPr/>
          <p:nvPr/>
        </p:nvSpPr>
        <p:spPr>
          <a:xfrm>
            <a:off x="8832" y="9728"/>
            <a:ext cx="5165387" cy="65564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333333"/>
                </a:solidFill>
                <a:effectLst/>
                <a:uLnTx/>
                <a:uFillTx/>
                <a:latin typeface="Freight Big"/>
                <a:ea typeface="+mn-ea"/>
                <a:cs typeface="+mn-cs"/>
              </a:rPr>
              <a:t>Forecast Calls for Legislative Paralysis in the Next Congress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LyonDisplay-Blac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LyonDisplay-Black"/>
                <a:ea typeface="+mn-ea"/>
                <a:cs typeface="+mn-cs"/>
              </a:rPr>
              <a:t>	                            - August 20, 2018</a:t>
            </a:r>
          </a:p>
        </p:txBody>
      </p:sp>
      <p:sp>
        <p:nvSpPr>
          <p:cNvPr id="5" name="Title 1">
            <a:extLst>
              <a:ext uri="{FF2B5EF4-FFF2-40B4-BE49-F238E27FC236}">
                <a16:creationId xmlns:a16="http://schemas.microsoft.com/office/drawing/2014/main" id="{D01DD886-206E-CF4D-98A0-6D0046E18D98}"/>
              </a:ext>
            </a:extLst>
          </p:cNvPr>
          <p:cNvSpPr txBox="1">
            <a:spLocks/>
          </p:cNvSpPr>
          <p:nvPr/>
        </p:nvSpPr>
        <p:spPr>
          <a:xfrm>
            <a:off x="-2" y="3515673"/>
            <a:ext cx="5042517" cy="20782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400" b="1" kern="1200">
                <a:solidFill>
                  <a:srgbClr val="003087"/>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4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endParaRPr>
          </a:p>
        </p:txBody>
      </p:sp>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649" y="721147"/>
            <a:ext cx="3139691" cy="540961"/>
          </a:xfrm>
          <a:prstGeom prst="rect">
            <a:avLst/>
          </a:prstGeom>
        </p:spPr>
      </p:pic>
      <p:pic>
        <p:nvPicPr>
          <p:cNvPr id="8" name="Picture 7"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266" y="4554812"/>
            <a:ext cx="1684166" cy="1844200"/>
          </a:xfrm>
          <a:prstGeom prst="rect">
            <a:avLst/>
          </a:prstGeom>
        </p:spPr>
      </p:pic>
    </p:spTree>
    <p:extLst>
      <p:ext uri="{BB962C8B-B14F-4D97-AF65-F5344CB8AC3E}">
        <p14:creationId xmlns:p14="http://schemas.microsoft.com/office/powerpoint/2010/main" val="45276572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4A874-78B2-4D4E-BF58-4D06E6543CEB}"/>
              </a:ext>
            </a:extLst>
          </p:cNvPr>
          <p:cNvSpPr>
            <a:spLocks noGrp="1"/>
          </p:cNvSpPr>
          <p:nvPr>
            <p:ph type="title"/>
          </p:nvPr>
        </p:nvSpPr>
        <p:spPr/>
        <p:txBody>
          <a:bodyPr/>
          <a:lstStyle/>
          <a:p>
            <a:r>
              <a:rPr lang="en-US" b="1" dirty="0"/>
              <a:t>Social Determinants &amp; Z Codes</a:t>
            </a:r>
            <a:endParaRPr lang="en-US" dirty="0"/>
          </a:p>
        </p:txBody>
      </p:sp>
      <p:sp>
        <p:nvSpPr>
          <p:cNvPr id="3" name="Content Placeholder 2">
            <a:extLst>
              <a:ext uri="{FF2B5EF4-FFF2-40B4-BE49-F238E27FC236}">
                <a16:creationId xmlns:a16="http://schemas.microsoft.com/office/drawing/2014/main" id="{D9BDC6D0-6D62-4047-883F-51E73B397546}"/>
              </a:ext>
            </a:extLst>
          </p:cNvPr>
          <p:cNvSpPr>
            <a:spLocks noGrp="1"/>
          </p:cNvSpPr>
          <p:nvPr>
            <p:ph idx="1"/>
          </p:nvPr>
        </p:nvSpPr>
        <p:spPr/>
        <p:txBody>
          <a:bodyPr/>
          <a:lstStyle/>
          <a:p>
            <a:r>
              <a:rPr lang="en-US" dirty="0"/>
              <a:t>Rob Shipp, The Hospital &amp; Healthsystem Association of Pennsylvania</a:t>
            </a:r>
          </a:p>
        </p:txBody>
      </p:sp>
      <p:pic>
        <p:nvPicPr>
          <p:cNvPr id="4" name="Picture 3">
            <a:extLst>
              <a:ext uri="{FF2B5EF4-FFF2-40B4-BE49-F238E27FC236}">
                <a16:creationId xmlns:a16="http://schemas.microsoft.com/office/drawing/2014/main" id="{E1895F22-6827-4700-8B25-99B799BDC35E}"/>
              </a:ext>
            </a:extLst>
          </p:cNvPr>
          <p:cNvPicPr>
            <a:picLocks noChangeAspect="1"/>
          </p:cNvPicPr>
          <p:nvPr/>
        </p:nvPicPr>
        <p:blipFill>
          <a:blip r:embed="rId2"/>
          <a:stretch>
            <a:fillRect/>
          </a:stretch>
        </p:blipFill>
        <p:spPr>
          <a:xfrm>
            <a:off x="4742570" y="2584631"/>
            <a:ext cx="2706859" cy="1688738"/>
          </a:xfrm>
          <a:prstGeom prst="rect">
            <a:avLst/>
          </a:prstGeom>
        </p:spPr>
      </p:pic>
    </p:spTree>
    <p:extLst>
      <p:ext uri="{BB962C8B-B14F-4D97-AF65-F5344CB8AC3E}">
        <p14:creationId xmlns:p14="http://schemas.microsoft.com/office/powerpoint/2010/main" val="232471264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8"/>
          <p:cNvSpPr>
            <a:spLocks noGrp="1" noChangeArrowheads="1"/>
          </p:cNvSpPr>
          <p:nvPr>
            <p:ph type="ctrTitle"/>
          </p:nvPr>
        </p:nvSpPr>
        <p:spPr>
          <a:xfrm>
            <a:off x="813462" y="2642221"/>
            <a:ext cx="10410092" cy="2202455"/>
          </a:xfrm>
          <a:prstGeom prst="rect">
            <a:avLst/>
          </a:prstGeom>
        </p:spPr>
        <p:txBody>
          <a:bodyPr/>
          <a:lstStyle/>
          <a:p>
            <a:br>
              <a:rPr lang="en-US" altLang="en-US" dirty="0"/>
            </a:br>
            <a:r>
              <a:rPr lang="en-US" altLang="en-US" sz="3200" b="0" dirty="0"/>
              <a:t>Disparities and Z-Code Analysis</a:t>
            </a:r>
          </a:p>
        </p:txBody>
      </p:sp>
      <p:sp>
        <p:nvSpPr>
          <p:cNvPr id="89097" name="Rectangle 9"/>
          <p:cNvSpPr>
            <a:spLocks noGrp="1" noChangeArrowheads="1"/>
          </p:cNvSpPr>
          <p:nvPr>
            <p:ph type="subTitle" idx="4294967295"/>
          </p:nvPr>
        </p:nvSpPr>
        <p:spPr>
          <a:xfrm>
            <a:off x="1001619" y="5218953"/>
            <a:ext cx="7767638" cy="1096963"/>
          </a:xfrm>
        </p:spPr>
        <p:txBody>
          <a:bodyPr rtlCol="0">
            <a:normAutofit lnSpcReduction="10000"/>
          </a:bodyPr>
          <a:lstStyle/>
          <a:p>
            <a:pPr fontAlgn="auto">
              <a:spcAft>
                <a:spcPts val="0"/>
              </a:spcAft>
              <a:buFont typeface="Wingdings 3" charset="2"/>
              <a:buNone/>
              <a:defRPr/>
            </a:pPr>
            <a:r>
              <a:rPr lang="en-US" b="1" dirty="0"/>
              <a:t>Robert Shipp, III, MSHSA, RN, NEA-BC</a:t>
            </a:r>
          </a:p>
          <a:p>
            <a:pPr fontAlgn="auto">
              <a:spcAft>
                <a:spcPts val="0"/>
              </a:spcAft>
              <a:buFont typeface="Wingdings 3" charset="2"/>
              <a:buNone/>
              <a:defRPr/>
            </a:pPr>
            <a:r>
              <a:rPr lang="en-US" b="1" dirty="0"/>
              <a:t>VP, Population Health Strategies </a:t>
            </a:r>
          </a:p>
          <a:p>
            <a:pPr fontAlgn="auto">
              <a:spcAft>
                <a:spcPts val="0"/>
              </a:spcAft>
              <a:buFont typeface="Wingdings 3" charset="2"/>
              <a:buNone/>
              <a:defRPr/>
            </a:pPr>
            <a:r>
              <a:rPr lang="en-US" b="1" dirty="0"/>
              <a:t>October 12, 2018</a:t>
            </a:r>
            <a:endParaRPr lang="en-US" dirty="0"/>
          </a:p>
          <a:p>
            <a:pPr fontAlgn="auto">
              <a:spcAft>
                <a:spcPts val="0"/>
              </a:spcAft>
              <a:buFont typeface="Wingdings 3" charset="2"/>
              <a:buNone/>
              <a:defRPr/>
            </a:pPr>
            <a:endParaRPr lang="en-US" dirty="0"/>
          </a:p>
        </p:txBody>
      </p:sp>
    </p:spTree>
  </p:cSld>
  <p:clrMapOvr>
    <a:masterClrMapping/>
  </p:clrMapOvr>
  <p:transition spd="slow"/>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a:t>
            </a:r>
          </a:p>
        </p:txBody>
      </p:sp>
      <p:sp>
        <p:nvSpPr>
          <p:cNvPr id="3" name="Content Placeholder 2"/>
          <p:cNvSpPr>
            <a:spLocks noGrp="1"/>
          </p:cNvSpPr>
          <p:nvPr>
            <p:ph sz="quarter" idx="11"/>
          </p:nvPr>
        </p:nvSpPr>
        <p:spPr>
          <a:xfrm>
            <a:off x="1176996" y="1888347"/>
            <a:ext cx="4494340" cy="1439798"/>
          </a:xfrm>
        </p:spPr>
        <p:txBody>
          <a:bodyPr/>
          <a:lstStyle/>
          <a:p>
            <a:r>
              <a:rPr lang="en-US" b="1" dirty="0"/>
              <a:t>Timeline</a:t>
            </a:r>
          </a:p>
          <a:p>
            <a:pPr lvl="1"/>
            <a:r>
              <a:rPr lang="en-US" dirty="0"/>
              <a:t>2015Q4-2017Q4</a:t>
            </a:r>
          </a:p>
          <a:p>
            <a:pPr lvl="1"/>
            <a:r>
              <a:rPr lang="en-US" dirty="0"/>
              <a:t>Quarterly Inpatient Claims</a:t>
            </a:r>
          </a:p>
          <a:p>
            <a:pPr marL="457200" lvl="1" indent="0">
              <a:buNone/>
            </a:pPr>
            <a:endParaRPr lang="en-US" dirty="0"/>
          </a:p>
          <a:p>
            <a:endParaRPr lang="en-US" dirty="0"/>
          </a:p>
        </p:txBody>
      </p:sp>
      <p:sp>
        <p:nvSpPr>
          <p:cNvPr id="9" name="Content Placeholder 2"/>
          <p:cNvSpPr txBox="1">
            <a:spLocks/>
          </p:cNvSpPr>
          <p:nvPr/>
        </p:nvSpPr>
        <p:spPr bwMode="auto">
          <a:xfrm>
            <a:off x="6219894" y="1810406"/>
            <a:ext cx="4680986" cy="1384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457200" rtl="0" eaLnBrk="1" fontAlgn="base" hangingPunct="1">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457200" rtl="0" eaLnBrk="1" fontAlgn="base" hangingPunct="1">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457200" rtl="0" eaLnBrk="1" fontAlgn="base" hangingPunct="1">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457200" rtl="0" eaLnBrk="1" fontAlgn="base" hangingPunct="1">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42900" marR="0" lvl="0" indent="-342900" algn="l" defTabSz="457200" rtl="0" eaLnBrk="1" fontAlgn="base" latinLnBrk="0" hangingPunct="1">
              <a:lnSpc>
                <a:spcPct val="100000"/>
              </a:lnSpc>
              <a:spcBef>
                <a:spcPts val="1000"/>
              </a:spcBef>
              <a:spcAft>
                <a:spcPct val="0"/>
              </a:spcAft>
              <a:buClr>
                <a:srgbClr val="0072BC"/>
              </a:buClr>
              <a:buSzPct val="80000"/>
              <a:buFont typeface="Wingdings 3" panose="05040102010807070707" pitchFamily="18" charset="2"/>
              <a:buChar char=""/>
              <a:tabLst/>
              <a:defRPr/>
            </a:pPr>
            <a:r>
              <a:rPr kumimoji="0" lang="en-US" sz="1800" b="1" i="0" u="none" strike="noStrike" kern="1200" cap="none" spc="0" normalizeH="0" baseline="0" noProof="0" dirty="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Patients</a:t>
            </a:r>
          </a:p>
          <a:p>
            <a:pPr marL="742950" marR="0" lvl="1" indent="-285750" algn="l" defTabSz="457200" rtl="0" eaLnBrk="1" fontAlgn="base" latinLnBrk="0" hangingPunct="1">
              <a:lnSpc>
                <a:spcPct val="100000"/>
              </a:lnSpc>
              <a:spcBef>
                <a:spcPts val="1000"/>
              </a:spcBef>
              <a:spcAft>
                <a:spcPct val="0"/>
              </a:spcAft>
              <a:buClr>
                <a:srgbClr val="0072BC"/>
              </a:buClr>
              <a:buSzPct val="80000"/>
              <a:buFont typeface="Wingdings 3" panose="05040102010807070707" pitchFamily="18" charset="2"/>
              <a:buChar char=""/>
              <a:tabLst/>
              <a:defRPr/>
            </a:pPr>
            <a:r>
              <a:rPr kumimoji="0" lang="en-US" sz="1600" b="0" i="0" u="none" strike="noStrike" kern="1200" cap="none" spc="0" normalizeH="0" baseline="0" noProof="0" dirty="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77,213 Z-Codes identified</a:t>
            </a:r>
          </a:p>
          <a:p>
            <a:pPr marL="742950" marR="0" lvl="1" indent="-285750" algn="l" defTabSz="457200" rtl="0" eaLnBrk="1" fontAlgn="base" latinLnBrk="0" hangingPunct="1">
              <a:lnSpc>
                <a:spcPct val="100000"/>
              </a:lnSpc>
              <a:spcBef>
                <a:spcPts val="1000"/>
              </a:spcBef>
              <a:spcAft>
                <a:spcPct val="0"/>
              </a:spcAft>
              <a:buClr>
                <a:srgbClr val="0072BC"/>
              </a:buClr>
              <a:buSzPct val="80000"/>
              <a:buFont typeface="Wingdings 3" panose="05040102010807070707" pitchFamily="18" charset="2"/>
              <a:buChar char=""/>
              <a:tabLst/>
              <a:defRPr/>
            </a:pPr>
            <a:r>
              <a:rPr kumimoji="0" lang="en-US" sz="1600" b="0" i="0" u="none" strike="noStrike" kern="1200" cap="none" spc="0" normalizeH="0" baseline="0" noProof="0" dirty="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57,561 Unique Patients</a:t>
            </a:r>
          </a:p>
          <a:p>
            <a:pPr marL="342900" marR="0" lvl="0" indent="-342900" algn="l" defTabSz="457200" rtl="0" eaLnBrk="1" fontAlgn="base" latinLnBrk="0" hangingPunct="1">
              <a:lnSpc>
                <a:spcPct val="100000"/>
              </a:lnSpc>
              <a:spcBef>
                <a:spcPts val="1000"/>
              </a:spcBef>
              <a:spcAft>
                <a:spcPct val="0"/>
              </a:spcAft>
              <a:buClr>
                <a:srgbClr val="0072BC"/>
              </a:buClr>
              <a:buSzPct val="80000"/>
              <a:buFont typeface="Wingdings 3" panose="05040102010807070707" pitchFamily="18" charset="2"/>
              <a:buChar char=""/>
              <a:tabLst/>
              <a:defRPr/>
            </a:pPr>
            <a:endParaRPr kumimoji="0" lang="en-US" sz="1800" b="0" i="0" u="none" strike="noStrike" kern="1200" cap="none" spc="0" normalizeH="0" baseline="0" noProof="0" dirty="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Content Placeholder 2"/>
          <p:cNvSpPr txBox="1">
            <a:spLocks/>
          </p:cNvSpPr>
          <p:nvPr/>
        </p:nvSpPr>
        <p:spPr bwMode="auto">
          <a:xfrm>
            <a:off x="1176996" y="3521498"/>
            <a:ext cx="4680986" cy="1513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457200" rtl="0" eaLnBrk="1" fontAlgn="base" hangingPunct="1">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457200" rtl="0" eaLnBrk="1" fontAlgn="base" hangingPunct="1">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457200" rtl="0" eaLnBrk="1" fontAlgn="base" hangingPunct="1">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457200" rtl="0" eaLnBrk="1" fontAlgn="base" hangingPunct="1">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42900" marR="0" lvl="0" indent="-342900" algn="l" defTabSz="457200" rtl="0" eaLnBrk="1" fontAlgn="base" latinLnBrk="0" hangingPunct="1">
              <a:lnSpc>
                <a:spcPct val="100000"/>
              </a:lnSpc>
              <a:spcBef>
                <a:spcPts val="1000"/>
              </a:spcBef>
              <a:spcAft>
                <a:spcPct val="0"/>
              </a:spcAft>
              <a:buClr>
                <a:srgbClr val="0072BC"/>
              </a:buClr>
              <a:buSzPct val="80000"/>
              <a:buFont typeface="Wingdings 3" panose="05040102010807070707" pitchFamily="18" charset="2"/>
              <a:buChar char=""/>
              <a:tabLst/>
              <a:defRPr/>
            </a:pPr>
            <a:r>
              <a:rPr kumimoji="0" lang="en-US" sz="1800" b="1" i="0" u="none" strike="noStrike" kern="1200" cap="none" spc="0" normalizeH="0" baseline="0" noProof="0" dirty="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Codes</a:t>
            </a:r>
          </a:p>
          <a:p>
            <a:pPr marL="742950" marR="0" lvl="1" indent="-285750" algn="l" defTabSz="457200" rtl="0" eaLnBrk="1" fontAlgn="base" latinLnBrk="0" hangingPunct="1">
              <a:lnSpc>
                <a:spcPct val="100000"/>
              </a:lnSpc>
              <a:spcBef>
                <a:spcPts val="1000"/>
              </a:spcBef>
              <a:spcAft>
                <a:spcPct val="0"/>
              </a:spcAft>
              <a:buClr>
                <a:srgbClr val="0072BC"/>
              </a:buClr>
              <a:buSzPct val="80000"/>
              <a:buFont typeface="Wingdings 3" panose="05040102010807070707" pitchFamily="18" charset="2"/>
              <a:buChar char=""/>
              <a:tabLst/>
              <a:defRPr/>
            </a:pPr>
            <a:r>
              <a:rPr kumimoji="0" lang="en-US" sz="1600" b="0" i="0" u="none" strike="noStrike" kern="1200" cap="none" spc="0" normalizeH="0" baseline="0" noProof="0" dirty="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Inpatient Claim records</a:t>
            </a:r>
          </a:p>
          <a:p>
            <a:pPr marL="742950" marR="0" lvl="1" indent="-285750" algn="l" defTabSz="457200" rtl="0" eaLnBrk="1" fontAlgn="base" latinLnBrk="0" hangingPunct="1">
              <a:lnSpc>
                <a:spcPct val="100000"/>
              </a:lnSpc>
              <a:spcBef>
                <a:spcPts val="1000"/>
              </a:spcBef>
              <a:spcAft>
                <a:spcPct val="0"/>
              </a:spcAft>
              <a:buClr>
                <a:srgbClr val="0072BC"/>
              </a:buClr>
              <a:buSzPct val="80000"/>
              <a:buFont typeface="Wingdings 3" panose="05040102010807070707" pitchFamily="18" charset="2"/>
              <a:buChar char=""/>
              <a:tabLst/>
              <a:defRPr/>
            </a:pPr>
            <a:r>
              <a:rPr kumimoji="0" lang="en-US" sz="1600" b="0" i="0" u="none" strike="noStrike" kern="1200" cap="none" spc="0" normalizeH="0" baseline="0" noProof="0" dirty="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82 out of 87 identified Z-codes</a:t>
            </a:r>
          </a:p>
          <a:p>
            <a:pPr marL="457200" marR="0" lvl="1" indent="0" algn="l" defTabSz="457200" rtl="0" eaLnBrk="1" fontAlgn="base" latinLnBrk="0" hangingPunct="1">
              <a:lnSpc>
                <a:spcPct val="100000"/>
              </a:lnSpc>
              <a:spcBef>
                <a:spcPts val="1000"/>
              </a:spcBef>
              <a:spcAft>
                <a:spcPct val="0"/>
              </a:spcAft>
              <a:buClr>
                <a:srgbClr val="0072BC"/>
              </a:buClr>
              <a:buSzPct val="80000"/>
              <a:buFont typeface="Wingdings 3" panose="05040102010807070707" pitchFamily="18" charset="2"/>
              <a:buNone/>
              <a:tabLst/>
              <a:defRPr/>
            </a:pPr>
            <a:endParaRPr kumimoji="0" lang="en-US" sz="1600" b="0" i="0" u="none" strike="noStrike" kern="1200" cap="none" spc="0" normalizeH="0" baseline="0" noProof="0" dirty="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457200" rtl="0" eaLnBrk="1" fontAlgn="base" latinLnBrk="0" hangingPunct="1">
              <a:lnSpc>
                <a:spcPct val="100000"/>
              </a:lnSpc>
              <a:spcBef>
                <a:spcPts val="1000"/>
              </a:spcBef>
              <a:spcAft>
                <a:spcPct val="0"/>
              </a:spcAft>
              <a:buClr>
                <a:srgbClr val="0072BC"/>
              </a:buClr>
              <a:buSzPct val="80000"/>
              <a:buFont typeface="Wingdings 3" panose="05040102010807070707" pitchFamily="18" charset="2"/>
              <a:buChar char=""/>
              <a:tabLst/>
              <a:defRPr/>
            </a:pPr>
            <a:endParaRPr kumimoji="0" lang="en-US" sz="1800" b="0" i="0" u="none" strike="noStrike" kern="1200" cap="none" spc="0" normalizeH="0" baseline="0" noProof="0" dirty="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 name="TextBox 3"/>
          <p:cNvSpPr txBox="1"/>
          <p:nvPr/>
        </p:nvSpPr>
        <p:spPr>
          <a:xfrm>
            <a:off x="6395483" y="3902148"/>
            <a:ext cx="4821865" cy="64633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Source: Pennsylvania Health Care Cost Containment Council, Inpatient claims</a:t>
            </a:r>
          </a:p>
        </p:txBody>
      </p:sp>
    </p:spTree>
    <p:extLst>
      <p:ext uri="{BB962C8B-B14F-4D97-AF65-F5344CB8AC3E}">
        <p14:creationId xmlns:p14="http://schemas.microsoft.com/office/powerpoint/2010/main" val="163343819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731519" y="144331"/>
            <a:ext cx="8821271" cy="5905357"/>
          </a:xfrm>
          <a:prstGeom prst="rect">
            <a:avLst/>
          </a:prstGeom>
        </p:spPr>
      </p:pic>
    </p:spTree>
    <p:extLst>
      <p:ext uri="{BB962C8B-B14F-4D97-AF65-F5344CB8AC3E}">
        <p14:creationId xmlns:p14="http://schemas.microsoft.com/office/powerpoint/2010/main" val="48487872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61886" y="222043"/>
            <a:ext cx="9098801" cy="5663077"/>
          </a:xfrm>
          <a:prstGeom prst="rect">
            <a:avLst/>
          </a:prstGeom>
        </p:spPr>
      </p:pic>
    </p:spTree>
    <p:extLst>
      <p:ext uri="{BB962C8B-B14F-4D97-AF65-F5344CB8AC3E}">
        <p14:creationId xmlns:p14="http://schemas.microsoft.com/office/powerpoint/2010/main" val="361903031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971033" y="5873349"/>
            <a:ext cx="1306530" cy="7089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pic>
        <p:nvPicPr>
          <p:cNvPr id="8" name="Picture 7"/>
          <p:cNvPicPr>
            <a:picLocks noChangeAspect="1"/>
          </p:cNvPicPr>
          <p:nvPr/>
        </p:nvPicPr>
        <p:blipFill>
          <a:blip r:embed="rId3"/>
          <a:stretch>
            <a:fillRect/>
          </a:stretch>
        </p:blipFill>
        <p:spPr>
          <a:xfrm>
            <a:off x="678895" y="96820"/>
            <a:ext cx="9030441" cy="6575110"/>
          </a:xfrm>
          <a:prstGeom prst="rect">
            <a:avLst/>
          </a:prstGeom>
        </p:spPr>
      </p:pic>
    </p:spTree>
    <p:extLst>
      <p:ext uri="{BB962C8B-B14F-4D97-AF65-F5344CB8AC3E}">
        <p14:creationId xmlns:p14="http://schemas.microsoft.com/office/powerpoint/2010/main" val="239551691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971033" y="5873349"/>
            <a:ext cx="1306530" cy="7089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6" name="Title 1"/>
          <p:cNvSpPr txBox="1">
            <a:spLocks/>
          </p:cNvSpPr>
          <p:nvPr/>
        </p:nvSpPr>
        <p:spPr>
          <a:xfrm>
            <a:off x="838200" y="365126"/>
            <a:ext cx="10515600" cy="689124"/>
          </a:xfrm>
          <a:prstGeom prst="rect">
            <a:avLst/>
          </a:prstGeom>
        </p:spPr>
        <p:txBody>
          <a:bodyPr/>
          <a:lstStyle>
            <a:lvl1pPr algn="l" defTabSz="457200" rtl="0" eaLnBrk="1" fontAlgn="base" hangingPunct="1">
              <a:spcBef>
                <a:spcPct val="0"/>
              </a:spcBef>
              <a:spcAft>
                <a:spcPct val="0"/>
              </a:spcAft>
              <a:defRPr sz="3600" kern="1200">
                <a:solidFill>
                  <a:schemeClr val="accent1"/>
                </a:solidFill>
                <a:latin typeface="Tahoma" panose="020B0604030504040204" pitchFamily="34" charset="0"/>
                <a:ea typeface="Tahoma" panose="020B0604030504040204" pitchFamily="34" charset="0"/>
                <a:cs typeface="Tahoma" panose="020B0604030504040204" pitchFamily="34" charset="0"/>
              </a:defRPr>
            </a:lvl1pPr>
            <a:lvl2pPr algn="l" defTabSz="457200" rtl="0" eaLnBrk="1" fontAlgn="base" hangingPunct="1">
              <a:spcBef>
                <a:spcPct val="0"/>
              </a:spcBef>
              <a:spcAft>
                <a:spcPct val="0"/>
              </a:spcAft>
              <a:defRPr sz="3600">
                <a:solidFill>
                  <a:schemeClr val="accent1"/>
                </a:solidFill>
                <a:latin typeface="Tahoma" panose="020B0604030504040204" pitchFamily="34" charset="0"/>
                <a:cs typeface="Tahoma" panose="020B0604030504040204" pitchFamily="34" charset="0"/>
              </a:defRPr>
            </a:lvl2pPr>
            <a:lvl3pPr algn="l" defTabSz="457200" rtl="0" eaLnBrk="1" fontAlgn="base" hangingPunct="1">
              <a:spcBef>
                <a:spcPct val="0"/>
              </a:spcBef>
              <a:spcAft>
                <a:spcPct val="0"/>
              </a:spcAft>
              <a:defRPr sz="3600">
                <a:solidFill>
                  <a:schemeClr val="accent1"/>
                </a:solidFill>
                <a:latin typeface="Tahoma" panose="020B0604030504040204" pitchFamily="34" charset="0"/>
                <a:cs typeface="Tahoma" panose="020B0604030504040204" pitchFamily="34" charset="0"/>
              </a:defRPr>
            </a:lvl3pPr>
            <a:lvl4pPr algn="l" defTabSz="457200" rtl="0" eaLnBrk="1" fontAlgn="base" hangingPunct="1">
              <a:spcBef>
                <a:spcPct val="0"/>
              </a:spcBef>
              <a:spcAft>
                <a:spcPct val="0"/>
              </a:spcAft>
              <a:defRPr sz="3600">
                <a:solidFill>
                  <a:schemeClr val="accent1"/>
                </a:solidFill>
                <a:latin typeface="Tahoma" panose="020B0604030504040204" pitchFamily="34" charset="0"/>
                <a:cs typeface="Tahoma" panose="020B0604030504040204" pitchFamily="34" charset="0"/>
              </a:defRPr>
            </a:lvl4pPr>
            <a:lvl5pPr algn="l" defTabSz="457200" rtl="0" eaLnBrk="1" fontAlgn="base" hangingPunct="1">
              <a:spcBef>
                <a:spcPct val="0"/>
              </a:spcBef>
              <a:spcAft>
                <a:spcPct val="0"/>
              </a:spcAft>
              <a:defRPr sz="3600">
                <a:solidFill>
                  <a:schemeClr val="accent1"/>
                </a:solidFill>
                <a:latin typeface="Tahoma" panose="020B0604030504040204" pitchFamily="34" charset="0"/>
                <a:cs typeface="Tahoma" panose="020B060403050404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0072BC"/>
                </a:solidFill>
                <a:effectLst/>
                <a:uLnTx/>
                <a:uFillTx/>
                <a:latin typeface="Tahoma" panose="020B0604030504040204" pitchFamily="34" charset="0"/>
                <a:ea typeface="Tahoma" panose="020B0604030504040204" pitchFamily="34" charset="0"/>
                <a:cs typeface="Tahoma" panose="020B0604030504040204" pitchFamily="34" charset="0"/>
              </a:rPr>
              <a:t>Example of an advocacy tool</a:t>
            </a:r>
          </a:p>
        </p:txBody>
      </p:sp>
      <p:pic>
        <p:nvPicPr>
          <p:cNvPr id="4" name="Picture 3"/>
          <p:cNvPicPr>
            <a:picLocks noChangeAspect="1"/>
          </p:cNvPicPr>
          <p:nvPr/>
        </p:nvPicPr>
        <p:blipFill>
          <a:blip r:embed="rId3"/>
          <a:stretch>
            <a:fillRect/>
          </a:stretch>
        </p:blipFill>
        <p:spPr>
          <a:xfrm>
            <a:off x="648586" y="86012"/>
            <a:ext cx="9085065" cy="6496253"/>
          </a:xfrm>
          <a:prstGeom prst="rect">
            <a:avLst/>
          </a:prstGeom>
        </p:spPr>
      </p:pic>
    </p:spTree>
    <p:extLst>
      <p:ext uri="{BB962C8B-B14F-4D97-AF65-F5344CB8AC3E}">
        <p14:creationId xmlns:p14="http://schemas.microsoft.com/office/powerpoint/2010/main" val="145614408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971033" y="5873349"/>
            <a:ext cx="1306530" cy="7089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pic>
        <p:nvPicPr>
          <p:cNvPr id="2" name="Picture 1"/>
          <p:cNvPicPr>
            <a:picLocks noChangeAspect="1"/>
          </p:cNvPicPr>
          <p:nvPr/>
        </p:nvPicPr>
        <p:blipFill>
          <a:blip r:embed="rId3"/>
          <a:stretch>
            <a:fillRect/>
          </a:stretch>
        </p:blipFill>
        <p:spPr>
          <a:xfrm>
            <a:off x="718148" y="129089"/>
            <a:ext cx="8909945" cy="5866577"/>
          </a:xfrm>
          <a:prstGeom prst="rect">
            <a:avLst/>
          </a:prstGeom>
        </p:spPr>
      </p:pic>
    </p:spTree>
    <p:extLst>
      <p:ext uri="{BB962C8B-B14F-4D97-AF65-F5344CB8AC3E}">
        <p14:creationId xmlns:p14="http://schemas.microsoft.com/office/powerpoint/2010/main" val="395013381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9F0D3E-0255-4652-AC99-75E67432D53C}"/>
              </a:ext>
            </a:extLst>
          </p:cNvPr>
          <p:cNvPicPr>
            <a:picLocks noChangeAspect="1"/>
          </p:cNvPicPr>
          <p:nvPr/>
        </p:nvPicPr>
        <p:blipFill>
          <a:blip r:embed="rId2"/>
          <a:stretch>
            <a:fillRect/>
          </a:stretch>
        </p:blipFill>
        <p:spPr>
          <a:xfrm>
            <a:off x="837744" y="1252539"/>
            <a:ext cx="10516511" cy="4352921"/>
          </a:xfrm>
          <a:prstGeom prst="rect">
            <a:avLst/>
          </a:prstGeom>
        </p:spPr>
      </p:pic>
      <p:sp>
        <p:nvSpPr>
          <p:cNvPr id="2" name="TextBox 1">
            <a:extLst>
              <a:ext uri="{FF2B5EF4-FFF2-40B4-BE49-F238E27FC236}">
                <a16:creationId xmlns:a16="http://schemas.microsoft.com/office/drawing/2014/main" id="{43A71A25-7906-4851-891A-AD2D58E3989C}"/>
              </a:ext>
            </a:extLst>
          </p:cNvPr>
          <p:cNvSpPr txBox="1"/>
          <p:nvPr/>
        </p:nvSpPr>
        <p:spPr>
          <a:xfrm>
            <a:off x="963827" y="1690190"/>
            <a:ext cx="10021329"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a:ea typeface="+mn-ea"/>
                <a:cs typeface="+mn-cs"/>
              </a:rPr>
              <a:t>Networking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dirty="0">
                <a:solidFill>
                  <a:prstClr val="black"/>
                </a:solidFill>
                <a:latin typeface="Calibri" panose="020F0502020204030204"/>
              </a:rPr>
              <a:t>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a:ea typeface="+mn-ea"/>
                <a:cs typeface="+mn-cs"/>
              </a:rPr>
              <a:t>Refreshment Break</a:t>
            </a:r>
          </a:p>
        </p:txBody>
      </p:sp>
    </p:spTree>
    <p:extLst>
      <p:ext uri="{BB962C8B-B14F-4D97-AF65-F5344CB8AC3E}">
        <p14:creationId xmlns:p14="http://schemas.microsoft.com/office/powerpoint/2010/main" val="204626632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2F0C0-DF80-4C02-91A9-05ABC92B3CB2}"/>
              </a:ext>
            </a:extLst>
          </p:cNvPr>
          <p:cNvSpPr>
            <a:spLocks noGrp="1"/>
          </p:cNvSpPr>
          <p:nvPr>
            <p:ph type="title"/>
          </p:nvPr>
        </p:nvSpPr>
        <p:spPr/>
        <p:txBody>
          <a:bodyPr/>
          <a:lstStyle/>
          <a:p>
            <a:r>
              <a:rPr lang="en-US" dirty="0"/>
              <a:t>High Reliability Organizations</a:t>
            </a:r>
          </a:p>
        </p:txBody>
      </p:sp>
      <p:sp>
        <p:nvSpPr>
          <p:cNvPr id="3" name="Content Placeholder 2">
            <a:extLst>
              <a:ext uri="{FF2B5EF4-FFF2-40B4-BE49-F238E27FC236}">
                <a16:creationId xmlns:a16="http://schemas.microsoft.com/office/drawing/2014/main" id="{6BBC501E-ED7C-44F1-B218-F1D51A023883}"/>
              </a:ext>
            </a:extLst>
          </p:cNvPr>
          <p:cNvSpPr>
            <a:spLocks noGrp="1"/>
          </p:cNvSpPr>
          <p:nvPr>
            <p:ph idx="1"/>
          </p:nvPr>
        </p:nvSpPr>
        <p:spPr/>
        <p:txBody>
          <a:bodyPr/>
          <a:lstStyle/>
          <a:p>
            <a:r>
              <a:rPr lang="en-US" dirty="0"/>
              <a:t>Lorri Gibbons, South Carolina Hospital Association</a:t>
            </a:r>
          </a:p>
        </p:txBody>
      </p:sp>
      <p:pic>
        <p:nvPicPr>
          <p:cNvPr id="4" name="Picture 3">
            <a:extLst>
              <a:ext uri="{FF2B5EF4-FFF2-40B4-BE49-F238E27FC236}">
                <a16:creationId xmlns:a16="http://schemas.microsoft.com/office/drawing/2014/main" id="{8B3ACB84-DDA3-48DA-A6C7-ABB15A02D1B4}"/>
              </a:ext>
            </a:extLst>
          </p:cNvPr>
          <p:cNvPicPr>
            <a:picLocks noChangeAspect="1"/>
          </p:cNvPicPr>
          <p:nvPr/>
        </p:nvPicPr>
        <p:blipFill>
          <a:blip r:embed="rId2"/>
          <a:stretch>
            <a:fillRect/>
          </a:stretch>
        </p:blipFill>
        <p:spPr>
          <a:xfrm>
            <a:off x="4724400" y="3099503"/>
            <a:ext cx="2743200" cy="881414"/>
          </a:xfrm>
          <a:prstGeom prst="rect">
            <a:avLst/>
          </a:prstGeom>
        </p:spPr>
      </p:pic>
    </p:spTree>
    <p:extLst>
      <p:ext uri="{BB962C8B-B14F-4D97-AF65-F5344CB8AC3E}">
        <p14:creationId xmlns:p14="http://schemas.microsoft.com/office/powerpoint/2010/main" val="35615623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36869-059E-694E-89DA-366D0BF62161}"/>
              </a:ext>
            </a:extLst>
          </p:cNvPr>
          <p:cNvSpPr>
            <a:spLocks noGrp="1"/>
          </p:cNvSpPr>
          <p:nvPr>
            <p:ph type="title"/>
          </p:nvPr>
        </p:nvSpPr>
        <p:spPr/>
        <p:txBody>
          <a:bodyPr/>
          <a:lstStyle/>
          <a:p>
            <a:r>
              <a:rPr lang="en-US" dirty="0"/>
              <a:t>Individual Market Developments</a:t>
            </a:r>
          </a:p>
        </p:txBody>
      </p:sp>
      <p:sp>
        <p:nvSpPr>
          <p:cNvPr id="3" name="Content Placeholder 2">
            <a:extLst>
              <a:ext uri="{FF2B5EF4-FFF2-40B4-BE49-F238E27FC236}">
                <a16:creationId xmlns:a16="http://schemas.microsoft.com/office/drawing/2014/main" id="{18BAC12E-77B0-5840-B72A-62AA41397927}"/>
              </a:ext>
            </a:extLst>
          </p:cNvPr>
          <p:cNvSpPr>
            <a:spLocks noGrp="1"/>
          </p:cNvSpPr>
          <p:nvPr>
            <p:ph idx="1"/>
          </p:nvPr>
        </p:nvSpPr>
        <p:spPr>
          <a:xfrm>
            <a:off x="395439" y="1016811"/>
            <a:ext cx="9758756" cy="5401407"/>
          </a:xfrm>
        </p:spPr>
        <p:txBody>
          <a:bodyPr>
            <a:normAutofit/>
          </a:bodyPr>
          <a:lstStyle/>
          <a:p>
            <a:pPr>
              <a:lnSpc>
                <a:spcPct val="100000"/>
              </a:lnSpc>
              <a:spcBef>
                <a:spcPts val="0"/>
              </a:spcBef>
              <a:spcAft>
                <a:spcPts val="600"/>
              </a:spcAft>
            </a:pPr>
            <a:r>
              <a:rPr lang="en-US" sz="2600" dirty="0"/>
              <a:t>Expanded access to </a:t>
            </a:r>
            <a:r>
              <a:rPr lang="en-US" sz="2600" b="1" dirty="0"/>
              <a:t>association health plans</a:t>
            </a:r>
          </a:p>
          <a:p>
            <a:pPr lvl="1">
              <a:lnSpc>
                <a:spcPct val="100000"/>
              </a:lnSpc>
              <a:spcBef>
                <a:spcPts val="0"/>
              </a:spcBef>
              <a:spcAft>
                <a:spcPts val="1200"/>
              </a:spcAft>
            </a:pPr>
            <a:r>
              <a:rPr lang="en-US" sz="2000" dirty="0"/>
              <a:t>11 states and DC suing the Administration over this rule</a:t>
            </a:r>
          </a:p>
          <a:p>
            <a:pPr>
              <a:lnSpc>
                <a:spcPct val="100000"/>
              </a:lnSpc>
            </a:pPr>
            <a:r>
              <a:rPr lang="en-US" sz="2600" dirty="0"/>
              <a:t>Expanded availability of </a:t>
            </a:r>
            <a:r>
              <a:rPr lang="en-US" sz="2600" b="1" dirty="0"/>
              <a:t>short-term, limited-duration health plans</a:t>
            </a:r>
          </a:p>
          <a:p>
            <a:pPr lvl="1">
              <a:lnSpc>
                <a:spcPct val="100000"/>
              </a:lnSpc>
              <a:spcAft>
                <a:spcPts val="500"/>
              </a:spcAft>
            </a:pPr>
            <a:r>
              <a:rPr lang="en-US" sz="2000" dirty="0"/>
              <a:t>Consumers will now be able to renew short-term coverage for up to three years</a:t>
            </a:r>
          </a:p>
          <a:p>
            <a:pPr lvl="1">
              <a:lnSpc>
                <a:spcPct val="100000"/>
              </a:lnSpc>
              <a:spcBef>
                <a:spcPts val="0"/>
              </a:spcBef>
              <a:spcAft>
                <a:spcPts val="1200"/>
              </a:spcAft>
            </a:pPr>
            <a:r>
              <a:rPr lang="en-US" sz="2000" dirty="0"/>
              <a:t>States retain authority to regulate (and even ban) these plans</a:t>
            </a:r>
          </a:p>
          <a:p>
            <a:pPr>
              <a:lnSpc>
                <a:spcPct val="100000"/>
              </a:lnSpc>
              <a:spcAft>
                <a:spcPts val="1200"/>
              </a:spcAft>
            </a:pPr>
            <a:r>
              <a:rPr lang="en-US" sz="2600" dirty="0"/>
              <a:t>Decreased funding for the </a:t>
            </a:r>
            <a:r>
              <a:rPr lang="en-US" sz="2600" b="1" dirty="0"/>
              <a:t>navigator program</a:t>
            </a:r>
            <a:r>
              <a:rPr lang="en-US" sz="2600" dirty="0"/>
              <a:t> for the second year</a:t>
            </a:r>
          </a:p>
          <a:p>
            <a:pPr>
              <a:lnSpc>
                <a:spcPct val="100000"/>
              </a:lnSpc>
            </a:pPr>
            <a:r>
              <a:rPr lang="en-US" sz="2600" b="1" dirty="0"/>
              <a:t>Texas lawsuit against the ACA</a:t>
            </a:r>
            <a:r>
              <a:rPr lang="en-US" sz="2600" dirty="0"/>
              <a:t> continues</a:t>
            </a:r>
          </a:p>
          <a:p>
            <a:pPr lvl="1">
              <a:lnSpc>
                <a:spcPct val="100000"/>
              </a:lnSpc>
              <a:spcAft>
                <a:spcPts val="600"/>
              </a:spcAft>
            </a:pPr>
            <a:r>
              <a:rPr lang="en-US" sz="2000" dirty="0"/>
              <a:t>A coalition of state attorneys general are defending the law</a:t>
            </a:r>
          </a:p>
          <a:p>
            <a:pPr lvl="1">
              <a:lnSpc>
                <a:spcPct val="100000"/>
              </a:lnSpc>
              <a:spcBef>
                <a:spcPts val="0"/>
              </a:spcBef>
              <a:spcAft>
                <a:spcPts val="600"/>
              </a:spcAft>
            </a:pPr>
            <a:r>
              <a:rPr lang="en-US" sz="2000" dirty="0"/>
              <a:t>Amicus brief filed by AHA and other national hospital associations</a:t>
            </a:r>
          </a:p>
        </p:txBody>
      </p:sp>
      <p:pic>
        <p:nvPicPr>
          <p:cNvPr id="1052" name="Picture 28"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57905" y="288123"/>
            <a:ext cx="1570783" cy="1563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869391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81C4A-A36A-4D8B-9A5F-A0F19D366E10}"/>
              </a:ext>
            </a:extLst>
          </p:cNvPr>
          <p:cNvSpPr>
            <a:spLocks noGrp="1"/>
          </p:cNvSpPr>
          <p:nvPr>
            <p:ph type="title"/>
          </p:nvPr>
        </p:nvSpPr>
        <p:spPr/>
        <p:txBody>
          <a:bodyPr/>
          <a:lstStyle/>
          <a:p>
            <a:r>
              <a:rPr lang="en-US" dirty="0"/>
              <a:t>Sepsis</a:t>
            </a:r>
          </a:p>
        </p:txBody>
      </p:sp>
      <p:sp>
        <p:nvSpPr>
          <p:cNvPr id="3" name="Content Placeholder 2">
            <a:extLst>
              <a:ext uri="{FF2B5EF4-FFF2-40B4-BE49-F238E27FC236}">
                <a16:creationId xmlns:a16="http://schemas.microsoft.com/office/drawing/2014/main" id="{1A94AA58-2464-47CA-80C9-704208088D98}"/>
              </a:ext>
            </a:extLst>
          </p:cNvPr>
          <p:cNvSpPr>
            <a:spLocks noGrp="1"/>
          </p:cNvSpPr>
          <p:nvPr>
            <p:ph idx="1"/>
          </p:nvPr>
        </p:nvSpPr>
        <p:spPr/>
        <p:txBody>
          <a:bodyPr/>
          <a:lstStyle/>
          <a:p>
            <a:r>
              <a:rPr lang="en-US" dirty="0"/>
              <a:t>Patricia Atkinson, Alaska State Hospital and Nursing Home Association</a:t>
            </a:r>
          </a:p>
          <a:p>
            <a:r>
              <a:rPr lang="en-US" dirty="0"/>
              <a:t>Carol Wagner, American Hospital Association</a:t>
            </a:r>
          </a:p>
        </p:txBody>
      </p:sp>
      <p:pic>
        <p:nvPicPr>
          <p:cNvPr id="4" name="Picture 3">
            <a:extLst>
              <a:ext uri="{FF2B5EF4-FFF2-40B4-BE49-F238E27FC236}">
                <a16:creationId xmlns:a16="http://schemas.microsoft.com/office/drawing/2014/main" id="{80C7C216-955D-4E2E-B654-063120CCAE2B}"/>
              </a:ext>
            </a:extLst>
          </p:cNvPr>
          <p:cNvPicPr>
            <a:picLocks noChangeAspect="1"/>
          </p:cNvPicPr>
          <p:nvPr/>
        </p:nvPicPr>
        <p:blipFill>
          <a:blip r:embed="rId2"/>
          <a:stretch>
            <a:fillRect/>
          </a:stretch>
        </p:blipFill>
        <p:spPr>
          <a:xfrm>
            <a:off x="4790303" y="4055639"/>
            <a:ext cx="2743200" cy="579549"/>
          </a:xfrm>
          <a:prstGeom prst="rect">
            <a:avLst/>
          </a:prstGeom>
        </p:spPr>
      </p:pic>
      <p:pic>
        <p:nvPicPr>
          <p:cNvPr id="5" name="Picture 4">
            <a:extLst>
              <a:ext uri="{FF2B5EF4-FFF2-40B4-BE49-F238E27FC236}">
                <a16:creationId xmlns:a16="http://schemas.microsoft.com/office/drawing/2014/main" id="{CEAC3157-0196-45F6-8EA2-0EE0545DDF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0300" y="3079888"/>
            <a:ext cx="2743206" cy="874778"/>
          </a:xfrm>
          <a:prstGeom prst="rect">
            <a:avLst/>
          </a:prstGeom>
        </p:spPr>
      </p:pic>
    </p:spTree>
    <p:extLst>
      <p:ext uri="{BB962C8B-B14F-4D97-AF65-F5344CB8AC3E}">
        <p14:creationId xmlns:p14="http://schemas.microsoft.com/office/powerpoint/2010/main" val="39420614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7043" y="126379"/>
            <a:ext cx="7772400" cy="1362075"/>
          </a:xfrm>
        </p:spPr>
        <p:txBody>
          <a:bodyPr/>
          <a:lstStyle/>
          <a:p>
            <a:r>
              <a:rPr lang="en-US" dirty="0">
                <a:solidFill>
                  <a:schemeClr val="bg1"/>
                </a:solidFill>
              </a:rPr>
              <a:t>Sepsis</a:t>
            </a:r>
          </a:p>
        </p:txBody>
      </p:sp>
      <p:sp>
        <p:nvSpPr>
          <p:cNvPr id="3" name="Text Placeholder 2"/>
          <p:cNvSpPr>
            <a:spLocks noGrp="1"/>
          </p:cNvSpPr>
          <p:nvPr>
            <p:ph type="body" idx="1"/>
          </p:nvPr>
        </p:nvSpPr>
        <p:spPr>
          <a:xfrm>
            <a:off x="2074520" y="2319694"/>
            <a:ext cx="7772400" cy="1500187"/>
          </a:xfrm>
        </p:spPr>
        <p:txBody>
          <a:bodyPr/>
          <a:lstStyle/>
          <a:p>
            <a:r>
              <a:rPr lang="en-US" dirty="0">
                <a:solidFill>
                  <a:schemeClr val="tx1"/>
                </a:solidFill>
              </a:rPr>
              <a:t> </a:t>
            </a:r>
          </a:p>
        </p:txBody>
      </p:sp>
      <p:pic>
        <p:nvPicPr>
          <p:cNvPr id="6" name="Picture 5"/>
          <p:cNvPicPr>
            <a:picLocks noChangeAspect="1"/>
          </p:cNvPicPr>
          <p:nvPr/>
        </p:nvPicPr>
        <p:blipFill rotWithShape="1">
          <a:blip r:embed="rId2"/>
          <a:srcRect l="28922" t="23531" r="29484" b="12342"/>
          <a:stretch/>
        </p:blipFill>
        <p:spPr>
          <a:xfrm>
            <a:off x="4443046" y="844064"/>
            <a:ext cx="6224954" cy="6013937"/>
          </a:xfrm>
          <a:prstGeom prst="rect">
            <a:avLst/>
          </a:prstGeom>
          <a:ln>
            <a:solidFill>
              <a:schemeClr val="tx2">
                <a:lumMod val="75000"/>
              </a:schemeClr>
            </a:solidFill>
          </a:ln>
        </p:spPr>
      </p:pic>
      <p:sp>
        <p:nvSpPr>
          <p:cNvPr id="10" name="TextBox 9"/>
          <p:cNvSpPr txBox="1"/>
          <p:nvPr/>
        </p:nvSpPr>
        <p:spPr>
          <a:xfrm>
            <a:off x="1673470" y="1758462"/>
            <a:ext cx="2769577" cy="3416320"/>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Patricia Atkinson</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Director of Quality and Performance Improvement Alaska State Hospital and Nursing Home Association</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Carol Wagner</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Senior Advisor President HRET</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AHA Center for Innovation</a:t>
            </a:r>
          </a:p>
        </p:txBody>
      </p:sp>
    </p:spTree>
    <p:extLst>
      <p:ext uri="{BB962C8B-B14F-4D97-AF65-F5344CB8AC3E}">
        <p14:creationId xmlns:p14="http://schemas.microsoft.com/office/powerpoint/2010/main" val="315965693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Sepsis – Magnitude of the Issue</a:t>
            </a:r>
          </a:p>
        </p:txBody>
      </p:sp>
      <p:sp>
        <p:nvSpPr>
          <p:cNvPr id="6" name="Content Placeholder 5"/>
          <p:cNvSpPr>
            <a:spLocks noGrp="1"/>
          </p:cNvSpPr>
          <p:nvPr>
            <p:ph idx="1"/>
          </p:nvPr>
        </p:nvSpPr>
        <p:spPr/>
        <p:txBody>
          <a:bodyPr/>
          <a:lstStyle/>
          <a:p>
            <a:r>
              <a:rPr lang="en-US" dirty="0"/>
              <a:t>Sepsis is diagnosed in over one million patients each year in the United States.</a:t>
            </a:r>
          </a:p>
          <a:p>
            <a:r>
              <a:rPr lang="en-US" dirty="0"/>
              <a:t>$20.3 billion in health care costs</a:t>
            </a:r>
          </a:p>
          <a:p>
            <a:r>
              <a:rPr lang="en-US" dirty="0"/>
              <a:t>5.2 % of the total cost for all hospitalizations and was the most expensive condition treated</a:t>
            </a:r>
          </a:p>
          <a:p>
            <a:r>
              <a:rPr lang="en-US" dirty="0"/>
              <a:t>Mortality rate of 28 to 50 percent</a:t>
            </a:r>
          </a:p>
        </p:txBody>
      </p:sp>
      <p:sp>
        <p:nvSpPr>
          <p:cNvPr id="4" name="Slide Number Placeholder 3"/>
          <p:cNvSpPr>
            <a:spLocks noGrp="1"/>
          </p:cNvSpPr>
          <p:nvPr>
            <p:ph type="sldNum" sz="quarter" idx="10"/>
          </p:nvPr>
        </p:nvSpPr>
        <p:spPr>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5D50CFE-F42A-45B0-A22C-A85214AF2B65}"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152</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BAD65A8D-DC85-439B-B3DA-1292C9A244A3}"/>
              </a:ext>
            </a:extLst>
          </p:cNvPr>
          <p:cNvPicPr/>
          <p:nvPr/>
        </p:nvPicPr>
        <p:blipFill>
          <a:blip r:embed="rId2" cstate="print">
            <a:extLst>
              <a:ext uri="{28A0092B-C50C-407E-A947-70E740481C1C}">
                <a14:useLocalDpi xmlns:a14="http://schemas.microsoft.com/office/drawing/2010/main" val="0"/>
              </a:ext>
            </a:extLst>
          </a:blip>
          <a:stretch>
            <a:fillRect/>
          </a:stretch>
        </p:blipFill>
        <p:spPr>
          <a:xfrm flipH="1">
            <a:off x="13336987" y="4579951"/>
            <a:ext cx="95416" cy="152069"/>
          </a:xfrm>
          <a:prstGeom prst="rect">
            <a:avLst/>
          </a:prstGeom>
        </p:spPr>
      </p:pic>
      <p:pic>
        <p:nvPicPr>
          <p:cNvPr id="8" name="Picture 7">
            <a:extLst>
              <a:ext uri="{FF2B5EF4-FFF2-40B4-BE49-F238E27FC236}">
                <a16:creationId xmlns:a16="http://schemas.microsoft.com/office/drawing/2014/main" id="{5A0BD49B-6BF0-4E25-8144-85953FD25103}"/>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4153894" y="5944967"/>
            <a:ext cx="3731150" cy="825942"/>
          </a:xfrm>
          <a:prstGeom prst="rect">
            <a:avLst/>
          </a:prstGeom>
        </p:spPr>
      </p:pic>
    </p:spTree>
    <p:extLst>
      <p:ext uri="{BB962C8B-B14F-4D97-AF65-F5344CB8AC3E}">
        <p14:creationId xmlns:p14="http://schemas.microsoft.com/office/powerpoint/2010/main" val="74059342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2A5C8-E5BE-45ED-9058-FCCB9F1EB45A}"/>
              </a:ext>
            </a:extLst>
          </p:cNvPr>
          <p:cNvSpPr>
            <a:spLocks noGrp="1"/>
          </p:cNvSpPr>
          <p:nvPr>
            <p:ph type="title"/>
          </p:nvPr>
        </p:nvSpPr>
        <p:spPr/>
        <p:txBody>
          <a:bodyPr/>
          <a:lstStyle/>
          <a:p>
            <a:r>
              <a:rPr lang="en-US" dirty="0"/>
              <a:t>Sepsis Core Measure</a:t>
            </a:r>
          </a:p>
        </p:txBody>
      </p:sp>
      <p:sp>
        <p:nvSpPr>
          <p:cNvPr id="3" name="Content Placeholder 2">
            <a:extLst>
              <a:ext uri="{FF2B5EF4-FFF2-40B4-BE49-F238E27FC236}">
                <a16:creationId xmlns:a16="http://schemas.microsoft.com/office/drawing/2014/main" id="{0C8D9378-A057-4E8A-A304-A331DC6C271F}"/>
              </a:ext>
            </a:extLst>
          </p:cNvPr>
          <p:cNvSpPr>
            <a:spLocks noGrp="1"/>
          </p:cNvSpPr>
          <p:nvPr>
            <p:ph idx="1"/>
          </p:nvPr>
        </p:nvSpPr>
        <p:spPr/>
        <p:txBody>
          <a:bodyPr/>
          <a:lstStyle/>
          <a:p>
            <a:r>
              <a:rPr lang="en-US" dirty="0"/>
              <a:t>CMS National Core Measure for Sepsis, beginning October 2015, measures compliance with the 3-hour and 6-hour bundle interventions to reduce sepsis mortality.</a:t>
            </a:r>
          </a:p>
          <a:p>
            <a:r>
              <a:rPr lang="en-US" dirty="0"/>
              <a:t>National average: 49% (2017) </a:t>
            </a:r>
          </a:p>
        </p:txBody>
      </p:sp>
      <p:sp>
        <p:nvSpPr>
          <p:cNvPr id="4" name="Slide Number Placeholder 3">
            <a:extLst>
              <a:ext uri="{FF2B5EF4-FFF2-40B4-BE49-F238E27FC236}">
                <a16:creationId xmlns:a16="http://schemas.microsoft.com/office/drawing/2014/main" id="{94B8B514-79B1-4FF6-B646-941B02DE6297}"/>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1893A7F-EAC1-4FBB-AC8F-01DE169DCD1F}"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153</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654C6097-FCF7-4BB1-9877-AC5B2DC4BF8F}"/>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4153894" y="5944967"/>
            <a:ext cx="3731150" cy="825942"/>
          </a:xfrm>
          <a:prstGeom prst="rect">
            <a:avLst/>
          </a:prstGeom>
        </p:spPr>
      </p:pic>
    </p:spTree>
    <p:extLst>
      <p:ext uri="{BB962C8B-B14F-4D97-AF65-F5344CB8AC3E}">
        <p14:creationId xmlns:p14="http://schemas.microsoft.com/office/powerpoint/2010/main" val="209265905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Sepsis</a:t>
            </a:r>
          </a:p>
        </p:txBody>
      </p:sp>
      <p:sp>
        <p:nvSpPr>
          <p:cNvPr id="3" name="Content Placeholder 2"/>
          <p:cNvSpPr>
            <a:spLocks noGrp="1"/>
          </p:cNvSpPr>
          <p:nvPr>
            <p:ph idx="1"/>
          </p:nvPr>
        </p:nvSpPr>
        <p:spPr/>
        <p:txBody>
          <a:bodyPr/>
          <a:lstStyle/>
          <a:p>
            <a:r>
              <a:rPr lang="en-US" dirty="0"/>
              <a:t>Sepsis is real and impacts our friends and family.</a:t>
            </a:r>
          </a:p>
          <a:p>
            <a:endParaRPr lang="en-US" dirty="0"/>
          </a:p>
          <a:p>
            <a:pPr marL="0" indent="0">
              <a:buNone/>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1893A7F-EAC1-4FBB-AC8F-01DE169DCD1F}"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154</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9231" y="2373923"/>
            <a:ext cx="5978769" cy="4484077"/>
          </a:xfrm>
          <a:prstGeom prst="rect">
            <a:avLst/>
          </a:prstGeom>
          <a:ln>
            <a:solidFill>
              <a:schemeClr val="tx1"/>
            </a:solidFill>
          </a:ln>
        </p:spPr>
      </p:pic>
      <p:sp>
        <p:nvSpPr>
          <p:cNvPr id="6" name="TextBox 5"/>
          <p:cNvSpPr txBox="1"/>
          <p:nvPr/>
        </p:nvSpPr>
        <p:spPr>
          <a:xfrm>
            <a:off x="2787558" y="6540500"/>
            <a:ext cx="190167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Photograph by Carol Wagner</a:t>
            </a:r>
          </a:p>
        </p:txBody>
      </p:sp>
    </p:spTree>
    <p:extLst>
      <p:ext uri="{BB962C8B-B14F-4D97-AF65-F5344CB8AC3E}">
        <p14:creationId xmlns:p14="http://schemas.microsoft.com/office/powerpoint/2010/main" val="252484965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ABE13-6919-4848-8DD4-23FCF1C855CD}"/>
              </a:ext>
            </a:extLst>
          </p:cNvPr>
          <p:cNvSpPr>
            <a:spLocks noGrp="1"/>
          </p:cNvSpPr>
          <p:nvPr>
            <p:ph type="title"/>
          </p:nvPr>
        </p:nvSpPr>
        <p:spPr>
          <a:xfrm>
            <a:off x="1524000" y="1"/>
            <a:ext cx="9144000" cy="913032"/>
          </a:xfrm>
        </p:spPr>
        <p:txBody>
          <a:bodyPr/>
          <a:lstStyle/>
          <a:p>
            <a:r>
              <a:rPr lang="en-US" dirty="0"/>
              <a:t>Sepsis Mortality Reduction - Inpatient</a:t>
            </a:r>
          </a:p>
        </p:txBody>
      </p:sp>
      <p:pic>
        <p:nvPicPr>
          <p:cNvPr id="6" name="Content Placeholder 5">
            <a:extLst>
              <a:ext uri="{FF2B5EF4-FFF2-40B4-BE49-F238E27FC236}">
                <a16:creationId xmlns:a16="http://schemas.microsoft.com/office/drawing/2014/main" id="{5FAF3C1A-4564-4717-9BB3-C2CF7D9F15FB}"/>
              </a:ext>
            </a:extLst>
          </p:cNvPr>
          <p:cNvPicPr>
            <a:picLocks noGrp="1" noChangeAspect="1"/>
          </p:cNvPicPr>
          <p:nvPr>
            <p:ph idx="1"/>
          </p:nvPr>
        </p:nvPicPr>
        <p:blipFill>
          <a:blip r:embed="rId2"/>
          <a:stretch>
            <a:fillRect/>
          </a:stretch>
        </p:blipFill>
        <p:spPr>
          <a:xfrm>
            <a:off x="2285830" y="1023525"/>
            <a:ext cx="7761968" cy="4810950"/>
          </a:xfrm>
          <a:prstGeom prst="rect">
            <a:avLst/>
          </a:prstGeom>
        </p:spPr>
      </p:pic>
      <p:sp>
        <p:nvSpPr>
          <p:cNvPr id="4" name="Slide Number Placeholder 3">
            <a:extLst>
              <a:ext uri="{FF2B5EF4-FFF2-40B4-BE49-F238E27FC236}">
                <a16:creationId xmlns:a16="http://schemas.microsoft.com/office/drawing/2014/main" id="{AA1D8A5D-1448-4A9B-B3D5-7FB178B165D2}"/>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1893A7F-EAC1-4FBB-AC8F-01DE169DCD1F}"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155</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CE7789B5-998E-4C7F-965F-13082C5C932B}"/>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153894" y="5944967"/>
            <a:ext cx="3731150" cy="825942"/>
          </a:xfrm>
          <a:prstGeom prst="rect">
            <a:avLst/>
          </a:prstGeom>
        </p:spPr>
      </p:pic>
    </p:spTree>
    <p:extLst>
      <p:ext uri="{BB962C8B-B14F-4D97-AF65-F5344CB8AC3E}">
        <p14:creationId xmlns:p14="http://schemas.microsoft.com/office/powerpoint/2010/main" val="272577730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D7506-F5AB-4C25-952C-39C41B9431AE}"/>
              </a:ext>
            </a:extLst>
          </p:cNvPr>
          <p:cNvSpPr>
            <a:spLocks noGrp="1"/>
          </p:cNvSpPr>
          <p:nvPr>
            <p:ph type="title"/>
          </p:nvPr>
        </p:nvSpPr>
        <p:spPr/>
        <p:txBody>
          <a:bodyPr/>
          <a:lstStyle/>
          <a:p>
            <a:r>
              <a:rPr lang="en-US" dirty="0"/>
              <a:t>How did they do it?</a:t>
            </a:r>
          </a:p>
        </p:txBody>
      </p:sp>
      <p:sp>
        <p:nvSpPr>
          <p:cNvPr id="3" name="Content Placeholder 2">
            <a:extLst>
              <a:ext uri="{FF2B5EF4-FFF2-40B4-BE49-F238E27FC236}">
                <a16:creationId xmlns:a16="http://schemas.microsoft.com/office/drawing/2014/main" id="{6502E012-EEAE-43D6-9E34-F78CBDD0DA77}"/>
              </a:ext>
            </a:extLst>
          </p:cNvPr>
          <p:cNvSpPr>
            <a:spLocks noGrp="1"/>
          </p:cNvSpPr>
          <p:nvPr>
            <p:ph idx="1"/>
          </p:nvPr>
        </p:nvSpPr>
        <p:spPr>
          <a:xfrm>
            <a:off x="1981200" y="1086229"/>
            <a:ext cx="8368748" cy="4810892"/>
          </a:xfrm>
        </p:spPr>
        <p:txBody>
          <a:bodyPr/>
          <a:lstStyle/>
          <a:p>
            <a:r>
              <a:rPr lang="en-US" dirty="0"/>
              <a:t>Part of 52-hospital Providence St. Joseph collaborative on sepsis mortality reduction</a:t>
            </a:r>
          </a:p>
          <a:p>
            <a:r>
              <a:rPr lang="en-US" dirty="0"/>
              <a:t>Use Hoag Hospital, Newport Beach CA, as model</a:t>
            </a:r>
          </a:p>
          <a:p>
            <a:r>
              <a:rPr lang="en-US" dirty="0"/>
              <a:t>Physician and nurse co-champions</a:t>
            </a:r>
          </a:p>
          <a:p>
            <a:r>
              <a:rPr lang="en-US" dirty="0"/>
              <a:t>Multidisciplinary steering committee</a:t>
            </a:r>
          </a:p>
          <a:p>
            <a:r>
              <a:rPr lang="en-US" dirty="0"/>
              <a:t>Strong administrative support</a:t>
            </a:r>
          </a:p>
          <a:p>
            <a:pPr marL="0" indent="0">
              <a:buNone/>
            </a:pPr>
            <a:endParaRPr lang="en-US" dirty="0"/>
          </a:p>
        </p:txBody>
      </p:sp>
      <p:sp>
        <p:nvSpPr>
          <p:cNvPr id="4" name="Slide Number Placeholder 3">
            <a:extLst>
              <a:ext uri="{FF2B5EF4-FFF2-40B4-BE49-F238E27FC236}">
                <a16:creationId xmlns:a16="http://schemas.microsoft.com/office/drawing/2014/main" id="{E5AF1F48-4571-4E08-A17F-97B3631A6941}"/>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1893A7F-EAC1-4FBB-AC8F-01DE169DCD1F}"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156</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08321C77-9586-421A-8961-51CD1614564B}"/>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4153894" y="5944967"/>
            <a:ext cx="3731150" cy="825942"/>
          </a:xfrm>
          <a:prstGeom prst="rect">
            <a:avLst/>
          </a:prstGeom>
        </p:spPr>
      </p:pic>
    </p:spTree>
    <p:extLst>
      <p:ext uri="{BB962C8B-B14F-4D97-AF65-F5344CB8AC3E}">
        <p14:creationId xmlns:p14="http://schemas.microsoft.com/office/powerpoint/2010/main" val="375391132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BA161-9883-4D0A-BC83-9DBD6DA89E92}"/>
              </a:ext>
            </a:extLst>
          </p:cNvPr>
          <p:cNvSpPr>
            <a:spLocks noGrp="1"/>
          </p:cNvSpPr>
          <p:nvPr>
            <p:ph type="title"/>
          </p:nvPr>
        </p:nvSpPr>
        <p:spPr/>
        <p:txBody>
          <a:bodyPr/>
          <a:lstStyle/>
          <a:p>
            <a:r>
              <a:rPr lang="en-US" dirty="0"/>
              <a:t>Multiple Interventions</a:t>
            </a:r>
          </a:p>
        </p:txBody>
      </p:sp>
      <p:sp>
        <p:nvSpPr>
          <p:cNvPr id="3" name="Content Placeholder 2">
            <a:extLst>
              <a:ext uri="{FF2B5EF4-FFF2-40B4-BE49-F238E27FC236}">
                <a16:creationId xmlns:a16="http://schemas.microsoft.com/office/drawing/2014/main" id="{78A242F0-937B-4267-B2D5-ED15CA9939D3}"/>
              </a:ext>
            </a:extLst>
          </p:cNvPr>
          <p:cNvSpPr>
            <a:spLocks noGrp="1"/>
          </p:cNvSpPr>
          <p:nvPr>
            <p:ph idx="1"/>
          </p:nvPr>
        </p:nvSpPr>
        <p:spPr>
          <a:xfrm>
            <a:off x="1904669" y="988944"/>
            <a:ext cx="8500938" cy="5109707"/>
          </a:xfrm>
        </p:spPr>
        <p:txBody>
          <a:bodyPr/>
          <a:lstStyle/>
          <a:p>
            <a:r>
              <a:rPr lang="en-US" dirty="0"/>
              <a:t>PDSA cycles – analyzed from all angles</a:t>
            </a:r>
          </a:p>
          <a:p>
            <a:r>
              <a:rPr lang="en-US" dirty="0"/>
              <a:t>Gemba walks</a:t>
            </a:r>
          </a:p>
          <a:p>
            <a:r>
              <a:rPr lang="en-US" dirty="0"/>
              <a:t>CNA testing and education</a:t>
            </a:r>
          </a:p>
          <a:p>
            <a:r>
              <a:rPr lang="en-US" dirty="0"/>
              <a:t>Patient and family education</a:t>
            </a:r>
          </a:p>
          <a:p>
            <a:r>
              <a:rPr lang="en-US" dirty="0"/>
              <a:t>Bathroom education</a:t>
            </a:r>
          </a:p>
          <a:p>
            <a:r>
              <a:rPr lang="en-US" dirty="0"/>
              <a:t>Improving relationships – nurse/CNA </a:t>
            </a:r>
          </a:p>
          <a:p>
            <a:r>
              <a:rPr lang="en-US" dirty="0"/>
              <a:t>Improving communication – nurse/physician</a:t>
            </a:r>
          </a:p>
          <a:p>
            <a:r>
              <a:rPr lang="en-US" dirty="0"/>
              <a:t>Early risk recognition in the ED</a:t>
            </a:r>
          </a:p>
          <a:p>
            <a:endParaRPr lang="en-US" dirty="0"/>
          </a:p>
        </p:txBody>
      </p:sp>
      <p:sp>
        <p:nvSpPr>
          <p:cNvPr id="4" name="Slide Number Placeholder 3">
            <a:extLst>
              <a:ext uri="{FF2B5EF4-FFF2-40B4-BE49-F238E27FC236}">
                <a16:creationId xmlns:a16="http://schemas.microsoft.com/office/drawing/2014/main" id="{AC0018A5-4B63-43A5-97EC-291FDE19E9BB}"/>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1893A7F-EAC1-4FBB-AC8F-01DE169DCD1F}"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157</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621B3082-3D7A-46F8-BBED-9251997A29FB}"/>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4153894" y="5944967"/>
            <a:ext cx="3731150" cy="825942"/>
          </a:xfrm>
          <a:prstGeom prst="rect">
            <a:avLst/>
          </a:prstGeom>
        </p:spPr>
      </p:pic>
    </p:spTree>
    <p:extLst>
      <p:ext uri="{BB962C8B-B14F-4D97-AF65-F5344CB8AC3E}">
        <p14:creationId xmlns:p14="http://schemas.microsoft.com/office/powerpoint/2010/main" val="203882574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A3C6E-1ACA-4837-942B-CF65E18E37EF}"/>
              </a:ext>
            </a:extLst>
          </p:cNvPr>
          <p:cNvSpPr>
            <a:spLocks noGrp="1"/>
          </p:cNvSpPr>
          <p:nvPr>
            <p:ph type="title"/>
          </p:nvPr>
        </p:nvSpPr>
        <p:spPr/>
        <p:txBody>
          <a:bodyPr/>
          <a:lstStyle/>
          <a:p>
            <a:r>
              <a:rPr lang="en-US" dirty="0"/>
              <a:t>Strategies That Make a Difference</a:t>
            </a:r>
          </a:p>
        </p:txBody>
      </p:sp>
      <p:sp>
        <p:nvSpPr>
          <p:cNvPr id="3" name="Content Placeholder 2">
            <a:extLst>
              <a:ext uri="{FF2B5EF4-FFF2-40B4-BE49-F238E27FC236}">
                <a16:creationId xmlns:a16="http://schemas.microsoft.com/office/drawing/2014/main" id="{588664AA-7E05-479E-9FC2-454C13F6D61A}"/>
              </a:ext>
            </a:extLst>
          </p:cNvPr>
          <p:cNvSpPr>
            <a:spLocks noGrp="1"/>
          </p:cNvSpPr>
          <p:nvPr>
            <p:ph idx="1"/>
          </p:nvPr>
        </p:nvSpPr>
        <p:spPr/>
        <p:txBody>
          <a:bodyPr/>
          <a:lstStyle/>
          <a:p>
            <a:r>
              <a:rPr lang="en-US" dirty="0"/>
              <a:t>Nurse initiated order sets</a:t>
            </a:r>
          </a:p>
          <a:p>
            <a:r>
              <a:rPr lang="en-US" dirty="0"/>
              <a:t>Sepsis nurses – smoother transitions</a:t>
            </a:r>
          </a:p>
          <a:p>
            <a:r>
              <a:rPr lang="en-US" dirty="0"/>
              <a:t>Reluctant docs listen to sepsis nurses</a:t>
            </a:r>
          </a:p>
          <a:p>
            <a:r>
              <a:rPr lang="en-US" dirty="0"/>
              <a:t>Hardwiring treatment bundles – high reliability</a:t>
            </a:r>
          </a:p>
          <a:p>
            <a:endParaRPr lang="en-US" dirty="0"/>
          </a:p>
          <a:p>
            <a:endParaRPr lang="en-US" dirty="0"/>
          </a:p>
          <a:p>
            <a:pPr marL="0" indent="0">
              <a:buNone/>
            </a:pPr>
            <a:endParaRPr lang="en-US" sz="1600" dirty="0"/>
          </a:p>
          <a:p>
            <a:endParaRPr lang="en-US" dirty="0"/>
          </a:p>
        </p:txBody>
      </p:sp>
      <p:sp>
        <p:nvSpPr>
          <p:cNvPr id="4" name="Slide Number Placeholder 3">
            <a:extLst>
              <a:ext uri="{FF2B5EF4-FFF2-40B4-BE49-F238E27FC236}">
                <a16:creationId xmlns:a16="http://schemas.microsoft.com/office/drawing/2014/main" id="{42482C63-1640-4F8E-BF3C-F002CF230E6B}"/>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1893A7F-EAC1-4FBB-AC8F-01DE169DCD1F}"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158</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18D0311B-5A8B-4445-B388-BC51965C5846}"/>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4153894" y="5944967"/>
            <a:ext cx="3731150" cy="825942"/>
          </a:xfrm>
          <a:prstGeom prst="rect">
            <a:avLst/>
          </a:prstGeom>
        </p:spPr>
      </p:pic>
    </p:spTree>
    <p:extLst>
      <p:ext uri="{BB962C8B-B14F-4D97-AF65-F5344CB8AC3E}">
        <p14:creationId xmlns:p14="http://schemas.microsoft.com/office/powerpoint/2010/main" val="379018176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6B0B2-4E0D-419C-903F-65BBDF4FA9FB}"/>
              </a:ext>
            </a:extLst>
          </p:cNvPr>
          <p:cNvSpPr>
            <a:spLocks noGrp="1"/>
          </p:cNvSpPr>
          <p:nvPr>
            <p:ph type="title"/>
          </p:nvPr>
        </p:nvSpPr>
        <p:spPr/>
        <p:txBody>
          <a:bodyPr/>
          <a:lstStyle/>
          <a:p>
            <a:r>
              <a:rPr lang="en-US" dirty="0"/>
              <a:t>What’s working in your state?</a:t>
            </a:r>
          </a:p>
        </p:txBody>
      </p:sp>
      <p:sp>
        <p:nvSpPr>
          <p:cNvPr id="3" name="Content Placeholder 2">
            <a:extLst>
              <a:ext uri="{FF2B5EF4-FFF2-40B4-BE49-F238E27FC236}">
                <a16:creationId xmlns:a16="http://schemas.microsoft.com/office/drawing/2014/main" id="{457E1ABA-39B1-46BA-995C-FEA6690C709F}"/>
              </a:ext>
            </a:extLst>
          </p:cNvPr>
          <p:cNvSpPr>
            <a:spLocks noGrp="1"/>
          </p:cNvSpPr>
          <p:nvPr>
            <p:ph idx="1"/>
          </p:nvPr>
        </p:nvSpPr>
        <p:spPr/>
        <p:txBody>
          <a:bodyPr/>
          <a:lstStyle/>
          <a:p>
            <a:r>
              <a:rPr lang="en-US" dirty="0"/>
              <a:t>Share best practices and tools</a:t>
            </a:r>
          </a:p>
          <a:p>
            <a:r>
              <a:rPr lang="en-US" dirty="0"/>
              <a:t>Share your challenges!</a:t>
            </a:r>
          </a:p>
        </p:txBody>
      </p:sp>
      <p:sp>
        <p:nvSpPr>
          <p:cNvPr id="4" name="Slide Number Placeholder 3">
            <a:extLst>
              <a:ext uri="{FF2B5EF4-FFF2-40B4-BE49-F238E27FC236}">
                <a16:creationId xmlns:a16="http://schemas.microsoft.com/office/drawing/2014/main" id="{EBBCC78A-4E58-4D52-A773-E63D869CFB1F}"/>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1893A7F-EAC1-4FBB-AC8F-01DE169DCD1F}"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159</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3928FE06-8397-4688-9BA9-C0692AC98BBA}"/>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4153894" y="5944967"/>
            <a:ext cx="3731150" cy="825942"/>
          </a:xfrm>
          <a:prstGeom prst="rect">
            <a:avLst/>
          </a:prstGeom>
        </p:spPr>
      </p:pic>
      <p:sp>
        <p:nvSpPr>
          <p:cNvPr id="6" name="Rectangle 5">
            <a:extLst>
              <a:ext uri="{FF2B5EF4-FFF2-40B4-BE49-F238E27FC236}">
                <a16:creationId xmlns:a16="http://schemas.microsoft.com/office/drawing/2014/main" id="{8612434E-1E5D-4CC8-956F-29C65DC24AA1}"/>
              </a:ext>
            </a:extLst>
          </p:cNvPr>
          <p:cNvSpPr/>
          <p:nvPr/>
        </p:nvSpPr>
        <p:spPr>
          <a:xfrm>
            <a:off x="2319130" y="1749287"/>
            <a:ext cx="7593496"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solidFill>
                <a:effectLst/>
                <a:uLnTx/>
                <a:uFillTx/>
                <a:latin typeface="Calibri"/>
                <a:ea typeface="+mn-ea"/>
                <a:cs typeface="+mn-cs"/>
              </a:rPr>
              <a:t> </a:t>
            </a:r>
            <a:endPar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574158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sz="half" idx="1"/>
          </p:nvPr>
        </p:nvGraphicFramePr>
        <p:xfrm>
          <a:off x="1" y="376380"/>
          <a:ext cx="5192711" cy="5811553"/>
        </p:xfrm>
        <a:graphic>
          <a:graphicData uri="http://schemas.openxmlformats.org/drawingml/2006/table">
            <a:tbl>
              <a:tblPr/>
              <a:tblGrid>
                <a:gridCol w="3718545">
                  <a:extLst>
                    <a:ext uri="{9D8B030D-6E8A-4147-A177-3AD203B41FA5}">
                      <a16:colId xmlns:a16="http://schemas.microsoft.com/office/drawing/2014/main" val="112928039"/>
                    </a:ext>
                  </a:extLst>
                </a:gridCol>
                <a:gridCol w="496910">
                  <a:extLst>
                    <a:ext uri="{9D8B030D-6E8A-4147-A177-3AD203B41FA5}">
                      <a16:colId xmlns:a16="http://schemas.microsoft.com/office/drawing/2014/main" val="3540407949"/>
                    </a:ext>
                  </a:extLst>
                </a:gridCol>
                <a:gridCol w="488628">
                  <a:extLst>
                    <a:ext uri="{9D8B030D-6E8A-4147-A177-3AD203B41FA5}">
                      <a16:colId xmlns:a16="http://schemas.microsoft.com/office/drawing/2014/main" val="305725959"/>
                    </a:ext>
                  </a:extLst>
                </a:gridCol>
                <a:gridCol w="488628">
                  <a:extLst>
                    <a:ext uri="{9D8B030D-6E8A-4147-A177-3AD203B41FA5}">
                      <a16:colId xmlns:a16="http://schemas.microsoft.com/office/drawing/2014/main" val="1352782754"/>
                    </a:ext>
                  </a:extLst>
                </a:gridCol>
              </a:tblGrid>
              <a:tr h="258393">
                <a:tc>
                  <a:txBody>
                    <a:bodyPr/>
                    <a:lstStyle/>
                    <a:p>
                      <a:pPr algn="l" fontAlgn="b"/>
                      <a:r>
                        <a:rPr lang="en-US" sz="800" b="1" i="0" u="none" strike="noStrike">
                          <a:solidFill>
                            <a:srgbClr val="000000"/>
                          </a:solidFill>
                          <a:effectLst/>
                          <a:latin typeface="Times New Roman" panose="02020603050405020304" pitchFamily="18" charset="0"/>
                        </a:rPr>
                        <a:t>Reg Relief Ask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1" i="0" u="none" strike="noStrike">
                          <a:solidFill>
                            <a:srgbClr val="000000"/>
                          </a:solidFill>
                          <a:effectLst/>
                          <a:latin typeface="Times New Roman" panose="02020603050405020304" pitchFamily="18" charset="0"/>
                        </a:rPr>
                        <a:t>Status:        Dec. 2016</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1" i="0" u="none" strike="noStrike">
                          <a:solidFill>
                            <a:srgbClr val="000000"/>
                          </a:solidFill>
                          <a:effectLst/>
                          <a:latin typeface="Times New Roman" panose="02020603050405020304" pitchFamily="18" charset="0"/>
                        </a:rPr>
                        <a:t>Status:        Dec. 2017</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1" i="0" u="none" strike="noStrike">
                          <a:solidFill>
                            <a:srgbClr val="000000"/>
                          </a:solidFill>
                          <a:effectLst/>
                          <a:latin typeface="Times New Roman" panose="02020603050405020304" pitchFamily="18" charset="0"/>
                        </a:rPr>
                        <a:t>Status:       Sept. 2018</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1247864"/>
                  </a:ext>
                </a:extLst>
              </a:tr>
              <a:tr h="129197">
                <a:tc>
                  <a:txBody>
                    <a:bodyPr/>
                    <a:lstStyle/>
                    <a:p>
                      <a:pPr algn="l" fontAlgn="b"/>
                      <a:r>
                        <a:rPr lang="en-US" sz="800" b="0" i="0" u="none" strike="noStrike">
                          <a:solidFill>
                            <a:srgbClr val="000000"/>
                          </a:solidFill>
                          <a:effectLst/>
                          <a:latin typeface="Times New Roman" panose="02020603050405020304" pitchFamily="18" charset="0"/>
                        </a:rPr>
                        <a:t>Stark Exception for Value-Based Payment Arrangements</a:t>
                      </a:r>
                    </a:p>
                  </a:txBody>
                  <a:tcPr marL="4969" marR="4969" marT="4969"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651419880"/>
                  </a:ext>
                </a:extLst>
              </a:tr>
              <a:tr h="129197">
                <a:tc>
                  <a:txBody>
                    <a:bodyPr/>
                    <a:lstStyle/>
                    <a:p>
                      <a:pPr algn="l" fontAlgn="b"/>
                      <a:r>
                        <a:rPr lang="en-US" sz="800" b="0" i="0" u="none" strike="noStrike">
                          <a:solidFill>
                            <a:srgbClr val="000000"/>
                          </a:solidFill>
                          <a:effectLst/>
                          <a:latin typeface="Times New Roman" panose="02020603050405020304" pitchFamily="18" charset="0"/>
                        </a:rPr>
                        <a:t>Readmission Adjustment for SES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3448147"/>
                  </a:ext>
                </a:extLst>
              </a:tr>
              <a:tr h="129197">
                <a:tc>
                  <a:txBody>
                    <a:bodyPr/>
                    <a:lstStyle/>
                    <a:p>
                      <a:pPr algn="l" fontAlgn="b"/>
                      <a:r>
                        <a:rPr lang="en-US" sz="800" b="0" i="0" u="none" strike="noStrike">
                          <a:solidFill>
                            <a:srgbClr val="000000"/>
                          </a:solidFill>
                          <a:effectLst/>
                          <a:latin typeface="Times New Roman" panose="02020603050405020304" pitchFamily="18" charset="0"/>
                        </a:rPr>
                        <a:t>Hospital-based Physician Reporting in MIPS</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92656743"/>
                  </a:ext>
                </a:extLst>
              </a:tr>
              <a:tr h="129197">
                <a:tc>
                  <a:txBody>
                    <a:bodyPr/>
                    <a:lstStyle/>
                    <a:p>
                      <a:pPr algn="l" fontAlgn="b"/>
                      <a:r>
                        <a:rPr lang="en-US" sz="800" b="0" i="0" u="none" strike="noStrike">
                          <a:solidFill>
                            <a:srgbClr val="000000"/>
                          </a:solidFill>
                          <a:effectLst/>
                          <a:latin typeface="Times New Roman" panose="02020603050405020304" pitchFamily="18" charset="0"/>
                        </a:rPr>
                        <a:t>Employ Risk Adjustment Rigorously, including SES Adjustment in MIPs</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733686787"/>
                  </a:ext>
                </a:extLst>
              </a:tr>
              <a:tr h="258393">
                <a:tc>
                  <a:txBody>
                    <a:bodyPr/>
                    <a:lstStyle/>
                    <a:p>
                      <a:pPr algn="l" fontAlgn="b"/>
                      <a:r>
                        <a:rPr lang="en-US" sz="800" b="0" i="0" u="none" strike="noStrike">
                          <a:solidFill>
                            <a:srgbClr val="000000"/>
                          </a:solidFill>
                          <a:effectLst/>
                          <a:latin typeface="Times New Roman" panose="02020603050405020304" pitchFamily="18" charset="0"/>
                        </a:rPr>
                        <a:t>Align Hospitals and Physician EHR Reporting Requirements for MIPS with Hospital Requirements for MU</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761138633"/>
                  </a:ext>
                </a:extLst>
              </a:tr>
              <a:tr h="129197">
                <a:tc>
                  <a:txBody>
                    <a:bodyPr/>
                    <a:lstStyle/>
                    <a:p>
                      <a:pPr algn="l" fontAlgn="b"/>
                      <a:r>
                        <a:rPr lang="en-US" sz="800" b="0" i="0" u="none" strike="noStrike">
                          <a:solidFill>
                            <a:srgbClr val="000000"/>
                          </a:solidFill>
                          <a:effectLst/>
                          <a:latin typeface="Times New Roman" panose="02020603050405020304" pitchFamily="18" charset="0"/>
                        </a:rPr>
                        <a:t>Increase the Number of Alternative Payment Models that Qualify under MACRA</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544074362"/>
                  </a:ext>
                </a:extLst>
              </a:tr>
              <a:tr h="129197">
                <a:tc>
                  <a:txBody>
                    <a:bodyPr/>
                    <a:lstStyle/>
                    <a:p>
                      <a:pPr algn="l" fontAlgn="b"/>
                      <a:r>
                        <a:rPr lang="en-US" sz="800" b="0" i="0" u="none" strike="noStrike">
                          <a:solidFill>
                            <a:srgbClr val="000000"/>
                          </a:solidFill>
                          <a:effectLst/>
                          <a:latin typeface="Times New Roman" panose="02020603050405020304" pitchFamily="18" charset="0"/>
                        </a:rPr>
                        <a:t>Use Only Measure that Truly Matter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316677735"/>
                  </a:ext>
                </a:extLst>
              </a:tr>
              <a:tr h="129197">
                <a:tc>
                  <a:txBody>
                    <a:bodyPr/>
                    <a:lstStyle/>
                    <a:p>
                      <a:pPr algn="l" fontAlgn="b"/>
                      <a:r>
                        <a:rPr lang="en-US" sz="800" b="0" i="0" u="none" strike="noStrike">
                          <a:solidFill>
                            <a:srgbClr val="000000"/>
                          </a:solidFill>
                          <a:effectLst/>
                          <a:latin typeface="Times New Roman" panose="02020603050405020304" pitchFamily="18" charset="0"/>
                        </a:rPr>
                        <a:t>Flexibility for Shared Treatment Space to Address Gaps in Patient Access to Care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680195744"/>
                  </a:ext>
                </a:extLst>
              </a:tr>
              <a:tr h="129197">
                <a:tc>
                  <a:txBody>
                    <a:bodyPr/>
                    <a:lstStyle/>
                    <a:p>
                      <a:pPr algn="l" fontAlgn="b"/>
                      <a:r>
                        <a:rPr lang="en-US" sz="800" b="0" i="0" u="none" strike="noStrike">
                          <a:solidFill>
                            <a:srgbClr val="000000"/>
                          </a:solidFill>
                          <a:effectLst/>
                          <a:latin typeface="Times New Roman" panose="02020603050405020304" pitchFamily="18" charset="0"/>
                        </a:rPr>
                        <a:t>Cancel Stage 3 of the "Meaningful Use" Program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57743095"/>
                  </a:ext>
                </a:extLst>
              </a:tr>
              <a:tr h="258393">
                <a:tc>
                  <a:txBody>
                    <a:bodyPr/>
                    <a:lstStyle/>
                    <a:p>
                      <a:pPr algn="l" fontAlgn="b"/>
                      <a:r>
                        <a:rPr lang="en-US" sz="800" b="0" i="0" u="none" strike="noStrike">
                          <a:solidFill>
                            <a:srgbClr val="000000"/>
                          </a:solidFill>
                          <a:effectLst/>
                          <a:latin typeface="Times New Roman" panose="02020603050405020304" pitchFamily="18" charset="0"/>
                        </a:rPr>
                        <a:t>Clarify Medicaid Payment Policies Regarding Justice-involved Individuals Receiving Inpatient Care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2127340853"/>
                  </a:ext>
                </a:extLst>
              </a:tr>
              <a:tr h="129197">
                <a:tc>
                  <a:txBody>
                    <a:bodyPr/>
                    <a:lstStyle/>
                    <a:p>
                      <a:pPr algn="l" fontAlgn="b"/>
                      <a:r>
                        <a:rPr lang="en-US" sz="800" b="0" i="0" u="none" strike="noStrike">
                          <a:solidFill>
                            <a:srgbClr val="000000"/>
                          </a:solidFill>
                          <a:effectLst/>
                          <a:latin typeface="Times New Roman" panose="02020603050405020304" pitchFamily="18" charset="0"/>
                        </a:rPr>
                        <a:t>Delay Payment Impact and Reduce Burden of Appropriate Use Criteria (AUC)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751596349"/>
                  </a:ext>
                </a:extLst>
              </a:tr>
              <a:tr h="129197">
                <a:tc>
                  <a:txBody>
                    <a:bodyPr/>
                    <a:lstStyle/>
                    <a:p>
                      <a:pPr algn="l" fontAlgn="b"/>
                      <a:r>
                        <a:rPr lang="en-US" sz="800" b="0" i="0" u="none" strike="noStrike">
                          <a:solidFill>
                            <a:srgbClr val="000000"/>
                          </a:solidFill>
                          <a:effectLst/>
                          <a:latin typeface="Times New Roman" panose="02020603050405020304" pitchFamily="18" charset="0"/>
                        </a:rPr>
                        <a:t>Eliminate Regulatory Barriers for and Alternative Payment Models (APMs)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570652197"/>
                  </a:ext>
                </a:extLst>
              </a:tr>
              <a:tr h="129197">
                <a:tc>
                  <a:txBody>
                    <a:bodyPr/>
                    <a:lstStyle/>
                    <a:p>
                      <a:pPr algn="l" fontAlgn="b"/>
                      <a:r>
                        <a:rPr lang="en-US" sz="800" b="0" i="0" u="none" strike="noStrike">
                          <a:solidFill>
                            <a:srgbClr val="000000"/>
                          </a:solidFill>
                          <a:effectLst/>
                          <a:latin typeface="Times New Roman" panose="02020603050405020304" pitchFamily="18" charset="0"/>
                        </a:rPr>
                        <a:t>Eliminate Second Important Message from Medicare</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2567444178"/>
                  </a:ext>
                </a:extLst>
              </a:tr>
              <a:tr h="129197">
                <a:tc>
                  <a:txBody>
                    <a:bodyPr/>
                    <a:lstStyle/>
                    <a:p>
                      <a:pPr algn="l" fontAlgn="b"/>
                      <a:r>
                        <a:rPr lang="en-US" sz="800" b="0" i="0" u="none" strike="noStrike">
                          <a:solidFill>
                            <a:srgbClr val="000000"/>
                          </a:solidFill>
                          <a:effectLst/>
                          <a:latin typeface="Times New Roman" panose="02020603050405020304" pitchFamily="18" charset="0"/>
                        </a:rPr>
                        <a:t>Eliminate the Observation Hours Carve-out Policy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722078875"/>
                  </a:ext>
                </a:extLst>
              </a:tr>
              <a:tr h="124228">
                <a:tc>
                  <a:txBody>
                    <a:bodyPr/>
                    <a:lstStyle/>
                    <a:p>
                      <a:pPr algn="l" fontAlgn="b"/>
                      <a:r>
                        <a:rPr lang="en-US" sz="800" b="0" i="0" u="none" strike="noStrike">
                          <a:solidFill>
                            <a:srgbClr val="000000"/>
                          </a:solidFill>
                          <a:effectLst/>
                          <a:latin typeface="Times New Roman" panose="02020603050405020304" pitchFamily="18" charset="0"/>
                        </a:rPr>
                        <a:t>End Onerous Home Health Ageny Pre-claim Review Demonstration</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950803714"/>
                  </a:ext>
                </a:extLst>
              </a:tr>
              <a:tr h="129197">
                <a:tc>
                  <a:txBody>
                    <a:bodyPr/>
                    <a:lstStyle/>
                    <a:p>
                      <a:pPr algn="l" fontAlgn="b"/>
                      <a:r>
                        <a:rPr lang="en-US" sz="800" b="0" i="0" u="none" strike="noStrike">
                          <a:solidFill>
                            <a:srgbClr val="000000"/>
                          </a:solidFill>
                          <a:effectLst/>
                          <a:latin typeface="Times New Roman" panose="02020603050405020304" pitchFamily="18" charset="0"/>
                        </a:rPr>
                        <a:t>Examine IRF '60% Rule'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718698336"/>
                  </a:ext>
                </a:extLst>
              </a:tr>
              <a:tr h="129197">
                <a:tc>
                  <a:txBody>
                    <a:bodyPr/>
                    <a:lstStyle/>
                    <a:p>
                      <a:pPr algn="l" fontAlgn="b"/>
                      <a:r>
                        <a:rPr lang="en-US" sz="800" b="0" i="0" u="none" strike="noStrike">
                          <a:solidFill>
                            <a:srgbClr val="000000"/>
                          </a:solidFill>
                          <a:effectLst/>
                          <a:latin typeface="Times New Roman" panose="02020603050405020304" pitchFamily="18" charset="0"/>
                        </a:rPr>
                        <a:t>Halt use of Encounter Data to Formulate MA Risk Scores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867809976"/>
                  </a:ext>
                </a:extLst>
              </a:tr>
              <a:tr h="129197">
                <a:tc>
                  <a:txBody>
                    <a:bodyPr/>
                    <a:lstStyle/>
                    <a:p>
                      <a:pPr algn="l" fontAlgn="b"/>
                      <a:r>
                        <a:rPr lang="en-US" sz="800" b="0" i="0" u="none" strike="noStrike">
                          <a:solidFill>
                            <a:srgbClr val="000000"/>
                          </a:solidFill>
                          <a:effectLst/>
                          <a:latin typeface="Times New Roman" panose="02020603050405020304" pitchFamily="18" charset="0"/>
                        </a:rPr>
                        <a:t>Improve Consistency and Accuracy of IRF 'Three-hour Rule' Enforement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2714936153"/>
                  </a:ext>
                </a:extLst>
              </a:tr>
              <a:tr h="129197">
                <a:tc>
                  <a:txBody>
                    <a:bodyPr/>
                    <a:lstStyle/>
                    <a:p>
                      <a:pPr algn="l" fontAlgn="b"/>
                      <a:r>
                        <a:rPr lang="en-US" sz="800" b="0" i="0" u="none" strike="noStrike">
                          <a:solidFill>
                            <a:srgbClr val="000000"/>
                          </a:solidFill>
                          <a:effectLst/>
                          <a:latin typeface="Times New Roman" panose="02020603050405020304" pitchFamily="18" charset="0"/>
                        </a:rPr>
                        <a:t>Issue a Permanent Enforcement Mortorium on Direct Supervision Requirements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845954332"/>
                  </a:ext>
                </a:extLst>
              </a:tr>
              <a:tr h="129197">
                <a:tc>
                  <a:txBody>
                    <a:bodyPr/>
                    <a:lstStyle/>
                    <a:p>
                      <a:pPr algn="l" fontAlgn="b"/>
                      <a:r>
                        <a:rPr lang="en-US" sz="800" b="0" i="0" u="none" strike="noStrike">
                          <a:solidFill>
                            <a:srgbClr val="000000"/>
                          </a:solidFill>
                          <a:effectLst/>
                          <a:latin typeface="Times New Roman" panose="02020603050405020304" pitchFamily="18" charset="0"/>
                        </a:rPr>
                        <a:t>Issue a Permanent Enforcement Mortorium on the '96-hour' Rule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721546169"/>
                  </a:ext>
                </a:extLst>
              </a:tr>
              <a:tr h="129197">
                <a:tc>
                  <a:txBody>
                    <a:bodyPr/>
                    <a:lstStyle/>
                    <a:p>
                      <a:pPr algn="l" fontAlgn="b"/>
                      <a:r>
                        <a:rPr lang="en-US" sz="800" b="0" i="0" u="none" strike="noStrike">
                          <a:solidFill>
                            <a:srgbClr val="000000"/>
                          </a:solidFill>
                          <a:effectLst/>
                          <a:latin typeface="Times New Roman" panose="02020603050405020304" pitchFamily="18" charset="0"/>
                        </a:rPr>
                        <a:t>Make Future Bundled Payment Programs Voluntary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100292472"/>
                  </a:ext>
                </a:extLst>
              </a:tr>
              <a:tr h="129197">
                <a:tc>
                  <a:txBody>
                    <a:bodyPr/>
                    <a:lstStyle/>
                    <a:p>
                      <a:pPr algn="l" fontAlgn="b"/>
                      <a:r>
                        <a:rPr lang="en-US" sz="800" b="0" i="0" u="none" strike="noStrike">
                          <a:solidFill>
                            <a:srgbClr val="000000"/>
                          </a:solidFill>
                          <a:effectLst/>
                          <a:latin typeface="Times New Roman" panose="02020603050405020304" pitchFamily="18" charset="0"/>
                        </a:rPr>
                        <a:t>Modify CoPs to Allow Hospitals to Recommend Post-acute Care Providers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472349338"/>
                  </a:ext>
                </a:extLst>
              </a:tr>
              <a:tr h="129197">
                <a:tc>
                  <a:txBody>
                    <a:bodyPr/>
                    <a:lstStyle/>
                    <a:p>
                      <a:pPr algn="l" fontAlgn="b"/>
                      <a:r>
                        <a:rPr lang="en-US" sz="800" b="0" i="0" u="none" strike="noStrike">
                          <a:solidFill>
                            <a:srgbClr val="000000"/>
                          </a:solidFill>
                          <a:effectLst/>
                          <a:latin typeface="Times New Roman" panose="02020603050405020304" pitchFamily="18" charset="0"/>
                        </a:rPr>
                        <a:t>Permanently Eliminate Unfair Long-term Care Hospital (LTCH) Regulation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111398099"/>
                  </a:ext>
                </a:extLst>
              </a:tr>
              <a:tr h="129197">
                <a:tc>
                  <a:txBody>
                    <a:bodyPr/>
                    <a:lstStyle/>
                    <a:p>
                      <a:pPr algn="l" fontAlgn="b"/>
                      <a:r>
                        <a:rPr lang="en-US" sz="800" b="0" i="0" u="none" strike="noStrike">
                          <a:solidFill>
                            <a:srgbClr val="000000"/>
                          </a:solidFill>
                          <a:effectLst/>
                          <a:latin typeface="Times New Roman" panose="02020603050405020304" pitchFamily="18" charset="0"/>
                        </a:rPr>
                        <a:t>Postpone and Re-evaluate Post-acute Care Quality Measure Requirements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4067462671"/>
                  </a:ext>
                </a:extLst>
              </a:tr>
              <a:tr h="129197">
                <a:tc>
                  <a:txBody>
                    <a:bodyPr/>
                    <a:lstStyle/>
                    <a:p>
                      <a:pPr algn="l" fontAlgn="b"/>
                      <a:r>
                        <a:rPr lang="en-US" sz="800" b="0" i="0" u="none" strike="noStrike">
                          <a:solidFill>
                            <a:srgbClr val="000000"/>
                          </a:solidFill>
                          <a:effectLst/>
                          <a:latin typeface="Times New Roman" panose="02020603050405020304" pitchFamily="18" charset="0"/>
                        </a:rPr>
                        <a:t>Preserve Medicaid Supplemental Payments in Managed Care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686408805"/>
                  </a:ext>
                </a:extLst>
              </a:tr>
              <a:tr h="129197">
                <a:tc>
                  <a:txBody>
                    <a:bodyPr/>
                    <a:lstStyle/>
                    <a:p>
                      <a:pPr algn="l" fontAlgn="b"/>
                      <a:r>
                        <a:rPr lang="en-US" sz="800" b="0" i="0" u="none" strike="noStrike">
                          <a:solidFill>
                            <a:srgbClr val="000000"/>
                          </a:solidFill>
                          <a:effectLst/>
                          <a:latin typeface="Times New Roman" panose="02020603050405020304" pitchFamily="18" charset="0"/>
                        </a:rPr>
                        <a:t>Promote Transparency/Timeliness for Development and Release of Interpretive Guidance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979176907"/>
                  </a:ext>
                </a:extLst>
              </a:tr>
              <a:tr h="129197">
                <a:tc>
                  <a:txBody>
                    <a:bodyPr/>
                    <a:lstStyle/>
                    <a:p>
                      <a:pPr algn="l" fontAlgn="b"/>
                      <a:r>
                        <a:rPr lang="en-US" sz="800" b="0" i="0" u="none" strike="noStrike">
                          <a:solidFill>
                            <a:srgbClr val="000000"/>
                          </a:solidFill>
                          <a:effectLst/>
                          <a:latin typeface="Times New Roman" panose="02020603050405020304" pitchFamily="18" charset="0"/>
                        </a:rPr>
                        <a:t>Reduce Burden Associated with Validation Surveys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425468863"/>
                  </a:ext>
                </a:extLst>
              </a:tr>
              <a:tr h="129197">
                <a:tc>
                  <a:txBody>
                    <a:bodyPr/>
                    <a:lstStyle/>
                    <a:p>
                      <a:pPr algn="l" fontAlgn="b"/>
                      <a:r>
                        <a:rPr lang="en-US" sz="800" b="0" i="0" u="none" strike="noStrike">
                          <a:solidFill>
                            <a:srgbClr val="000000"/>
                          </a:solidFill>
                          <a:effectLst/>
                          <a:latin typeface="Times New Roman" panose="02020603050405020304" pitchFamily="18" charset="0"/>
                        </a:rPr>
                        <a:t>Remove Faulty Hospital Quality Measures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522345510"/>
                  </a:ext>
                </a:extLst>
              </a:tr>
              <a:tr h="129197">
                <a:tc>
                  <a:txBody>
                    <a:bodyPr/>
                    <a:lstStyle/>
                    <a:p>
                      <a:pPr algn="l" fontAlgn="b"/>
                      <a:r>
                        <a:rPr lang="en-US" sz="800" b="0" i="0" u="none" strike="noStrike">
                          <a:solidFill>
                            <a:srgbClr val="000000"/>
                          </a:solidFill>
                          <a:effectLst/>
                          <a:latin typeface="Times New Roman" panose="02020603050405020304" pitchFamily="18" charset="0"/>
                        </a:rPr>
                        <a:t>Remove the Mandatory Free-text Field from the Medicare Outpatient Observation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2586328318"/>
                  </a:ext>
                </a:extLst>
              </a:tr>
              <a:tr h="258393">
                <a:tc>
                  <a:txBody>
                    <a:bodyPr/>
                    <a:lstStyle/>
                    <a:p>
                      <a:pPr algn="l" fontAlgn="b"/>
                      <a:r>
                        <a:rPr lang="en-US" sz="800" b="0" i="0" u="none" strike="noStrike">
                          <a:solidFill>
                            <a:srgbClr val="000000"/>
                          </a:solidFill>
                          <a:effectLst/>
                          <a:latin typeface="Times New Roman" panose="02020603050405020304" pitchFamily="18" charset="0"/>
                        </a:rPr>
                        <a:t>Require Formal Reciprocity Arrangements for Medicaid Provider Enrollment and Screening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3658805303"/>
                  </a:ext>
                </a:extLst>
              </a:tr>
              <a:tr h="129197">
                <a:tc>
                  <a:txBody>
                    <a:bodyPr/>
                    <a:lstStyle/>
                    <a:p>
                      <a:pPr algn="l" fontAlgn="b"/>
                      <a:r>
                        <a:rPr lang="en-US" sz="800" b="0" i="0" u="none" strike="noStrike">
                          <a:solidFill>
                            <a:srgbClr val="000000"/>
                          </a:solidFill>
                          <a:effectLst/>
                          <a:latin typeface="Times New Roman" panose="02020603050405020304" pitchFamily="18" charset="0"/>
                        </a:rPr>
                        <a:t>Rescind "JW Modifier" Requirement for Certain Drug Claims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67939833"/>
                  </a:ext>
                </a:extLst>
              </a:tr>
              <a:tr h="129197">
                <a:tc>
                  <a:txBody>
                    <a:bodyPr/>
                    <a:lstStyle/>
                    <a:p>
                      <a:pPr algn="l" fontAlgn="b"/>
                      <a:r>
                        <a:rPr lang="en-US" sz="800" b="0" i="0" u="none" strike="noStrike">
                          <a:solidFill>
                            <a:srgbClr val="000000"/>
                          </a:solidFill>
                          <a:effectLst/>
                          <a:latin typeface="Times New Roman" panose="02020603050405020304" pitchFamily="18" charset="0"/>
                        </a:rPr>
                        <a:t>Restore Compliant Codes for Inpatient Rehabilitation Facility (IRF) 60% Rule</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665503486"/>
                  </a:ext>
                </a:extLst>
              </a:tr>
              <a:tr h="129197">
                <a:tc>
                  <a:txBody>
                    <a:bodyPr/>
                    <a:lstStyle/>
                    <a:p>
                      <a:pPr algn="l" fontAlgn="b"/>
                      <a:r>
                        <a:rPr lang="en-US" sz="800" b="0" i="0" u="none" strike="noStrike">
                          <a:solidFill>
                            <a:srgbClr val="000000"/>
                          </a:solidFill>
                          <a:effectLst/>
                          <a:latin typeface="Times New Roman" panose="02020603050405020304" pitchFamily="18" charset="0"/>
                        </a:rPr>
                        <a:t>Revise the RAC Contracts to Incorporate a Financial Penalty for Poor Performance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889238291"/>
                  </a:ext>
                </a:extLst>
              </a:tr>
              <a:tr h="129197">
                <a:tc>
                  <a:txBody>
                    <a:bodyPr/>
                    <a:lstStyle/>
                    <a:p>
                      <a:pPr algn="l" fontAlgn="b"/>
                      <a:r>
                        <a:rPr lang="en-US" sz="800" b="0" i="0" u="none" strike="noStrike">
                          <a:solidFill>
                            <a:srgbClr val="000000"/>
                          </a:solidFill>
                          <a:effectLst/>
                          <a:latin typeface="Times New Roman" panose="02020603050405020304" pitchFamily="18" charset="0"/>
                        </a:rPr>
                        <a:t>Stop Federal Agency Intrusion in Private-sector Acreditation Standards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569861335"/>
                  </a:ext>
                </a:extLst>
              </a:tr>
              <a:tr h="129197">
                <a:tc>
                  <a:txBody>
                    <a:bodyPr/>
                    <a:lstStyle/>
                    <a:p>
                      <a:pPr algn="l" fontAlgn="b"/>
                      <a:r>
                        <a:rPr lang="en-US" sz="800" b="0" i="0" u="none" strike="noStrike">
                          <a:solidFill>
                            <a:srgbClr val="000000"/>
                          </a:solidFill>
                          <a:effectLst/>
                          <a:latin typeface="Times New Roman" panose="02020603050405020304" pitchFamily="18" charset="0"/>
                        </a:rPr>
                        <a:t>Suspend Electronic Clinical Quality Meansures (eCQM) Reporting Requirements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261314066"/>
                  </a:ext>
                </a:extLst>
              </a:tr>
              <a:tr h="129197">
                <a:tc>
                  <a:txBody>
                    <a:bodyPr/>
                    <a:lstStyle/>
                    <a:p>
                      <a:pPr algn="l" fontAlgn="b"/>
                      <a:r>
                        <a:rPr lang="en-US" sz="800" b="0" i="0" u="none" strike="noStrike">
                          <a:solidFill>
                            <a:srgbClr val="000000"/>
                          </a:solidFill>
                          <a:effectLst/>
                          <a:latin typeface="Times New Roman" panose="02020603050405020304" pitchFamily="18" charset="0"/>
                        </a:rPr>
                        <a:t>Suspend Hospital Star Ratings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4017466099"/>
                  </a:ext>
                </a:extLst>
              </a:tr>
              <a:tr h="129197">
                <a:tc>
                  <a:txBody>
                    <a:bodyPr/>
                    <a:lstStyle/>
                    <a:p>
                      <a:pPr algn="l" fontAlgn="b"/>
                      <a:r>
                        <a:rPr lang="en-US" sz="800" b="0" i="0" u="none" strike="noStrike">
                          <a:solidFill>
                            <a:srgbClr val="000000"/>
                          </a:solidFill>
                          <a:effectLst/>
                          <a:latin typeface="Times New Roman" panose="02020603050405020304" pitchFamily="18" charset="0"/>
                        </a:rPr>
                        <a:t>Undo Agency Over-reach on So-called "Information Blocking"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2479076557"/>
                  </a:ext>
                </a:extLst>
              </a:tr>
              <a:tr h="129197">
                <a:tc>
                  <a:txBody>
                    <a:bodyPr/>
                    <a:lstStyle/>
                    <a:p>
                      <a:pPr algn="l" fontAlgn="b"/>
                      <a:r>
                        <a:rPr lang="en-US" sz="800" b="0" i="0" u="none" strike="noStrike">
                          <a:solidFill>
                            <a:srgbClr val="000000"/>
                          </a:solidFill>
                          <a:effectLst/>
                          <a:latin typeface="Times New Roman" panose="02020603050405020304" pitchFamily="18" charset="0"/>
                        </a:rPr>
                        <a:t>Withdraw Final rule on Medicaid DSH Third-Party Payments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3743346037"/>
                  </a:ext>
                </a:extLst>
              </a:tr>
              <a:tr h="129197">
                <a:tc>
                  <a:txBody>
                    <a:bodyPr/>
                    <a:lstStyle/>
                    <a:p>
                      <a:pPr algn="l" fontAlgn="b"/>
                      <a:r>
                        <a:rPr lang="en-US" sz="800" b="0" i="0" u="none" strike="noStrike">
                          <a:solidFill>
                            <a:srgbClr val="000000"/>
                          </a:solidFill>
                          <a:effectLst/>
                          <a:latin typeface="Times New Roman" panose="02020603050405020304" pitchFamily="18" charset="0"/>
                        </a:rPr>
                        <a:t>Withdraw Proposed Mandatory Part B Drug Demonstration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464763145"/>
                  </a:ext>
                </a:extLst>
              </a:tr>
              <a:tr h="129197">
                <a:tc>
                  <a:txBody>
                    <a:bodyPr/>
                    <a:lstStyle/>
                    <a:p>
                      <a:pPr algn="l" fontAlgn="b"/>
                      <a:r>
                        <a:rPr lang="en-US" sz="800" b="0" i="0" u="none" strike="noStrike">
                          <a:solidFill>
                            <a:srgbClr val="000000"/>
                          </a:solidFill>
                          <a:effectLst/>
                          <a:latin typeface="Times New Roman" panose="02020603050405020304" pitchFamily="18" charset="0"/>
                        </a:rPr>
                        <a:t>Expand Medicare Coverage of Telehealth Services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800" b="0" i="0" u="none" strike="noStrike">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800" b="0" i="0" u="none" strike="noStrike" dirty="0">
                          <a:solidFill>
                            <a:srgbClr val="000000"/>
                          </a:solidFill>
                          <a:effectLst/>
                          <a:latin typeface="Times New Roman" panose="02020603050405020304" pitchFamily="18" charset="0"/>
                        </a:rPr>
                        <a:t> </a:t>
                      </a:r>
                    </a:p>
                  </a:txBody>
                  <a:tcPr marL="4969" marR="4969" marT="49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912238759"/>
                  </a:ext>
                </a:extLst>
              </a:tr>
            </a:tbl>
          </a:graphicData>
        </a:graphic>
      </p:graphicFrame>
      <p:sp>
        <p:nvSpPr>
          <p:cNvPr id="2" name="Title 1"/>
          <p:cNvSpPr>
            <a:spLocks noGrp="1"/>
          </p:cNvSpPr>
          <p:nvPr>
            <p:ph type="title"/>
          </p:nvPr>
        </p:nvSpPr>
        <p:spPr/>
        <p:txBody>
          <a:bodyPr/>
          <a:lstStyle/>
          <a:p>
            <a:r>
              <a:rPr lang="en-US" dirty="0"/>
              <a:t>Progress on Regulatory Relief</a:t>
            </a:r>
          </a:p>
        </p:txBody>
      </p:sp>
      <p:sp>
        <p:nvSpPr>
          <p:cNvPr id="5" name="Content Placeholder 4"/>
          <p:cNvSpPr>
            <a:spLocks noGrp="1"/>
          </p:cNvSpPr>
          <p:nvPr>
            <p:ph idx="10"/>
          </p:nvPr>
        </p:nvSpPr>
        <p:spPr>
          <a:xfrm>
            <a:off x="5506453" y="1086480"/>
            <a:ext cx="6419250" cy="4791806"/>
          </a:xfrm>
        </p:spPr>
        <p:txBody>
          <a:bodyPr>
            <a:normAutofit/>
          </a:bodyPr>
          <a:lstStyle/>
          <a:p>
            <a:r>
              <a:rPr lang="en-US" dirty="0"/>
              <a:t>2018 Movement on:</a:t>
            </a:r>
          </a:p>
          <a:p>
            <a:pPr lvl="1"/>
            <a:r>
              <a:rPr lang="en-US" dirty="0"/>
              <a:t>Stark exception for VBP arrangements</a:t>
            </a:r>
          </a:p>
          <a:p>
            <a:pPr lvl="1"/>
            <a:r>
              <a:rPr lang="en-US" dirty="0"/>
              <a:t>Elimination of 25% rule</a:t>
            </a:r>
          </a:p>
          <a:p>
            <a:pPr lvl="1"/>
            <a:r>
              <a:rPr lang="en-US" dirty="0"/>
              <a:t>Removing faulty hospital quality measures</a:t>
            </a:r>
          </a:p>
          <a:p>
            <a:pPr lvl="1"/>
            <a:r>
              <a:rPr lang="en-US" dirty="0"/>
              <a:t>Aligning physician and hospital EHR reporting requirements with greater flexibility</a:t>
            </a:r>
          </a:p>
          <a:p>
            <a:pPr lvl="1"/>
            <a:r>
              <a:rPr lang="en-US" dirty="0"/>
              <a:t>Allowing treating providers to access patients’ substance abuse disorder treatment records (Congressional)</a:t>
            </a:r>
          </a:p>
        </p:txBody>
      </p:sp>
    </p:spTree>
    <p:extLst>
      <p:ext uri="{BB962C8B-B14F-4D97-AF65-F5344CB8AC3E}">
        <p14:creationId xmlns:p14="http://schemas.microsoft.com/office/powerpoint/2010/main" val="202328449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08EBB-EF3E-4598-9D83-6D817EC394BD}"/>
              </a:ext>
            </a:extLst>
          </p:cNvPr>
          <p:cNvSpPr>
            <a:spLocks noGrp="1"/>
          </p:cNvSpPr>
          <p:nvPr>
            <p:ph type="title"/>
          </p:nvPr>
        </p:nvSpPr>
        <p:spPr/>
        <p:txBody>
          <a:bodyPr/>
          <a:lstStyle/>
          <a:p>
            <a:r>
              <a:rPr lang="en-US" dirty="0"/>
              <a:t>Administrative Wrap Up</a:t>
            </a:r>
          </a:p>
        </p:txBody>
      </p:sp>
      <p:sp>
        <p:nvSpPr>
          <p:cNvPr id="3" name="Content Placeholder 2">
            <a:extLst>
              <a:ext uri="{FF2B5EF4-FFF2-40B4-BE49-F238E27FC236}">
                <a16:creationId xmlns:a16="http://schemas.microsoft.com/office/drawing/2014/main" id="{55F36C13-4405-4912-952E-AF1767CACCB9}"/>
              </a:ext>
            </a:extLst>
          </p:cNvPr>
          <p:cNvSpPr>
            <a:spLocks noGrp="1"/>
          </p:cNvSpPr>
          <p:nvPr>
            <p:ph idx="1"/>
          </p:nvPr>
        </p:nvSpPr>
        <p:spPr/>
        <p:txBody>
          <a:bodyPr/>
          <a:lstStyle/>
          <a:p>
            <a:r>
              <a:rPr lang="en-US" dirty="0"/>
              <a:t>Dinner: 6:00 p.m., Oxford Theater</a:t>
            </a:r>
          </a:p>
          <a:p>
            <a:pPr lvl="1">
              <a:buFont typeface="Courier New" panose="02070309020205020404" pitchFamily="49" charset="0"/>
              <a:buChar char="o"/>
            </a:pPr>
            <a:r>
              <a:rPr lang="en-US" dirty="0"/>
              <a:t>Check-in with team in the back</a:t>
            </a:r>
          </a:p>
          <a:p>
            <a:r>
              <a:rPr lang="en-US" dirty="0"/>
              <a:t>Haunted Historical Walk: departs 7:00 p.m. from Oxford Theater</a:t>
            </a:r>
          </a:p>
          <a:p>
            <a:pPr lvl="1"/>
            <a:endParaRPr lang="en-US" dirty="0"/>
          </a:p>
          <a:p>
            <a:r>
              <a:rPr lang="en-US" dirty="0"/>
              <a:t>Tomorrow start:</a:t>
            </a:r>
          </a:p>
          <a:p>
            <a:pPr lvl="1"/>
            <a:r>
              <a:rPr lang="en-US" dirty="0"/>
              <a:t>Breakfast 7:30-8:00 a.m.</a:t>
            </a:r>
          </a:p>
          <a:p>
            <a:pPr lvl="1"/>
            <a:r>
              <a:rPr lang="en-US" dirty="0"/>
              <a:t>Welcome 8:00 a.m.</a:t>
            </a:r>
          </a:p>
        </p:txBody>
      </p:sp>
    </p:spTree>
    <p:extLst>
      <p:ext uri="{BB962C8B-B14F-4D97-AF65-F5344CB8AC3E}">
        <p14:creationId xmlns:p14="http://schemas.microsoft.com/office/powerpoint/2010/main" val="87947285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355DD-40FD-476B-A8A4-D2114DE56AD8}"/>
              </a:ext>
            </a:extLst>
          </p:cNvPr>
          <p:cNvSpPr>
            <a:spLocks noGrp="1"/>
          </p:cNvSpPr>
          <p:nvPr>
            <p:ph type="title"/>
          </p:nvPr>
        </p:nvSpPr>
        <p:spPr/>
        <p:txBody>
          <a:bodyPr/>
          <a:lstStyle/>
          <a:p>
            <a:r>
              <a:rPr lang="en-US" dirty="0"/>
              <a:t>Welcome – Day 3</a:t>
            </a:r>
          </a:p>
        </p:txBody>
      </p:sp>
      <p:sp>
        <p:nvSpPr>
          <p:cNvPr id="3" name="Content Placeholder 2">
            <a:extLst>
              <a:ext uri="{FF2B5EF4-FFF2-40B4-BE49-F238E27FC236}">
                <a16:creationId xmlns:a16="http://schemas.microsoft.com/office/drawing/2014/main" id="{25F72837-89D2-4343-8500-590380A249F9}"/>
              </a:ext>
            </a:extLst>
          </p:cNvPr>
          <p:cNvSpPr>
            <a:spLocks noGrp="1"/>
          </p:cNvSpPr>
          <p:nvPr>
            <p:ph idx="1"/>
          </p:nvPr>
        </p:nvSpPr>
        <p:spPr/>
        <p:txBody>
          <a:bodyPr/>
          <a:lstStyle/>
          <a:p>
            <a:r>
              <a:rPr lang="en-US" dirty="0"/>
              <a:t>Housekeeping</a:t>
            </a:r>
          </a:p>
          <a:p>
            <a:pPr lvl="1">
              <a:buFont typeface="Courier New" panose="02070309020205020404" pitchFamily="49" charset="0"/>
              <a:buChar char="o"/>
            </a:pPr>
            <a:r>
              <a:rPr lang="en-US" dirty="0"/>
              <a:t>CHA gold name tags</a:t>
            </a:r>
          </a:p>
          <a:p>
            <a:pPr lvl="1">
              <a:buFont typeface="Courier New" panose="02070309020205020404" pitchFamily="49" charset="0"/>
              <a:buChar char="o"/>
            </a:pPr>
            <a:r>
              <a:rPr lang="en-US" dirty="0"/>
              <a:t>John Savage Cell: 720.295.7187</a:t>
            </a:r>
          </a:p>
          <a:p>
            <a:pPr lvl="1">
              <a:buFont typeface="Courier New" panose="02070309020205020404" pitchFamily="49" charset="0"/>
              <a:buChar char="o"/>
            </a:pPr>
            <a:r>
              <a:rPr lang="en-US" dirty="0"/>
              <a:t>Invoices expected this quarter</a:t>
            </a:r>
          </a:p>
          <a:p>
            <a:pPr marL="457200" lvl="1" indent="0">
              <a:buNone/>
            </a:pPr>
            <a:endParaRPr lang="en-US" dirty="0"/>
          </a:p>
          <a:p>
            <a:r>
              <a:rPr lang="en-US" dirty="0"/>
              <a:t>Todays topics</a:t>
            </a:r>
          </a:p>
          <a:p>
            <a:pPr lvl="1">
              <a:buFont typeface="Courier New" panose="02070309020205020404" pitchFamily="49" charset="0"/>
              <a:buChar char="o"/>
            </a:pPr>
            <a:r>
              <a:rPr lang="en-US" dirty="0"/>
              <a:t>A2Q </a:t>
            </a:r>
          </a:p>
          <a:p>
            <a:pPr lvl="1">
              <a:buFont typeface="Courier New" panose="02070309020205020404" pitchFamily="49" charset="0"/>
              <a:buChar char="o"/>
            </a:pPr>
            <a:r>
              <a:rPr lang="en-US" strike="sngStrike" dirty="0"/>
              <a:t>SC’s Transformation</a:t>
            </a:r>
          </a:p>
          <a:p>
            <a:pPr lvl="1">
              <a:buFont typeface="Courier New" panose="02070309020205020404" pitchFamily="49" charset="0"/>
              <a:buChar char="o"/>
            </a:pPr>
            <a:r>
              <a:rPr lang="en-US" dirty="0"/>
              <a:t>Behavioral Health &amp; Substance Issues</a:t>
            </a:r>
          </a:p>
        </p:txBody>
      </p:sp>
    </p:spTree>
    <p:extLst>
      <p:ext uri="{BB962C8B-B14F-4D97-AF65-F5344CB8AC3E}">
        <p14:creationId xmlns:p14="http://schemas.microsoft.com/office/powerpoint/2010/main" val="355565145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F4A5A-C960-47C2-9E7E-A05AD1DAB10F}"/>
              </a:ext>
            </a:extLst>
          </p:cNvPr>
          <p:cNvSpPr>
            <a:spLocks noGrp="1"/>
          </p:cNvSpPr>
          <p:nvPr>
            <p:ph type="title"/>
          </p:nvPr>
        </p:nvSpPr>
        <p:spPr/>
        <p:txBody>
          <a:bodyPr/>
          <a:lstStyle/>
          <a:p>
            <a:r>
              <a:rPr lang="en-US" dirty="0"/>
              <a:t>Brainstorming the Future of A2Q</a:t>
            </a:r>
          </a:p>
        </p:txBody>
      </p:sp>
      <p:sp>
        <p:nvSpPr>
          <p:cNvPr id="3" name="Content Placeholder 2">
            <a:extLst>
              <a:ext uri="{FF2B5EF4-FFF2-40B4-BE49-F238E27FC236}">
                <a16:creationId xmlns:a16="http://schemas.microsoft.com/office/drawing/2014/main" id="{D7C92693-F3FB-47E4-AB20-13F8DEFA605F}"/>
              </a:ext>
            </a:extLst>
          </p:cNvPr>
          <p:cNvSpPr>
            <a:spLocks noGrp="1"/>
          </p:cNvSpPr>
          <p:nvPr>
            <p:ph idx="1"/>
          </p:nvPr>
        </p:nvSpPr>
        <p:spPr/>
        <p:txBody>
          <a:bodyPr/>
          <a:lstStyle/>
          <a:p>
            <a:r>
              <a:rPr lang="en-US" dirty="0"/>
              <a:t>Beth Dibbert, Wisconsin Hospital Association</a:t>
            </a:r>
          </a:p>
        </p:txBody>
      </p:sp>
      <p:pic>
        <p:nvPicPr>
          <p:cNvPr id="4" name="Picture 3">
            <a:extLst>
              <a:ext uri="{FF2B5EF4-FFF2-40B4-BE49-F238E27FC236}">
                <a16:creationId xmlns:a16="http://schemas.microsoft.com/office/drawing/2014/main" id="{CBD65560-40CE-4014-801E-30AE12834E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2696" y="3137886"/>
            <a:ext cx="2743200" cy="2092228"/>
          </a:xfrm>
          <a:prstGeom prst="rect">
            <a:avLst/>
          </a:prstGeom>
        </p:spPr>
      </p:pic>
    </p:spTree>
    <p:extLst>
      <p:ext uri="{BB962C8B-B14F-4D97-AF65-F5344CB8AC3E}">
        <p14:creationId xmlns:p14="http://schemas.microsoft.com/office/powerpoint/2010/main" val="150645494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DED03-5A6B-474D-8171-F05F8CB08F24}"/>
              </a:ext>
            </a:extLst>
          </p:cNvPr>
          <p:cNvSpPr>
            <a:spLocks noGrp="1"/>
          </p:cNvSpPr>
          <p:nvPr>
            <p:ph type="ctrTitle"/>
          </p:nvPr>
        </p:nvSpPr>
        <p:spPr/>
        <p:txBody>
          <a:bodyPr/>
          <a:lstStyle/>
          <a:p>
            <a:r>
              <a:rPr lang="en-US" dirty="0"/>
              <a:t>A2Q – Structure and Leadership </a:t>
            </a:r>
          </a:p>
        </p:txBody>
      </p:sp>
      <p:sp>
        <p:nvSpPr>
          <p:cNvPr id="4" name="Subtitle 3">
            <a:extLst>
              <a:ext uri="{FF2B5EF4-FFF2-40B4-BE49-F238E27FC236}">
                <a16:creationId xmlns:a16="http://schemas.microsoft.com/office/drawing/2014/main" id="{09CC38F3-3B56-4049-8225-99D37375FCDF}"/>
              </a:ext>
            </a:extLst>
          </p:cNvPr>
          <p:cNvSpPr>
            <a:spLocks noGrp="1"/>
          </p:cNvSpPr>
          <p:nvPr>
            <p:ph type="subTitle" idx="1"/>
          </p:nvPr>
        </p:nvSpPr>
        <p:spPr/>
        <p:txBody>
          <a:bodyPr/>
          <a:lstStyle/>
          <a:p>
            <a:r>
              <a:rPr lang="en-US" dirty="0"/>
              <a:t>Beth Dibbert</a:t>
            </a:r>
          </a:p>
          <a:p>
            <a:r>
              <a:rPr lang="en-US" dirty="0"/>
              <a:t>Chief Quality Officer</a:t>
            </a:r>
          </a:p>
          <a:p>
            <a:r>
              <a:rPr lang="en-US" dirty="0"/>
              <a:t>Wisconsin Hospital Association</a:t>
            </a:r>
          </a:p>
        </p:txBody>
      </p:sp>
    </p:spTree>
    <p:extLst>
      <p:ext uri="{BB962C8B-B14F-4D97-AF65-F5344CB8AC3E}">
        <p14:creationId xmlns:p14="http://schemas.microsoft.com/office/powerpoint/2010/main" val="180141695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D268D-D0C6-4860-BF55-C21DD9286C26}"/>
              </a:ext>
            </a:extLst>
          </p:cNvPr>
          <p:cNvSpPr>
            <a:spLocks noGrp="1"/>
          </p:cNvSpPr>
          <p:nvPr>
            <p:ph type="title"/>
          </p:nvPr>
        </p:nvSpPr>
        <p:spPr>
          <a:xfrm>
            <a:off x="1524000" y="289717"/>
            <a:ext cx="9347200" cy="884238"/>
          </a:xfrm>
        </p:spPr>
        <p:txBody>
          <a:bodyPr/>
          <a:lstStyle/>
          <a:p>
            <a:r>
              <a:rPr lang="en-US" dirty="0"/>
              <a:t>Framing – We Own A2Q</a:t>
            </a:r>
          </a:p>
        </p:txBody>
      </p:sp>
      <p:sp>
        <p:nvSpPr>
          <p:cNvPr id="4" name="Content Placeholder 3">
            <a:extLst>
              <a:ext uri="{FF2B5EF4-FFF2-40B4-BE49-F238E27FC236}">
                <a16:creationId xmlns:a16="http://schemas.microsoft.com/office/drawing/2014/main" id="{5EB5FD7B-1233-4AD0-8275-20BAD3A38489}"/>
              </a:ext>
            </a:extLst>
          </p:cNvPr>
          <p:cNvSpPr>
            <a:spLocks noGrp="1"/>
          </p:cNvSpPr>
          <p:nvPr>
            <p:ph sz="half" idx="1"/>
          </p:nvPr>
        </p:nvSpPr>
        <p:spPr>
          <a:xfrm>
            <a:off x="609600" y="1444753"/>
            <a:ext cx="5384800" cy="4681412"/>
          </a:xfrm>
        </p:spPr>
        <p:txBody>
          <a:bodyPr/>
          <a:lstStyle/>
          <a:p>
            <a:r>
              <a:rPr lang="en-US" dirty="0"/>
              <a:t>Spring Meeting – Chicago (AHA and Joint Commission updates)</a:t>
            </a:r>
          </a:p>
          <a:p>
            <a:r>
              <a:rPr lang="en-US" dirty="0"/>
              <a:t>Fall Meeting – various locations, agendas, etc.</a:t>
            </a:r>
          </a:p>
          <a:p>
            <a:r>
              <a:rPr lang="en-US" dirty="0"/>
              <a:t> Monthly calls – updates from AHA</a:t>
            </a:r>
          </a:p>
        </p:txBody>
      </p:sp>
      <p:sp>
        <p:nvSpPr>
          <p:cNvPr id="5" name="Content Placeholder 4">
            <a:extLst>
              <a:ext uri="{FF2B5EF4-FFF2-40B4-BE49-F238E27FC236}">
                <a16:creationId xmlns:a16="http://schemas.microsoft.com/office/drawing/2014/main" id="{6F01325F-E3D3-405A-9BE3-4D590EA928DD}"/>
              </a:ext>
            </a:extLst>
          </p:cNvPr>
          <p:cNvSpPr>
            <a:spLocks noGrp="1"/>
          </p:cNvSpPr>
          <p:nvPr>
            <p:ph sz="half" idx="2"/>
          </p:nvPr>
        </p:nvSpPr>
        <p:spPr>
          <a:xfrm>
            <a:off x="6197600" y="1444753"/>
            <a:ext cx="5384800" cy="4681412"/>
          </a:xfrm>
        </p:spPr>
        <p:txBody>
          <a:bodyPr/>
          <a:lstStyle/>
          <a:p>
            <a:r>
              <a:rPr lang="en-US" dirty="0"/>
              <a:t>Departure and arrival of members of this group are not formally announced</a:t>
            </a:r>
          </a:p>
          <a:p>
            <a:r>
              <a:rPr lang="en-US" dirty="0"/>
              <a:t>Leadership for event and agenda planning is “presumed”</a:t>
            </a:r>
          </a:p>
          <a:p>
            <a:r>
              <a:rPr lang="en-US" dirty="0"/>
              <a:t>History of the group is not documented formally</a:t>
            </a:r>
          </a:p>
          <a:p>
            <a:r>
              <a:rPr lang="en-US" dirty="0"/>
              <a:t>Generally not organized</a:t>
            </a:r>
          </a:p>
        </p:txBody>
      </p:sp>
    </p:spTree>
    <p:extLst>
      <p:ext uri="{BB962C8B-B14F-4D97-AF65-F5344CB8AC3E}">
        <p14:creationId xmlns:p14="http://schemas.microsoft.com/office/powerpoint/2010/main" val="386326578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4D6A4E4-637B-48B4-8022-05352DB06D15}"/>
              </a:ext>
            </a:extLst>
          </p:cNvPr>
          <p:cNvSpPr>
            <a:spLocks noGrp="1"/>
          </p:cNvSpPr>
          <p:nvPr>
            <p:ph type="title"/>
          </p:nvPr>
        </p:nvSpPr>
        <p:spPr>
          <a:xfrm>
            <a:off x="1422400" y="659000"/>
            <a:ext cx="9347200" cy="884238"/>
          </a:xfrm>
        </p:spPr>
        <p:txBody>
          <a:bodyPr/>
          <a:lstStyle/>
          <a:p>
            <a:r>
              <a:rPr lang="en-US" dirty="0"/>
              <a:t>Are we okay? </a:t>
            </a:r>
          </a:p>
        </p:txBody>
      </p:sp>
      <p:sp>
        <p:nvSpPr>
          <p:cNvPr id="6" name="Content Placeholder 5">
            <a:extLst>
              <a:ext uri="{FF2B5EF4-FFF2-40B4-BE49-F238E27FC236}">
                <a16:creationId xmlns:a16="http://schemas.microsoft.com/office/drawing/2014/main" id="{888CF40B-7D26-4027-A6F8-10548151113B}"/>
              </a:ext>
            </a:extLst>
          </p:cNvPr>
          <p:cNvSpPr>
            <a:spLocks noGrp="1"/>
          </p:cNvSpPr>
          <p:nvPr>
            <p:ph idx="1"/>
          </p:nvPr>
        </p:nvSpPr>
        <p:spPr>
          <a:xfrm>
            <a:off x="609600" y="1543238"/>
            <a:ext cx="10972800" cy="3992563"/>
          </a:xfrm>
        </p:spPr>
        <p:txBody>
          <a:bodyPr/>
          <a:lstStyle/>
          <a:p>
            <a:r>
              <a:rPr lang="en-US" dirty="0"/>
              <a:t>What are the benefits/risks of the status quo?</a:t>
            </a:r>
          </a:p>
          <a:p>
            <a:r>
              <a:rPr lang="en-US" dirty="0"/>
              <a:t>If we want a more formalized leadership structure, what would it look like?</a:t>
            </a:r>
          </a:p>
          <a:p>
            <a:r>
              <a:rPr lang="en-US" dirty="0"/>
              <a:t>How do we balance benefit/burden of a more formalized leadership structure?</a:t>
            </a:r>
          </a:p>
        </p:txBody>
      </p:sp>
    </p:spTree>
    <p:extLst>
      <p:ext uri="{BB962C8B-B14F-4D97-AF65-F5344CB8AC3E}">
        <p14:creationId xmlns:p14="http://schemas.microsoft.com/office/powerpoint/2010/main" val="413217891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DB3FD-4A0B-4222-B51D-EB437D91D1A4}"/>
              </a:ext>
            </a:extLst>
          </p:cNvPr>
          <p:cNvSpPr>
            <a:spLocks noGrp="1"/>
          </p:cNvSpPr>
          <p:nvPr>
            <p:ph type="title"/>
          </p:nvPr>
        </p:nvSpPr>
        <p:spPr>
          <a:xfrm>
            <a:off x="1422400" y="731836"/>
            <a:ext cx="9347200" cy="884238"/>
          </a:xfrm>
        </p:spPr>
        <p:txBody>
          <a:bodyPr/>
          <a:lstStyle/>
          <a:p>
            <a:r>
              <a:rPr lang="en-US" dirty="0"/>
              <a:t>A2IRNET model</a:t>
            </a:r>
          </a:p>
        </p:txBody>
      </p:sp>
      <p:sp>
        <p:nvSpPr>
          <p:cNvPr id="3" name="Content Placeholder 2">
            <a:extLst>
              <a:ext uri="{FF2B5EF4-FFF2-40B4-BE49-F238E27FC236}">
                <a16:creationId xmlns:a16="http://schemas.microsoft.com/office/drawing/2014/main" id="{9DE5489C-84EF-4797-A25C-766B9A02D5D5}"/>
              </a:ext>
            </a:extLst>
          </p:cNvPr>
          <p:cNvSpPr>
            <a:spLocks noGrp="1"/>
          </p:cNvSpPr>
          <p:nvPr>
            <p:ph idx="1"/>
          </p:nvPr>
        </p:nvSpPr>
        <p:spPr>
          <a:xfrm>
            <a:off x="609600" y="1767841"/>
            <a:ext cx="10972800" cy="3992563"/>
          </a:xfrm>
        </p:spPr>
        <p:txBody>
          <a:bodyPr/>
          <a:lstStyle/>
          <a:p>
            <a:r>
              <a:rPr lang="en-US" dirty="0"/>
              <a:t>Planning committee volunteers for the next year’s events</a:t>
            </a:r>
          </a:p>
          <a:p>
            <a:pPr lvl="1"/>
            <a:r>
              <a:rPr lang="en-US" dirty="0"/>
              <a:t>Meets regularly via conference call and pitches in to help out</a:t>
            </a:r>
          </a:p>
          <a:p>
            <a:r>
              <a:rPr lang="en-US" dirty="0"/>
              <a:t>In addition to the planning committee there are two leaders elected every year – the chair and the host</a:t>
            </a:r>
          </a:p>
          <a:p>
            <a:pPr lvl="1"/>
            <a:r>
              <a:rPr lang="en-US" dirty="0"/>
              <a:t>The chair is responsible for “content”</a:t>
            </a:r>
          </a:p>
          <a:p>
            <a:pPr lvl="1"/>
            <a:r>
              <a:rPr lang="en-US" dirty="0"/>
              <a:t>The host is responsible for logistics and “fun stuff”</a:t>
            </a:r>
          </a:p>
          <a:p>
            <a:pPr lvl="1"/>
            <a:r>
              <a:rPr lang="en-US" dirty="0"/>
              <a:t>Elected two years ahead of when they will serve (apprenticeship and fallback in case of a committee member departure)</a:t>
            </a:r>
          </a:p>
          <a:p>
            <a:pPr marL="0" indent="0">
              <a:buNone/>
            </a:pPr>
            <a:endParaRPr lang="en-US" dirty="0"/>
          </a:p>
        </p:txBody>
      </p:sp>
    </p:spTree>
    <p:extLst>
      <p:ext uri="{BB962C8B-B14F-4D97-AF65-F5344CB8AC3E}">
        <p14:creationId xmlns:p14="http://schemas.microsoft.com/office/powerpoint/2010/main" val="323820735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77D8A-669D-4C87-AF08-31B9FC51378B}"/>
              </a:ext>
            </a:extLst>
          </p:cNvPr>
          <p:cNvSpPr>
            <a:spLocks noGrp="1"/>
          </p:cNvSpPr>
          <p:nvPr>
            <p:ph type="title"/>
          </p:nvPr>
        </p:nvSpPr>
        <p:spPr/>
        <p:txBody>
          <a:bodyPr/>
          <a:lstStyle/>
          <a:p>
            <a:r>
              <a:rPr lang="en-US" dirty="0"/>
              <a:t>Jim’s Suggestion</a:t>
            </a:r>
          </a:p>
        </p:txBody>
      </p:sp>
      <p:sp>
        <p:nvSpPr>
          <p:cNvPr id="3" name="Content Placeholder 2">
            <a:extLst>
              <a:ext uri="{FF2B5EF4-FFF2-40B4-BE49-F238E27FC236}">
                <a16:creationId xmlns:a16="http://schemas.microsoft.com/office/drawing/2014/main" id="{4990AB06-8575-4570-85EA-ED9AB04A80DC}"/>
              </a:ext>
            </a:extLst>
          </p:cNvPr>
          <p:cNvSpPr>
            <a:spLocks noGrp="1"/>
          </p:cNvSpPr>
          <p:nvPr>
            <p:ph idx="1"/>
          </p:nvPr>
        </p:nvSpPr>
        <p:spPr/>
        <p:txBody>
          <a:bodyPr/>
          <a:lstStyle/>
          <a:p>
            <a:r>
              <a:rPr lang="en-US" dirty="0"/>
              <a:t>A2Q “council” </a:t>
            </a:r>
          </a:p>
          <a:p>
            <a:pPr lvl="1"/>
            <a:r>
              <a:rPr lang="en-US" dirty="0"/>
              <a:t>Small group that stays in touch </a:t>
            </a:r>
          </a:p>
          <a:p>
            <a:pPr lvl="1"/>
            <a:r>
              <a:rPr lang="en-US" dirty="0"/>
              <a:t>Makes sure A2Q is “on track” for the next year(s)</a:t>
            </a:r>
          </a:p>
          <a:p>
            <a:pPr lvl="1"/>
            <a:r>
              <a:rPr lang="en-US" dirty="0"/>
              <a:t>Could be made up of past 2 fall hosts and next 2 year fall hosts</a:t>
            </a:r>
          </a:p>
          <a:p>
            <a:r>
              <a:rPr lang="en-US" dirty="0"/>
              <a:t>Additional duties (added by me)?</a:t>
            </a:r>
          </a:p>
          <a:p>
            <a:pPr lvl="1"/>
            <a:r>
              <a:rPr lang="en-US" dirty="0"/>
              <a:t>Keep a history?</a:t>
            </a:r>
          </a:p>
          <a:p>
            <a:pPr lvl="1"/>
            <a:r>
              <a:rPr lang="en-US" dirty="0"/>
              <a:t>Onboard and orient new members?</a:t>
            </a:r>
          </a:p>
        </p:txBody>
      </p:sp>
    </p:spTree>
    <p:extLst>
      <p:ext uri="{BB962C8B-B14F-4D97-AF65-F5344CB8AC3E}">
        <p14:creationId xmlns:p14="http://schemas.microsoft.com/office/powerpoint/2010/main" val="2363166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9A503-AED9-4C6E-86A1-2B0ABC5BB2EA}"/>
              </a:ext>
            </a:extLst>
          </p:cNvPr>
          <p:cNvSpPr>
            <a:spLocks noGrp="1"/>
          </p:cNvSpPr>
          <p:nvPr>
            <p:ph type="ctrTitle"/>
          </p:nvPr>
        </p:nvSpPr>
        <p:spPr/>
        <p:txBody>
          <a:bodyPr/>
          <a:lstStyle/>
          <a:p>
            <a:r>
              <a:rPr lang="en-US" dirty="0"/>
              <a:t>Discussion and Choices…..</a:t>
            </a:r>
          </a:p>
        </p:txBody>
      </p:sp>
    </p:spTree>
    <p:extLst>
      <p:ext uri="{BB962C8B-B14F-4D97-AF65-F5344CB8AC3E}">
        <p14:creationId xmlns:p14="http://schemas.microsoft.com/office/powerpoint/2010/main" val="163153059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allpapercave.com/wp/VX67mpv.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738" y="-76200"/>
            <a:ext cx="9223262" cy="74370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24000" y="-76200"/>
            <a:ext cx="97536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libri"/>
                <a:ea typeface="+mn-ea"/>
                <a:cs typeface="+mn-cs"/>
              </a:rPr>
              <a:t>Save the Date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libri"/>
                <a:ea typeface="+mn-ea"/>
                <a:cs typeface="+mn-cs"/>
              </a:rPr>
              <a:t>2019 A2Q Fall Meeting</a:t>
            </a:r>
          </a:p>
        </p:txBody>
      </p:sp>
      <p:sp>
        <p:nvSpPr>
          <p:cNvPr id="4" name="TextBox 3"/>
          <p:cNvSpPr txBox="1"/>
          <p:nvPr/>
        </p:nvSpPr>
        <p:spPr>
          <a:xfrm>
            <a:off x="1597138" y="1371600"/>
            <a:ext cx="9223262"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October 27-29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Boston Loews Hotel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Boston, MA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www.loewshotels.com/boston-hotel</a:t>
            </a:r>
          </a:p>
        </p:txBody>
      </p:sp>
      <p:pic>
        <p:nvPicPr>
          <p:cNvPr id="9" name="Picture 8" descr="http://mhaint/commTools/logo/MHA_Horiz_Hires_RGB_2016.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26020" y="6221730"/>
            <a:ext cx="3141980" cy="636270"/>
          </a:xfrm>
          <a:prstGeom prst="rect">
            <a:avLst/>
          </a:prstGeom>
          <a:noFill/>
          <a:ln>
            <a:noFill/>
          </a:ln>
        </p:spPr>
      </p:pic>
      <p:sp>
        <p:nvSpPr>
          <p:cNvPr id="10" name="TextBox 9"/>
          <p:cNvSpPr txBox="1"/>
          <p:nvPr/>
        </p:nvSpPr>
        <p:spPr>
          <a:xfrm>
            <a:off x="5659120" y="6341864"/>
            <a:ext cx="18669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small" spc="0" normalizeH="0" baseline="0" noProof="0" dirty="0">
                <a:ln>
                  <a:noFill/>
                </a:ln>
                <a:solidFill>
                  <a:prstClr val="white"/>
                </a:solidFill>
                <a:effectLst/>
                <a:uLnTx/>
                <a:uFillTx/>
                <a:latin typeface="Calibri"/>
                <a:ea typeface="+mn-ea"/>
                <a:cs typeface="+mn-cs"/>
              </a:rPr>
              <a:t>Hosted by</a:t>
            </a:r>
          </a:p>
        </p:txBody>
      </p:sp>
      <p:sp>
        <p:nvSpPr>
          <p:cNvPr id="11" name="TextBox 10"/>
          <p:cNvSpPr txBox="1"/>
          <p:nvPr/>
        </p:nvSpPr>
        <p:spPr>
          <a:xfrm>
            <a:off x="1524001" y="6059270"/>
            <a:ext cx="295636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small" spc="0" normalizeH="0" baseline="0" noProof="0" dirty="0">
                <a:ln>
                  <a:noFill/>
                </a:ln>
                <a:solidFill>
                  <a:prstClr val="white"/>
                </a:solidFill>
                <a:effectLst/>
                <a:uLnTx/>
                <a:uFillTx/>
                <a:latin typeface="Calibri"/>
                <a:ea typeface="+mn-ea"/>
                <a:cs typeface="+mn-cs"/>
              </a:rPr>
              <a:t>Registration details and agenda will be available soon.</a:t>
            </a:r>
          </a:p>
        </p:txBody>
      </p:sp>
      <p:sp>
        <p:nvSpPr>
          <p:cNvPr id="12" name="TextBox 11"/>
          <p:cNvSpPr txBox="1"/>
          <p:nvPr/>
        </p:nvSpPr>
        <p:spPr>
          <a:xfrm>
            <a:off x="1524001" y="5325070"/>
            <a:ext cx="252348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small" spc="0" normalizeH="0" baseline="0" noProof="0" dirty="0">
                <a:ln>
                  <a:noFill/>
                </a:ln>
                <a:solidFill>
                  <a:prstClr val="white"/>
                </a:solidFill>
                <a:effectLst/>
                <a:uLnTx/>
                <a:uFillTx/>
                <a:latin typeface="Calibri"/>
                <a:ea typeface="+mn-ea"/>
                <a:cs typeface="+mn-cs"/>
              </a:rPr>
              <a:t>For questions, contact: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pnoga@mhalink.org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47148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Reducing Burden: Potential Progress</a:t>
            </a:r>
          </a:p>
        </p:txBody>
      </p:sp>
      <p:sp>
        <p:nvSpPr>
          <p:cNvPr id="6" name="Content Placeholder 5"/>
          <p:cNvSpPr>
            <a:spLocks noGrp="1"/>
          </p:cNvSpPr>
          <p:nvPr>
            <p:ph idx="10"/>
          </p:nvPr>
        </p:nvSpPr>
        <p:spPr>
          <a:xfrm>
            <a:off x="5506453" y="1143000"/>
            <a:ext cx="6419250" cy="5283200"/>
          </a:xfrm>
        </p:spPr>
        <p:txBody>
          <a:bodyPr>
            <a:normAutofit/>
          </a:bodyPr>
          <a:lstStyle/>
          <a:p>
            <a:pPr marL="342900" indent="-342900" eaLnBrk="0" hangingPunct="0">
              <a:spcBef>
                <a:spcPct val="20000"/>
              </a:spcBef>
              <a:buFont typeface="Arial" pitchFamily="34" charset="0"/>
              <a:buChar char="•"/>
              <a:defRPr/>
            </a:pPr>
            <a:r>
              <a:rPr lang="en-US" sz="2400" b="1" kern="0" dirty="0">
                <a:solidFill>
                  <a:srgbClr val="000000"/>
                </a:solidFill>
                <a:latin typeface="Arial"/>
              </a:rPr>
              <a:t>CMS RFI on Stark and HHS OIG RFI on Anti-Kickback Statute (AKS)</a:t>
            </a:r>
          </a:p>
          <a:p>
            <a:pPr marL="800100" lvl="1" indent="-342900" eaLnBrk="0" hangingPunct="0">
              <a:spcBef>
                <a:spcPct val="20000"/>
              </a:spcBef>
              <a:buFont typeface="Arial" pitchFamily="34" charset="0"/>
              <a:buChar char="•"/>
              <a:defRPr/>
            </a:pPr>
            <a:r>
              <a:rPr lang="en-US" sz="2000" kern="0" dirty="0">
                <a:solidFill>
                  <a:srgbClr val="000000"/>
                </a:solidFill>
                <a:latin typeface="Arial"/>
              </a:rPr>
              <a:t>Stark RFI released June 25; comment period closed Aug. 24</a:t>
            </a:r>
          </a:p>
          <a:p>
            <a:pPr marL="800100" lvl="1" indent="-342900" eaLnBrk="0" hangingPunct="0">
              <a:spcBef>
                <a:spcPct val="20000"/>
              </a:spcBef>
              <a:buFont typeface="Arial" pitchFamily="34" charset="0"/>
              <a:buChar char="•"/>
              <a:defRPr/>
            </a:pPr>
            <a:r>
              <a:rPr lang="en-US" sz="2000" kern="0" dirty="0">
                <a:solidFill>
                  <a:srgbClr val="000000"/>
                </a:solidFill>
                <a:latin typeface="Arial"/>
              </a:rPr>
              <a:t>AKS RFI released Aug. 24; comments due Oct. 26</a:t>
            </a:r>
          </a:p>
          <a:p>
            <a:pPr marL="342900" indent="-342900" eaLnBrk="0" hangingPunct="0">
              <a:spcBef>
                <a:spcPct val="20000"/>
              </a:spcBef>
              <a:buFont typeface="Arial" pitchFamily="34" charset="0"/>
              <a:buChar char="•"/>
              <a:defRPr/>
            </a:pPr>
            <a:endParaRPr lang="en-US" sz="2400" b="1" kern="0" dirty="0">
              <a:solidFill>
                <a:srgbClr val="000000"/>
              </a:solidFill>
              <a:latin typeface="Arial"/>
            </a:endParaRPr>
          </a:p>
          <a:p>
            <a:pPr marL="342900" indent="-342900" eaLnBrk="0" hangingPunct="0">
              <a:spcBef>
                <a:spcPct val="20000"/>
              </a:spcBef>
              <a:buFont typeface="Arial" pitchFamily="34" charset="0"/>
              <a:buChar char="•"/>
              <a:defRPr/>
            </a:pPr>
            <a:r>
              <a:rPr lang="en-US" sz="2400" b="1" kern="0" dirty="0">
                <a:solidFill>
                  <a:srgbClr val="000000"/>
                </a:solidFill>
                <a:latin typeface="Arial"/>
              </a:rPr>
              <a:t>CMS forthcoming guidance</a:t>
            </a:r>
          </a:p>
          <a:p>
            <a:pPr marL="800100" lvl="1" indent="-342900" eaLnBrk="0" hangingPunct="0">
              <a:spcBef>
                <a:spcPct val="20000"/>
              </a:spcBef>
              <a:buFont typeface="Arial" pitchFamily="34" charset="0"/>
              <a:buChar char="•"/>
              <a:defRPr/>
            </a:pPr>
            <a:r>
              <a:rPr lang="en-US" sz="2000" kern="0" dirty="0">
                <a:solidFill>
                  <a:srgbClr val="000000"/>
                </a:solidFill>
                <a:latin typeface="Arial"/>
              </a:rPr>
              <a:t>Ligature risk</a:t>
            </a:r>
          </a:p>
          <a:p>
            <a:pPr marL="800100" lvl="1" indent="-342900" eaLnBrk="0" hangingPunct="0">
              <a:spcBef>
                <a:spcPct val="20000"/>
              </a:spcBef>
              <a:buFont typeface="Arial" pitchFamily="34" charset="0"/>
              <a:buChar char="•"/>
              <a:defRPr/>
            </a:pPr>
            <a:r>
              <a:rPr lang="en-US" sz="2000" kern="0" dirty="0">
                <a:solidFill>
                  <a:srgbClr val="000000"/>
                </a:solidFill>
                <a:latin typeface="Arial"/>
              </a:rPr>
              <a:t>Co-location</a:t>
            </a:r>
          </a:p>
          <a:p>
            <a:pPr marL="800100" lvl="1" indent="-342900" eaLnBrk="0" hangingPunct="0">
              <a:spcBef>
                <a:spcPct val="20000"/>
              </a:spcBef>
              <a:buFont typeface="Arial" pitchFamily="34" charset="0"/>
              <a:buChar char="•"/>
              <a:defRPr/>
            </a:pPr>
            <a:r>
              <a:rPr lang="en-US" sz="2000" kern="0" dirty="0">
                <a:solidFill>
                  <a:srgbClr val="000000"/>
                </a:solidFill>
                <a:latin typeface="Arial"/>
              </a:rPr>
              <a:t>EMTALA issues</a:t>
            </a:r>
          </a:p>
          <a:p>
            <a:endParaRPr lang="en-US" dirty="0"/>
          </a:p>
        </p:txBody>
      </p:sp>
      <p:pic>
        <p:nvPicPr>
          <p:cNvPr id="7" name="Picture 4" descr="Image result for alarm clock"/>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773724" y="768950"/>
            <a:ext cx="4381038" cy="4381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5307854"/>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14B27-58C7-417E-8AF8-2BDE98045CF8}"/>
              </a:ext>
            </a:extLst>
          </p:cNvPr>
          <p:cNvSpPr>
            <a:spLocks noGrp="1"/>
          </p:cNvSpPr>
          <p:nvPr>
            <p:ph type="title"/>
          </p:nvPr>
        </p:nvSpPr>
        <p:spPr/>
        <p:txBody>
          <a:bodyPr/>
          <a:lstStyle/>
          <a:p>
            <a:r>
              <a:rPr lang="en-US" dirty="0"/>
              <a:t>Association Transformation</a:t>
            </a:r>
          </a:p>
        </p:txBody>
      </p:sp>
      <p:sp>
        <p:nvSpPr>
          <p:cNvPr id="3" name="Content Placeholder 2">
            <a:extLst>
              <a:ext uri="{FF2B5EF4-FFF2-40B4-BE49-F238E27FC236}">
                <a16:creationId xmlns:a16="http://schemas.microsoft.com/office/drawing/2014/main" id="{AE133B1B-9965-4EDD-89AB-F83E5D5A8546}"/>
              </a:ext>
            </a:extLst>
          </p:cNvPr>
          <p:cNvSpPr>
            <a:spLocks noGrp="1"/>
          </p:cNvSpPr>
          <p:nvPr>
            <p:ph idx="1"/>
          </p:nvPr>
        </p:nvSpPr>
        <p:spPr/>
        <p:txBody>
          <a:bodyPr/>
          <a:lstStyle/>
          <a:p>
            <a:r>
              <a:rPr lang="en-US" dirty="0"/>
              <a:t>Lorri Gibbons, South Carolina Hospital Association</a:t>
            </a:r>
          </a:p>
        </p:txBody>
      </p:sp>
      <p:pic>
        <p:nvPicPr>
          <p:cNvPr id="4" name="Picture 3">
            <a:extLst>
              <a:ext uri="{FF2B5EF4-FFF2-40B4-BE49-F238E27FC236}">
                <a16:creationId xmlns:a16="http://schemas.microsoft.com/office/drawing/2014/main" id="{BEE8AAB5-6ECF-4D67-982D-EA05DCE1D6C2}"/>
              </a:ext>
            </a:extLst>
          </p:cNvPr>
          <p:cNvPicPr>
            <a:picLocks noChangeAspect="1"/>
          </p:cNvPicPr>
          <p:nvPr/>
        </p:nvPicPr>
        <p:blipFill>
          <a:blip r:embed="rId2"/>
          <a:stretch>
            <a:fillRect/>
          </a:stretch>
        </p:blipFill>
        <p:spPr>
          <a:xfrm>
            <a:off x="4724400" y="2861095"/>
            <a:ext cx="2743200" cy="881414"/>
          </a:xfrm>
          <a:prstGeom prst="rect">
            <a:avLst/>
          </a:prstGeom>
        </p:spPr>
      </p:pic>
    </p:spTree>
    <p:extLst>
      <p:ext uri="{BB962C8B-B14F-4D97-AF65-F5344CB8AC3E}">
        <p14:creationId xmlns:p14="http://schemas.microsoft.com/office/powerpoint/2010/main" val="306659587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normAutofit/>
          </a:bodyPr>
          <a:lstStyle/>
          <a:p>
            <a:r>
              <a:rPr lang="en-US" sz="3600" dirty="0"/>
              <a:t>“Transformation”</a:t>
            </a:r>
          </a:p>
        </p:txBody>
      </p:sp>
      <p:sp>
        <p:nvSpPr>
          <p:cNvPr id="6" name="Text Placeholder 5"/>
          <p:cNvSpPr>
            <a:spLocks noGrp="1"/>
          </p:cNvSpPr>
          <p:nvPr>
            <p:ph type="body" sz="quarter" idx="11"/>
          </p:nvPr>
        </p:nvSpPr>
        <p:spPr>
          <a:xfrm>
            <a:off x="6857655" y="2952957"/>
            <a:ext cx="4868862" cy="366713"/>
          </a:xfrm>
        </p:spPr>
        <p:txBody>
          <a:bodyPr>
            <a:noAutofit/>
          </a:bodyPr>
          <a:lstStyle/>
          <a:p>
            <a:r>
              <a:rPr lang="en-US" sz="2800" dirty="0"/>
              <a:t>Transforming what?????</a:t>
            </a:r>
          </a:p>
        </p:txBody>
      </p:sp>
      <p:sp>
        <p:nvSpPr>
          <p:cNvPr id="7" name="Text Placeholder 6"/>
          <p:cNvSpPr>
            <a:spLocks noGrp="1"/>
          </p:cNvSpPr>
          <p:nvPr>
            <p:ph type="body" sz="quarter" idx="12"/>
          </p:nvPr>
        </p:nvSpPr>
        <p:spPr/>
        <p:txBody>
          <a:bodyPr>
            <a:normAutofit fontScale="92500" lnSpcReduction="10000"/>
          </a:bodyPr>
          <a:lstStyle/>
          <a:p>
            <a:r>
              <a:rPr lang="en-US" dirty="0"/>
              <a:t>Lorri Gibbons, RN, MSHL, CPHQ</a:t>
            </a:r>
          </a:p>
          <a:p>
            <a:r>
              <a:rPr lang="en-US" dirty="0"/>
              <a:t>Vice President, Development, SCHREF</a:t>
            </a:r>
          </a:p>
        </p:txBody>
      </p:sp>
    </p:spTree>
    <p:extLst>
      <p:ext uri="{BB962C8B-B14F-4D97-AF65-F5344CB8AC3E}">
        <p14:creationId xmlns:p14="http://schemas.microsoft.com/office/powerpoint/2010/main" val="73827888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768A5-5CE8-49F8-8830-B26EC7F3E2F8}"/>
              </a:ext>
            </a:extLst>
          </p:cNvPr>
          <p:cNvSpPr>
            <a:spLocks noGrp="1"/>
          </p:cNvSpPr>
          <p:nvPr>
            <p:ph type="title"/>
          </p:nvPr>
        </p:nvSpPr>
        <p:spPr/>
        <p:txBody>
          <a:bodyPr/>
          <a:lstStyle/>
          <a:p>
            <a:r>
              <a:rPr lang="en-US" dirty="0"/>
              <a:t>Needs, Wants, Desires</a:t>
            </a:r>
          </a:p>
        </p:txBody>
      </p:sp>
      <p:sp>
        <p:nvSpPr>
          <p:cNvPr id="3" name="Content Placeholder 2">
            <a:extLst>
              <a:ext uri="{FF2B5EF4-FFF2-40B4-BE49-F238E27FC236}">
                <a16:creationId xmlns:a16="http://schemas.microsoft.com/office/drawing/2014/main" id="{08F2E0A1-9901-40E3-8357-F33F63795F5C}"/>
              </a:ext>
            </a:extLst>
          </p:cNvPr>
          <p:cNvSpPr>
            <a:spLocks noGrp="1"/>
          </p:cNvSpPr>
          <p:nvPr>
            <p:ph idx="1"/>
          </p:nvPr>
        </p:nvSpPr>
        <p:spPr>
          <a:xfrm>
            <a:off x="632619" y="1457739"/>
            <a:ext cx="10926762" cy="4584287"/>
          </a:xfrm>
        </p:spPr>
        <p:txBody>
          <a:bodyPr>
            <a:normAutofit fontScale="77500" lnSpcReduction="20000"/>
          </a:bodyPr>
          <a:lstStyle/>
          <a:p>
            <a:pPr marL="342900" lvl="0" indent="-342900">
              <a:buFont typeface="Arial" panose="020B0604020202020204" pitchFamily="34" charset="0"/>
              <a:buChar char="•"/>
            </a:pPr>
            <a:r>
              <a:rPr lang="en-US" dirty="0"/>
              <a:t>Focus on things that the hospitals care about </a:t>
            </a:r>
          </a:p>
          <a:p>
            <a:pPr lvl="0"/>
            <a:endParaRPr lang="en-US" dirty="0"/>
          </a:p>
          <a:p>
            <a:pPr marL="342900" lvl="0" indent="-342900">
              <a:buFont typeface="Arial" panose="020B0604020202020204" pitchFamily="34" charset="0"/>
              <a:buChar char="•"/>
            </a:pPr>
            <a:r>
              <a:rPr lang="en-US" dirty="0"/>
              <a:t>Provide more focus and a succinct approach on visits, less individual visits</a:t>
            </a:r>
          </a:p>
          <a:p>
            <a:pPr marL="0" lvl="0" indent="0">
              <a:buNone/>
            </a:pPr>
            <a:endParaRPr lang="en-US" dirty="0"/>
          </a:p>
          <a:p>
            <a:pPr marL="342900" lvl="0" indent="-342900">
              <a:buFont typeface="Arial" panose="020B0604020202020204" pitchFamily="34" charset="0"/>
              <a:buChar char="•"/>
            </a:pPr>
            <a:r>
              <a:rPr lang="en-US" dirty="0"/>
              <a:t>Want more data</a:t>
            </a:r>
            <a:br>
              <a:rPr lang="en-US" dirty="0"/>
            </a:br>
            <a:endParaRPr lang="en-US" dirty="0"/>
          </a:p>
          <a:p>
            <a:pPr marL="342900" lvl="0" indent="-342900">
              <a:buFont typeface="Arial" panose="020B0604020202020204" pitchFamily="34" charset="0"/>
              <a:buChar char="•"/>
            </a:pPr>
            <a:r>
              <a:rPr lang="en-US" dirty="0"/>
              <a:t>Self select areas of concern/improvement – SCHA’s urgent needs are not necessarily the hospital’s urgent need! </a:t>
            </a:r>
          </a:p>
          <a:p>
            <a:pPr lvl="0"/>
            <a:endParaRPr lang="en-US" dirty="0"/>
          </a:p>
          <a:p>
            <a:pPr marL="342900" indent="-342900">
              <a:buFont typeface="Arial" panose="020B0604020202020204" pitchFamily="34" charset="0"/>
              <a:buChar char="•"/>
            </a:pPr>
            <a:r>
              <a:rPr lang="en-US" dirty="0"/>
              <a:t>Priorities areas were identified and set by our members:</a:t>
            </a:r>
          </a:p>
          <a:p>
            <a:r>
              <a:rPr lang="en-US" dirty="0">
                <a:solidFill>
                  <a:schemeClr val="tx1">
                    <a:lumMod val="75000"/>
                    <a:lumOff val="25000"/>
                  </a:schemeClr>
                </a:solidFill>
              </a:rPr>
              <a:t>		</a:t>
            </a:r>
            <a:r>
              <a:rPr lang="en-US" dirty="0">
                <a:solidFill>
                  <a:schemeClr val="tx1">
                    <a:lumMod val="50000"/>
                    <a:lumOff val="50000"/>
                  </a:schemeClr>
                </a:solidFill>
              </a:rPr>
              <a:t>community health</a:t>
            </a:r>
          </a:p>
          <a:p>
            <a:r>
              <a:rPr lang="en-US" dirty="0">
                <a:solidFill>
                  <a:schemeClr val="tx1">
                    <a:lumMod val="50000"/>
                    <a:lumOff val="50000"/>
                  </a:schemeClr>
                </a:solidFill>
              </a:rPr>
              <a:t>		reliability </a:t>
            </a:r>
          </a:p>
          <a:p>
            <a:r>
              <a:rPr lang="en-US" dirty="0">
                <a:solidFill>
                  <a:schemeClr val="tx1">
                    <a:lumMod val="50000"/>
                    <a:lumOff val="50000"/>
                  </a:schemeClr>
                </a:solidFill>
              </a:rPr>
              <a:t>		workforce</a:t>
            </a:r>
          </a:p>
          <a:p>
            <a:pPr marL="342900" lvl="0" indent="-34290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4221925714"/>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26253-CC1D-4FB1-9C53-5391D37B5639}"/>
              </a:ext>
            </a:extLst>
          </p:cNvPr>
          <p:cNvSpPr>
            <a:spLocks noGrp="1"/>
          </p:cNvSpPr>
          <p:nvPr>
            <p:ph type="title"/>
          </p:nvPr>
        </p:nvSpPr>
        <p:spPr>
          <a:xfrm>
            <a:off x="427038" y="292201"/>
            <a:ext cx="10926762" cy="1295746"/>
          </a:xfrm>
        </p:spPr>
        <p:txBody>
          <a:bodyPr/>
          <a:lstStyle/>
          <a:p>
            <a:r>
              <a:rPr lang="en-US" dirty="0"/>
              <a:t>Outcome</a:t>
            </a:r>
          </a:p>
        </p:txBody>
      </p:sp>
      <p:sp>
        <p:nvSpPr>
          <p:cNvPr id="3" name="Content Placeholder 2">
            <a:extLst>
              <a:ext uri="{FF2B5EF4-FFF2-40B4-BE49-F238E27FC236}">
                <a16:creationId xmlns:a16="http://schemas.microsoft.com/office/drawing/2014/main" id="{079311CD-3235-4BF5-8605-CE0A398A7409}"/>
              </a:ext>
            </a:extLst>
          </p:cNvPr>
          <p:cNvSpPr>
            <a:spLocks noGrp="1"/>
          </p:cNvSpPr>
          <p:nvPr>
            <p:ph idx="1"/>
          </p:nvPr>
        </p:nvSpPr>
        <p:spPr>
          <a:xfrm>
            <a:off x="427038" y="2231834"/>
            <a:ext cx="10926762" cy="4351338"/>
          </a:xfrm>
        </p:spPr>
        <p:txBody>
          <a:bodyPr/>
          <a:lstStyle/>
          <a:p>
            <a:pPr marL="342900" lvl="0" indent="-342900">
              <a:buFont typeface="Arial" panose="020B0604020202020204" pitchFamily="34" charset="0"/>
              <a:buChar char="•"/>
            </a:pPr>
            <a:r>
              <a:rPr lang="en-US" dirty="0"/>
              <a:t>The </a:t>
            </a:r>
            <a:r>
              <a:rPr lang="en-US" dirty="0">
                <a:solidFill>
                  <a:schemeClr val="tx1">
                    <a:lumMod val="50000"/>
                    <a:lumOff val="50000"/>
                  </a:schemeClr>
                </a:solidFill>
              </a:rPr>
              <a:t>strategic plan </a:t>
            </a:r>
            <a:r>
              <a:rPr lang="en-US" dirty="0"/>
              <a:t>for SCHA was created focusing on the three identified areas – community health, reliability and workforce.</a:t>
            </a:r>
          </a:p>
          <a:p>
            <a:pPr marL="0" lvl="0" indent="0">
              <a:buNone/>
            </a:pPr>
            <a:endParaRPr lang="en-US" dirty="0"/>
          </a:p>
          <a:p>
            <a:pPr marL="342900" lvl="0" indent="-342900">
              <a:buFont typeface="Arial" panose="020B0604020202020204" pitchFamily="34" charset="0"/>
              <a:buChar char="•"/>
            </a:pPr>
            <a:r>
              <a:rPr lang="en-US" dirty="0"/>
              <a:t>Tasked with building an approach that offers customized support based on the facility’s data.  </a:t>
            </a:r>
          </a:p>
          <a:p>
            <a:pPr lvl="0"/>
            <a:endParaRPr lang="en-US" dirty="0"/>
          </a:p>
          <a:p>
            <a:pPr marL="342900" lvl="0" indent="-342900">
              <a:buFont typeface="Arial" panose="020B0604020202020204" pitchFamily="34" charset="0"/>
              <a:buChar char="•"/>
            </a:pPr>
            <a:r>
              <a:rPr lang="en-US" dirty="0"/>
              <a:t> Overarching goals is to improve the health status of South Carolina!</a:t>
            </a:r>
          </a:p>
          <a:p>
            <a:endParaRPr lang="en-US" dirty="0"/>
          </a:p>
        </p:txBody>
      </p:sp>
    </p:spTree>
    <p:extLst>
      <p:ext uri="{BB962C8B-B14F-4D97-AF65-F5344CB8AC3E}">
        <p14:creationId xmlns:p14="http://schemas.microsoft.com/office/powerpoint/2010/main" val="112503257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D0E4639-700E-4AA8-9C88-41DD81F7A22D}"/>
              </a:ext>
            </a:extLst>
          </p:cNvPr>
          <p:cNvSpPr>
            <a:spLocks noGrp="1"/>
          </p:cNvSpPr>
          <p:nvPr>
            <p:ph idx="10"/>
          </p:nvPr>
        </p:nvSpPr>
        <p:spPr/>
        <p:txBody>
          <a:bodyPr/>
          <a:lstStyle/>
          <a:p>
            <a:pPr algn="ctr"/>
            <a:endParaRPr lang="en-US" dirty="0"/>
          </a:p>
          <a:p>
            <a:pPr algn="ctr"/>
            <a:endParaRPr lang="en-US" dirty="0"/>
          </a:p>
          <a:p>
            <a:pPr algn="ctr"/>
            <a:endParaRPr lang="en-US" dirty="0"/>
          </a:p>
          <a:p>
            <a:pPr algn="ctr"/>
            <a:endParaRPr lang="en-US" dirty="0"/>
          </a:p>
          <a:p>
            <a:pPr algn="ctr"/>
            <a:r>
              <a:rPr lang="en-US" dirty="0"/>
              <a:t>Our Aha Moment……………</a:t>
            </a:r>
          </a:p>
          <a:p>
            <a:pPr algn="ctr"/>
            <a:endParaRPr lang="en-US" dirty="0"/>
          </a:p>
          <a:p>
            <a:pPr algn="ctr"/>
            <a:r>
              <a:rPr lang="en-US" sz="4400" dirty="0"/>
              <a:t>Transformation at SCHA!</a:t>
            </a:r>
          </a:p>
          <a:p>
            <a:endParaRPr lang="en-US" dirty="0"/>
          </a:p>
        </p:txBody>
      </p:sp>
    </p:spTree>
    <p:extLst>
      <p:ext uri="{BB962C8B-B14F-4D97-AF65-F5344CB8AC3E}">
        <p14:creationId xmlns:p14="http://schemas.microsoft.com/office/powerpoint/2010/main" val="374352001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D32AE-C380-4B63-B026-544EFC5DBEFB}"/>
              </a:ext>
            </a:extLst>
          </p:cNvPr>
          <p:cNvSpPr>
            <a:spLocks noGrp="1"/>
          </p:cNvSpPr>
          <p:nvPr>
            <p:ph type="title"/>
          </p:nvPr>
        </p:nvSpPr>
        <p:spPr/>
        <p:txBody>
          <a:bodyPr>
            <a:normAutofit/>
          </a:bodyPr>
          <a:lstStyle/>
          <a:p>
            <a:r>
              <a:rPr lang="en-US" sz="3600" b="1" dirty="0"/>
              <a:t>Outline of Transformation Team hospital visit</a:t>
            </a:r>
            <a:endParaRPr lang="en-US" sz="3600" dirty="0"/>
          </a:p>
        </p:txBody>
      </p:sp>
      <p:sp>
        <p:nvSpPr>
          <p:cNvPr id="3" name="Content Placeholder 2">
            <a:extLst>
              <a:ext uri="{FF2B5EF4-FFF2-40B4-BE49-F238E27FC236}">
                <a16:creationId xmlns:a16="http://schemas.microsoft.com/office/drawing/2014/main" id="{324CF99F-0B99-4BAA-AB7D-790F26513A4F}"/>
              </a:ext>
            </a:extLst>
          </p:cNvPr>
          <p:cNvSpPr>
            <a:spLocks noGrp="1"/>
          </p:cNvSpPr>
          <p:nvPr>
            <p:ph idx="1"/>
          </p:nvPr>
        </p:nvSpPr>
        <p:spPr/>
        <p:txBody>
          <a:bodyPr>
            <a:normAutofit fontScale="85000" lnSpcReduction="20000"/>
          </a:bodyPr>
          <a:lstStyle/>
          <a:p>
            <a:pPr marL="342900" indent="-342900">
              <a:buFont typeface="Arial" panose="020B0604020202020204" pitchFamily="34" charset="0"/>
              <a:buChar char="•"/>
            </a:pPr>
            <a:r>
              <a:rPr lang="en-US" dirty="0"/>
              <a:t>Introduction and purpose of the meeting – We LISTENED to you!</a:t>
            </a:r>
          </a:p>
          <a:p>
            <a:endParaRPr lang="en-US" dirty="0"/>
          </a:p>
          <a:p>
            <a:pPr marL="342900" lvl="0" indent="-342900">
              <a:buFont typeface="Arial" panose="020B0604020202020204" pitchFamily="34" charset="0"/>
              <a:buChar char="•"/>
            </a:pPr>
            <a:r>
              <a:rPr lang="en-US" dirty="0"/>
              <a:t>Transformation of Quality, Safety and Population Health approach and support under community, reliability and workforce priorities</a:t>
            </a:r>
          </a:p>
          <a:p>
            <a:pPr lvl="0"/>
            <a:endParaRPr lang="en-US" dirty="0"/>
          </a:p>
          <a:p>
            <a:pPr marL="342900" lvl="0" indent="-342900">
              <a:buFont typeface="Arial" panose="020B0604020202020204" pitchFamily="34" charset="0"/>
              <a:buChar char="•"/>
            </a:pPr>
            <a:r>
              <a:rPr lang="en-US" dirty="0"/>
              <a:t>Start meaningful dialogue with c-suite.  Decision making/identified priorities set by hospital and based on data (</a:t>
            </a:r>
            <a:r>
              <a:rPr lang="en-US" i="1" dirty="0"/>
              <a:t>By the Numbers</a:t>
            </a:r>
            <a:r>
              <a:rPr lang="en-US" dirty="0"/>
              <a:t>)</a:t>
            </a:r>
          </a:p>
          <a:p>
            <a:pPr lvl="0"/>
            <a:endParaRPr lang="en-US" dirty="0"/>
          </a:p>
          <a:p>
            <a:pPr marL="342900" lvl="0" indent="-342900">
              <a:buFont typeface="Arial" panose="020B0604020202020204" pitchFamily="34" charset="0"/>
              <a:buChar char="•"/>
            </a:pPr>
            <a:r>
              <a:rPr lang="en-US" dirty="0"/>
              <a:t>SCHA can provide support through all of our existing service lines and also research hospital suggestions/ideas for new SCHA innovation.</a:t>
            </a:r>
          </a:p>
          <a:p>
            <a:pPr lvl="0"/>
            <a:endParaRPr lang="en-US" dirty="0"/>
          </a:p>
          <a:p>
            <a:pPr marL="342900" lvl="0" indent="-342900">
              <a:buFont typeface="Arial" panose="020B0604020202020204" pitchFamily="34" charset="0"/>
              <a:buChar char="•"/>
            </a:pPr>
            <a:r>
              <a:rPr lang="en-US" dirty="0"/>
              <a:t>Self-select areas for support/improvement</a:t>
            </a:r>
          </a:p>
          <a:p>
            <a:pPr marL="0" indent="0">
              <a:buNone/>
            </a:pPr>
            <a:endParaRPr lang="en-US" dirty="0"/>
          </a:p>
          <a:p>
            <a:endParaRPr lang="en-US" dirty="0"/>
          </a:p>
        </p:txBody>
      </p:sp>
    </p:spTree>
    <p:extLst>
      <p:ext uri="{BB962C8B-B14F-4D97-AF65-F5344CB8AC3E}">
        <p14:creationId xmlns:p14="http://schemas.microsoft.com/office/powerpoint/2010/main" val="337582959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105D1C2A-2882-4650-9188-5557B49F99EA}"/>
              </a:ext>
            </a:extLst>
          </p:cNvPr>
          <p:cNvPicPr>
            <a:picLocks noGrp="1" noChangeAspect="1"/>
          </p:cNvPicPr>
          <p:nvPr>
            <p:ph idx="10"/>
          </p:nvPr>
        </p:nvPicPr>
        <p:blipFill>
          <a:blip r:embed="rId3"/>
          <a:stretch>
            <a:fillRect/>
          </a:stretch>
        </p:blipFill>
        <p:spPr>
          <a:xfrm>
            <a:off x="1387011" y="0"/>
            <a:ext cx="9000161" cy="6858000"/>
          </a:xfrm>
          <a:prstGeom prst="rect">
            <a:avLst/>
          </a:prstGeom>
        </p:spPr>
      </p:pic>
    </p:spTree>
    <p:extLst>
      <p:ext uri="{BB962C8B-B14F-4D97-AF65-F5344CB8AC3E}">
        <p14:creationId xmlns:p14="http://schemas.microsoft.com/office/powerpoint/2010/main" val="335569076"/>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83264857-2B92-4DFD-B3FF-33B1E0859654}"/>
              </a:ext>
            </a:extLst>
          </p:cNvPr>
          <p:cNvPicPr>
            <a:picLocks noGrp="1" noChangeAspect="1"/>
          </p:cNvPicPr>
          <p:nvPr>
            <p:ph idx="10"/>
          </p:nvPr>
        </p:nvPicPr>
        <p:blipFill>
          <a:blip r:embed="rId3"/>
          <a:stretch>
            <a:fillRect/>
          </a:stretch>
        </p:blipFill>
        <p:spPr>
          <a:xfrm>
            <a:off x="1315092" y="-1"/>
            <a:ext cx="9267290" cy="6858001"/>
          </a:xfrm>
          <a:prstGeom prst="rect">
            <a:avLst/>
          </a:prstGeom>
        </p:spPr>
      </p:pic>
    </p:spTree>
    <p:extLst>
      <p:ext uri="{BB962C8B-B14F-4D97-AF65-F5344CB8AC3E}">
        <p14:creationId xmlns:p14="http://schemas.microsoft.com/office/powerpoint/2010/main" val="1818130469"/>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CED7CAB9-AA53-40BD-A7A6-6679C17BFBEE}"/>
              </a:ext>
            </a:extLst>
          </p:cNvPr>
          <p:cNvPicPr>
            <a:picLocks noGrp="1" noChangeAspect="1"/>
          </p:cNvPicPr>
          <p:nvPr>
            <p:ph idx="10"/>
          </p:nvPr>
        </p:nvPicPr>
        <p:blipFill>
          <a:blip r:embed="rId3" cstate="print">
            <a:extLst>
              <a:ext uri="{28A0092B-C50C-407E-A947-70E740481C1C}">
                <a14:useLocalDpi xmlns:a14="http://schemas.microsoft.com/office/drawing/2010/main" val="0"/>
              </a:ext>
            </a:extLst>
          </a:blip>
          <a:stretch>
            <a:fillRect/>
          </a:stretch>
        </p:blipFill>
        <p:spPr>
          <a:xfrm>
            <a:off x="1469204" y="0"/>
            <a:ext cx="8702212" cy="6858000"/>
          </a:xfrm>
          <a:prstGeom prst="rect">
            <a:avLst/>
          </a:prstGeom>
        </p:spPr>
      </p:pic>
    </p:spTree>
    <p:extLst>
      <p:ext uri="{BB962C8B-B14F-4D97-AF65-F5344CB8AC3E}">
        <p14:creationId xmlns:p14="http://schemas.microsoft.com/office/powerpoint/2010/main" val="2482050258"/>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36DEF77C-E15B-4D15-B5C2-5B0005799DBA}"/>
              </a:ext>
            </a:extLst>
          </p:cNvPr>
          <p:cNvPicPr>
            <a:picLocks noGrp="1" noChangeAspect="1"/>
          </p:cNvPicPr>
          <p:nvPr>
            <p:ph idx="10"/>
          </p:nvPr>
        </p:nvPicPr>
        <p:blipFill>
          <a:blip r:embed="rId3" cstate="print">
            <a:extLst>
              <a:ext uri="{28A0092B-C50C-407E-A947-70E740481C1C}">
                <a14:useLocalDpi xmlns:a14="http://schemas.microsoft.com/office/drawing/2010/main" val="0"/>
              </a:ext>
            </a:extLst>
          </a:blip>
          <a:stretch>
            <a:fillRect/>
          </a:stretch>
        </p:blipFill>
        <p:spPr>
          <a:xfrm>
            <a:off x="1561672" y="0"/>
            <a:ext cx="8897420" cy="6858000"/>
          </a:xfrm>
          <a:prstGeom prst="rect">
            <a:avLst/>
          </a:prstGeom>
        </p:spPr>
      </p:pic>
    </p:spTree>
    <p:extLst>
      <p:ext uri="{BB962C8B-B14F-4D97-AF65-F5344CB8AC3E}">
        <p14:creationId xmlns:p14="http://schemas.microsoft.com/office/powerpoint/2010/main" val="39566351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36869-059E-694E-89DA-366D0BF62161}"/>
              </a:ext>
            </a:extLst>
          </p:cNvPr>
          <p:cNvSpPr>
            <a:spLocks noGrp="1"/>
          </p:cNvSpPr>
          <p:nvPr>
            <p:ph type="title"/>
          </p:nvPr>
        </p:nvSpPr>
        <p:spPr/>
        <p:txBody>
          <a:bodyPr/>
          <a:lstStyle/>
          <a:p>
            <a:r>
              <a:rPr lang="en-US" dirty="0"/>
              <a:t>Calendar Year (CY) Proposed Rules</a:t>
            </a:r>
          </a:p>
        </p:txBody>
      </p:sp>
      <p:sp>
        <p:nvSpPr>
          <p:cNvPr id="3" name="Content Placeholder 2">
            <a:extLst>
              <a:ext uri="{FF2B5EF4-FFF2-40B4-BE49-F238E27FC236}">
                <a16:creationId xmlns:a16="http://schemas.microsoft.com/office/drawing/2014/main" id="{18BAC12E-77B0-5840-B72A-62AA41397927}"/>
              </a:ext>
            </a:extLst>
          </p:cNvPr>
          <p:cNvSpPr>
            <a:spLocks noGrp="1"/>
          </p:cNvSpPr>
          <p:nvPr>
            <p:ph idx="1"/>
          </p:nvPr>
        </p:nvSpPr>
        <p:spPr>
          <a:xfrm>
            <a:off x="395437" y="1086480"/>
            <a:ext cx="11337383" cy="1739847"/>
          </a:xfrm>
        </p:spPr>
        <p:txBody>
          <a:bodyPr>
            <a:normAutofit fontScale="92500" lnSpcReduction="20000"/>
          </a:bodyPr>
          <a:lstStyle/>
          <a:p>
            <a:r>
              <a:rPr lang="en-US" dirty="0"/>
              <a:t>Burden Reduction</a:t>
            </a:r>
          </a:p>
          <a:p>
            <a:r>
              <a:rPr lang="en-US" dirty="0"/>
              <a:t>Outpatient/ASC</a:t>
            </a:r>
          </a:p>
          <a:p>
            <a:r>
              <a:rPr lang="en-US" dirty="0"/>
              <a:t>Home Health </a:t>
            </a:r>
          </a:p>
          <a:p>
            <a:r>
              <a:rPr lang="en-US" dirty="0"/>
              <a:t>Medicare Shared Savings Program</a:t>
            </a:r>
          </a:p>
        </p:txBody>
      </p:sp>
      <p:sp>
        <p:nvSpPr>
          <p:cNvPr id="4" name="Title 1">
            <a:extLst>
              <a:ext uri="{FF2B5EF4-FFF2-40B4-BE49-F238E27FC236}">
                <a16:creationId xmlns:a16="http://schemas.microsoft.com/office/drawing/2014/main" id="{C6936869-059E-694E-89DA-366D0BF62161}"/>
              </a:ext>
            </a:extLst>
          </p:cNvPr>
          <p:cNvSpPr txBox="1">
            <a:spLocks/>
          </p:cNvSpPr>
          <p:nvPr/>
        </p:nvSpPr>
        <p:spPr>
          <a:xfrm>
            <a:off x="395437" y="2864650"/>
            <a:ext cx="10515600" cy="5974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400" b="1" kern="1200">
                <a:solidFill>
                  <a:srgbClr val="003087"/>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400" b="1" i="0" u="none" strike="noStrike" kern="1200" cap="none" spc="0" normalizeH="0" baseline="0" noProof="0" dirty="0">
                <a:ln>
                  <a:noFill/>
                </a:ln>
                <a:solidFill>
                  <a:srgbClr val="003087"/>
                </a:solidFill>
                <a:effectLst/>
                <a:uLnTx/>
                <a:uFillTx/>
                <a:latin typeface="Arial" panose="020B0604020202020204" pitchFamily="34" charset="0"/>
                <a:ea typeface="+mj-ea"/>
                <a:cs typeface="Arial" panose="020B0604020202020204" pitchFamily="34" charset="0"/>
              </a:rPr>
              <a:t>Fiscal Year (CY) Final Rules</a:t>
            </a:r>
          </a:p>
        </p:txBody>
      </p:sp>
      <p:sp>
        <p:nvSpPr>
          <p:cNvPr id="5" name="Content Placeholder 2">
            <a:extLst>
              <a:ext uri="{FF2B5EF4-FFF2-40B4-BE49-F238E27FC236}">
                <a16:creationId xmlns:a16="http://schemas.microsoft.com/office/drawing/2014/main" id="{18BAC12E-77B0-5840-B72A-62AA41397927}"/>
              </a:ext>
            </a:extLst>
          </p:cNvPr>
          <p:cNvSpPr txBox="1">
            <a:spLocks/>
          </p:cNvSpPr>
          <p:nvPr/>
        </p:nvSpPr>
        <p:spPr>
          <a:xfrm>
            <a:off x="395436" y="3580802"/>
            <a:ext cx="11337383" cy="300620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rgbClr val="9D2235"/>
              </a:buClr>
              <a:buFont typeface="Wingdings" pitchFamily="2" charset="2"/>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9D2235"/>
              </a:buClr>
              <a:buFont typeface="Wingdings" pitchFamily="2" charset="2"/>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9D2235"/>
              </a:buClr>
              <a:buFont typeface="Wingdings" pitchFamily="2" charset="2"/>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9D2235"/>
              </a:buClr>
              <a:buFont typeface="Wingdings" pitchFamily="2" charset="2"/>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9D2235"/>
              </a:buClr>
              <a:buFont typeface="Wingdings" pitchFamily="2" charset="2"/>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9D2235"/>
              </a:buClr>
              <a:buSzTx/>
              <a:buFont typeface="Wingdings" pitchFamily="2" charset="2"/>
              <a:buChar char="§"/>
              <a:tabLst/>
              <a:defRPr/>
            </a:pPr>
            <a:r>
              <a:rPr kumimoji="0" lang="en-US" sz="2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Inpatient </a:t>
            </a:r>
          </a:p>
          <a:p>
            <a:pPr marL="228600" marR="0" lvl="0" indent="-228600" algn="l" defTabSz="914400" rtl="0" eaLnBrk="1" fontAlgn="auto" latinLnBrk="0" hangingPunct="1">
              <a:lnSpc>
                <a:spcPct val="90000"/>
              </a:lnSpc>
              <a:spcBef>
                <a:spcPts val="1000"/>
              </a:spcBef>
              <a:spcAft>
                <a:spcPts val="0"/>
              </a:spcAft>
              <a:buClr>
                <a:srgbClr val="9D2235"/>
              </a:buClr>
              <a:buSzTx/>
              <a:buFont typeface="Wingdings" pitchFamily="2" charset="2"/>
              <a:buChar char="§"/>
              <a:tabLst/>
              <a:defRPr/>
            </a:pPr>
            <a:r>
              <a:rPr kumimoji="0" lang="en-US" sz="2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Physician Fee Schedule (PFS)/MACRA Quality Payment Program</a:t>
            </a:r>
          </a:p>
          <a:p>
            <a:pPr marL="228600" marR="0" lvl="0" indent="-228600" algn="l" defTabSz="914400" rtl="0" eaLnBrk="1" fontAlgn="auto" latinLnBrk="0" hangingPunct="1">
              <a:lnSpc>
                <a:spcPct val="90000"/>
              </a:lnSpc>
              <a:spcBef>
                <a:spcPts val="1000"/>
              </a:spcBef>
              <a:spcAft>
                <a:spcPts val="0"/>
              </a:spcAft>
              <a:buClr>
                <a:srgbClr val="9D2235"/>
              </a:buClr>
              <a:buSzTx/>
              <a:buFont typeface="Wingdings" pitchFamily="2" charset="2"/>
              <a:buChar char="§"/>
              <a:tabLst/>
              <a:defRPr/>
            </a:pPr>
            <a:r>
              <a:rPr kumimoji="0" lang="en-US" sz="2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Inpatient Psychiatric Facility</a:t>
            </a:r>
          </a:p>
          <a:p>
            <a:pPr marL="228600" marR="0" lvl="0" indent="-228600" algn="l" defTabSz="914400" rtl="0" eaLnBrk="1" fontAlgn="auto" latinLnBrk="0" hangingPunct="1">
              <a:lnSpc>
                <a:spcPct val="90000"/>
              </a:lnSpc>
              <a:spcBef>
                <a:spcPts val="1000"/>
              </a:spcBef>
              <a:spcAft>
                <a:spcPts val="0"/>
              </a:spcAft>
              <a:buClr>
                <a:srgbClr val="9D2235"/>
              </a:buClr>
              <a:buSzTx/>
              <a:buFont typeface="Wingdings" pitchFamily="2" charset="2"/>
              <a:buChar char="§"/>
              <a:tabLst/>
              <a:defRPr/>
            </a:pPr>
            <a:r>
              <a:rPr kumimoji="0" lang="en-US" sz="2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Post-acute Care</a:t>
            </a:r>
          </a:p>
          <a:p>
            <a:pPr marL="685800" marR="0" lvl="1" indent="-228600" algn="l" defTabSz="914400" rtl="0" eaLnBrk="1" fontAlgn="auto" latinLnBrk="0" hangingPunct="1">
              <a:lnSpc>
                <a:spcPct val="90000"/>
              </a:lnSpc>
              <a:spcBef>
                <a:spcPts val="500"/>
              </a:spcBef>
              <a:spcAft>
                <a:spcPts val="0"/>
              </a:spcAft>
              <a:buClr>
                <a:srgbClr val="9D2235"/>
              </a:buClr>
              <a:buSzTx/>
              <a:buFont typeface="Wingdings" pitchFamily="2" charset="2"/>
              <a:buChar char="§"/>
              <a:tabLst/>
              <a:defRPr/>
            </a:pPr>
            <a:r>
              <a:rPr kumimoji="0" lang="en-US" sz="24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Inpatient Psych</a:t>
            </a:r>
          </a:p>
          <a:p>
            <a:pPr marL="685800" marR="0" lvl="1" indent="-228600" algn="l" defTabSz="914400" rtl="0" eaLnBrk="1" fontAlgn="auto" latinLnBrk="0" hangingPunct="1">
              <a:lnSpc>
                <a:spcPct val="90000"/>
              </a:lnSpc>
              <a:spcBef>
                <a:spcPts val="500"/>
              </a:spcBef>
              <a:spcAft>
                <a:spcPts val="0"/>
              </a:spcAft>
              <a:buClr>
                <a:srgbClr val="9D2235"/>
              </a:buClr>
              <a:buSzTx/>
              <a:buFont typeface="Wingdings" pitchFamily="2" charset="2"/>
              <a:buChar char="§"/>
              <a:tabLst/>
              <a:defRPr/>
            </a:pPr>
            <a:r>
              <a:rPr kumimoji="0" lang="en-US" sz="24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Long-term Care Hospitals</a:t>
            </a:r>
          </a:p>
          <a:p>
            <a:pPr marL="685800" marR="0" lvl="1" indent="-228600" algn="l" defTabSz="914400" rtl="0" eaLnBrk="1" fontAlgn="auto" latinLnBrk="0" hangingPunct="1">
              <a:lnSpc>
                <a:spcPct val="90000"/>
              </a:lnSpc>
              <a:spcBef>
                <a:spcPts val="500"/>
              </a:spcBef>
              <a:spcAft>
                <a:spcPts val="0"/>
              </a:spcAft>
              <a:buClr>
                <a:srgbClr val="9D2235"/>
              </a:buClr>
              <a:buSzTx/>
              <a:buFont typeface="Wingdings" pitchFamily="2" charset="2"/>
              <a:buChar char="§"/>
              <a:tabLst/>
              <a:defRPr/>
            </a:pPr>
            <a:r>
              <a:rPr kumimoji="0" lang="en-US" sz="24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Skilled Nursing Facilities</a:t>
            </a:r>
          </a:p>
          <a:p>
            <a:pPr marL="228600" marR="0" lvl="0" indent="-228600" algn="l" defTabSz="914400" rtl="0" eaLnBrk="1" fontAlgn="auto" latinLnBrk="0" hangingPunct="1">
              <a:lnSpc>
                <a:spcPct val="90000"/>
              </a:lnSpc>
              <a:spcBef>
                <a:spcPts val="1000"/>
              </a:spcBef>
              <a:spcAft>
                <a:spcPts val="0"/>
              </a:spcAft>
              <a:buClr>
                <a:srgbClr val="9D2235"/>
              </a:buClr>
              <a:buSzTx/>
              <a:buFont typeface="Wingdings" pitchFamily="2" charset="2"/>
              <a:buChar char="§"/>
              <a:tabLst/>
              <a:defRPr/>
            </a:pPr>
            <a:endParaRPr kumimoji="0" lang="en-US" sz="2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2175492"/>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E2F3FA6C-E8BE-4019-993B-D529BC65D126}"/>
              </a:ext>
            </a:extLst>
          </p:cNvPr>
          <p:cNvPicPr>
            <a:picLocks noGrp="1" noChangeAspect="1"/>
          </p:cNvPicPr>
          <p:nvPr>
            <p:ph idx="10"/>
          </p:nvPr>
        </p:nvPicPr>
        <p:blipFill>
          <a:blip r:embed="rId3" cstate="print">
            <a:extLst>
              <a:ext uri="{28A0092B-C50C-407E-A947-70E740481C1C}">
                <a14:useLocalDpi xmlns:a14="http://schemas.microsoft.com/office/drawing/2010/main" val="0"/>
              </a:ext>
            </a:extLst>
          </a:blip>
          <a:stretch>
            <a:fillRect/>
          </a:stretch>
        </p:blipFill>
        <p:spPr>
          <a:xfrm>
            <a:off x="1746606" y="0"/>
            <a:ext cx="8188503" cy="6858000"/>
          </a:xfrm>
          <a:prstGeom prst="rect">
            <a:avLst/>
          </a:prstGeom>
        </p:spPr>
      </p:pic>
    </p:spTree>
    <p:extLst>
      <p:ext uri="{BB962C8B-B14F-4D97-AF65-F5344CB8AC3E}">
        <p14:creationId xmlns:p14="http://schemas.microsoft.com/office/powerpoint/2010/main" val="3944527940"/>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4BA9E2AD-C5A1-401A-A623-2777D6570168}"/>
              </a:ext>
            </a:extLst>
          </p:cNvPr>
          <p:cNvPicPr>
            <a:picLocks noGrp="1" noChangeAspect="1"/>
          </p:cNvPicPr>
          <p:nvPr>
            <p:ph idx="10"/>
          </p:nvPr>
        </p:nvPicPr>
        <p:blipFill>
          <a:blip r:embed="rId3" cstate="print">
            <a:extLst>
              <a:ext uri="{28A0092B-C50C-407E-A947-70E740481C1C}">
                <a14:useLocalDpi xmlns:a14="http://schemas.microsoft.com/office/drawing/2010/main" val="0"/>
              </a:ext>
            </a:extLst>
          </a:blip>
          <a:stretch>
            <a:fillRect/>
          </a:stretch>
        </p:blipFill>
        <p:spPr>
          <a:xfrm>
            <a:off x="1397285" y="0"/>
            <a:ext cx="8825502" cy="6858000"/>
          </a:xfrm>
          <a:prstGeom prst="rect">
            <a:avLst/>
          </a:prstGeom>
        </p:spPr>
      </p:pic>
    </p:spTree>
    <p:extLst>
      <p:ext uri="{BB962C8B-B14F-4D97-AF65-F5344CB8AC3E}">
        <p14:creationId xmlns:p14="http://schemas.microsoft.com/office/powerpoint/2010/main" val="3415337937"/>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661BA-7B36-4DE7-B616-7A7A358AA2F2}"/>
              </a:ext>
            </a:extLst>
          </p:cNvPr>
          <p:cNvSpPr>
            <a:spLocks noGrp="1"/>
          </p:cNvSpPr>
          <p:nvPr>
            <p:ph type="title"/>
          </p:nvPr>
        </p:nvSpPr>
        <p:spPr/>
        <p:txBody>
          <a:bodyPr>
            <a:normAutofit/>
          </a:bodyPr>
          <a:lstStyle/>
          <a:p>
            <a:r>
              <a:rPr lang="en-US" dirty="0"/>
              <a:t>Collective Impact</a:t>
            </a:r>
            <a:br>
              <a:rPr lang="en-US" dirty="0"/>
            </a:br>
            <a:endParaRPr lang="en-US" dirty="0"/>
          </a:p>
        </p:txBody>
      </p:sp>
      <p:sp>
        <p:nvSpPr>
          <p:cNvPr id="3" name="Content Placeholder 2">
            <a:extLst>
              <a:ext uri="{FF2B5EF4-FFF2-40B4-BE49-F238E27FC236}">
                <a16:creationId xmlns:a16="http://schemas.microsoft.com/office/drawing/2014/main" id="{5A2EFC33-B818-4098-AC98-2B7D28DF2750}"/>
              </a:ext>
            </a:extLst>
          </p:cNvPr>
          <p:cNvSpPr>
            <a:spLocks noGrp="1"/>
          </p:cNvSpPr>
          <p:nvPr>
            <p:ph idx="1"/>
          </p:nvPr>
        </p:nvSpPr>
        <p:spPr>
          <a:xfrm>
            <a:off x="427038" y="1420645"/>
            <a:ext cx="10926762" cy="4351338"/>
          </a:xfrm>
        </p:spPr>
        <p:txBody>
          <a:bodyPr>
            <a:normAutofit fontScale="92500" lnSpcReduction="10000"/>
          </a:bodyPr>
          <a:lstStyle/>
          <a:p>
            <a:endParaRPr lang="en-US" dirty="0"/>
          </a:p>
          <a:p>
            <a:pPr marL="342900" indent="-342900">
              <a:buFont typeface="Arial" panose="020B0604020202020204" pitchFamily="34" charset="0"/>
              <a:buChar char="•"/>
            </a:pPr>
            <a:r>
              <a:rPr lang="en-US" dirty="0"/>
              <a:t>Aggregate all data points, benchmark to regional, statewide and national to identify statewide measures for improvement.</a:t>
            </a:r>
          </a:p>
          <a:p>
            <a:pPr lvl="0"/>
            <a:endParaRPr lang="en-US" dirty="0"/>
          </a:p>
          <a:p>
            <a:pPr marL="342900" lvl="0" indent="-342900">
              <a:buFont typeface="Arial" panose="020B0604020202020204" pitchFamily="34" charset="0"/>
              <a:buChar char="•"/>
            </a:pPr>
            <a:r>
              <a:rPr lang="en-US" dirty="0"/>
              <a:t>SCHA selects 5-7 measures that are effecting the health of our state</a:t>
            </a:r>
          </a:p>
          <a:p>
            <a:pPr lvl="0"/>
            <a:endParaRPr lang="en-US" dirty="0"/>
          </a:p>
          <a:p>
            <a:pPr marL="342900" lvl="0" indent="-342900">
              <a:buFont typeface="Arial" panose="020B0604020202020204" pitchFamily="34" charset="0"/>
              <a:buChar char="•"/>
            </a:pPr>
            <a:r>
              <a:rPr lang="en-US" dirty="0"/>
              <a:t>Present to SCHA Board for selection of 1-2 statewide measures to impact improvement (collective impact) by all member hospitals</a:t>
            </a:r>
          </a:p>
          <a:p>
            <a:pPr lvl="0"/>
            <a:endParaRPr lang="en-US" dirty="0"/>
          </a:p>
          <a:p>
            <a:pPr marL="342900" indent="-342900">
              <a:buFont typeface="Arial" panose="020B0604020202020204" pitchFamily="34" charset="0"/>
              <a:buChar char="•"/>
            </a:pPr>
            <a:r>
              <a:rPr lang="en-US" dirty="0"/>
              <a:t>Ultimate goal: improve the health status of South Carolina</a:t>
            </a:r>
          </a:p>
          <a:p>
            <a:endParaRPr lang="en-US" dirty="0"/>
          </a:p>
        </p:txBody>
      </p:sp>
    </p:spTree>
    <p:extLst>
      <p:ext uri="{BB962C8B-B14F-4D97-AF65-F5344CB8AC3E}">
        <p14:creationId xmlns:p14="http://schemas.microsoft.com/office/powerpoint/2010/main" val="3802217972"/>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0A25F-0EE2-4255-836E-4988AD7915E9}"/>
              </a:ext>
            </a:extLst>
          </p:cNvPr>
          <p:cNvSpPr>
            <a:spLocks noGrp="1"/>
          </p:cNvSpPr>
          <p:nvPr>
            <p:ph type="title"/>
          </p:nvPr>
        </p:nvSpPr>
        <p:spPr>
          <a:xfrm>
            <a:off x="427038" y="394942"/>
            <a:ext cx="10926762" cy="1028845"/>
          </a:xfrm>
        </p:spPr>
        <p:txBody>
          <a:bodyPr/>
          <a:lstStyle/>
          <a:p>
            <a:r>
              <a:rPr lang="en-US" i="1" dirty="0"/>
              <a:t>By The Numbers Plus</a:t>
            </a:r>
          </a:p>
        </p:txBody>
      </p:sp>
      <p:graphicFrame>
        <p:nvGraphicFramePr>
          <p:cNvPr id="4" name="Content Placeholder 3">
            <a:extLst>
              <a:ext uri="{FF2B5EF4-FFF2-40B4-BE49-F238E27FC236}">
                <a16:creationId xmlns:a16="http://schemas.microsoft.com/office/drawing/2014/main" id="{D3A34793-94CD-44F3-B3DD-CFC1B2E24D5A}"/>
              </a:ext>
            </a:extLst>
          </p:cNvPr>
          <p:cNvGraphicFramePr>
            <a:graphicFrameLocks noGrp="1"/>
          </p:cNvGraphicFramePr>
          <p:nvPr>
            <p:ph idx="1"/>
            <p:extLst/>
          </p:nvPr>
        </p:nvGraphicFramePr>
        <p:xfrm>
          <a:off x="1733844" y="2266619"/>
          <a:ext cx="7389520" cy="4353587"/>
        </p:xfrm>
        <a:graphic>
          <a:graphicData uri="http://schemas.openxmlformats.org/drawingml/2006/table">
            <a:tbl>
              <a:tblPr/>
              <a:tblGrid>
                <a:gridCol w="99013">
                  <a:extLst>
                    <a:ext uri="{9D8B030D-6E8A-4147-A177-3AD203B41FA5}">
                      <a16:colId xmlns:a16="http://schemas.microsoft.com/office/drawing/2014/main" val="2867926785"/>
                    </a:ext>
                  </a:extLst>
                </a:gridCol>
                <a:gridCol w="416898">
                  <a:extLst>
                    <a:ext uri="{9D8B030D-6E8A-4147-A177-3AD203B41FA5}">
                      <a16:colId xmlns:a16="http://schemas.microsoft.com/office/drawing/2014/main" val="4118144054"/>
                    </a:ext>
                  </a:extLst>
                </a:gridCol>
                <a:gridCol w="453377">
                  <a:extLst>
                    <a:ext uri="{9D8B030D-6E8A-4147-A177-3AD203B41FA5}">
                      <a16:colId xmlns:a16="http://schemas.microsoft.com/office/drawing/2014/main" val="2055123000"/>
                    </a:ext>
                  </a:extLst>
                </a:gridCol>
                <a:gridCol w="2035854">
                  <a:extLst>
                    <a:ext uri="{9D8B030D-6E8A-4147-A177-3AD203B41FA5}">
                      <a16:colId xmlns:a16="http://schemas.microsoft.com/office/drawing/2014/main" val="3405385808"/>
                    </a:ext>
                  </a:extLst>
                </a:gridCol>
                <a:gridCol w="632296">
                  <a:extLst>
                    <a:ext uri="{9D8B030D-6E8A-4147-A177-3AD203B41FA5}">
                      <a16:colId xmlns:a16="http://schemas.microsoft.com/office/drawing/2014/main" val="2565393169"/>
                    </a:ext>
                  </a:extLst>
                </a:gridCol>
                <a:gridCol w="416898">
                  <a:extLst>
                    <a:ext uri="{9D8B030D-6E8A-4147-A177-3AD203B41FA5}">
                      <a16:colId xmlns:a16="http://schemas.microsoft.com/office/drawing/2014/main" val="2296956186"/>
                    </a:ext>
                  </a:extLst>
                </a:gridCol>
                <a:gridCol w="416898">
                  <a:extLst>
                    <a:ext uri="{9D8B030D-6E8A-4147-A177-3AD203B41FA5}">
                      <a16:colId xmlns:a16="http://schemas.microsoft.com/office/drawing/2014/main" val="1438781922"/>
                    </a:ext>
                  </a:extLst>
                </a:gridCol>
                <a:gridCol w="416898">
                  <a:extLst>
                    <a:ext uri="{9D8B030D-6E8A-4147-A177-3AD203B41FA5}">
                      <a16:colId xmlns:a16="http://schemas.microsoft.com/office/drawing/2014/main" val="2551679031"/>
                    </a:ext>
                  </a:extLst>
                </a:gridCol>
                <a:gridCol w="416898">
                  <a:extLst>
                    <a:ext uri="{9D8B030D-6E8A-4147-A177-3AD203B41FA5}">
                      <a16:colId xmlns:a16="http://schemas.microsoft.com/office/drawing/2014/main" val="2107394643"/>
                    </a:ext>
                  </a:extLst>
                </a:gridCol>
                <a:gridCol w="416898">
                  <a:extLst>
                    <a:ext uri="{9D8B030D-6E8A-4147-A177-3AD203B41FA5}">
                      <a16:colId xmlns:a16="http://schemas.microsoft.com/office/drawing/2014/main" val="3856536524"/>
                    </a:ext>
                  </a:extLst>
                </a:gridCol>
                <a:gridCol w="416898">
                  <a:extLst>
                    <a:ext uri="{9D8B030D-6E8A-4147-A177-3AD203B41FA5}">
                      <a16:colId xmlns:a16="http://schemas.microsoft.com/office/drawing/2014/main" val="4061175729"/>
                    </a:ext>
                  </a:extLst>
                </a:gridCol>
                <a:gridCol w="416898">
                  <a:extLst>
                    <a:ext uri="{9D8B030D-6E8A-4147-A177-3AD203B41FA5}">
                      <a16:colId xmlns:a16="http://schemas.microsoft.com/office/drawing/2014/main" val="1661260311"/>
                    </a:ext>
                  </a:extLst>
                </a:gridCol>
                <a:gridCol w="416898">
                  <a:extLst>
                    <a:ext uri="{9D8B030D-6E8A-4147-A177-3AD203B41FA5}">
                      <a16:colId xmlns:a16="http://schemas.microsoft.com/office/drawing/2014/main" val="3763219611"/>
                    </a:ext>
                  </a:extLst>
                </a:gridCol>
                <a:gridCol w="416898">
                  <a:extLst>
                    <a:ext uri="{9D8B030D-6E8A-4147-A177-3AD203B41FA5}">
                      <a16:colId xmlns:a16="http://schemas.microsoft.com/office/drawing/2014/main" val="2063041334"/>
                    </a:ext>
                  </a:extLst>
                </a:gridCol>
              </a:tblGrid>
              <a:tr h="91761">
                <a:tc>
                  <a:txBody>
                    <a:bodyPr/>
                    <a:lstStyle/>
                    <a:p>
                      <a:pPr algn="l" fontAlgn="b"/>
                      <a:r>
                        <a:rPr lang="en-US" sz="600" b="0" i="0" u="none" strike="noStrike" dirty="0">
                          <a:solidFill>
                            <a:srgbClr val="000000"/>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rowSpan="2" gridSpan="3">
                  <a:txBody>
                    <a:bodyPr/>
                    <a:lstStyle/>
                    <a:p>
                      <a:pPr algn="l" fontAlgn="ctr"/>
                      <a:r>
                        <a:rPr lang="en-US" sz="1000" b="1" i="0" u="none" strike="noStrike" dirty="0">
                          <a:solidFill>
                            <a:srgbClr val="5D87A1"/>
                          </a:solidFill>
                          <a:effectLst/>
                          <a:latin typeface="Arial Narrow" panose="020B0606020202030204" pitchFamily="34" charset="0"/>
                        </a:rPr>
                        <a:t>BY THE NUMBERS PLUS </a:t>
                      </a:r>
                    </a:p>
                  </a:txBody>
                  <a:tcPr marL="0" marR="0" marT="0" marB="0" anchor="ctr">
                    <a:lnL>
                      <a:noFill/>
                    </a:lnL>
                    <a:lnR>
                      <a:noFill/>
                    </a:lnR>
                    <a:lnT>
                      <a:noFill/>
                    </a:lnT>
                    <a:lnB>
                      <a:noFill/>
                    </a:lnB>
                    <a:solidFill>
                      <a:srgbClr val="FFFFFF"/>
                    </a:solidFill>
                  </a:tcPr>
                </a:tc>
                <a:tc rowSpan="2" hMerge="1">
                  <a:txBody>
                    <a:bodyPr/>
                    <a:lstStyle/>
                    <a:p>
                      <a:endParaRPr lang="en-US"/>
                    </a:p>
                  </a:txBody>
                  <a:tcPr/>
                </a:tc>
                <a:tc rowSpan="2" hMerge="1">
                  <a:txBody>
                    <a:bodyPr/>
                    <a:lstStyle/>
                    <a:p>
                      <a:endParaRPr lang="en-US"/>
                    </a:p>
                  </a:txBody>
                  <a:tcPr/>
                </a:tc>
                <a:tc rowSpan="2">
                  <a:txBody>
                    <a:bodyPr/>
                    <a:lstStyle/>
                    <a:p>
                      <a:pPr algn="r" fontAlgn="ctr"/>
                      <a:r>
                        <a:rPr lang="en-US" sz="1000" b="1" i="0" u="none" strike="noStrike" dirty="0">
                          <a:solidFill>
                            <a:srgbClr val="5D87A1"/>
                          </a:solidFill>
                          <a:effectLst/>
                          <a:latin typeface="Arial Narrow" panose="020B0606020202030204" pitchFamily="34" charset="0"/>
                        </a:rPr>
                        <a:t>HOME</a:t>
                      </a:r>
                    </a:p>
                  </a:txBody>
                  <a:tcPr marL="0" marR="0" marT="0" marB="0" anchor="ctr">
                    <a:lnL>
                      <a:noFill/>
                    </a:lnL>
                    <a:lnR>
                      <a:noFill/>
                    </a:lnR>
                    <a:lnT>
                      <a:noFill/>
                    </a:lnT>
                    <a:lnB>
                      <a:noFill/>
                    </a:lnB>
                    <a:solidFill>
                      <a:srgbClr val="FFFFFF"/>
                    </a:solidFill>
                  </a:tcPr>
                </a:tc>
                <a:tc>
                  <a:txBody>
                    <a:bodyPr/>
                    <a:lstStyle/>
                    <a:p>
                      <a:pPr algn="l" fontAlgn="b"/>
                      <a:r>
                        <a:rPr lang="en-US" sz="500" b="0" i="0" u="none" strike="noStrike" dirty="0">
                          <a:solidFill>
                            <a:srgbClr val="FFFFFF"/>
                          </a:solidFill>
                          <a:effectLst/>
                          <a:latin typeface="Arial Narrow" panose="020B0606020202030204" pitchFamily="34" charset="0"/>
                        </a:rPr>
                        <a:t>SC CURRENT</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000000"/>
                          </a:solidFill>
                          <a:effectLst/>
                          <a:latin typeface="Arial Narrow" panose="020B0606020202030204" pitchFamily="34" charset="0"/>
                        </a:rPr>
                        <a:t> </a:t>
                      </a:r>
                      <a:endParaRPr lang="en-US" sz="600" b="0" i="0" u="none" strike="noStrike" dirty="0">
                        <a:solidFill>
                          <a:srgbClr val="000000"/>
                        </a:solidFill>
                        <a:effectLst/>
                        <a:latin typeface="Calibri" panose="020F0502020204030204" pitchFamily="34" charset="0"/>
                      </a:endParaRPr>
                    </a:p>
                  </a:txBody>
                  <a:tcPr marL="0" marR="0" marT="0" marB="0">
                    <a:lnL>
                      <a:noFill/>
                    </a:lnL>
                    <a:lnR>
                      <a:noFill/>
                    </a:lnR>
                    <a:lnT>
                      <a:noFill/>
                    </a:lnT>
                    <a:lnB>
                      <a:noFill/>
                    </a:lnB>
                    <a:solidFill>
                      <a:srgbClr val="FFFFFF"/>
                    </a:solidFill>
                  </a:tcPr>
                </a:tc>
                <a:tc>
                  <a:txBody>
                    <a:bodyPr/>
                    <a:lstStyle/>
                    <a:p>
                      <a:pPr algn="ctr" fontAlgn="b"/>
                      <a:r>
                        <a:rPr lang="en-US" sz="500" b="0" i="0" u="none" strike="noStrike" dirty="0">
                          <a:solidFill>
                            <a:srgbClr val="FFFFFF"/>
                          </a:solidFill>
                          <a:effectLst/>
                          <a:latin typeface="Arial Narrow" panose="020B0606020202030204" pitchFamily="34" charset="0"/>
                        </a:rPr>
                        <a:t>Range</a:t>
                      </a:r>
                    </a:p>
                  </a:txBody>
                  <a:tcPr marL="0" marR="0" marT="0" marB="0" anchor="b">
                    <a:lnL>
                      <a:noFill/>
                    </a:lnL>
                    <a:lnR>
                      <a:noFill/>
                    </a:lnR>
                    <a:lnT>
                      <a:noFill/>
                    </a:lnT>
                    <a:lnB>
                      <a:noFill/>
                    </a:lnB>
                    <a:solidFill>
                      <a:srgbClr val="FFFFFF"/>
                    </a:solidFill>
                  </a:tcPr>
                </a:tc>
                <a:tc>
                  <a:txBody>
                    <a:bodyPr/>
                    <a:lstStyle/>
                    <a:p>
                      <a:pPr algn="ctr" fontAlgn="b"/>
                      <a:r>
                        <a:rPr lang="en-US" sz="500" b="0" i="0" u="none" strike="noStrike" dirty="0">
                          <a:solidFill>
                            <a:srgbClr val="FFFFFF"/>
                          </a:solidFill>
                          <a:effectLst/>
                          <a:latin typeface="Arial Narrow" panose="020B0606020202030204" pitchFamily="34" charset="0"/>
                        </a:rPr>
                        <a:t>Count</a:t>
                      </a:r>
                    </a:p>
                  </a:txBody>
                  <a:tcPr marL="0" marR="0" marT="0" marB="0" anchor="b">
                    <a:lnL>
                      <a:noFill/>
                    </a:lnL>
                    <a:lnR>
                      <a:noFill/>
                    </a:lnR>
                    <a:lnT>
                      <a:noFill/>
                    </a:lnT>
                    <a:lnB>
                      <a:noFill/>
                    </a:lnB>
                    <a:solidFill>
                      <a:srgbClr val="FFFFFF"/>
                    </a:solidFill>
                  </a:tcPr>
                </a:tc>
                <a:tc>
                  <a:txBody>
                    <a:bodyPr/>
                    <a:lstStyle/>
                    <a:p>
                      <a:pPr algn="ctr"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ctr" fontAlgn="b"/>
                      <a:r>
                        <a:rPr lang="en-US" sz="5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2855483770"/>
                  </a:ext>
                </a:extLst>
              </a:tr>
              <a:tr h="150154">
                <a:tc>
                  <a:txBody>
                    <a:bodyPr/>
                    <a:lstStyle/>
                    <a:p>
                      <a:pPr algn="l" fontAlgn="b"/>
                      <a:r>
                        <a:rPr lang="en-US" sz="1000" b="0" i="0" u="none" strike="noStrike" dirty="0">
                          <a:solidFill>
                            <a:srgbClr val="000000"/>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vMerge="1">
                  <a:txBody>
                    <a:bodyPr/>
                    <a:lstStyle/>
                    <a:p>
                      <a:endParaRPr lang="en-US"/>
                    </a:p>
                  </a:txBody>
                  <a:tcPr/>
                </a:tc>
                <a:tc>
                  <a:txBody>
                    <a:bodyPr/>
                    <a:lstStyle/>
                    <a:p>
                      <a:pPr algn="l" fontAlgn="b"/>
                      <a:r>
                        <a:rPr lang="en-US" sz="500" b="0" i="0" u="none" strike="noStrike" dirty="0">
                          <a:solidFill>
                            <a:srgbClr val="FFFFFF"/>
                          </a:solidFill>
                          <a:effectLst/>
                          <a:latin typeface="Arial Narrow" panose="020B0606020202030204" pitchFamily="34" charset="0"/>
                        </a:rPr>
                        <a:t>QUINTILES</a:t>
                      </a:r>
                    </a:p>
                  </a:txBody>
                  <a:tcPr marL="0" marR="0" marT="0" marB="0" anchor="b">
                    <a:lnL>
                      <a:noFill/>
                    </a:lnL>
                    <a:lnR>
                      <a:noFill/>
                    </a:lnR>
                    <a:lnT>
                      <a:noFill/>
                    </a:lnT>
                    <a:lnB>
                      <a:noFill/>
                    </a:lnB>
                    <a:solidFill>
                      <a:srgbClr val="FFFFFF"/>
                    </a:solidFill>
                  </a:tcPr>
                </a:tc>
                <a:tc>
                  <a:txBody>
                    <a:bodyPr/>
                    <a:lstStyle/>
                    <a:p>
                      <a:pPr algn="ctr" fontAlgn="b"/>
                      <a:r>
                        <a:rPr lang="en-US" sz="500" b="0" i="0" u="none" strike="noStrike" dirty="0">
                          <a:solidFill>
                            <a:srgbClr val="FFFFFF"/>
                          </a:solidFill>
                          <a:effectLst/>
                          <a:latin typeface="Arial Narrow" panose="020B0606020202030204" pitchFamily="34" charset="0"/>
                        </a:rPr>
                        <a:t>16%</a:t>
                      </a:r>
                    </a:p>
                  </a:txBody>
                  <a:tcPr marL="0" marR="0" marT="0" marB="0" anchor="b">
                    <a:lnL>
                      <a:noFill/>
                    </a:lnL>
                    <a:lnR>
                      <a:noFill/>
                    </a:lnR>
                    <a:lnT>
                      <a:noFill/>
                    </a:lnT>
                    <a:lnB>
                      <a:noFill/>
                    </a:lnB>
                    <a:solidFill>
                      <a:srgbClr val="FFFFFF"/>
                    </a:solidFill>
                  </a:tcPr>
                </a:tc>
                <a:tc>
                  <a:txBody>
                    <a:bodyPr/>
                    <a:lstStyle/>
                    <a:p>
                      <a:pPr algn="ctr" fontAlgn="b"/>
                      <a:r>
                        <a:rPr lang="en-US" sz="500" b="0" i="0" u="none" strike="noStrike" dirty="0">
                          <a:solidFill>
                            <a:srgbClr val="FFFFFF"/>
                          </a:solidFill>
                          <a:effectLst/>
                          <a:latin typeface="Arial Narrow" panose="020B0606020202030204" pitchFamily="34" charset="0"/>
                        </a:rPr>
                        <a:t>16% - 25%</a:t>
                      </a:r>
                    </a:p>
                  </a:txBody>
                  <a:tcPr marL="0" marR="0" marT="0" marB="0" anchor="b">
                    <a:lnL>
                      <a:noFill/>
                    </a:lnL>
                    <a:lnR>
                      <a:noFill/>
                    </a:lnR>
                    <a:lnT>
                      <a:noFill/>
                    </a:lnT>
                    <a:lnB>
                      <a:noFill/>
                    </a:lnB>
                    <a:solidFill>
                      <a:srgbClr val="FFFFFF"/>
                    </a:solidFill>
                  </a:tcPr>
                </a:tc>
                <a:tc>
                  <a:txBody>
                    <a:bodyPr/>
                    <a:lstStyle/>
                    <a:p>
                      <a:pPr algn="ctr" fontAlgn="b"/>
                      <a:r>
                        <a:rPr lang="en-US" sz="500" b="0" i="0" u="none" strike="noStrike" dirty="0">
                          <a:solidFill>
                            <a:srgbClr val="FFFFFF"/>
                          </a:solidFill>
                          <a:effectLst/>
                          <a:latin typeface="Arial Narrow" panose="020B0606020202030204" pitchFamily="34" charset="0"/>
                        </a:rPr>
                        <a:t>11</a:t>
                      </a:r>
                    </a:p>
                  </a:txBody>
                  <a:tcPr marL="0" marR="0" marT="0" marB="0" anchor="b">
                    <a:lnL>
                      <a:noFill/>
                    </a:lnL>
                    <a:lnR>
                      <a:noFill/>
                    </a:lnR>
                    <a:lnT>
                      <a:noFill/>
                    </a:lnT>
                    <a:lnB>
                      <a:noFill/>
                    </a:lnB>
                    <a:solidFill>
                      <a:srgbClr val="FFFFFF"/>
                    </a:solidFill>
                  </a:tcPr>
                </a:tc>
                <a:tc>
                  <a:txBody>
                    <a:bodyPr/>
                    <a:lstStyle/>
                    <a:p>
                      <a:pPr algn="ctr" fontAlgn="b"/>
                      <a:r>
                        <a:rPr lang="en-US" sz="10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ctr" fontAlgn="b"/>
                      <a:r>
                        <a:rPr lang="en-US" sz="10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1000" b="0" i="0" u="none" strike="noStrike" dirty="0">
                          <a:solidFill>
                            <a:srgbClr val="FFFFFF"/>
                          </a:solidFill>
                          <a:effectLst/>
                          <a:latin typeface="Arial Narrow" panose="020B0606020202030204" pitchFamily="34" charset="0"/>
                        </a:rPr>
                        <a:t> </a:t>
                      </a:r>
                      <a:endParaRPr lang="en-US" sz="600" b="0" i="0" u="none" strike="noStrike" dirty="0">
                        <a:solidFill>
                          <a:srgbClr val="000000"/>
                        </a:solidFill>
                        <a:effectLst/>
                        <a:latin typeface="Calibri" panose="020F0502020204030204" pitchFamily="34" charset="0"/>
                      </a:endParaRPr>
                    </a:p>
                  </a:txBody>
                  <a:tcPr marL="0" marR="0" marT="0" marB="0">
                    <a:lnL>
                      <a:noFill/>
                    </a:lnL>
                    <a:lnR>
                      <a:noFill/>
                    </a:lnR>
                    <a:lnT>
                      <a:noFill/>
                    </a:lnT>
                    <a:lnB>
                      <a:noFill/>
                    </a:lnB>
                    <a:solidFill>
                      <a:srgbClr val="FFFFFF"/>
                    </a:solidFill>
                  </a:tcPr>
                </a:tc>
                <a:tc>
                  <a:txBody>
                    <a:bodyPr/>
                    <a:lstStyle/>
                    <a:p>
                      <a:pPr algn="l" fontAlgn="b"/>
                      <a:r>
                        <a:rPr lang="en-US" sz="10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10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3642825391"/>
                  </a:ext>
                </a:extLst>
              </a:tr>
              <a:tr h="108445">
                <a:tc>
                  <a:txBody>
                    <a:bodyPr/>
                    <a:lstStyle/>
                    <a:p>
                      <a:pPr algn="l" fontAlgn="t"/>
                      <a:r>
                        <a:rPr lang="en-US" sz="600" b="0" i="0" u="none" strike="noStrike" dirty="0">
                          <a:solidFill>
                            <a:srgbClr val="000000"/>
                          </a:solidFill>
                          <a:effectLst/>
                          <a:latin typeface="Arial Narrow" panose="020B0606020202030204" pitchFamily="34" charset="0"/>
                        </a:rPr>
                        <a:t> </a:t>
                      </a:r>
                    </a:p>
                  </a:txBody>
                  <a:tcPr marL="0" marR="0" marT="0" marB="0">
                    <a:lnL>
                      <a:noFill/>
                    </a:lnL>
                    <a:lnR>
                      <a:noFill/>
                    </a:lnR>
                    <a:lnT>
                      <a:noFill/>
                    </a:lnT>
                    <a:lnB>
                      <a:noFill/>
                    </a:lnB>
                    <a:solidFill>
                      <a:srgbClr val="FFFFFF"/>
                    </a:solidFill>
                  </a:tcPr>
                </a:tc>
                <a:tc gridSpan="4">
                  <a:txBody>
                    <a:bodyPr/>
                    <a:lstStyle/>
                    <a:p>
                      <a:pPr algn="l" fontAlgn="t"/>
                      <a:r>
                        <a:rPr lang="en-US" sz="700" b="0" i="0" u="none" strike="noStrike" dirty="0">
                          <a:solidFill>
                            <a:srgbClr val="000000"/>
                          </a:solidFill>
                          <a:effectLst/>
                          <a:latin typeface="Arial Narrow" panose="020B0606020202030204" pitchFamily="34" charset="0"/>
                        </a:rPr>
                        <a:t>Click a link below to navigate to a tab with more details about a specific measure for your hospital/county.</a:t>
                      </a:r>
                    </a:p>
                  </a:txBody>
                  <a:tcPr marL="0" marR="0" marT="0" marB="0">
                    <a:lnL>
                      <a:noFill/>
                    </a:lnL>
                    <a:lnR>
                      <a:noFill/>
                    </a:lnR>
                    <a:lnT>
                      <a:noFill/>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t"/>
                      <a:r>
                        <a:rPr lang="en-US" sz="600" b="0" i="0" u="none" strike="noStrike" dirty="0">
                          <a:solidFill>
                            <a:srgbClr val="000000"/>
                          </a:solidFill>
                          <a:effectLst/>
                          <a:latin typeface="Arial Narrow" panose="020B0606020202030204" pitchFamily="34" charset="0"/>
                        </a:rPr>
                        <a:t> </a:t>
                      </a:r>
                    </a:p>
                  </a:txBody>
                  <a:tcPr marL="0" marR="0" marT="0" marB="0">
                    <a:lnL>
                      <a:noFill/>
                    </a:lnL>
                    <a:lnR>
                      <a:noFill/>
                    </a:lnR>
                    <a:lnT>
                      <a:noFill/>
                    </a:lnT>
                    <a:lnB>
                      <a:noFill/>
                    </a:lnB>
                    <a:solidFill>
                      <a:srgbClr val="FFFFFF"/>
                    </a:solidFill>
                  </a:tcPr>
                </a:tc>
                <a:tc>
                  <a:txBody>
                    <a:bodyPr/>
                    <a:lstStyle/>
                    <a:p>
                      <a:pPr algn="l" fontAlgn="t"/>
                      <a:r>
                        <a:rPr lang="en-US" sz="600" b="0" i="0" u="none" strike="noStrike" dirty="0">
                          <a:solidFill>
                            <a:srgbClr val="000000"/>
                          </a:solidFill>
                          <a:effectLst/>
                          <a:latin typeface="Arial Narrow" panose="020B0606020202030204" pitchFamily="34" charset="0"/>
                        </a:rPr>
                        <a:t> </a:t>
                      </a:r>
                    </a:p>
                  </a:txBody>
                  <a:tcPr marL="0" marR="0" marT="0" marB="0">
                    <a:lnL>
                      <a:noFill/>
                    </a:lnL>
                    <a:lnR>
                      <a:noFill/>
                    </a:lnR>
                    <a:lnT>
                      <a:noFill/>
                    </a:lnT>
                    <a:lnB>
                      <a:noFill/>
                    </a:lnB>
                    <a:solidFill>
                      <a:srgbClr val="FFFFFF"/>
                    </a:solidFill>
                  </a:tcPr>
                </a:tc>
                <a:tc>
                  <a:txBody>
                    <a:bodyPr/>
                    <a:lstStyle/>
                    <a:p>
                      <a:pPr algn="l" fontAlgn="t"/>
                      <a:r>
                        <a:rPr lang="en-US" sz="600" b="0" i="0" u="none" strike="noStrike" dirty="0">
                          <a:solidFill>
                            <a:srgbClr val="FFFFFF"/>
                          </a:solidFill>
                          <a:effectLst/>
                          <a:latin typeface="Arial Narrow" panose="020B0606020202030204" pitchFamily="34" charset="0"/>
                        </a:rPr>
                        <a:t> </a:t>
                      </a:r>
                    </a:p>
                  </a:txBody>
                  <a:tcPr marL="0" marR="0" marT="0" marB="0">
                    <a:lnL>
                      <a:noFill/>
                    </a:lnL>
                    <a:lnR>
                      <a:noFill/>
                    </a:lnR>
                    <a:lnT>
                      <a:noFill/>
                    </a:lnT>
                    <a:lnB>
                      <a:noFill/>
                    </a:lnB>
                    <a:solidFill>
                      <a:srgbClr val="FFFFFF"/>
                    </a:solidFill>
                  </a:tcPr>
                </a:tc>
                <a:tc>
                  <a:txBody>
                    <a:bodyPr/>
                    <a:lstStyle/>
                    <a:p>
                      <a:pPr algn="l" fontAlgn="t"/>
                      <a:r>
                        <a:rPr lang="en-US" sz="600" b="0" i="0" u="none" strike="noStrike" dirty="0">
                          <a:solidFill>
                            <a:srgbClr val="FFFFFF"/>
                          </a:solidFill>
                          <a:effectLst/>
                          <a:latin typeface="Arial Narrow" panose="020B0606020202030204" pitchFamily="34" charset="0"/>
                        </a:rPr>
                        <a:t> </a:t>
                      </a:r>
                    </a:p>
                  </a:txBody>
                  <a:tcPr marL="0" marR="0" marT="0" marB="0">
                    <a:lnL>
                      <a:noFill/>
                    </a:lnL>
                    <a:lnR>
                      <a:noFill/>
                    </a:lnR>
                    <a:lnT>
                      <a:noFill/>
                    </a:lnT>
                    <a:lnB>
                      <a:noFill/>
                    </a:lnB>
                    <a:solidFill>
                      <a:srgbClr val="FFFFFF"/>
                    </a:solidFill>
                  </a:tcPr>
                </a:tc>
                <a:tc>
                  <a:txBody>
                    <a:bodyPr/>
                    <a:lstStyle/>
                    <a:p>
                      <a:pPr algn="l" fontAlgn="t"/>
                      <a:r>
                        <a:rPr lang="en-US" sz="600" b="0" i="0" u="none" strike="noStrike" dirty="0">
                          <a:solidFill>
                            <a:srgbClr val="FFFFFF"/>
                          </a:solidFill>
                          <a:effectLst/>
                          <a:latin typeface="Arial Narrow" panose="020B0606020202030204" pitchFamily="34" charset="0"/>
                        </a:rPr>
                        <a:t> </a:t>
                      </a:r>
                    </a:p>
                  </a:txBody>
                  <a:tcPr marL="0" marR="0" marT="0" marB="0">
                    <a:lnL>
                      <a:noFill/>
                    </a:lnL>
                    <a:lnR>
                      <a:noFill/>
                    </a:lnR>
                    <a:lnT>
                      <a:noFill/>
                    </a:lnT>
                    <a:lnB>
                      <a:noFill/>
                    </a:lnB>
                    <a:solidFill>
                      <a:srgbClr val="FFFFFF"/>
                    </a:solidFill>
                  </a:tcPr>
                </a:tc>
                <a:tc>
                  <a:txBody>
                    <a:bodyPr/>
                    <a:lstStyle/>
                    <a:p>
                      <a:pPr algn="l" fontAlgn="t"/>
                      <a:r>
                        <a:rPr lang="en-US" sz="600" b="0" i="0" u="none" strike="noStrike" dirty="0">
                          <a:solidFill>
                            <a:srgbClr val="FFFFFF"/>
                          </a:solidFill>
                          <a:effectLst/>
                          <a:latin typeface="Arial Narrow" panose="020B0606020202030204" pitchFamily="34" charset="0"/>
                        </a:rPr>
                        <a:t> </a:t>
                      </a:r>
                    </a:p>
                  </a:txBody>
                  <a:tcPr marL="0" marR="0" marT="0" marB="0">
                    <a:lnL>
                      <a:noFill/>
                    </a:lnL>
                    <a:lnR>
                      <a:noFill/>
                    </a:lnR>
                    <a:lnT>
                      <a:noFill/>
                    </a:lnT>
                    <a:lnB>
                      <a:noFill/>
                    </a:lnB>
                    <a:solidFill>
                      <a:srgbClr val="FFFFFF"/>
                    </a:solidFill>
                  </a:tcPr>
                </a:tc>
                <a:tc>
                  <a:txBody>
                    <a:bodyPr/>
                    <a:lstStyle/>
                    <a:p>
                      <a:pPr algn="l" fontAlgn="t"/>
                      <a:r>
                        <a:rPr lang="en-US" sz="600" b="0" i="0" u="none" strike="noStrike" dirty="0">
                          <a:solidFill>
                            <a:srgbClr val="FFFFFF"/>
                          </a:solidFill>
                          <a:effectLst/>
                          <a:latin typeface="Arial Narrow" panose="020B0606020202030204" pitchFamily="34" charset="0"/>
                        </a:rPr>
                        <a:t> </a:t>
                      </a:r>
                    </a:p>
                  </a:txBody>
                  <a:tcPr marL="0" marR="0" marT="0" marB="0">
                    <a:lnL>
                      <a:noFill/>
                    </a:lnL>
                    <a:lnR>
                      <a:noFill/>
                    </a:lnR>
                    <a:lnT>
                      <a:noFill/>
                    </a:lnT>
                    <a:lnB>
                      <a:noFill/>
                    </a:lnB>
                    <a:solidFill>
                      <a:srgbClr val="FFFFFF"/>
                    </a:solidFill>
                  </a:tcPr>
                </a:tc>
                <a:tc>
                  <a:txBody>
                    <a:bodyPr/>
                    <a:lstStyle/>
                    <a:p>
                      <a:pPr algn="l" fontAlgn="t"/>
                      <a:r>
                        <a:rPr lang="en-US" sz="600" b="0" i="0" u="none" strike="noStrike" dirty="0">
                          <a:solidFill>
                            <a:srgbClr val="FFFFFF"/>
                          </a:solidFill>
                          <a:effectLst/>
                          <a:latin typeface="Arial Narrow" panose="020B0606020202030204" pitchFamily="34" charset="0"/>
                        </a:rPr>
                        <a:t> </a:t>
                      </a:r>
                    </a:p>
                  </a:txBody>
                  <a:tcPr marL="0" marR="0" marT="0" marB="0">
                    <a:lnL>
                      <a:noFill/>
                    </a:lnL>
                    <a:lnR>
                      <a:noFill/>
                    </a:lnR>
                    <a:lnT>
                      <a:noFill/>
                    </a:lnT>
                    <a:lnB>
                      <a:noFill/>
                    </a:lnB>
                    <a:solidFill>
                      <a:srgbClr val="FFFFFF"/>
                    </a:solidFill>
                  </a:tcPr>
                </a:tc>
                <a:tc>
                  <a:txBody>
                    <a:bodyPr/>
                    <a:lstStyle/>
                    <a:p>
                      <a:pPr algn="l" fontAlgn="t"/>
                      <a:r>
                        <a:rPr lang="en-US" sz="600" b="0" i="0" u="none" strike="noStrike" dirty="0">
                          <a:solidFill>
                            <a:srgbClr val="FFFFFF"/>
                          </a:solidFill>
                          <a:effectLst/>
                          <a:latin typeface="Arial Narrow" panose="020B0606020202030204" pitchFamily="34" charset="0"/>
                        </a:rPr>
                        <a:t> </a:t>
                      </a:r>
                    </a:p>
                  </a:txBody>
                  <a:tcPr marL="0" marR="0" marT="0" marB="0">
                    <a:lnL>
                      <a:noFill/>
                    </a:lnL>
                    <a:lnR>
                      <a:noFill/>
                    </a:lnR>
                    <a:lnT>
                      <a:noFill/>
                    </a:lnT>
                    <a:lnB>
                      <a:noFill/>
                    </a:lnB>
                    <a:solidFill>
                      <a:srgbClr val="FFFFFF"/>
                    </a:solidFill>
                  </a:tcPr>
                </a:tc>
                <a:extLst>
                  <a:ext uri="{0D108BD9-81ED-4DB2-BD59-A6C34878D82A}">
                    <a16:rowId xmlns:a16="http://schemas.microsoft.com/office/drawing/2014/main" val="4273465912"/>
                  </a:ext>
                </a:extLst>
              </a:tr>
              <a:tr h="183869">
                <a:tc>
                  <a:txBody>
                    <a:bodyPr/>
                    <a:lstStyle/>
                    <a:p>
                      <a:pPr algn="l" fontAlgn="ctr"/>
                      <a:r>
                        <a:rPr lang="en-US" sz="600" b="0" i="0" u="none" strike="noStrike" dirty="0">
                          <a:solidFill>
                            <a:srgbClr val="000000"/>
                          </a:solidFill>
                          <a:effectLst/>
                          <a:latin typeface="Arial Narrow" panose="020B0606020202030204" pitchFamily="34" charset="0"/>
                        </a:rPr>
                        <a:t> </a:t>
                      </a:r>
                    </a:p>
                  </a:txBody>
                  <a:tcPr marL="0" marR="0" marT="0"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n-US" sz="700" b="0" i="0" u="none" strike="noStrike" dirty="0">
                          <a:solidFill>
                            <a:srgbClr val="FFFFFF"/>
                          </a:solidFill>
                          <a:effectLst/>
                          <a:latin typeface="Arial Narrow" panose="020B0606020202030204" pitchFamily="34" charset="0"/>
                        </a:rPr>
                        <a:t>FOCUS</a:t>
                      </a:r>
                      <a:endParaRPr lang="en-US" sz="600" b="0" i="0" u="none" strike="noStrike" dirty="0">
                        <a:solidFill>
                          <a:srgbClr val="00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D87A1"/>
                    </a:solidFill>
                  </a:tcPr>
                </a:tc>
                <a:tc>
                  <a:txBody>
                    <a:bodyPr/>
                    <a:lstStyle/>
                    <a:p>
                      <a:pPr algn="ctr" fontAlgn="ctr"/>
                      <a:r>
                        <a:rPr lang="en-US" sz="700" b="0" i="0" u="none" strike="noStrike" dirty="0">
                          <a:solidFill>
                            <a:srgbClr val="FFFFFF"/>
                          </a:solidFill>
                          <a:effectLst/>
                          <a:latin typeface="Arial Narrow" panose="020B0606020202030204" pitchFamily="34" charset="0"/>
                        </a:rPr>
                        <a:t>NUMBER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D87A1"/>
                    </a:solidFill>
                  </a:tcPr>
                </a:tc>
                <a:tc>
                  <a:txBody>
                    <a:bodyPr/>
                    <a:lstStyle/>
                    <a:p>
                      <a:pPr algn="l" fontAlgn="ctr"/>
                      <a:r>
                        <a:rPr lang="en-US" sz="700" b="0" i="0" u="none" strike="noStrike" dirty="0">
                          <a:solidFill>
                            <a:srgbClr val="FFFFFF"/>
                          </a:solidFill>
                          <a:effectLst/>
                          <a:latin typeface="Arial Narrow" panose="020B0606020202030204" pitchFamily="34" charset="0"/>
                        </a:rPr>
                        <a:t>MEASURE NAME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D87A1"/>
                    </a:solidFill>
                  </a:tcPr>
                </a:tc>
                <a:tc>
                  <a:txBody>
                    <a:bodyPr/>
                    <a:lstStyle/>
                    <a:p>
                      <a:pPr algn="ctr" fontAlgn="ctr"/>
                      <a:r>
                        <a:rPr lang="en-US" sz="700" b="0" i="0" u="none" strike="noStrike" dirty="0">
                          <a:solidFill>
                            <a:srgbClr val="FFFFFF"/>
                          </a:solidFill>
                          <a:effectLst/>
                          <a:latin typeface="Arial Narrow" panose="020B0606020202030204" pitchFamily="34" charset="0"/>
                        </a:rPr>
                        <a:t>TYPE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D87A1"/>
                    </a:solidFill>
                  </a:tcPr>
                </a:tc>
                <a:tc>
                  <a:txBody>
                    <a:bodyPr/>
                    <a:lstStyle/>
                    <a:p>
                      <a:pPr algn="l" fontAlgn="ctr"/>
                      <a:r>
                        <a:rPr lang="en-US" sz="600" b="0" i="0" u="none" strike="noStrike" dirty="0">
                          <a:solidFill>
                            <a:srgbClr val="000000"/>
                          </a:solidFill>
                          <a:effectLst/>
                          <a:latin typeface="Arial Narrow" panose="020B0606020202030204" pitchFamily="34" charset="0"/>
                        </a:rPr>
                        <a:t> </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gridSpan="2">
                  <a:txBody>
                    <a:bodyPr/>
                    <a:lstStyle/>
                    <a:p>
                      <a:pPr algn="ctr" fontAlgn="ctr"/>
                      <a:r>
                        <a:rPr lang="en-US" sz="700" b="0" i="0" u="sng" strike="noStrike" dirty="0">
                          <a:solidFill>
                            <a:srgbClr val="3B5667"/>
                          </a:solidFill>
                          <a:effectLst/>
                          <a:latin typeface="Arial Narrow" panose="020B0606020202030204" pitchFamily="34" charset="0"/>
                        </a:rPr>
                        <a:t> </a:t>
                      </a:r>
                    </a:p>
                  </a:txBody>
                  <a:tcPr marL="0" marR="0" marT="0" marB="0" anchor="ctr">
                    <a:lnL>
                      <a:noFill/>
                    </a:lnL>
                    <a:lnR>
                      <a:noFill/>
                    </a:lnR>
                    <a:lnT>
                      <a:noFill/>
                    </a:lnT>
                    <a:lnB>
                      <a:noFill/>
                    </a:lnB>
                    <a:solidFill>
                      <a:srgbClr val="FFFFFF"/>
                    </a:solidFill>
                  </a:tcPr>
                </a:tc>
                <a:tc hMerge="1">
                  <a:txBody>
                    <a:bodyPr/>
                    <a:lstStyle/>
                    <a:p>
                      <a:endParaRPr lang="en-US"/>
                    </a:p>
                  </a:txBody>
                  <a:tcPr/>
                </a:tc>
                <a:tc>
                  <a:txBody>
                    <a:bodyPr/>
                    <a:lstStyle/>
                    <a:p>
                      <a:pPr algn="l" fontAlgn="ctr"/>
                      <a:r>
                        <a:rPr lang="en-US" sz="600" b="0" i="0" u="none" strike="noStrike" dirty="0">
                          <a:solidFill>
                            <a:srgbClr val="FFFFFF"/>
                          </a:solidFill>
                          <a:effectLst/>
                          <a:latin typeface="Arial Narrow" panose="020B0606020202030204" pitchFamily="34" charset="0"/>
                        </a:rPr>
                        <a:t> </a:t>
                      </a:r>
                    </a:p>
                  </a:txBody>
                  <a:tcPr marL="0" marR="0" marT="0" marB="0" anchor="ctr">
                    <a:lnL>
                      <a:noFill/>
                    </a:lnL>
                    <a:lnR>
                      <a:noFill/>
                    </a:lnR>
                    <a:lnT>
                      <a:noFill/>
                    </a:lnT>
                    <a:lnB>
                      <a:noFill/>
                    </a:lnB>
                    <a:solidFill>
                      <a:srgbClr val="FFFFFF"/>
                    </a:solidFill>
                  </a:tcPr>
                </a:tc>
                <a:tc>
                  <a:txBody>
                    <a:bodyPr/>
                    <a:lstStyle/>
                    <a:p>
                      <a:pPr algn="l" fontAlgn="ctr"/>
                      <a:r>
                        <a:rPr lang="en-US" sz="600" b="0" i="0" u="none" strike="noStrike" dirty="0">
                          <a:solidFill>
                            <a:srgbClr val="FFFFFF"/>
                          </a:solidFill>
                          <a:effectLst/>
                          <a:latin typeface="Arial Narrow" panose="020B0606020202030204" pitchFamily="34" charset="0"/>
                        </a:rPr>
                        <a:t> </a:t>
                      </a:r>
                    </a:p>
                  </a:txBody>
                  <a:tcPr marL="0" marR="0" marT="0" marB="0" anchor="ctr">
                    <a:lnL>
                      <a:noFill/>
                    </a:lnL>
                    <a:lnR>
                      <a:noFill/>
                    </a:lnR>
                    <a:lnT>
                      <a:noFill/>
                    </a:lnT>
                    <a:lnB>
                      <a:noFill/>
                    </a:lnB>
                    <a:solidFill>
                      <a:srgbClr val="FFFFFF"/>
                    </a:solidFill>
                  </a:tcPr>
                </a:tc>
                <a:tc>
                  <a:txBody>
                    <a:bodyPr/>
                    <a:lstStyle/>
                    <a:p>
                      <a:pPr algn="l" fontAlgn="ctr"/>
                      <a:r>
                        <a:rPr lang="en-US" sz="600" b="0" i="0" u="none" strike="noStrike" dirty="0">
                          <a:solidFill>
                            <a:srgbClr val="FFFFFF"/>
                          </a:solidFill>
                          <a:effectLst/>
                          <a:latin typeface="Arial Narrow" panose="020B0606020202030204" pitchFamily="34" charset="0"/>
                        </a:rPr>
                        <a:t> </a:t>
                      </a:r>
                    </a:p>
                  </a:txBody>
                  <a:tcPr marL="0" marR="0" marT="0" marB="0" anchor="ctr">
                    <a:lnL>
                      <a:noFill/>
                    </a:lnL>
                    <a:lnR>
                      <a:noFill/>
                    </a:lnR>
                    <a:lnT>
                      <a:noFill/>
                    </a:lnT>
                    <a:lnB>
                      <a:noFill/>
                    </a:lnB>
                    <a:solidFill>
                      <a:srgbClr val="FFFFFF"/>
                    </a:solidFill>
                  </a:tcPr>
                </a:tc>
                <a:tc>
                  <a:txBody>
                    <a:bodyPr/>
                    <a:lstStyle/>
                    <a:p>
                      <a:pPr algn="l" fontAlgn="ctr"/>
                      <a:r>
                        <a:rPr lang="en-US" sz="600" b="0" i="0" u="none" strike="noStrike" dirty="0">
                          <a:solidFill>
                            <a:srgbClr val="FFFFFF"/>
                          </a:solidFill>
                          <a:effectLst/>
                          <a:latin typeface="Arial Narrow" panose="020B0606020202030204" pitchFamily="34" charset="0"/>
                        </a:rPr>
                        <a:t> </a:t>
                      </a:r>
                    </a:p>
                  </a:txBody>
                  <a:tcPr marL="0" marR="0" marT="0" marB="0" anchor="ctr">
                    <a:lnL>
                      <a:noFill/>
                    </a:lnL>
                    <a:lnR>
                      <a:noFill/>
                    </a:lnR>
                    <a:lnT>
                      <a:noFill/>
                    </a:lnT>
                    <a:lnB>
                      <a:noFill/>
                    </a:lnB>
                    <a:solidFill>
                      <a:srgbClr val="FFFFFF"/>
                    </a:solidFill>
                  </a:tcPr>
                </a:tc>
                <a:tc>
                  <a:txBody>
                    <a:bodyPr/>
                    <a:lstStyle/>
                    <a:p>
                      <a:pPr algn="l" fontAlgn="ctr"/>
                      <a:r>
                        <a:rPr lang="en-US" sz="600" b="0" i="0" u="none" strike="noStrike" dirty="0">
                          <a:solidFill>
                            <a:srgbClr val="FFFFFF"/>
                          </a:solidFill>
                          <a:effectLst/>
                          <a:latin typeface="Arial Narrow" panose="020B0606020202030204" pitchFamily="34" charset="0"/>
                        </a:rPr>
                        <a:t> </a:t>
                      </a:r>
                    </a:p>
                  </a:txBody>
                  <a:tcPr marL="0" marR="0" marT="0" marB="0" anchor="ctr">
                    <a:lnL>
                      <a:noFill/>
                    </a:lnL>
                    <a:lnR>
                      <a:noFill/>
                    </a:lnR>
                    <a:lnT>
                      <a:noFill/>
                    </a:lnT>
                    <a:lnB>
                      <a:noFill/>
                    </a:lnB>
                    <a:solidFill>
                      <a:srgbClr val="FFFFFF"/>
                    </a:solidFill>
                  </a:tcPr>
                </a:tc>
                <a:tc>
                  <a:txBody>
                    <a:bodyPr/>
                    <a:lstStyle/>
                    <a:p>
                      <a:pPr algn="l" fontAlgn="ctr"/>
                      <a:r>
                        <a:rPr lang="en-US" sz="600" b="0" i="0" u="none" strike="noStrike" dirty="0">
                          <a:solidFill>
                            <a:srgbClr val="FFFFFF"/>
                          </a:solidFill>
                          <a:effectLst/>
                          <a:latin typeface="Arial Narrow" panose="020B0606020202030204" pitchFamily="34" charset="0"/>
                        </a:rPr>
                        <a:t> </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2910417180"/>
                  </a:ext>
                </a:extLst>
              </a:tr>
              <a:tr h="112268">
                <a:tc>
                  <a:txBody>
                    <a:bodyPr/>
                    <a:lstStyle/>
                    <a:p>
                      <a:pPr algn="l" fontAlgn="b"/>
                      <a:r>
                        <a:rPr lang="en-US" sz="600" b="0" i="0" u="none" strike="noStrike" dirty="0">
                          <a:solidFill>
                            <a:srgbClr val="000000"/>
                          </a:solidFill>
                          <a:effectLst/>
                          <a:latin typeface="Arial Narrow" panose="020B0606020202030204" pitchFamily="34" charset="0"/>
                        </a:rPr>
                        <a:t> </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rowSpan="14">
                  <a:txBody>
                    <a:bodyPr/>
                    <a:lstStyle/>
                    <a:p>
                      <a:pPr algn="ctr" fontAlgn="ctr"/>
                      <a:r>
                        <a:rPr lang="en-US" sz="700" b="0" i="0" u="none" strike="noStrike" dirty="0">
                          <a:solidFill>
                            <a:srgbClr val="FFFFFF"/>
                          </a:solidFill>
                          <a:effectLst/>
                          <a:latin typeface="Arial Narrow" panose="020B0606020202030204" pitchFamily="34" charset="0"/>
                        </a:rPr>
                        <a:t>COMMUNITY HEALTH</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D2F41"/>
                    </a:solidFill>
                  </a:tcPr>
                </a:tc>
                <a:tc>
                  <a:txBody>
                    <a:bodyPr/>
                    <a:lstStyle/>
                    <a:p>
                      <a:pPr algn="ctr" fontAlgn="b"/>
                      <a:r>
                        <a:rPr lang="en-US" sz="700" b="0" i="0" u="sng" strike="noStrike" dirty="0">
                          <a:solidFill>
                            <a:srgbClr val="3B5667"/>
                          </a:solidFill>
                          <a:effectLst/>
                          <a:latin typeface="Arial Narrow" panose="020B0606020202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sng" strike="noStrike" dirty="0">
                          <a:solidFill>
                            <a:srgbClr val="3B5667"/>
                          </a:solidFill>
                          <a:effectLst/>
                          <a:latin typeface="Arial Narrow" panose="020B0606020202030204" pitchFamily="34" charset="0"/>
                        </a:rPr>
                        <a:t>Physical Inactivity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Arial Narrow" panose="020B0606020202030204" pitchFamily="34" charset="0"/>
                        </a:rPr>
                        <a:t>County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Arial Narrow" panose="020B0606020202030204" pitchFamily="34" charset="0"/>
                        </a:rPr>
                        <a:t> </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600" b="0" i="0" u="none" strike="noStrike" dirty="0">
                          <a:solidFill>
                            <a:srgbClr val="000000"/>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1224606180"/>
                  </a:ext>
                </a:extLst>
              </a:tr>
              <a:tr h="112268">
                <a:tc>
                  <a:txBody>
                    <a:bodyPr/>
                    <a:lstStyle/>
                    <a:p>
                      <a:pPr algn="l" fontAlgn="b"/>
                      <a:r>
                        <a:rPr lang="en-US" sz="600" b="0" i="0" u="none" strike="noStrike" dirty="0">
                          <a:solidFill>
                            <a:srgbClr val="000000"/>
                          </a:solidFill>
                          <a:effectLst/>
                          <a:latin typeface="Arial Narrow" panose="020B0606020202030204" pitchFamily="34" charset="0"/>
                        </a:rPr>
                        <a:t> </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n-US"/>
                    </a:p>
                  </a:txBody>
                  <a:tcPr/>
                </a:tc>
                <a:tc>
                  <a:txBody>
                    <a:bodyPr/>
                    <a:lstStyle/>
                    <a:p>
                      <a:pPr algn="ctr" fontAlgn="b"/>
                      <a:r>
                        <a:rPr lang="en-US" sz="700" b="0" i="0" u="sng" strike="noStrike" dirty="0">
                          <a:solidFill>
                            <a:srgbClr val="3B5667"/>
                          </a:solidFill>
                          <a:effectLst/>
                          <a:latin typeface="Arial Narrow" panose="020B060602020203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sng" strike="noStrike" dirty="0">
                          <a:solidFill>
                            <a:srgbClr val="3B5667"/>
                          </a:solidFill>
                          <a:effectLst/>
                          <a:latin typeface="Arial Narrow" panose="020B0606020202030204" pitchFamily="34" charset="0"/>
                        </a:rPr>
                        <a:t>Food Environment Index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Arial Narrow" panose="020B0606020202030204" pitchFamily="34" charset="0"/>
                        </a:rPr>
                        <a:t>County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600" b="0" i="0" u="none" strike="noStrike" dirty="0">
                          <a:solidFill>
                            <a:srgbClr val="000000"/>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1907296243"/>
                  </a:ext>
                </a:extLst>
              </a:tr>
              <a:tr h="112268">
                <a:tc>
                  <a:txBody>
                    <a:bodyPr/>
                    <a:lstStyle/>
                    <a:p>
                      <a:pPr algn="l" fontAlgn="b"/>
                      <a:r>
                        <a:rPr lang="en-US" sz="600" b="0" i="0" u="none" strike="noStrike" dirty="0">
                          <a:solidFill>
                            <a:srgbClr val="000000"/>
                          </a:solidFill>
                          <a:effectLst/>
                          <a:latin typeface="Arial Narrow" panose="020B0606020202030204" pitchFamily="34" charset="0"/>
                        </a:rPr>
                        <a:t> </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n-US"/>
                    </a:p>
                  </a:txBody>
                  <a:tcPr/>
                </a:tc>
                <a:tc>
                  <a:txBody>
                    <a:bodyPr/>
                    <a:lstStyle/>
                    <a:p>
                      <a:pPr algn="ctr" fontAlgn="b"/>
                      <a:r>
                        <a:rPr lang="en-US" sz="700" b="0" i="0" u="sng" strike="noStrike" dirty="0">
                          <a:solidFill>
                            <a:srgbClr val="3B5667"/>
                          </a:solidFill>
                          <a:effectLst/>
                          <a:latin typeface="Arial Narrow" panose="020B0606020202030204" pitchFamily="34"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sng" strike="noStrike" dirty="0">
                          <a:solidFill>
                            <a:srgbClr val="3B5667"/>
                          </a:solidFill>
                          <a:effectLst/>
                          <a:latin typeface="Arial Narrow" panose="020B0606020202030204" pitchFamily="34" charset="0"/>
                        </a:rPr>
                        <a:t>Fair or Poor Health</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Arial Narrow" panose="020B0606020202030204" pitchFamily="34" charset="0"/>
                        </a:rPr>
                        <a:t>County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Arial Narrow" panose="020B0606020202030204" pitchFamily="34" charset="0"/>
                        </a:rPr>
                        <a:t> </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600" b="0" i="0" u="none" strike="noStrike" dirty="0">
                          <a:solidFill>
                            <a:srgbClr val="000000"/>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4188929524"/>
                  </a:ext>
                </a:extLst>
              </a:tr>
              <a:tr h="112268">
                <a:tc>
                  <a:txBody>
                    <a:bodyPr/>
                    <a:lstStyle/>
                    <a:p>
                      <a:pPr algn="l" fontAlgn="b"/>
                      <a:r>
                        <a:rPr lang="en-US" sz="600" b="0" i="0" u="none" strike="noStrike" dirty="0">
                          <a:solidFill>
                            <a:srgbClr val="000000"/>
                          </a:solidFill>
                          <a:effectLst/>
                          <a:latin typeface="Arial Narrow" panose="020B0606020202030204" pitchFamily="34" charset="0"/>
                        </a:rPr>
                        <a:t> </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n-US"/>
                    </a:p>
                  </a:txBody>
                  <a:tcPr/>
                </a:tc>
                <a:tc>
                  <a:txBody>
                    <a:bodyPr/>
                    <a:lstStyle/>
                    <a:p>
                      <a:pPr algn="ctr" fontAlgn="b"/>
                      <a:r>
                        <a:rPr lang="en-US" sz="700" b="0" i="0" u="sng" strike="noStrike" dirty="0">
                          <a:solidFill>
                            <a:srgbClr val="3B5667"/>
                          </a:solidFill>
                          <a:effectLst/>
                          <a:latin typeface="Arial Narrow" panose="020B0606020202030204" pitchFamily="34" charset="0"/>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sng" strike="noStrike" dirty="0">
                          <a:solidFill>
                            <a:srgbClr val="3B5667"/>
                          </a:solidFill>
                          <a:effectLst/>
                          <a:latin typeface="Arial Narrow" panose="020B0606020202030204" pitchFamily="34" charset="0"/>
                        </a:rPr>
                        <a:t>Obesity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Arial Narrow" panose="020B0606020202030204" pitchFamily="34" charset="0"/>
                        </a:rPr>
                        <a:t>County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Arial Narrow" panose="020B0606020202030204" pitchFamily="34" charset="0"/>
                        </a:rPr>
                        <a:t> </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600" b="0" i="0" u="none" strike="noStrike" dirty="0">
                          <a:solidFill>
                            <a:srgbClr val="000000"/>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2318335979"/>
                  </a:ext>
                </a:extLst>
              </a:tr>
              <a:tr h="112268">
                <a:tc>
                  <a:txBody>
                    <a:bodyPr/>
                    <a:lstStyle/>
                    <a:p>
                      <a:pPr algn="l" fontAlgn="b"/>
                      <a:r>
                        <a:rPr lang="en-US" sz="600" b="0" i="0" u="none" strike="noStrike" dirty="0">
                          <a:solidFill>
                            <a:srgbClr val="000000"/>
                          </a:solidFill>
                          <a:effectLst/>
                          <a:latin typeface="Arial Narrow" panose="020B0606020202030204" pitchFamily="34" charset="0"/>
                        </a:rPr>
                        <a:t> </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n-US"/>
                    </a:p>
                  </a:txBody>
                  <a:tcPr/>
                </a:tc>
                <a:tc>
                  <a:txBody>
                    <a:bodyPr/>
                    <a:lstStyle/>
                    <a:p>
                      <a:pPr algn="ctr" fontAlgn="b"/>
                      <a:r>
                        <a:rPr lang="en-US" sz="700" b="0" i="0" u="sng" strike="noStrike" dirty="0">
                          <a:solidFill>
                            <a:srgbClr val="3B5667"/>
                          </a:solidFill>
                          <a:effectLst/>
                          <a:latin typeface="Arial Narrow" panose="020B0606020202030204" pitchFamily="34" charset="0"/>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sng" strike="noStrike" dirty="0">
                          <a:solidFill>
                            <a:srgbClr val="3B5667"/>
                          </a:solidFill>
                          <a:effectLst/>
                          <a:latin typeface="Arial Narrow" panose="020B0606020202030204" pitchFamily="34" charset="0"/>
                        </a:rPr>
                        <a:t>High School Graduation Rate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Arial Narrow" panose="020B0606020202030204" pitchFamily="34" charset="0"/>
                        </a:rPr>
                        <a:t>County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600" b="0" i="0" u="none" strike="noStrike" dirty="0">
                          <a:solidFill>
                            <a:srgbClr val="000000"/>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r"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4293978473"/>
                  </a:ext>
                </a:extLst>
              </a:tr>
              <a:tr h="112268">
                <a:tc>
                  <a:txBody>
                    <a:bodyPr/>
                    <a:lstStyle/>
                    <a:p>
                      <a:pPr algn="l" fontAlgn="b"/>
                      <a:r>
                        <a:rPr lang="en-US" sz="600" b="0" i="0" u="none" strike="noStrike" dirty="0">
                          <a:solidFill>
                            <a:srgbClr val="000000"/>
                          </a:solidFill>
                          <a:effectLst/>
                          <a:latin typeface="Arial Narrow" panose="020B0606020202030204" pitchFamily="34" charset="0"/>
                        </a:rPr>
                        <a:t> </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n-US"/>
                    </a:p>
                  </a:txBody>
                  <a:tcPr/>
                </a:tc>
                <a:tc>
                  <a:txBody>
                    <a:bodyPr/>
                    <a:lstStyle/>
                    <a:p>
                      <a:pPr algn="ctr" fontAlgn="b"/>
                      <a:r>
                        <a:rPr lang="en-US" sz="700" b="0" i="0" u="sng" strike="noStrike" dirty="0">
                          <a:solidFill>
                            <a:srgbClr val="3B5667"/>
                          </a:solidFill>
                          <a:effectLst/>
                          <a:latin typeface="Arial Narrow" panose="020B0606020202030204" pitchFamily="34" charset="0"/>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sng" strike="noStrike" dirty="0">
                          <a:solidFill>
                            <a:srgbClr val="3B5667"/>
                          </a:solidFill>
                          <a:effectLst/>
                          <a:latin typeface="Arial Narrow" panose="020B0606020202030204" pitchFamily="34" charset="0"/>
                        </a:rPr>
                        <a:t>Uninsured Rate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Arial Narrow" panose="020B0606020202030204" pitchFamily="34" charset="0"/>
                        </a:rPr>
                        <a:t>County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600" b="0" i="0" u="none" strike="noStrike" dirty="0">
                          <a:solidFill>
                            <a:srgbClr val="000000"/>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2237515922"/>
                  </a:ext>
                </a:extLst>
              </a:tr>
              <a:tr h="112268">
                <a:tc>
                  <a:txBody>
                    <a:bodyPr/>
                    <a:lstStyle/>
                    <a:p>
                      <a:pPr algn="l" fontAlgn="b"/>
                      <a:r>
                        <a:rPr lang="en-US" sz="600" b="0" i="0" u="none" strike="noStrike" dirty="0">
                          <a:solidFill>
                            <a:srgbClr val="000000"/>
                          </a:solidFill>
                          <a:effectLst/>
                          <a:latin typeface="Arial Narrow" panose="020B0606020202030204" pitchFamily="34" charset="0"/>
                        </a:rPr>
                        <a:t> </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n-US"/>
                    </a:p>
                  </a:txBody>
                  <a:tcPr/>
                </a:tc>
                <a:tc>
                  <a:txBody>
                    <a:bodyPr/>
                    <a:lstStyle/>
                    <a:p>
                      <a:pPr algn="ctr" fontAlgn="b"/>
                      <a:r>
                        <a:rPr lang="en-US" sz="700" b="0" i="0" u="sng" strike="noStrike" dirty="0">
                          <a:solidFill>
                            <a:srgbClr val="3B5667"/>
                          </a:solidFill>
                          <a:effectLst/>
                          <a:latin typeface="Arial Narrow" panose="020B0606020202030204" pitchFamily="34" charset="0"/>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sng" strike="noStrike" dirty="0">
                          <a:solidFill>
                            <a:srgbClr val="3B5667"/>
                          </a:solidFill>
                          <a:effectLst/>
                          <a:latin typeface="Arial Narrow" panose="020B0606020202030204" pitchFamily="34" charset="0"/>
                        </a:rPr>
                        <a:t>Preventable Hospitalizations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Arial Narrow" panose="020B0606020202030204" pitchFamily="34" charset="0"/>
                        </a:rPr>
                        <a:t>County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600" b="0" i="0" u="none" strike="noStrike" dirty="0">
                          <a:solidFill>
                            <a:srgbClr val="000000"/>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3106934218"/>
                  </a:ext>
                </a:extLst>
              </a:tr>
              <a:tr h="112268">
                <a:tc>
                  <a:txBody>
                    <a:bodyPr/>
                    <a:lstStyle/>
                    <a:p>
                      <a:pPr algn="l" fontAlgn="b"/>
                      <a:r>
                        <a:rPr lang="en-US" sz="600" b="0" i="0" u="none" strike="noStrike" dirty="0">
                          <a:solidFill>
                            <a:srgbClr val="000000"/>
                          </a:solidFill>
                          <a:effectLst/>
                          <a:latin typeface="Arial Narrow" panose="020B0606020202030204" pitchFamily="34" charset="0"/>
                        </a:rPr>
                        <a:t> </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n-US"/>
                    </a:p>
                  </a:txBody>
                  <a:tcPr/>
                </a:tc>
                <a:tc>
                  <a:txBody>
                    <a:bodyPr/>
                    <a:lstStyle/>
                    <a:p>
                      <a:pPr algn="ctr" fontAlgn="b"/>
                      <a:r>
                        <a:rPr lang="en-US" sz="700" b="0" i="0" u="sng" strike="noStrike" dirty="0">
                          <a:solidFill>
                            <a:srgbClr val="3B5667"/>
                          </a:solidFill>
                          <a:effectLst/>
                          <a:latin typeface="Arial Narrow" panose="020B0606020202030204" pitchFamily="34" charset="0"/>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sng" strike="noStrike" dirty="0">
                          <a:solidFill>
                            <a:srgbClr val="3B5667"/>
                          </a:solidFill>
                          <a:effectLst/>
                          <a:latin typeface="Arial Narrow" panose="020B0606020202030204" pitchFamily="34" charset="0"/>
                        </a:rPr>
                        <a:t>Infant Mortality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Arial Narrow" panose="020B0606020202030204" pitchFamily="34" charset="0"/>
                        </a:rPr>
                        <a:t>County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600" b="0" i="0" u="none" strike="noStrike" dirty="0">
                          <a:solidFill>
                            <a:srgbClr val="000000"/>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371527660"/>
                  </a:ext>
                </a:extLst>
              </a:tr>
              <a:tr h="112268">
                <a:tc>
                  <a:txBody>
                    <a:bodyPr/>
                    <a:lstStyle/>
                    <a:p>
                      <a:pPr algn="l" fontAlgn="b"/>
                      <a:r>
                        <a:rPr lang="en-US" sz="600" b="0" i="0" u="none" strike="noStrike" dirty="0">
                          <a:solidFill>
                            <a:srgbClr val="000000"/>
                          </a:solidFill>
                          <a:effectLst/>
                          <a:latin typeface="Arial Narrow" panose="020B0606020202030204" pitchFamily="34" charset="0"/>
                        </a:rPr>
                        <a:t> </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n-US"/>
                    </a:p>
                  </a:txBody>
                  <a:tcPr/>
                </a:tc>
                <a:tc>
                  <a:txBody>
                    <a:bodyPr/>
                    <a:lstStyle/>
                    <a:p>
                      <a:pPr algn="ctr" fontAlgn="b"/>
                      <a:r>
                        <a:rPr lang="en-US" sz="700" b="0" i="0" u="sng" strike="noStrike" dirty="0">
                          <a:solidFill>
                            <a:srgbClr val="3B5667"/>
                          </a:solidFill>
                          <a:effectLst/>
                          <a:latin typeface="Arial Narrow" panose="020B0606020202030204" pitchFamily="34" charset="0"/>
                        </a:rPr>
                        <a:t>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sng" strike="noStrike" dirty="0">
                          <a:solidFill>
                            <a:srgbClr val="3B5667"/>
                          </a:solidFill>
                          <a:effectLst/>
                          <a:latin typeface="Arial Narrow" panose="020B0606020202030204" pitchFamily="34" charset="0"/>
                        </a:rPr>
                        <a:t>Percentage of Low Birthweight Births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Arial Narrow" panose="020B0606020202030204" pitchFamily="34" charset="0"/>
                        </a:rPr>
                        <a:t>County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600" b="0" i="0" u="none" strike="noStrike" dirty="0">
                          <a:solidFill>
                            <a:srgbClr val="000000"/>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3746480768"/>
                  </a:ext>
                </a:extLst>
              </a:tr>
              <a:tr h="112268">
                <a:tc>
                  <a:txBody>
                    <a:bodyPr/>
                    <a:lstStyle/>
                    <a:p>
                      <a:pPr algn="l" fontAlgn="b"/>
                      <a:r>
                        <a:rPr lang="en-US" sz="600" b="0" i="0" u="none" strike="noStrike" dirty="0">
                          <a:solidFill>
                            <a:srgbClr val="000000"/>
                          </a:solidFill>
                          <a:effectLst/>
                          <a:latin typeface="Arial Narrow" panose="020B0606020202030204" pitchFamily="34" charset="0"/>
                        </a:rPr>
                        <a:t> </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n-US"/>
                    </a:p>
                  </a:txBody>
                  <a:tcPr/>
                </a:tc>
                <a:tc>
                  <a:txBody>
                    <a:bodyPr/>
                    <a:lstStyle/>
                    <a:p>
                      <a:pPr algn="ctr" fontAlgn="b"/>
                      <a:r>
                        <a:rPr lang="en-US" sz="700" b="0" i="0" u="sng" strike="noStrike" dirty="0">
                          <a:solidFill>
                            <a:srgbClr val="3B5667"/>
                          </a:solidFill>
                          <a:effectLst/>
                          <a:latin typeface="Arial Narrow" panose="020B0606020202030204" pitchFamily="34" charset="0"/>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sng" strike="noStrike" dirty="0">
                          <a:solidFill>
                            <a:srgbClr val="3B5667"/>
                          </a:solidFill>
                          <a:effectLst/>
                          <a:latin typeface="Arial Narrow" panose="020B0606020202030204" pitchFamily="34" charset="0"/>
                        </a:rPr>
                        <a:t>Low Birthweight Births Racial Disparity Gap</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Arial Narrow" panose="020B0606020202030204" pitchFamily="34" charset="0"/>
                        </a:rPr>
                        <a:t>County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600" b="0" i="0" u="none" strike="noStrike" dirty="0">
                          <a:solidFill>
                            <a:srgbClr val="000000"/>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792534292"/>
                  </a:ext>
                </a:extLst>
              </a:tr>
              <a:tr h="112268">
                <a:tc>
                  <a:txBody>
                    <a:bodyPr/>
                    <a:lstStyle/>
                    <a:p>
                      <a:pPr algn="l" fontAlgn="b"/>
                      <a:r>
                        <a:rPr lang="en-US" sz="600" b="0" i="0" u="none" strike="noStrike" dirty="0">
                          <a:solidFill>
                            <a:srgbClr val="000000"/>
                          </a:solidFill>
                          <a:effectLst/>
                          <a:latin typeface="Arial Narrow" panose="020B0606020202030204" pitchFamily="34" charset="0"/>
                        </a:rPr>
                        <a:t> </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n-US"/>
                    </a:p>
                  </a:txBody>
                  <a:tcPr/>
                </a:tc>
                <a:tc>
                  <a:txBody>
                    <a:bodyPr/>
                    <a:lstStyle/>
                    <a:p>
                      <a:pPr algn="ctr" fontAlgn="b"/>
                      <a:r>
                        <a:rPr lang="en-US" sz="700" b="0" i="0" u="sng" strike="noStrike" dirty="0">
                          <a:solidFill>
                            <a:srgbClr val="3B5667"/>
                          </a:solidFill>
                          <a:effectLst/>
                          <a:latin typeface="Arial Narrow" panose="020B0606020202030204" pitchFamily="34" charset="0"/>
                        </a:rPr>
                        <a:t>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sng" strike="noStrike" dirty="0">
                          <a:solidFill>
                            <a:srgbClr val="3B5667"/>
                          </a:solidFill>
                          <a:effectLst/>
                          <a:latin typeface="Arial Narrow" panose="020B0606020202030204" pitchFamily="34" charset="0"/>
                        </a:rPr>
                        <a:t>Poor Mental Health Days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Arial Narrow" panose="020B0606020202030204" pitchFamily="34" charset="0"/>
                        </a:rPr>
                        <a:t>County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600" b="0" i="0" u="none" strike="noStrike" dirty="0">
                          <a:solidFill>
                            <a:srgbClr val="000000"/>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2792047225"/>
                  </a:ext>
                </a:extLst>
              </a:tr>
              <a:tr h="112268">
                <a:tc>
                  <a:txBody>
                    <a:bodyPr/>
                    <a:lstStyle/>
                    <a:p>
                      <a:pPr algn="l" fontAlgn="b"/>
                      <a:r>
                        <a:rPr lang="en-US" sz="600" b="0" i="0" u="none" strike="noStrike" dirty="0">
                          <a:solidFill>
                            <a:srgbClr val="000000"/>
                          </a:solidFill>
                          <a:effectLst/>
                          <a:latin typeface="Arial Narrow" panose="020B0606020202030204" pitchFamily="34" charset="0"/>
                        </a:rPr>
                        <a:t> </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n-US"/>
                    </a:p>
                  </a:txBody>
                  <a:tcPr/>
                </a:tc>
                <a:tc>
                  <a:txBody>
                    <a:bodyPr/>
                    <a:lstStyle/>
                    <a:p>
                      <a:pPr algn="ctr" fontAlgn="b"/>
                      <a:r>
                        <a:rPr lang="en-US" sz="700" b="0" i="0" u="sng" strike="noStrike" dirty="0">
                          <a:solidFill>
                            <a:srgbClr val="3B5667"/>
                          </a:solidFill>
                          <a:effectLst/>
                          <a:latin typeface="Arial Narrow" panose="020B0606020202030204" pitchFamily="34" charset="0"/>
                        </a:rPr>
                        <a:t>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sng" strike="noStrike" dirty="0">
                          <a:solidFill>
                            <a:srgbClr val="3B5667"/>
                          </a:solidFill>
                          <a:effectLst/>
                          <a:latin typeface="Arial Narrow" panose="020B0606020202030204" pitchFamily="34" charset="0"/>
                        </a:rPr>
                        <a:t>Naloxone Administration by EMS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Arial Narrow" panose="020B0606020202030204" pitchFamily="34" charset="0"/>
                        </a:rPr>
                        <a:t>County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600" b="0" i="0" u="none" strike="noStrike" dirty="0">
                          <a:solidFill>
                            <a:srgbClr val="000000"/>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1844939244"/>
                  </a:ext>
                </a:extLst>
              </a:tr>
              <a:tr h="112268">
                <a:tc>
                  <a:txBody>
                    <a:bodyPr/>
                    <a:lstStyle/>
                    <a:p>
                      <a:pPr algn="l" fontAlgn="b"/>
                      <a:r>
                        <a:rPr lang="en-US" sz="600" b="0" i="0" u="none" strike="noStrike" dirty="0">
                          <a:solidFill>
                            <a:srgbClr val="000000"/>
                          </a:solidFill>
                          <a:effectLst/>
                          <a:latin typeface="Arial Narrow" panose="020B0606020202030204" pitchFamily="34" charset="0"/>
                        </a:rPr>
                        <a:t> </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n-US"/>
                    </a:p>
                  </a:txBody>
                  <a:tcPr/>
                </a:tc>
                <a:tc>
                  <a:txBody>
                    <a:bodyPr/>
                    <a:lstStyle/>
                    <a:p>
                      <a:pPr algn="ctr" fontAlgn="b"/>
                      <a:r>
                        <a:rPr lang="en-US" sz="700" b="0" i="0" u="sng" strike="noStrike" dirty="0">
                          <a:solidFill>
                            <a:srgbClr val="3B5667"/>
                          </a:solidFill>
                          <a:effectLst/>
                          <a:latin typeface="Arial Narrow" panose="020B0606020202030204" pitchFamily="34" charset="0"/>
                        </a:rPr>
                        <a:t>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sng" strike="noStrike" dirty="0">
                          <a:solidFill>
                            <a:srgbClr val="3B5667"/>
                          </a:solidFill>
                          <a:effectLst/>
                          <a:latin typeface="Arial Narrow" panose="020B0606020202030204" pitchFamily="34" charset="0"/>
                        </a:rPr>
                        <a:t>Transitional Care Management Revenue Opportunity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Arial Narrow" panose="020B0606020202030204" pitchFamily="34" charset="0"/>
                        </a:rPr>
                        <a:t>Hospital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600" b="0" i="0" u="none" strike="noStrike" dirty="0">
                          <a:solidFill>
                            <a:srgbClr val="000000"/>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3787100837"/>
                  </a:ext>
                </a:extLst>
              </a:tr>
              <a:tr h="112268">
                <a:tc>
                  <a:txBody>
                    <a:bodyPr/>
                    <a:lstStyle/>
                    <a:p>
                      <a:pPr algn="l" fontAlgn="b"/>
                      <a:r>
                        <a:rPr lang="en-US" sz="600" b="0" i="0" u="none" strike="noStrike" dirty="0">
                          <a:solidFill>
                            <a:srgbClr val="000000"/>
                          </a:solidFill>
                          <a:effectLst/>
                          <a:latin typeface="Arial Narrow" panose="020B0606020202030204" pitchFamily="34" charset="0"/>
                        </a:rPr>
                        <a:t> </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n-US"/>
                    </a:p>
                  </a:txBody>
                  <a:tcPr/>
                </a:tc>
                <a:tc>
                  <a:txBody>
                    <a:bodyPr/>
                    <a:lstStyle/>
                    <a:p>
                      <a:pPr algn="ctr" fontAlgn="b"/>
                      <a:r>
                        <a:rPr lang="en-US" sz="700" b="0" i="0" u="sng" strike="noStrike" dirty="0">
                          <a:solidFill>
                            <a:srgbClr val="3B5667"/>
                          </a:solidFill>
                          <a:effectLst/>
                          <a:latin typeface="Arial Narrow" panose="020B0606020202030204" pitchFamily="34" charset="0"/>
                        </a:rPr>
                        <a:t>14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sng" strike="noStrike" dirty="0">
                          <a:solidFill>
                            <a:srgbClr val="3B5667"/>
                          </a:solidFill>
                          <a:effectLst/>
                          <a:latin typeface="Arial Narrow" panose="020B0606020202030204" pitchFamily="34" charset="0"/>
                        </a:rPr>
                        <a:t>Hospital Economic Impact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Arial Narrow" panose="020B0606020202030204" pitchFamily="34" charset="0"/>
                        </a:rPr>
                        <a:t>Hospital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600" b="0" i="0" u="none" strike="noStrike" dirty="0">
                          <a:solidFill>
                            <a:srgbClr val="000000"/>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2200500132"/>
                  </a:ext>
                </a:extLst>
              </a:tr>
              <a:tr h="112268">
                <a:tc>
                  <a:txBody>
                    <a:bodyPr/>
                    <a:lstStyle/>
                    <a:p>
                      <a:pPr algn="l" fontAlgn="b"/>
                      <a:r>
                        <a:rPr lang="en-US" sz="600" b="0" i="0" u="none" strike="noStrike" dirty="0">
                          <a:solidFill>
                            <a:srgbClr val="000000"/>
                          </a:solidFill>
                          <a:effectLst/>
                          <a:latin typeface="Arial Narrow" panose="020B0606020202030204" pitchFamily="34" charset="0"/>
                        </a:rPr>
                        <a:t> </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rowSpan="14">
                  <a:txBody>
                    <a:bodyPr/>
                    <a:lstStyle/>
                    <a:p>
                      <a:pPr algn="ctr" fontAlgn="ctr"/>
                      <a:r>
                        <a:rPr lang="en-US" sz="700" b="0" i="0" u="none" strike="noStrike" dirty="0">
                          <a:solidFill>
                            <a:srgbClr val="FFFFFF"/>
                          </a:solidFill>
                          <a:effectLst/>
                          <a:latin typeface="Arial Narrow" panose="020B0606020202030204" pitchFamily="34" charset="0"/>
                        </a:rPr>
                        <a:t>RELIABILITY</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E5C67"/>
                    </a:solidFill>
                  </a:tcPr>
                </a:tc>
                <a:tc>
                  <a:txBody>
                    <a:bodyPr/>
                    <a:lstStyle/>
                    <a:p>
                      <a:pPr algn="ctr" fontAlgn="b"/>
                      <a:r>
                        <a:rPr lang="en-US" sz="700" b="0" i="0" u="sng" strike="noStrike" dirty="0">
                          <a:solidFill>
                            <a:srgbClr val="3B5667"/>
                          </a:solidFill>
                          <a:effectLst/>
                          <a:latin typeface="Arial Narrow" panose="020B0606020202030204" pitchFamily="34" charset="0"/>
                        </a:rPr>
                        <a:t>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sng" strike="noStrike" dirty="0">
                          <a:solidFill>
                            <a:srgbClr val="3B5667"/>
                          </a:solidFill>
                          <a:effectLst/>
                          <a:latin typeface="Arial Narrow" panose="020B0606020202030204" pitchFamily="34" charset="0"/>
                        </a:rPr>
                        <a:t>Patient-Doctor Communication Satisfaction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Arial Narrow" panose="020B0606020202030204" pitchFamily="34" charset="0"/>
                        </a:rPr>
                        <a:t>Hospital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600" b="0" i="0" u="none" strike="noStrike" dirty="0">
                          <a:solidFill>
                            <a:srgbClr val="000000"/>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415516236"/>
                  </a:ext>
                </a:extLst>
              </a:tr>
              <a:tr h="112268">
                <a:tc>
                  <a:txBody>
                    <a:bodyPr/>
                    <a:lstStyle/>
                    <a:p>
                      <a:pPr algn="l" fontAlgn="b"/>
                      <a:r>
                        <a:rPr lang="en-US" sz="600" b="0" i="0" u="none" strike="noStrike" dirty="0">
                          <a:solidFill>
                            <a:srgbClr val="000000"/>
                          </a:solidFill>
                          <a:effectLst/>
                          <a:latin typeface="Arial Narrow" panose="020B0606020202030204" pitchFamily="34" charset="0"/>
                        </a:rPr>
                        <a:t> </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n-US"/>
                    </a:p>
                  </a:txBody>
                  <a:tcPr/>
                </a:tc>
                <a:tc>
                  <a:txBody>
                    <a:bodyPr/>
                    <a:lstStyle/>
                    <a:p>
                      <a:pPr algn="ctr" fontAlgn="b"/>
                      <a:r>
                        <a:rPr lang="en-US" sz="700" b="0" i="0" u="sng" strike="noStrike" dirty="0">
                          <a:solidFill>
                            <a:srgbClr val="3B5667"/>
                          </a:solidFill>
                          <a:effectLst/>
                          <a:latin typeface="Arial Narrow" panose="020B0606020202030204" pitchFamily="34" charset="0"/>
                        </a:rPr>
                        <a:t>16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sng" strike="noStrike" dirty="0">
                          <a:solidFill>
                            <a:srgbClr val="3B5667"/>
                          </a:solidFill>
                          <a:effectLst/>
                          <a:latin typeface="Arial Narrow" panose="020B0606020202030204" pitchFamily="34" charset="0"/>
                        </a:rPr>
                        <a:t>Patient-Nurse Communication Satisfaction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Arial Narrow" panose="020B0606020202030204" pitchFamily="34" charset="0"/>
                        </a:rPr>
                        <a:t>Hospital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600" b="0" i="0" u="none" strike="noStrike" dirty="0">
                          <a:solidFill>
                            <a:srgbClr val="000000"/>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1383683802"/>
                  </a:ext>
                </a:extLst>
              </a:tr>
              <a:tr h="112268">
                <a:tc>
                  <a:txBody>
                    <a:bodyPr/>
                    <a:lstStyle/>
                    <a:p>
                      <a:pPr algn="l" fontAlgn="b"/>
                      <a:r>
                        <a:rPr lang="en-US" sz="600" b="0" i="0" u="none" strike="noStrike" dirty="0">
                          <a:solidFill>
                            <a:srgbClr val="000000"/>
                          </a:solidFill>
                          <a:effectLst/>
                          <a:latin typeface="Arial Narrow" panose="020B0606020202030204" pitchFamily="34" charset="0"/>
                        </a:rPr>
                        <a:t> </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n-US"/>
                    </a:p>
                  </a:txBody>
                  <a:tcPr/>
                </a:tc>
                <a:tc>
                  <a:txBody>
                    <a:bodyPr/>
                    <a:lstStyle/>
                    <a:p>
                      <a:pPr algn="ctr" fontAlgn="b"/>
                      <a:r>
                        <a:rPr lang="en-US" sz="700" b="0" i="0" u="sng" strike="noStrike" dirty="0">
                          <a:solidFill>
                            <a:srgbClr val="3B5667"/>
                          </a:solidFill>
                          <a:effectLst/>
                          <a:latin typeface="Arial Narrow" panose="020B0606020202030204" pitchFamily="34" charset="0"/>
                        </a:rPr>
                        <a:t>17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sng" strike="noStrike" dirty="0">
                          <a:solidFill>
                            <a:srgbClr val="3B5667"/>
                          </a:solidFill>
                          <a:effectLst/>
                          <a:latin typeface="Arial Narrow" panose="020B0606020202030204" pitchFamily="34" charset="0"/>
                        </a:rPr>
                        <a:t>Annual Routine Care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Arial Narrow" panose="020B0606020202030204" pitchFamily="34" charset="0"/>
                        </a:rPr>
                        <a:t>County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600" b="0" i="0" u="none" strike="noStrike" dirty="0">
                          <a:solidFill>
                            <a:srgbClr val="000000"/>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502638703"/>
                  </a:ext>
                </a:extLst>
              </a:tr>
              <a:tr h="112268">
                <a:tc>
                  <a:txBody>
                    <a:bodyPr/>
                    <a:lstStyle/>
                    <a:p>
                      <a:pPr algn="l" fontAlgn="b"/>
                      <a:r>
                        <a:rPr lang="en-US" sz="600" b="0" i="0" u="none" strike="noStrike" dirty="0">
                          <a:solidFill>
                            <a:srgbClr val="000000"/>
                          </a:solidFill>
                          <a:effectLst/>
                          <a:latin typeface="Arial Narrow" panose="020B0606020202030204" pitchFamily="34" charset="0"/>
                        </a:rPr>
                        <a:t> </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n-US"/>
                    </a:p>
                  </a:txBody>
                  <a:tcPr/>
                </a:tc>
                <a:tc>
                  <a:txBody>
                    <a:bodyPr/>
                    <a:lstStyle/>
                    <a:p>
                      <a:pPr algn="ctr" fontAlgn="b"/>
                      <a:r>
                        <a:rPr lang="en-US" sz="700" b="0" i="0" u="sng" strike="noStrike" dirty="0">
                          <a:solidFill>
                            <a:srgbClr val="3B5667"/>
                          </a:solidFill>
                          <a:effectLst/>
                          <a:latin typeface="Arial Narrow" panose="020B0606020202030204" pitchFamily="34" charset="0"/>
                        </a:rPr>
                        <a:t>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sng" strike="noStrike" dirty="0">
                          <a:solidFill>
                            <a:srgbClr val="3B5667"/>
                          </a:solidFill>
                          <a:effectLst/>
                          <a:latin typeface="Arial Narrow" panose="020B0606020202030204" pitchFamily="34" charset="0"/>
                        </a:rPr>
                        <a:t>STAR Rating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Arial Narrow" panose="020B0606020202030204" pitchFamily="34" charset="0"/>
                        </a:rPr>
                        <a:t>Hospital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600" b="0" i="0" u="none" strike="noStrike" dirty="0">
                          <a:solidFill>
                            <a:srgbClr val="000000"/>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3806177362"/>
                  </a:ext>
                </a:extLst>
              </a:tr>
              <a:tr h="112268">
                <a:tc>
                  <a:txBody>
                    <a:bodyPr/>
                    <a:lstStyle/>
                    <a:p>
                      <a:pPr algn="l" fontAlgn="b"/>
                      <a:r>
                        <a:rPr lang="en-US" sz="600" b="0" i="0" u="none" strike="noStrike" dirty="0">
                          <a:solidFill>
                            <a:srgbClr val="000000"/>
                          </a:solidFill>
                          <a:effectLst/>
                          <a:latin typeface="Arial Narrow" panose="020B0606020202030204" pitchFamily="34" charset="0"/>
                        </a:rPr>
                        <a:t> </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n-US"/>
                    </a:p>
                  </a:txBody>
                  <a:tcPr/>
                </a:tc>
                <a:tc>
                  <a:txBody>
                    <a:bodyPr/>
                    <a:lstStyle/>
                    <a:p>
                      <a:pPr algn="ctr" fontAlgn="b"/>
                      <a:r>
                        <a:rPr lang="en-US" sz="700" b="0" i="0" u="sng" strike="noStrike" dirty="0">
                          <a:solidFill>
                            <a:srgbClr val="3B5667"/>
                          </a:solidFill>
                          <a:effectLst/>
                          <a:latin typeface="Arial Narrow" panose="020B0606020202030204" pitchFamily="34" charset="0"/>
                        </a:rPr>
                        <a:t>19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sng" strike="noStrike" dirty="0">
                          <a:solidFill>
                            <a:srgbClr val="3B5667"/>
                          </a:solidFill>
                          <a:effectLst/>
                          <a:latin typeface="Arial Narrow" panose="020B0606020202030204" pitchFamily="34" charset="0"/>
                        </a:rPr>
                        <a:t>Harm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Arial Narrow" panose="020B0606020202030204" pitchFamily="34" charset="0"/>
                        </a:rPr>
                        <a:t>Hospital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600" b="0" i="0" u="none" strike="noStrike" dirty="0">
                          <a:solidFill>
                            <a:srgbClr val="000000"/>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2100451124"/>
                  </a:ext>
                </a:extLst>
              </a:tr>
              <a:tr h="112268">
                <a:tc>
                  <a:txBody>
                    <a:bodyPr/>
                    <a:lstStyle/>
                    <a:p>
                      <a:pPr algn="l" fontAlgn="b"/>
                      <a:r>
                        <a:rPr lang="en-US" sz="600" b="0" i="0" u="none" strike="noStrike" dirty="0">
                          <a:solidFill>
                            <a:srgbClr val="000000"/>
                          </a:solidFill>
                          <a:effectLst/>
                          <a:latin typeface="Arial Narrow" panose="020B0606020202030204" pitchFamily="34" charset="0"/>
                        </a:rPr>
                        <a:t> </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n-US"/>
                    </a:p>
                  </a:txBody>
                  <a:tcPr/>
                </a:tc>
                <a:tc>
                  <a:txBody>
                    <a:bodyPr/>
                    <a:lstStyle/>
                    <a:p>
                      <a:pPr algn="ctr" fontAlgn="b"/>
                      <a:r>
                        <a:rPr lang="en-US" sz="700" b="0" i="0" u="sng" strike="noStrike" dirty="0">
                          <a:solidFill>
                            <a:srgbClr val="3B5667"/>
                          </a:solidFill>
                          <a:effectLst/>
                          <a:latin typeface="Arial Narrow" panose="020B0606020202030204" pitchFamily="34" charset="0"/>
                        </a:rPr>
                        <a:t>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sng" strike="noStrike" dirty="0">
                          <a:solidFill>
                            <a:srgbClr val="3B5667"/>
                          </a:solidFill>
                          <a:effectLst/>
                          <a:latin typeface="Arial Narrow" panose="020B0606020202030204" pitchFamily="34" charset="0"/>
                        </a:rPr>
                        <a:t>Heart Failure Mortality (Medicare)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Arial Narrow" panose="020B0606020202030204" pitchFamily="34" charset="0"/>
                        </a:rPr>
                        <a:t>Hospital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600" b="0" i="0" u="none" strike="noStrike" dirty="0">
                          <a:solidFill>
                            <a:srgbClr val="000000"/>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773059710"/>
                  </a:ext>
                </a:extLst>
              </a:tr>
              <a:tr h="112268">
                <a:tc>
                  <a:txBody>
                    <a:bodyPr/>
                    <a:lstStyle/>
                    <a:p>
                      <a:pPr algn="l" fontAlgn="b"/>
                      <a:r>
                        <a:rPr lang="en-US" sz="600" b="0" i="0" u="none" strike="noStrike" dirty="0">
                          <a:solidFill>
                            <a:srgbClr val="000000"/>
                          </a:solidFill>
                          <a:effectLst/>
                          <a:latin typeface="Arial Narrow" panose="020B0606020202030204" pitchFamily="34" charset="0"/>
                        </a:rPr>
                        <a:t> </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n-US"/>
                    </a:p>
                  </a:txBody>
                  <a:tcPr/>
                </a:tc>
                <a:tc>
                  <a:txBody>
                    <a:bodyPr/>
                    <a:lstStyle/>
                    <a:p>
                      <a:pPr algn="ctr" fontAlgn="b"/>
                      <a:r>
                        <a:rPr lang="en-US" sz="700" b="0" i="0" u="sng" strike="noStrike" dirty="0">
                          <a:solidFill>
                            <a:srgbClr val="3B5667"/>
                          </a:solidFill>
                          <a:effectLst/>
                          <a:latin typeface="Arial Narrow" panose="020B0606020202030204" pitchFamily="34" charset="0"/>
                        </a:rPr>
                        <a:t>21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sng" strike="noStrike" dirty="0">
                          <a:solidFill>
                            <a:srgbClr val="3B5667"/>
                          </a:solidFill>
                          <a:effectLst/>
                          <a:latin typeface="Arial Narrow" panose="020B0606020202030204" pitchFamily="34" charset="0"/>
                        </a:rPr>
                        <a:t>Emergency and Inpatient Behavioral Health Diagnoses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Arial Narrow" panose="020B0606020202030204" pitchFamily="34" charset="0"/>
                        </a:rPr>
                        <a:t>Hospital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600" b="0" i="0" u="none" strike="noStrike" dirty="0">
                          <a:solidFill>
                            <a:srgbClr val="000000"/>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1800784989"/>
                  </a:ext>
                </a:extLst>
              </a:tr>
              <a:tr h="112268">
                <a:tc>
                  <a:txBody>
                    <a:bodyPr/>
                    <a:lstStyle/>
                    <a:p>
                      <a:pPr algn="l" fontAlgn="b"/>
                      <a:r>
                        <a:rPr lang="en-US" sz="600" b="0" i="0" u="none" strike="noStrike" dirty="0">
                          <a:solidFill>
                            <a:srgbClr val="000000"/>
                          </a:solidFill>
                          <a:effectLst/>
                          <a:latin typeface="Arial Narrow" panose="020B0606020202030204" pitchFamily="34" charset="0"/>
                        </a:rPr>
                        <a:t> </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n-US"/>
                    </a:p>
                  </a:txBody>
                  <a:tcPr/>
                </a:tc>
                <a:tc>
                  <a:txBody>
                    <a:bodyPr/>
                    <a:lstStyle/>
                    <a:p>
                      <a:pPr algn="ctr" fontAlgn="b"/>
                      <a:r>
                        <a:rPr lang="en-US" sz="700" b="0" i="0" u="sng" strike="noStrike" dirty="0">
                          <a:solidFill>
                            <a:srgbClr val="3B5667"/>
                          </a:solidFill>
                          <a:effectLst/>
                          <a:latin typeface="Arial Narrow" panose="020B0606020202030204" pitchFamily="34" charset="0"/>
                        </a:rPr>
                        <a:t>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sng" strike="noStrike" dirty="0">
                          <a:solidFill>
                            <a:srgbClr val="3B5667"/>
                          </a:solidFill>
                          <a:effectLst/>
                          <a:latin typeface="Arial Narrow" panose="020B0606020202030204" pitchFamily="34" charset="0"/>
                        </a:rPr>
                        <a:t>Emergency and Inpatient Opioid Overdoses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Arial Narrow" panose="020B0606020202030204" pitchFamily="34" charset="0"/>
                        </a:rPr>
                        <a:t>Hospital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600" b="0" i="0" u="none" strike="noStrike" dirty="0">
                          <a:solidFill>
                            <a:srgbClr val="000000"/>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3953537729"/>
                  </a:ext>
                </a:extLst>
              </a:tr>
              <a:tr h="112268">
                <a:tc>
                  <a:txBody>
                    <a:bodyPr/>
                    <a:lstStyle/>
                    <a:p>
                      <a:pPr algn="l" fontAlgn="b"/>
                      <a:r>
                        <a:rPr lang="en-US" sz="600" b="0" i="0" u="none" strike="noStrike" dirty="0">
                          <a:solidFill>
                            <a:srgbClr val="000000"/>
                          </a:solidFill>
                          <a:effectLst/>
                          <a:latin typeface="Arial Narrow" panose="020B0606020202030204" pitchFamily="34" charset="0"/>
                        </a:rPr>
                        <a:t> </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n-US"/>
                    </a:p>
                  </a:txBody>
                  <a:tcPr/>
                </a:tc>
                <a:tc>
                  <a:txBody>
                    <a:bodyPr/>
                    <a:lstStyle/>
                    <a:p>
                      <a:pPr algn="ctr" fontAlgn="b"/>
                      <a:r>
                        <a:rPr lang="en-US" sz="700" b="0" i="0" u="sng" strike="noStrike" dirty="0">
                          <a:solidFill>
                            <a:srgbClr val="3B5667"/>
                          </a:solidFill>
                          <a:effectLst/>
                          <a:latin typeface="Arial Narrow" panose="020B0606020202030204" pitchFamily="34" charset="0"/>
                        </a:rPr>
                        <a:t>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sng" strike="noStrike" dirty="0">
                          <a:solidFill>
                            <a:srgbClr val="3B5667"/>
                          </a:solidFill>
                          <a:effectLst/>
                          <a:latin typeface="Arial Narrow" panose="020B0606020202030204" pitchFamily="34" charset="0"/>
                        </a:rPr>
                        <a:t>Readmission Rate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Arial Narrow" panose="020B0606020202030204" pitchFamily="34" charset="0"/>
                        </a:rPr>
                        <a:t>Hospital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600" b="0" i="0" u="none" strike="noStrike" dirty="0">
                          <a:solidFill>
                            <a:srgbClr val="000000"/>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3803488579"/>
                  </a:ext>
                </a:extLst>
              </a:tr>
              <a:tr h="112268">
                <a:tc>
                  <a:txBody>
                    <a:bodyPr/>
                    <a:lstStyle/>
                    <a:p>
                      <a:pPr algn="l" fontAlgn="b"/>
                      <a:r>
                        <a:rPr lang="en-US" sz="600" b="0" i="0" u="none" strike="noStrike" dirty="0">
                          <a:solidFill>
                            <a:srgbClr val="000000"/>
                          </a:solidFill>
                          <a:effectLst/>
                          <a:latin typeface="Arial Narrow" panose="020B0606020202030204" pitchFamily="34" charset="0"/>
                        </a:rPr>
                        <a:t> </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n-US"/>
                    </a:p>
                  </a:txBody>
                  <a:tcPr/>
                </a:tc>
                <a:tc>
                  <a:txBody>
                    <a:bodyPr/>
                    <a:lstStyle/>
                    <a:p>
                      <a:pPr algn="ctr" fontAlgn="b"/>
                      <a:r>
                        <a:rPr lang="en-US" sz="700" b="0" i="0" u="sng" strike="noStrike" dirty="0">
                          <a:solidFill>
                            <a:srgbClr val="3B5667"/>
                          </a:solidFill>
                          <a:effectLst/>
                          <a:latin typeface="Arial Narrow" panose="020B0606020202030204" pitchFamily="34" charset="0"/>
                        </a:rPr>
                        <a:t>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sng" strike="noStrike" dirty="0">
                          <a:solidFill>
                            <a:srgbClr val="3B5667"/>
                          </a:solidFill>
                          <a:effectLst/>
                          <a:latin typeface="Arial Narrow" panose="020B0606020202030204" pitchFamily="34" charset="0"/>
                        </a:rPr>
                        <a:t>Readmission Rate Racial Disparity Gap</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Arial Narrow" panose="020B0606020202030204" pitchFamily="34" charset="0"/>
                        </a:rPr>
                        <a:t>Hospital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600" b="0" i="0" u="none" strike="noStrike" dirty="0">
                          <a:solidFill>
                            <a:srgbClr val="000000"/>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1671689866"/>
                  </a:ext>
                </a:extLst>
              </a:tr>
              <a:tr h="112268">
                <a:tc>
                  <a:txBody>
                    <a:bodyPr/>
                    <a:lstStyle/>
                    <a:p>
                      <a:pPr algn="l" fontAlgn="b"/>
                      <a:r>
                        <a:rPr lang="en-US" sz="600" b="0" i="0" u="none" strike="noStrike" dirty="0">
                          <a:solidFill>
                            <a:srgbClr val="000000"/>
                          </a:solidFill>
                          <a:effectLst/>
                          <a:latin typeface="Arial Narrow" panose="020B0606020202030204" pitchFamily="34" charset="0"/>
                        </a:rPr>
                        <a:t> </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n-US"/>
                    </a:p>
                  </a:txBody>
                  <a:tcPr/>
                </a:tc>
                <a:tc>
                  <a:txBody>
                    <a:bodyPr/>
                    <a:lstStyle/>
                    <a:p>
                      <a:pPr algn="ctr" fontAlgn="b"/>
                      <a:r>
                        <a:rPr lang="en-US" sz="700" b="0" i="0" u="sng" strike="noStrike" dirty="0">
                          <a:solidFill>
                            <a:srgbClr val="3B5667"/>
                          </a:solidFill>
                          <a:effectLst/>
                          <a:latin typeface="Arial Narrow" panose="020B0606020202030204" pitchFamily="34" charset="0"/>
                        </a:rPr>
                        <a:t>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sng" strike="noStrike" dirty="0">
                          <a:solidFill>
                            <a:srgbClr val="3B5667"/>
                          </a:solidFill>
                          <a:effectLst/>
                          <a:latin typeface="Arial Narrow" panose="020B0606020202030204" pitchFamily="34" charset="0"/>
                        </a:rPr>
                        <a:t>Value Based Purchasing Impact (Medicare)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Arial Narrow" panose="020B0606020202030204" pitchFamily="34" charset="0"/>
                        </a:rPr>
                        <a:t>Hospital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600" b="0" i="0" u="none" strike="noStrike" dirty="0">
                          <a:solidFill>
                            <a:srgbClr val="000000"/>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673035328"/>
                  </a:ext>
                </a:extLst>
              </a:tr>
              <a:tr h="112268">
                <a:tc>
                  <a:txBody>
                    <a:bodyPr/>
                    <a:lstStyle/>
                    <a:p>
                      <a:pPr algn="l" fontAlgn="b"/>
                      <a:r>
                        <a:rPr lang="en-US" sz="600" b="0" i="0" u="none" strike="noStrike" dirty="0">
                          <a:solidFill>
                            <a:srgbClr val="000000"/>
                          </a:solidFill>
                          <a:effectLst/>
                          <a:latin typeface="Arial Narrow" panose="020B0606020202030204" pitchFamily="34" charset="0"/>
                        </a:rPr>
                        <a:t> </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n-US"/>
                    </a:p>
                  </a:txBody>
                  <a:tcPr/>
                </a:tc>
                <a:tc>
                  <a:txBody>
                    <a:bodyPr/>
                    <a:lstStyle/>
                    <a:p>
                      <a:pPr algn="ctr" fontAlgn="b"/>
                      <a:r>
                        <a:rPr lang="en-US" sz="700" b="0" i="0" u="sng" strike="noStrike" dirty="0">
                          <a:solidFill>
                            <a:srgbClr val="3B5667"/>
                          </a:solidFill>
                          <a:effectLst/>
                          <a:latin typeface="Arial Narrow" panose="020B0606020202030204" pitchFamily="34" charset="0"/>
                        </a:rPr>
                        <a:t>26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sng" strike="noStrike" dirty="0">
                          <a:solidFill>
                            <a:srgbClr val="3B5667"/>
                          </a:solidFill>
                          <a:effectLst/>
                          <a:latin typeface="Arial Narrow" panose="020B0606020202030204" pitchFamily="34" charset="0"/>
                        </a:rPr>
                        <a:t>Hospital-Acquired Conditions Impact (Medicare)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Arial Narrow" panose="020B0606020202030204" pitchFamily="34" charset="0"/>
                        </a:rPr>
                        <a:t>Hospital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600" b="0" i="0" u="none" strike="noStrike" dirty="0">
                          <a:solidFill>
                            <a:srgbClr val="000000"/>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1063495303"/>
                  </a:ext>
                </a:extLst>
              </a:tr>
              <a:tr h="112268">
                <a:tc>
                  <a:txBody>
                    <a:bodyPr/>
                    <a:lstStyle/>
                    <a:p>
                      <a:pPr algn="l" fontAlgn="b"/>
                      <a:r>
                        <a:rPr lang="en-US" sz="600" b="0" i="0" u="none" strike="noStrike" dirty="0">
                          <a:solidFill>
                            <a:srgbClr val="000000"/>
                          </a:solidFill>
                          <a:effectLst/>
                          <a:latin typeface="Arial Narrow" panose="020B0606020202030204" pitchFamily="34" charset="0"/>
                        </a:rPr>
                        <a:t> </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n-US"/>
                    </a:p>
                  </a:txBody>
                  <a:tcPr/>
                </a:tc>
                <a:tc>
                  <a:txBody>
                    <a:bodyPr/>
                    <a:lstStyle/>
                    <a:p>
                      <a:pPr algn="ctr" fontAlgn="b"/>
                      <a:r>
                        <a:rPr lang="en-US" sz="700" b="0" i="0" u="sng" strike="noStrike" dirty="0">
                          <a:solidFill>
                            <a:srgbClr val="3B5667"/>
                          </a:solidFill>
                          <a:effectLst/>
                          <a:latin typeface="Arial Narrow" panose="020B0606020202030204" pitchFamily="34" charset="0"/>
                        </a:rPr>
                        <a:t>27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sng" strike="noStrike" dirty="0">
                          <a:solidFill>
                            <a:srgbClr val="3B5667"/>
                          </a:solidFill>
                          <a:effectLst/>
                          <a:latin typeface="Arial Narrow" panose="020B0606020202030204" pitchFamily="34" charset="0"/>
                        </a:rPr>
                        <a:t>Medicare Spending Per Beneficiary Score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Arial Narrow" panose="020B0606020202030204" pitchFamily="34" charset="0"/>
                        </a:rPr>
                        <a:t>Hospital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600" b="0" i="0" u="none" strike="noStrike" dirty="0">
                          <a:solidFill>
                            <a:srgbClr val="000000"/>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1342969945"/>
                  </a:ext>
                </a:extLst>
              </a:tr>
              <a:tr h="112268">
                <a:tc>
                  <a:txBody>
                    <a:bodyPr/>
                    <a:lstStyle/>
                    <a:p>
                      <a:pPr algn="l" fontAlgn="b"/>
                      <a:r>
                        <a:rPr lang="en-US" sz="600" b="0" i="0" u="none" strike="noStrike" dirty="0">
                          <a:solidFill>
                            <a:srgbClr val="000000"/>
                          </a:solidFill>
                          <a:effectLst/>
                          <a:latin typeface="Arial Narrow" panose="020B0606020202030204" pitchFamily="34" charset="0"/>
                        </a:rPr>
                        <a:t> </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n-US"/>
                    </a:p>
                  </a:txBody>
                  <a:tcPr/>
                </a:tc>
                <a:tc>
                  <a:txBody>
                    <a:bodyPr/>
                    <a:lstStyle/>
                    <a:p>
                      <a:pPr algn="ctr" fontAlgn="b"/>
                      <a:r>
                        <a:rPr lang="en-US" sz="700" b="0" i="0" u="sng" strike="noStrike" dirty="0">
                          <a:solidFill>
                            <a:srgbClr val="3B5667"/>
                          </a:solidFill>
                          <a:effectLst/>
                          <a:latin typeface="Arial Narrow" panose="020B0606020202030204" pitchFamily="34" charset="0"/>
                        </a:rPr>
                        <a:t>28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sng" strike="noStrike" dirty="0">
                          <a:solidFill>
                            <a:srgbClr val="3B5667"/>
                          </a:solidFill>
                          <a:effectLst/>
                          <a:latin typeface="Arial Narrow" panose="020B0606020202030204" pitchFamily="34" charset="0"/>
                        </a:rPr>
                        <a:t>Readmission Rate Penalty (Medicare)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Arial Narrow" panose="020B0606020202030204" pitchFamily="34" charset="0"/>
                        </a:rPr>
                        <a:t>Hospital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600" b="0" i="0" u="none" strike="noStrike" dirty="0">
                          <a:solidFill>
                            <a:srgbClr val="000000"/>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3272238334"/>
                  </a:ext>
                </a:extLst>
              </a:tr>
              <a:tr h="112268">
                <a:tc>
                  <a:txBody>
                    <a:bodyPr/>
                    <a:lstStyle/>
                    <a:p>
                      <a:pPr algn="l" fontAlgn="b"/>
                      <a:r>
                        <a:rPr lang="en-US" sz="600" b="0" i="0" u="none" strike="noStrike" dirty="0">
                          <a:solidFill>
                            <a:srgbClr val="000000"/>
                          </a:solidFill>
                          <a:effectLst/>
                          <a:latin typeface="Arial Narrow" panose="020B0606020202030204" pitchFamily="34" charset="0"/>
                        </a:rPr>
                        <a:t> </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rowSpan="5">
                  <a:txBody>
                    <a:bodyPr/>
                    <a:lstStyle/>
                    <a:p>
                      <a:pPr algn="ctr" fontAlgn="ctr"/>
                      <a:r>
                        <a:rPr lang="en-US" sz="700" b="0" i="0" u="none" strike="noStrike" dirty="0">
                          <a:solidFill>
                            <a:srgbClr val="FFFFFF"/>
                          </a:solidFill>
                          <a:effectLst/>
                          <a:latin typeface="Arial Narrow" panose="020B0606020202030204" pitchFamily="34" charset="0"/>
                        </a:rPr>
                        <a:t>WORKFORCE</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003764"/>
                    </a:solidFill>
                  </a:tcPr>
                </a:tc>
                <a:tc>
                  <a:txBody>
                    <a:bodyPr/>
                    <a:lstStyle/>
                    <a:p>
                      <a:pPr algn="ctr" fontAlgn="b"/>
                      <a:r>
                        <a:rPr lang="en-US" sz="700" b="0" i="0" u="sng" strike="noStrike" dirty="0">
                          <a:solidFill>
                            <a:srgbClr val="3B5667"/>
                          </a:solidFill>
                          <a:effectLst/>
                          <a:latin typeface="Arial Narrow" panose="020B0606020202030204" pitchFamily="34" charset="0"/>
                        </a:rPr>
                        <a:t>29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sng" strike="noStrike" dirty="0">
                          <a:solidFill>
                            <a:srgbClr val="3B5667"/>
                          </a:solidFill>
                          <a:effectLst/>
                          <a:latin typeface="Arial Narrow" panose="020B0606020202030204" pitchFamily="34" charset="0"/>
                        </a:rPr>
                        <a:t>Hospital-wide Turnover Rate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Arial Narrow" panose="020B0606020202030204" pitchFamily="34" charset="0"/>
                        </a:rPr>
                        <a:t>Hospital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600" b="0" i="0" u="none" strike="noStrike" dirty="0">
                          <a:solidFill>
                            <a:srgbClr val="000000"/>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1616799815"/>
                  </a:ext>
                </a:extLst>
              </a:tr>
              <a:tr h="112268">
                <a:tc>
                  <a:txBody>
                    <a:bodyPr/>
                    <a:lstStyle/>
                    <a:p>
                      <a:pPr algn="l" fontAlgn="b"/>
                      <a:r>
                        <a:rPr lang="en-US" sz="600" b="0" i="0" u="none" strike="noStrike" dirty="0">
                          <a:solidFill>
                            <a:srgbClr val="000000"/>
                          </a:solidFill>
                          <a:effectLst/>
                          <a:latin typeface="Arial Narrow" panose="020B0606020202030204" pitchFamily="34" charset="0"/>
                        </a:rPr>
                        <a:t> </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n-US"/>
                    </a:p>
                  </a:txBody>
                  <a:tcPr/>
                </a:tc>
                <a:tc>
                  <a:txBody>
                    <a:bodyPr/>
                    <a:lstStyle/>
                    <a:p>
                      <a:pPr algn="ctr" fontAlgn="b"/>
                      <a:r>
                        <a:rPr lang="en-US" sz="700" b="0" i="0" u="sng" strike="noStrike" dirty="0">
                          <a:solidFill>
                            <a:srgbClr val="3B5667"/>
                          </a:solidFill>
                          <a:effectLst/>
                          <a:latin typeface="Arial Narrow" panose="020B0606020202030204" pitchFamily="34" charset="0"/>
                        </a:rPr>
                        <a:t>30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sng" strike="noStrike" dirty="0">
                          <a:solidFill>
                            <a:srgbClr val="3B5667"/>
                          </a:solidFill>
                          <a:effectLst/>
                          <a:latin typeface="Arial Narrow" panose="020B0606020202030204" pitchFamily="34" charset="0"/>
                        </a:rPr>
                        <a:t>Supplemental Staff Placed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Arial Narrow" panose="020B0606020202030204" pitchFamily="34" charset="0"/>
                        </a:rPr>
                        <a:t>Hospital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600" b="0" i="0" u="none" strike="noStrike" dirty="0">
                          <a:solidFill>
                            <a:srgbClr val="000000"/>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3013058281"/>
                  </a:ext>
                </a:extLst>
              </a:tr>
              <a:tr h="112268">
                <a:tc>
                  <a:txBody>
                    <a:bodyPr/>
                    <a:lstStyle/>
                    <a:p>
                      <a:pPr algn="l" fontAlgn="b"/>
                      <a:r>
                        <a:rPr lang="en-US" sz="600" b="0" i="0" u="none" strike="noStrike" dirty="0">
                          <a:solidFill>
                            <a:srgbClr val="000000"/>
                          </a:solidFill>
                          <a:effectLst/>
                          <a:latin typeface="Arial Narrow" panose="020B0606020202030204" pitchFamily="34" charset="0"/>
                        </a:rPr>
                        <a:t> </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n-US"/>
                    </a:p>
                  </a:txBody>
                  <a:tcPr/>
                </a:tc>
                <a:tc>
                  <a:txBody>
                    <a:bodyPr/>
                    <a:lstStyle/>
                    <a:p>
                      <a:pPr algn="ctr" fontAlgn="b"/>
                      <a:r>
                        <a:rPr lang="en-US" sz="700" b="0" i="0" u="sng" strike="noStrike" dirty="0">
                          <a:solidFill>
                            <a:srgbClr val="3B5667"/>
                          </a:solidFill>
                          <a:effectLst/>
                          <a:latin typeface="Arial Narrow" panose="020B0606020202030204" pitchFamily="34" charset="0"/>
                        </a:rPr>
                        <a:t>31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sng" strike="noStrike" dirty="0">
                          <a:solidFill>
                            <a:srgbClr val="3B5667"/>
                          </a:solidFill>
                          <a:effectLst/>
                          <a:latin typeface="Arial Narrow" panose="020B0606020202030204" pitchFamily="34" charset="0"/>
                        </a:rPr>
                        <a:t>Supplemental Staff Assignment Length</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Arial Narrow" panose="020B0606020202030204" pitchFamily="34" charset="0"/>
                        </a:rPr>
                        <a:t>Hospital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600" b="0" i="0" u="none" strike="noStrike" dirty="0">
                          <a:solidFill>
                            <a:srgbClr val="000000"/>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3174203741"/>
                  </a:ext>
                </a:extLst>
              </a:tr>
              <a:tr h="112268">
                <a:tc>
                  <a:txBody>
                    <a:bodyPr/>
                    <a:lstStyle/>
                    <a:p>
                      <a:pPr algn="l" fontAlgn="b"/>
                      <a:r>
                        <a:rPr lang="en-US" sz="600" b="0" i="0" u="none" strike="noStrike" dirty="0">
                          <a:solidFill>
                            <a:srgbClr val="000000"/>
                          </a:solidFill>
                          <a:effectLst/>
                          <a:latin typeface="Arial Narrow" panose="020B0606020202030204" pitchFamily="34" charset="0"/>
                        </a:rPr>
                        <a:t> </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n-US"/>
                    </a:p>
                  </a:txBody>
                  <a:tcPr/>
                </a:tc>
                <a:tc>
                  <a:txBody>
                    <a:bodyPr/>
                    <a:lstStyle/>
                    <a:p>
                      <a:pPr algn="ctr" fontAlgn="b"/>
                      <a:r>
                        <a:rPr lang="en-US" sz="700" b="0" i="0" u="sng" strike="noStrike" dirty="0">
                          <a:solidFill>
                            <a:srgbClr val="3B5667"/>
                          </a:solidFill>
                          <a:effectLst/>
                          <a:latin typeface="Arial Narrow" panose="020B0606020202030204" pitchFamily="34" charset="0"/>
                        </a:rPr>
                        <a:t>32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sng" strike="noStrike" dirty="0">
                          <a:solidFill>
                            <a:srgbClr val="3B5667"/>
                          </a:solidFill>
                          <a:effectLst/>
                          <a:latin typeface="Arial Narrow" panose="020B0606020202030204" pitchFamily="34" charset="0"/>
                        </a:rPr>
                        <a:t>FTEs per Adjusted Average Daily Census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Arial Narrow" panose="020B0606020202030204" pitchFamily="34" charset="0"/>
                        </a:rPr>
                        <a:t>Hospital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600" b="0" i="0" u="none" strike="noStrike" dirty="0">
                          <a:solidFill>
                            <a:srgbClr val="000000"/>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3352321997"/>
                  </a:ext>
                </a:extLst>
              </a:tr>
              <a:tr h="112268">
                <a:tc>
                  <a:txBody>
                    <a:bodyPr/>
                    <a:lstStyle/>
                    <a:p>
                      <a:pPr algn="l" fontAlgn="b"/>
                      <a:r>
                        <a:rPr lang="en-US" sz="600" b="0" i="0" u="none" strike="noStrike" dirty="0">
                          <a:solidFill>
                            <a:srgbClr val="000000"/>
                          </a:solidFill>
                          <a:effectLst/>
                          <a:latin typeface="Arial Narrow" panose="020B0606020202030204" pitchFamily="34" charset="0"/>
                        </a:rPr>
                        <a:t> </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n-US"/>
                    </a:p>
                  </a:txBody>
                  <a:tcPr/>
                </a:tc>
                <a:tc>
                  <a:txBody>
                    <a:bodyPr/>
                    <a:lstStyle/>
                    <a:p>
                      <a:pPr algn="ctr" fontAlgn="b"/>
                      <a:r>
                        <a:rPr lang="en-US" sz="700" b="0" i="0" u="sng" strike="noStrike" dirty="0">
                          <a:solidFill>
                            <a:srgbClr val="3B5667"/>
                          </a:solidFill>
                          <a:effectLst/>
                          <a:latin typeface="Arial Narrow" panose="020B0606020202030204" pitchFamily="34" charset="0"/>
                        </a:rPr>
                        <a:t>33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sng" strike="noStrike" dirty="0">
                          <a:solidFill>
                            <a:srgbClr val="3B5667"/>
                          </a:solidFill>
                          <a:effectLst/>
                          <a:latin typeface="Arial Narrow" panose="020B0606020202030204" pitchFamily="34" charset="0"/>
                        </a:rPr>
                        <a:t>Physician Concentration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Arial Narrow" panose="020B0606020202030204" pitchFamily="34" charset="0"/>
                        </a:rPr>
                        <a:t>County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600" b="0" i="0" u="none" strike="noStrike" dirty="0">
                          <a:solidFill>
                            <a:srgbClr val="000000"/>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280223894"/>
                  </a:ext>
                </a:extLst>
              </a:tr>
              <a:tr h="112268">
                <a:tc>
                  <a:txBody>
                    <a:bodyPr/>
                    <a:lstStyle/>
                    <a:p>
                      <a:pPr algn="l" fontAlgn="b"/>
                      <a:r>
                        <a:rPr lang="en-US" sz="600" b="0" i="0" u="none" strike="noStrike" dirty="0">
                          <a:solidFill>
                            <a:srgbClr val="000000"/>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ctr" fontAlgn="ctr"/>
                      <a:r>
                        <a:rPr lang="en-US" sz="700" b="0" i="0" u="none" strike="noStrike" dirty="0">
                          <a:solidFill>
                            <a:srgbClr val="000000"/>
                          </a:solidFill>
                          <a:effectLst/>
                          <a:latin typeface="Arial Narrow" panose="020B0606020202030204" pitchFamily="34" charset="0"/>
                        </a:rPr>
                        <a:t> </a:t>
                      </a:r>
                    </a:p>
                  </a:txBody>
                  <a:tcPr marL="0" marR="0" marT="0" marB="0" anchor="ctr">
                    <a:lnL>
                      <a:noFill/>
                    </a:lnL>
                    <a:lnR>
                      <a:noFill/>
                    </a:lnR>
                    <a:lnT>
                      <a:noFill/>
                    </a:lnT>
                    <a:lnB>
                      <a:noFill/>
                    </a:lnB>
                    <a:solidFill>
                      <a:srgbClr val="FFFFFF"/>
                    </a:solidFill>
                  </a:tcPr>
                </a:tc>
                <a:tc>
                  <a:txBody>
                    <a:bodyPr/>
                    <a:lstStyle/>
                    <a:p>
                      <a:pPr algn="ctr" fontAlgn="b"/>
                      <a:r>
                        <a:rPr lang="en-US" sz="700" b="0" i="0" u="none" strike="noStrike" dirty="0">
                          <a:solidFill>
                            <a:srgbClr val="000000"/>
                          </a:solidFill>
                          <a:effectLst/>
                          <a:latin typeface="Arial Narrow" panose="020B060602020203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700" b="0" i="0" u="none" strike="noStrike" dirty="0">
                          <a:solidFill>
                            <a:srgbClr val="000000"/>
                          </a:solidFill>
                          <a:effectLst/>
                          <a:latin typeface="Arial Narrow" panose="020B060602020203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700" b="0" i="0" u="none" strike="noStrike" dirty="0">
                          <a:solidFill>
                            <a:srgbClr val="000000"/>
                          </a:solidFill>
                          <a:effectLst/>
                          <a:latin typeface="Arial Narrow" panose="020B060602020203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600" b="0" i="0" u="none" strike="noStrike" dirty="0">
                          <a:solidFill>
                            <a:srgbClr val="000000"/>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000000"/>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US" sz="600" b="0" i="0" u="none" strike="noStrike" dirty="0">
                          <a:solidFill>
                            <a:srgbClr val="FFFFFF"/>
                          </a:solidFill>
                          <a:effectLst/>
                          <a:latin typeface="Arial Narrow" panose="020B0606020202030204" pitchFamily="34" charset="0"/>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3995852421"/>
                  </a:ext>
                </a:extLst>
              </a:tr>
            </a:tbl>
          </a:graphicData>
        </a:graphic>
      </p:graphicFrame>
      <p:pic>
        <p:nvPicPr>
          <p:cNvPr id="142370" name="Rectangle 2">
            <a:extLst>
              <a:ext uri="{FF2B5EF4-FFF2-40B4-BE49-F238E27FC236}">
                <a16:creationId xmlns:a16="http://schemas.microsoft.com/office/drawing/2014/main" id="{E88B8B3E-3653-4F1C-8E9E-88D23425AD09}"/>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8859" y="2446542"/>
            <a:ext cx="4552950" cy="209550"/>
          </a:xfrm>
          <a:prstGeom prst="rect">
            <a:avLst/>
          </a:prstGeom>
          <a:noFill/>
          <a:extLst>
            <a:ext uri="{909E8E84-426E-40DD-AFC4-6F175D3DCCD1}">
              <a14:hiddenFill xmlns:a14="http://schemas.microsoft.com/office/drawing/2010/main">
                <a:solidFill>
                  <a:srgbClr val="FFFFFF"/>
                </a:solidFill>
              </a14:hiddenFill>
            </a:ext>
          </a:extLst>
        </p:spPr>
      </p:pic>
      <p:pic>
        <p:nvPicPr>
          <p:cNvPr id="142369" name="Rectangle 4">
            <a:extLst>
              <a:ext uri="{FF2B5EF4-FFF2-40B4-BE49-F238E27FC236}">
                <a16:creationId xmlns:a16="http://schemas.microsoft.com/office/drawing/2014/main" id="{69040A94-75DB-4EB6-B349-5881D99C7149}"/>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8859" y="2283851"/>
            <a:ext cx="4552950" cy="209550"/>
          </a:xfrm>
          <a:prstGeom prst="rect">
            <a:avLst/>
          </a:prstGeom>
          <a:noFill/>
          <a:extLst>
            <a:ext uri="{909E8E84-426E-40DD-AFC4-6F175D3DCCD1}">
              <a14:hiddenFill xmlns:a14="http://schemas.microsoft.com/office/drawing/2010/main">
                <a:solidFill>
                  <a:srgbClr val="FFFFFF"/>
                </a:solidFill>
              </a14:hiddenFill>
            </a:ext>
          </a:extLst>
        </p:spPr>
      </p:pic>
      <p:pic>
        <p:nvPicPr>
          <p:cNvPr id="142368" name="Rectangle 5">
            <a:extLst>
              <a:ext uri="{FF2B5EF4-FFF2-40B4-BE49-F238E27FC236}">
                <a16:creationId xmlns:a16="http://schemas.microsoft.com/office/drawing/2014/main" id="{2702B959-D295-4576-A79D-358CF357FC6B}"/>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7513" y="2557463"/>
            <a:ext cx="4552950" cy="200025"/>
          </a:xfrm>
          <a:prstGeom prst="rect">
            <a:avLst/>
          </a:prstGeom>
          <a:noFill/>
          <a:extLst>
            <a:ext uri="{909E8E84-426E-40DD-AFC4-6F175D3DCCD1}">
              <a14:hiddenFill xmlns:a14="http://schemas.microsoft.com/office/drawing/2010/main">
                <a:solidFill>
                  <a:srgbClr val="FFFFFF"/>
                </a:solidFill>
              </a14:hiddenFill>
            </a:ext>
          </a:extLst>
        </p:spPr>
      </p:pic>
      <p:pic>
        <p:nvPicPr>
          <p:cNvPr id="142367" name="Rectangle 6">
            <a:extLst>
              <a:ext uri="{FF2B5EF4-FFF2-40B4-BE49-F238E27FC236}">
                <a16:creationId xmlns:a16="http://schemas.microsoft.com/office/drawing/2014/main" id="{216CBB91-AF02-4E7C-9007-07286608D26C}"/>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7513" y="2757488"/>
            <a:ext cx="4552950" cy="200025"/>
          </a:xfrm>
          <a:prstGeom prst="rect">
            <a:avLst/>
          </a:prstGeom>
          <a:noFill/>
          <a:extLst>
            <a:ext uri="{909E8E84-426E-40DD-AFC4-6F175D3DCCD1}">
              <a14:hiddenFill xmlns:a14="http://schemas.microsoft.com/office/drawing/2010/main">
                <a:solidFill>
                  <a:srgbClr val="FFFFFF"/>
                </a:solidFill>
              </a14:hiddenFill>
            </a:ext>
          </a:extLst>
        </p:spPr>
      </p:pic>
      <p:pic>
        <p:nvPicPr>
          <p:cNvPr id="142366" name="Rectangle 8">
            <a:extLst>
              <a:ext uri="{FF2B5EF4-FFF2-40B4-BE49-F238E27FC236}">
                <a16:creationId xmlns:a16="http://schemas.microsoft.com/office/drawing/2014/main" id="{FEB83FAB-64A8-4F2C-87FF-C9AE79C4D508}"/>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7513" y="4976813"/>
            <a:ext cx="4552950" cy="200025"/>
          </a:xfrm>
          <a:prstGeom prst="rect">
            <a:avLst/>
          </a:prstGeom>
          <a:noFill/>
          <a:extLst>
            <a:ext uri="{909E8E84-426E-40DD-AFC4-6F175D3DCCD1}">
              <a14:hiddenFill xmlns:a14="http://schemas.microsoft.com/office/drawing/2010/main">
                <a:solidFill>
                  <a:srgbClr val="FFFFFF"/>
                </a:solidFill>
              </a14:hiddenFill>
            </a:ext>
          </a:extLst>
        </p:spPr>
      </p:pic>
      <p:pic>
        <p:nvPicPr>
          <p:cNvPr id="142365" name="Rectangle 9">
            <a:extLst>
              <a:ext uri="{FF2B5EF4-FFF2-40B4-BE49-F238E27FC236}">
                <a16:creationId xmlns:a16="http://schemas.microsoft.com/office/drawing/2014/main" id="{F0D29D4B-C0D4-49CE-B1B3-CAFFCC900E6F}"/>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7488" y="5176838"/>
            <a:ext cx="4752975" cy="209550"/>
          </a:xfrm>
          <a:prstGeom prst="rect">
            <a:avLst/>
          </a:prstGeom>
          <a:noFill/>
          <a:extLst>
            <a:ext uri="{909E8E84-426E-40DD-AFC4-6F175D3DCCD1}">
              <a14:hiddenFill xmlns:a14="http://schemas.microsoft.com/office/drawing/2010/main">
                <a:solidFill>
                  <a:srgbClr val="FFFFFF"/>
                </a:solidFill>
              </a14:hiddenFill>
            </a:ext>
          </a:extLst>
        </p:spPr>
      </p:pic>
      <p:pic>
        <p:nvPicPr>
          <p:cNvPr id="142364" name="Rectangle 10">
            <a:extLst>
              <a:ext uri="{FF2B5EF4-FFF2-40B4-BE49-F238E27FC236}">
                <a16:creationId xmlns:a16="http://schemas.microsoft.com/office/drawing/2014/main" id="{B8E6FF41-0090-479C-B36A-8756A37C89B5}"/>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7513" y="2957513"/>
            <a:ext cx="4552950" cy="209550"/>
          </a:xfrm>
          <a:prstGeom prst="rect">
            <a:avLst/>
          </a:prstGeom>
          <a:noFill/>
          <a:extLst>
            <a:ext uri="{909E8E84-426E-40DD-AFC4-6F175D3DCCD1}">
              <a14:hiddenFill xmlns:a14="http://schemas.microsoft.com/office/drawing/2010/main">
                <a:solidFill>
                  <a:srgbClr val="FFFFFF"/>
                </a:solidFill>
              </a14:hiddenFill>
            </a:ext>
          </a:extLst>
        </p:spPr>
      </p:pic>
      <p:pic>
        <p:nvPicPr>
          <p:cNvPr id="142363" name="Rectangle 11">
            <a:extLst>
              <a:ext uri="{FF2B5EF4-FFF2-40B4-BE49-F238E27FC236}">
                <a16:creationId xmlns:a16="http://schemas.microsoft.com/office/drawing/2014/main" id="{A28EF7E8-36EE-4945-9D76-A154E47FEFDD}"/>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7513" y="3157538"/>
            <a:ext cx="4552950" cy="209550"/>
          </a:xfrm>
          <a:prstGeom prst="rect">
            <a:avLst/>
          </a:prstGeom>
          <a:noFill/>
          <a:extLst>
            <a:ext uri="{909E8E84-426E-40DD-AFC4-6F175D3DCCD1}">
              <a14:hiddenFill xmlns:a14="http://schemas.microsoft.com/office/drawing/2010/main">
                <a:solidFill>
                  <a:srgbClr val="FFFFFF"/>
                </a:solidFill>
              </a14:hiddenFill>
            </a:ext>
          </a:extLst>
        </p:spPr>
      </p:pic>
      <p:pic>
        <p:nvPicPr>
          <p:cNvPr id="142362" name="Rectangle 12">
            <a:extLst>
              <a:ext uri="{FF2B5EF4-FFF2-40B4-BE49-F238E27FC236}">
                <a16:creationId xmlns:a16="http://schemas.microsoft.com/office/drawing/2014/main" id="{BA9E1630-2C73-4412-8775-3A4A8935F4E3}"/>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7513" y="3357563"/>
            <a:ext cx="4552950" cy="209550"/>
          </a:xfrm>
          <a:prstGeom prst="rect">
            <a:avLst/>
          </a:prstGeom>
          <a:noFill/>
          <a:extLst>
            <a:ext uri="{909E8E84-426E-40DD-AFC4-6F175D3DCCD1}">
              <a14:hiddenFill xmlns:a14="http://schemas.microsoft.com/office/drawing/2010/main">
                <a:solidFill>
                  <a:srgbClr val="FFFFFF"/>
                </a:solidFill>
              </a14:hiddenFill>
            </a:ext>
          </a:extLst>
        </p:spPr>
      </p:pic>
      <p:pic>
        <p:nvPicPr>
          <p:cNvPr id="142361" name="Rectangle 13">
            <a:extLst>
              <a:ext uri="{FF2B5EF4-FFF2-40B4-BE49-F238E27FC236}">
                <a16:creationId xmlns:a16="http://schemas.microsoft.com/office/drawing/2014/main" id="{1B805253-0ECC-4F15-A603-80FEAEF11CFA}"/>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7513" y="3567113"/>
            <a:ext cx="4552950" cy="200025"/>
          </a:xfrm>
          <a:prstGeom prst="rect">
            <a:avLst/>
          </a:prstGeom>
          <a:noFill/>
          <a:extLst>
            <a:ext uri="{909E8E84-426E-40DD-AFC4-6F175D3DCCD1}">
              <a14:hiddenFill xmlns:a14="http://schemas.microsoft.com/office/drawing/2010/main">
                <a:solidFill>
                  <a:srgbClr val="FFFFFF"/>
                </a:solidFill>
              </a14:hiddenFill>
            </a:ext>
          </a:extLst>
        </p:spPr>
      </p:pic>
      <p:pic>
        <p:nvPicPr>
          <p:cNvPr id="142360" name="Rectangle 14">
            <a:extLst>
              <a:ext uri="{FF2B5EF4-FFF2-40B4-BE49-F238E27FC236}">
                <a16:creationId xmlns:a16="http://schemas.microsoft.com/office/drawing/2014/main" id="{D62634B7-3BDC-489B-B588-8778FA74FF59}"/>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7513" y="3767138"/>
            <a:ext cx="4552950" cy="200025"/>
          </a:xfrm>
          <a:prstGeom prst="rect">
            <a:avLst/>
          </a:prstGeom>
          <a:noFill/>
          <a:extLst>
            <a:ext uri="{909E8E84-426E-40DD-AFC4-6F175D3DCCD1}">
              <a14:hiddenFill xmlns:a14="http://schemas.microsoft.com/office/drawing/2010/main">
                <a:solidFill>
                  <a:srgbClr val="FFFFFF"/>
                </a:solidFill>
              </a14:hiddenFill>
            </a:ext>
          </a:extLst>
        </p:spPr>
      </p:pic>
      <p:pic>
        <p:nvPicPr>
          <p:cNvPr id="142359" name="Rectangle 15">
            <a:extLst>
              <a:ext uri="{FF2B5EF4-FFF2-40B4-BE49-F238E27FC236}">
                <a16:creationId xmlns:a16="http://schemas.microsoft.com/office/drawing/2014/main" id="{376A3DE1-FA8E-4EF9-BABD-720F11C416D0}"/>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7513" y="3967163"/>
            <a:ext cx="4552950" cy="200025"/>
          </a:xfrm>
          <a:prstGeom prst="rect">
            <a:avLst/>
          </a:prstGeom>
          <a:noFill/>
          <a:extLst>
            <a:ext uri="{909E8E84-426E-40DD-AFC4-6F175D3DCCD1}">
              <a14:hiddenFill xmlns:a14="http://schemas.microsoft.com/office/drawing/2010/main">
                <a:solidFill>
                  <a:srgbClr val="FFFFFF"/>
                </a:solidFill>
              </a14:hiddenFill>
            </a:ext>
          </a:extLst>
        </p:spPr>
      </p:pic>
      <p:pic>
        <p:nvPicPr>
          <p:cNvPr id="142358" name="Rectangle 16">
            <a:extLst>
              <a:ext uri="{FF2B5EF4-FFF2-40B4-BE49-F238E27FC236}">
                <a16:creationId xmlns:a16="http://schemas.microsoft.com/office/drawing/2014/main" id="{7E213E47-4A53-4E6F-AF3B-2292E588BEC0}"/>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7513" y="4167188"/>
            <a:ext cx="4552950" cy="209550"/>
          </a:xfrm>
          <a:prstGeom prst="rect">
            <a:avLst/>
          </a:prstGeom>
          <a:noFill/>
          <a:extLst>
            <a:ext uri="{909E8E84-426E-40DD-AFC4-6F175D3DCCD1}">
              <a14:hiddenFill xmlns:a14="http://schemas.microsoft.com/office/drawing/2010/main">
                <a:solidFill>
                  <a:srgbClr val="FFFFFF"/>
                </a:solidFill>
              </a14:hiddenFill>
            </a:ext>
          </a:extLst>
        </p:spPr>
      </p:pic>
      <p:pic>
        <p:nvPicPr>
          <p:cNvPr id="142357" name="Rectangle 17">
            <a:extLst>
              <a:ext uri="{FF2B5EF4-FFF2-40B4-BE49-F238E27FC236}">
                <a16:creationId xmlns:a16="http://schemas.microsoft.com/office/drawing/2014/main" id="{2878D009-F094-4D76-B82D-10D5F58A0EA1}"/>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7513" y="4367213"/>
            <a:ext cx="4552950" cy="209550"/>
          </a:xfrm>
          <a:prstGeom prst="rect">
            <a:avLst/>
          </a:prstGeom>
          <a:noFill/>
          <a:extLst>
            <a:ext uri="{909E8E84-426E-40DD-AFC4-6F175D3DCCD1}">
              <a14:hiddenFill xmlns:a14="http://schemas.microsoft.com/office/drawing/2010/main">
                <a:solidFill>
                  <a:srgbClr val="FFFFFF"/>
                </a:solidFill>
              </a14:hiddenFill>
            </a:ext>
          </a:extLst>
        </p:spPr>
      </p:pic>
      <p:pic>
        <p:nvPicPr>
          <p:cNvPr id="142356" name="Rectangle 18">
            <a:extLst>
              <a:ext uri="{FF2B5EF4-FFF2-40B4-BE49-F238E27FC236}">
                <a16:creationId xmlns:a16="http://schemas.microsoft.com/office/drawing/2014/main" id="{3459D1EC-26C1-4636-9A83-DD2184D0D178}"/>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7513" y="4567238"/>
            <a:ext cx="4552950" cy="209550"/>
          </a:xfrm>
          <a:prstGeom prst="rect">
            <a:avLst/>
          </a:prstGeom>
          <a:noFill/>
          <a:extLst>
            <a:ext uri="{909E8E84-426E-40DD-AFC4-6F175D3DCCD1}">
              <a14:hiddenFill xmlns:a14="http://schemas.microsoft.com/office/drawing/2010/main">
                <a:solidFill>
                  <a:srgbClr val="FFFFFF"/>
                </a:solidFill>
              </a14:hiddenFill>
            </a:ext>
          </a:extLst>
        </p:spPr>
      </p:pic>
      <p:pic>
        <p:nvPicPr>
          <p:cNvPr id="142355" name="Rectangle 19">
            <a:extLst>
              <a:ext uri="{FF2B5EF4-FFF2-40B4-BE49-F238E27FC236}">
                <a16:creationId xmlns:a16="http://schemas.microsoft.com/office/drawing/2014/main" id="{18FF16E9-B4FF-41CE-8E9A-64CA396421F7}"/>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7513" y="4776788"/>
            <a:ext cx="4552950" cy="200025"/>
          </a:xfrm>
          <a:prstGeom prst="rect">
            <a:avLst/>
          </a:prstGeom>
          <a:noFill/>
          <a:extLst>
            <a:ext uri="{909E8E84-426E-40DD-AFC4-6F175D3DCCD1}">
              <a14:hiddenFill xmlns:a14="http://schemas.microsoft.com/office/drawing/2010/main">
                <a:solidFill>
                  <a:srgbClr val="FFFFFF"/>
                </a:solidFill>
              </a14:hiddenFill>
            </a:ext>
          </a:extLst>
        </p:spPr>
      </p:pic>
      <p:pic>
        <p:nvPicPr>
          <p:cNvPr id="142354" name="Rectangle 20">
            <a:extLst>
              <a:ext uri="{FF2B5EF4-FFF2-40B4-BE49-F238E27FC236}">
                <a16:creationId xmlns:a16="http://schemas.microsoft.com/office/drawing/2014/main" id="{FE6BB7CC-24DB-454A-B7DA-FA56837DC6F0}"/>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7513" y="5376863"/>
            <a:ext cx="4552950" cy="209550"/>
          </a:xfrm>
          <a:prstGeom prst="rect">
            <a:avLst/>
          </a:prstGeom>
          <a:noFill/>
          <a:extLst>
            <a:ext uri="{909E8E84-426E-40DD-AFC4-6F175D3DCCD1}">
              <a14:hiddenFill xmlns:a14="http://schemas.microsoft.com/office/drawing/2010/main">
                <a:solidFill>
                  <a:srgbClr val="FFFFFF"/>
                </a:solidFill>
              </a14:hiddenFill>
            </a:ext>
          </a:extLst>
        </p:spPr>
      </p:pic>
      <p:pic>
        <p:nvPicPr>
          <p:cNvPr id="142353" name="Rectangle 21">
            <a:extLst>
              <a:ext uri="{FF2B5EF4-FFF2-40B4-BE49-F238E27FC236}">
                <a16:creationId xmlns:a16="http://schemas.microsoft.com/office/drawing/2014/main" id="{E4C4F6F3-160D-456E-B2F4-A5235D348260}"/>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7513" y="5576888"/>
            <a:ext cx="4552950" cy="209550"/>
          </a:xfrm>
          <a:prstGeom prst="rect">
            <a:avLst/>
          </a:prstGeom>
          <a:noFill/>
          <a:extLst>
            <a:ext uri="{909E8E84-426E-40DD-AFC4-6F175D3DCCD1}">
              <a14:hiddenFill xmlns:a14="http://schemas.microsoft.com/office/drawing/2010/main">
                <a:solidFill>
                  <a:srgbClr val="FFFFFF"/>
                </a:solidFill>
              </a14:hiddenFill>
            </a:ext>
          </a:extLst>
        </p:spPr>
      </p:pic>
      <p:pic>
        <p:nvPicPr>
          <p:cNvPr id="142352" name="Rectangle 22">
            <a:extLst>
              <a:ext uri="{FF2B5EF4-FFF2-40B4-BE49-F238E27FC236}">
                <a16:creationId xmlns:a16="http://schemas.microsoft.com/office/drawing/2014/main" id="{3A303BE6-C1CF-4915-9178-817C2507F92A}"/>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7513" y="5776913"/>
            <a:ext cx="4552950" cy="209550"/>
          </a:xfrm>
          <a:prstGeom prst="rect">
            <a:avLst/>
          </a:prstGeom>
          <a:noFill/>
          <a:extLst>
            <a:ext uri="{909E8E84-426E-40DD-AFC4-6F175D3DCCD1}">
              <a14:hiddenFill xmlns:a14="http://schemas.microsoft.com/office/drawing/2010/main">
                <a:solidFill>
                  <a:srgbClr val="FFFFFF"/>
                </a:solidFill>
              </a14:hiddenFill>
            </a:ext>
          </a:extLst>
        </p:spPr>
      </p:pic>
      <p:pic>
        <p:nvPicPr>
          <p:cNvPr id="142351" name="Rectangle 23">
            <a:extLst>
              <a:ext uri="{FF2B5EF4-FFF2-40B4-BE49-F238E27FC236}">
                <a16:creationId xmlns:a16="http://schemas.microsoft.com/office/drawing/2014/main" id="{D0B4D090-6D22-4F0D-92DB-59F59763E035}"/>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7513" y="5986463"/>
            <a:ext cx="4552950" cy="200025"/>
          </a:xfrm>
          <a:prstGeom prst="rect">
            <a:avLst/>
          </a:prstGeom>
          <a:noFill/>
          <a:extLst>
            <a:ext uri="{909E8E84-426E-40DD-AFC4-6F175D3DCCD1}">
              <a14:hiddenFill xmlns:a14="http://schemas.microsoft.com/office/drawing/2010/main">
                <a:solidFill>
                  <a:srgbClr val="FFFFFF"/>
                </a:solidFill>
              </a14:hiddenFill>
            </a:ext>
          </a:extLst>
        </p:spPr>
      </p:pic>
      <p:pic>
        <p:nvPicPr>
          <p:cNvPr id="142350" name="Rectangle 24">
            <a:extLst>
              <a:ext uri="{FF2B5EF4-FFF2-40B4-BE49-F238E27FC236}">
                <a16:creationId xmlns:a16="http://schemas.microsoft.com/office/drawing/2014/main" id="{A80950D9-9C7E-463C-8374-193FC4BF6DA7}"/>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7513" y="6186488"/>
            <a:ext cx="4552950" cy="200025"/>
          </a:xfrm>
          <a:prstGeom prst="rect">
            <a:avLst/>
          </a:prstGeom>
          <a:noFill/>
          <a:extLst>
            <a:ext uri="{909E8E84-426E-40DD-AFC4-6F175D3DCCD1}">
              <a14:hiddenFill xmlns:a14="http://schemas.microsoft.com/office/drawing/2010/main">
                <a:solidFill>
                  <a:srgbClr val="FFFFFF"/>
                </a:solidFill>
              </a14:hiddenFill>
            </a:ext>
          </a:extLst>
        </p:spPr>
      </p:pic>
      <p:pic>
        <p:nvPicPr>
          <p:cNvPr id="142349" name="Rectangle 25">
            <a:extLst>
              <a:ext uri="{FF2B5EF4-FFF2-40B4-BE49-F238E27FC236}">
                <a16:creationId xmlns:a16="http://schemas.microsoft.com/office/drawing/2014/main" id="{1BAA36EC-E0B6-48A0-9BB3-40F3F2BB5E52}"/>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7513" y="6386513"/>
            <a:ext cx="4552950" cy="200025"/>
          </a:xfrm>
          <a:prstGeom prst="rect">
            <a:avLst/>
          </a:prstGeom>
          <a:noFill/>
          <a:extLst>
            <a:ext uri="{909E8E84-426E-40DD-AFC4-6F175D3DCCD1}">
              <a14:hiddenFill xmlns:a14="http://schemas.microsoft.com/office/drawing/2010/main">
                <a:solidFill>
                  <a:srgbClr val="FFFFFF"/>
                </a:solidFill>
              </a14:hiddenFill>
            </a:ext>
          </a:extLst>
        </p:spPr>
      </p:pic>
      <p:pic>
        <p:nvPicPr>
          <p:cNvPr id="142348" name="Rectangle 26">
            <a:extLst>
              <a:ext uri="{FF2B5EF4-FFF2-40B4-BE49-F238E27FC236}">
                <a16:creationId xmlns:a16="http://schemas.microsoft.com/office/drawing/2014/main" id="{43EDC39D-4C9B-4D8A-ABED-C2175D27646F}"/>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7513" y="6586538"/>
            <a:ext cx="4552950" cy="209550"/>
          </a:xfrm>
          <a:prstGeom prst="rect">
            <a:avLst/>
          </a:prstGeom>
          <a:noFill/>
          <a:extLst>
            <a:ext uri="{909E8E84-426E-40DD-AFC4-6F175D3DCCD1}">
              <a14:hiddenFill xmlns:a14="http://schemas.microsoft.com/office/drawing/2010/main">
                <a:solidFill>
                  <a:srgbClr val="FFFFFF"/>
                </a:solidFill>
              </a14:hiddenFill>
            </a:ext>
          </a:extLst>
        </p:spPr>
      </p:pic>
      <p:pic>
        <p:nvPicPr>
          <p:cNvPr id="142347" name="Rectangle 27">
            <a:extLst>
              <a:ext uri="{FF2B5EF4-FFF2-40B4-BE49-F238E27FC236}">
                <a16:creationId xmlns:a16="http://schemas.microsoft.com/office/drawing/2014/main" id="{B93B9AE1-A0BB-4BEE-A35C-B81413A5D23E}"/>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7513" y="6786563"/>
            <a:ext cx="4552950" cy="209550"/>
          </a:xfrm>
          <a:prstGeom prst="rect">
            <a:avLst/>
          </a:prstGeom>
          <a:noFill/>
          <a:extLst>
            <a:ext uri="{909E8E84-426E-40DD-AFC4-6F175D3DCCD1}">
              <a14:hiddenFill xmlns:a14="http://schemas.microsoft.com/office/drawing/2010/main">
                <a:solidFill>
                  <a:srgbClr val="FFFFFF"/>
                </a:solidFill>
              </a14:hiddenFill>
            </a:ext>
          </a:extLst>
        </p:spPr>
      </p:pic>
      <p:pic>
        <p:nvPicPr>
          <p:cNvPr id="142346" name="Rectangle 28">
            <a:extLst>
              <a:ext uri="{FF2B5EF4-FFF2-40B4-BE49-F238E27FC236}">
                <a16:creationId xmlns:a16="http://schemas.microsoft.com/office/drawing/2014/main" id="{2D2880D6-F18F-4D03-A09F-10566FEE8DE7}"/>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7513" y="6996113"/>
            <a:ext cx="4552950" cy="200025"/>
          </a:xfrm>
          <a:prstGeom prst="rect">
            <a:avLst/>
          </a:prstGeom>
          <a:noFill/>
          <a:extLst>
            <a:ext uri="{909E8E84-426E-40DD-AFC4-6F175D3DCCD1}">
              <a14:hiddenFill xmlns:a14="http://schemas.microsoft.com/office/drawing/2010/main">
                <a:solidFill>
                  <a:srgbClr val="FFFFFF"/>
                </a:solidFill>
              </a14:hiddenFill>
            </a:ext>
          </a:extLst>
        </p:spPr>
      </p:pic>
      <p:pic>
        <p:nvPicPr>
          <p:cNvPr id="142345" name="Rectangle 29">
            <a:extLst>
              <a:ext uri="{FF2B5EF4-FFF2-40B4-BE49-F238E27FC236}">
                <a16:creationId xmlns:a16="http://schemas.microsoft.com/office/drawing/2014/main" id="{44FC511E-AD9B-4966-8523-972D9745B3E1}"/>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7513" y="7235537"/>
            <a:ext cx="4552950" cy="200025"/>
          </a:xfrm>
          <a:prstGeom prst="rect">
            <a:avLst/>
          </a:prstGeom>
          <a:noFill/>
          <a:extLst>
            <a:ext uri="{909E8E84-426E-40DD-AFC4-6F175D3DCCD1}">
              <a14:hiddenFill xmlns:a14="http://schemas.microsoft.com/office/drawing/2010/main">
                <a:solidFill>
                  <a:srgbClr val="FFFFFF"/>
                </a:solidFill>
              </a14:hiddenFill>
            </a:ext>
          </a:extLst>
        </p:spPr>
      </p:pic>
      <p:pic>
        <p:nvPicPr>
          <p:cNvPr id="142344" name="Rectangle 30">
            <a:extLst>
              <a:ext uri="{FF2B5EF4-FFF2-40B4-BE49-F238E27FC236}">
                <a16:creationId xmlns:a16="http://schemas.microsoft.com/office/drawing/2014/main" id="{59E7A228-F6C2-4ACC-84B5-48AD8FEB2F7F}"/>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7513" y="7396163"/>
            <a:ext cx="4552950" cy="209550"/>
          </a:xfrm>
          <a:prstGeom prst="rect">
            <a:avLst/>
          </a:prstGeom>
          <a:noFill/>
          <a:extLst>
            <a:ext uri="{909E8E84-426E-40DD-AFC4-6F175D3DCCD1}">
              <a14:hiddenFill xmlns:a14="http://schemas.microsoft.com/office/drawing/2010/main">
                <a:solidFill>
                  <a:srgbClr val="FFFFFF"/>
                </a:solidFill>
              </a14:hiddenFill>
            </a:ext>
          </a:extLst>
        </p:spPr>
      </p:pic>
      <p:pic>
        <p:nvPicPr>
          <p:cNvPr id="142343" name="Rectangle 31">
            <a:extLst>
              <a:ext uri="{FF2B5EF4-FFF2-40B4-BE49-F238E27FC236}">
                <a16:creationId xmlns:a16="http://schemas.microsoft.com/office/drawing/2014/main" id="{E1BC4DD4-CF7B-4A1E-9A53-B14E7B32842C}"/>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67038" y="7596188"/>
            <a:ext cx="4543425" cy="209550"/>
          </a:xfrm>
          <a:prstGeom prst="rect">
            <a:avLst/>
          </a:prstGeom>
          <a:noFill/>
          <a:extLst>
            <a:ext uri="{909E8E84-426E-40DD-AFC4-6F175D3DCCD1}">
              <a14:hiddenFill xmlns:a14="http://schemas.microsoft.com/office/drawing/2010/main">
                <a:solidFill>
                  <a:srgbClr val="FFFFFF"/>
                </a:solidFill>
              </a14:hiddenFill>
            </a:ext>
          </a:extLst>
        </p:spPr>
      </p:pic>
      <p:pic>
        <p:nvPicPr>
          <p:cNvPr id="142342" name="Rectangle 49">
            <a:extLst>
              <a:ext uri="{FF2B5EF4-FFF2-40B4-BE49-F238E27FC236}">
                <a16:creationId xmlns:a16="http://schemas.microsoft.com/office/drawing/2014/main" id="{687D2785-E7A2-49BC-B5EA-4159C883D03D}"/>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7513" y="7796213"/>
            <a:ext cx="4552950" cy="209550"/>
          </a:xfrm>
          <a:prstGeom prst="rect">
            <a:avLst/>
          </a:prstGeom>
          <a:noFill/>
          <a:extLst>
            <a:ext uri="{909E8E84-426E-40DD-AFC4-6F175D3DCCD1}">
              <a14:hiddenFill xmlns:a14="http://schemas.microsoft.com/office/drawing/2010/main">
                <a:solidFill>
                  <a:srgbClr val="FFFFFF"/>
                </a:solidFill>
              </a14:hiddenFill>
            </a:ext>
          </a:extLst>
        </p:spPr>
      </p:pic>
      <p:pic>
        <p:nvPicPr>
          <p:cNvPr id="142341" name="Rectangle 50">
            <a:extLst>
              <a:ext uri="{FF2B5EF4-FFF2-40B4-BE49-F238E27FC236}">
                <a16:creationId xmlns:a16="http://schemas.microsoft.com/office/drawing/2014/main" id="{3B84F909-E7D5-4C95-AA18-DD9349FC8D0B}"/>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7513" y="7796213"/>
            <a:ext cx="4552950" cy="209550"/>
          </a:xfrm>
          <a:prstGeom prst="rect">
            <a:avLst/>
          </a:prstGeom>
          <a:noFill/>
          <a:extLst>
            <a:ext uri="{909E8E84-426E-40DD-AFC4-6F175D3DCCD1}">
              <a14:hiddenFill xmlns:a14="http://schemas.microsoft.com/office/drawing/2010/main">
                <a:solidFill>
                  <a:srgbClr val="FFFFFF"/>
                </a:solidFill>
              </a14:hiddenFill>
            </a:ext>
          </a:extLst>
        </p:spPr>
      </p:pic>
      <p:pic>
        <p:nvPicPr>
          <p:cNvPr id="142340" name="Rectangle 51">
            <a:extLst>
              <a:ext uri="{FF2B5EF4-FFF2-40B4-BE49-F238E27FC236}">
                <a16:creationId xmlns:a16="http://schemas.microsoft.com/office/drawing/2014/main" id="{F972DB3A-F2CA-4AC6-B832-83F7ADD4A162}"/>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7513" y="7996238"/>
            <a:ext cx="4552950" cy="209550"/>
          </a:xfrm>
          <a:prstGeom prst="rect">
            <a:avLst/>
          </a:prstGeom>
          <a:noFill/>
          <a:extLst>
            <a:ext uri="{909E8E84-426E-40DD-AFC4-6F175D3DCCD1}">
              <a14:hiddenFill xmlns:a14="http://schemas.microsoft.com/office/drawing/2010/main">
                <a:solidFill>
                  <a:srgbClr val="FFFFFF"/>
                </a:solidFill>
              </a14:hiddenFill>
            </a:ext>
          </a:extLst>
        </p:spPr>
      </p:pic>
      <p:pic>
        <p:nvPicPr>
          <p:cNvPr id="142339" name="Rectangle 52">
            <a:extLst>
              <a:ext uri="{FF2B5EF4-FFF2-40B4-BE49-F238E27FC236}">
                <a16:creationId xmlns:a16="http://schemas.microsoft.com/office/drawing/2014/main" id="{39061BA7-41F5-42A1-9935-6DDD7579E145}"/>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7513" y="8205788"/>
            <a:ext cx="4552950" cy="200025"/>
          </a:xfrm>
          <a:prstGeom prst="rect">
            <a:avLst/>
          </a:prstGeom>
          <a:noFill/>
          <a:extLst>
            <a:ext uri="{909E8E84-426E-40DD-AFC4-6F175D3DCCD1}">
              <a14:hiddenFill xmlns:a14="http://schemas.microsoft.com/office/drawing/2010/main">
                <a:solidFill>
                  <a:srgbClr val="FFFFFF"/>
                </a:solidFill>
              </a14:hiddenFill>
            </a:ext>
          </a:extLst>
        </p:spPr>
      </p:pic>
      <p:pic>
        <p:nvPicPr>
          <p:cNvPr id="142338" name="Rectangle 53">
            <a:extLst>
              <a:ext uri="{FF2B5EF4-FFF2-40B4-BE49-F238E27FC236}">
                <a16:creationId xmlns:a16="http://schemas.microsoft.com/office/drawing/2014/main" id="{BEE3A0BC-D7AE-44CF-8A8E-A5C365C2FD22}"/>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7513" y="8405813"/>
            <a:ext cx="4552950" cy="200025"/>
          </a:xfrm>
          <a:prstGeom prst="rect">
            <a:avLst/>
          </a:prstGeom>
          <a:noFill/>
          <a:extLst>
            <a:ext uri="{909E8E84-426E-40DD-AFC4-6F175D3DCCD1}">
              <a14:hiddenFill xmlns:a14="http://schemas.microsoft.com/office/drawing/2010/main">
                <a:solidFill>
                  <a:srgbClr val="FFFFFF"/>
                </a:solidFill>
              </a14:hiddenFill>
            </a:ext>
          </a:extLst>
        </p:spPr>
      </p:pic>
      <p:pic>
        <p:nvPicPr>
          <p:cNvPr id="142337" name="Rectangle 54">
            <a:extLst>
              <a:ext uri="{FF2B5EF4-FFF2-40B4-BE49-F238E27FC236}">
                <a16:creationId xmlns:a16="http://schemas.microsoft.com/office/drawing/2014/main" id="{308896EF-3C75-4863-9EEF-CE4E1ABDA869}"/>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7513" y="8605838"/>
            <a:ext cx="4552950" cy="200025"/>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oup 38">
            <a:extLst>
              <a:ext uri="{FF2B5EF4-FFF2-40B4-BE49-F238E27FC236}">
                <a16:creationId xmlns:a16="http://schemas.microsoft.com/office/drawing/2014/main" id="{CC1DF030-11F4-49DF-946F-47519DA5F022}"/>
              </a:ext>
            </a:extLst>
          </p:cNvPr>
          <p:cNvGrpSpPr/>
          <p:nvPr/>
        </p:nvGrpSpPr>
        <p:grpSpPr>
          <a:xfrm>
            <a:off x="4581843" y="1640106"/>
            <a:ext cx="873125" cy="698678"/>
            <a:chOff x="-20925" y="0"/>
            <a:chExt cx="873866" cy="698086"/>
          </a:xfrm>
        </p:grpSpPr>
        <p:sp>
          <p:nvSpPr>
            <p:cNvPr id="40" name="Right Arrow 36">
              <a:extLst>
                <a:ext uri="{FF2B5EF4-FFF2-40B4-BE49-F238E27FC236}">
                  <a16:creationId xmlns:a16="http://schemas.microsoft.com/office/drawing/2014/main" id="{00000000-0008-0000-0200-000025000000}"/>
                </a:ext>
              </a:extLst>
            </p:cNvPr>
            <p:cNvSpPr/>
            <p:nvPr/>
          </p:nvSpPr>
          <p:spPr>
            <a:xfrm>
              <a:off x="192522" y="0"/>
              <a:ext cx="524480" cy="328005"/>
            </a:xfrm>
            <a:prstGeom prst="rightArrow">
              <a:avLst/>
            </a:prstGeom>
            <a:solidFill>
              <a:srgbClr val="5D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TextBox 37">
              <a:hlinkClick r:id="rId7"/>
              <a:extLst>
                <a:ext uri="{FF2B5EF4-FFF2-40B4-BE49-F238E27FC236}">
                  <a16:creationId xmlns:a16="http://schemas.microsoft.com/office/drawing/2014/main" id="{00000000-0008-0000-0200-000026000000}"/>
                </a:ext>
              </a:extLst>
            </p:cNvPr>
            <p:cNvSpPr txBox="1"/>
            <p:nvPr/>
          </p:nvSpPr>
          <p:spPr>
            <a:xfrm>
              <a:off x="-20925" y="148262"/>
              <a:ext cx="873866" cy="54982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5D87A1"/>
                  </a:solidFill>
                  <a:effectLst/>
                  <a:uLnTx/>
                  <a:uFillTx/>
                  <a:latin typeface="Arial Narrow" panose="020B0606020202030204" pitchFamily="34" charset="0"/>
                  <a:ea typeface="+mn-ea"/>
                  <a:cs typeface="+mn-cs"/>
                </a:rPr>
                <a:t>MEASURES</a:t>
              </a:r>
            </a:p>
          </p:txBody>
        </p:sp>
      </p:grpSp>
      <p:grpSp>
        <p:nvGrpSpPr>
          <p:cNvPr id="42" name="Group 41">
            <a:extLst>
              <a:ext uri="{FF2B5EF4-FFF2-40B4-BE49-F238E27FC236}">
                <a16:creationId xmlns:a16="http://schemas.microsoft.com/office/drawing/2014/main" id="{49B1EB26-7F8A-4301-8778-597C9D760E02}"/>
              </a:ext>
            </a:extLst>
          </p:cNvPr>
          <p:cNvGrpSpPr/>
          <p:nvPr/>
        </p:nvGrpSpPr>
        <p:grpSpPr>
          <a:xfrm>
            <a:off x="7720928" y="1608776"/>
            <a:ext cx="528637" cy="739556"/>
            <a:chOff x="667" y="0"/>
            <a:chExt cx="529166" cy="739941"/>
          </a:xfrm>
        </p:grpSpPr>
        <p:pic>
          <p:nvPicPr>
            <p:cNvPr id="43" name="Picture 42">
              <a:extLst>
                <a:ext uri="{FF2B5EF4-FFF2-40B4-BE49-F238E27FC236}">
                  <a16:creationId xmlns:a16="http://schemas.microsoft.com/office/drawing/2014/main" id="{00000000-0008-0000-0200-00003D000000}"/>
                </a:ext>
              </a:extLst>
            </p:cNvPr>
            <p:cNvPicPr>
              <a:picLocks noChangeAspect="1"/>
            </p:cNvPicPr>
            <p:nvPr/>
          </p:nvPicPr>
          <p:blipFill>
            <a:blip r:embed="rId8" cstate="print">
              <a:duotone>
                <a:prstClr val="black"/>
                <a:schemeClr val="accent1">
                  <a:tint val="45000"/>
                  <a:satMod val="400000"/>
                </a:schemeClr>
              </a:duotone>
              <a:extLst>
                <a:ext uri="{BEBA8EAE-BF5A-486C-A8C5-ECC9F3942E4B}">
                  <a14:imgProps xmlns:a14="http://schemas.microsoft.com/office/drawing/2010/main">
                    <a14:imgLayer r:embed="rId9">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9928" y="0"/>
              <a:ext cx="390646" cy="345325"/>
            </a:xfrm>
            <a:prstGeom prst="rect">
              <a:avLst/>
            </a:prstGeom>
          </p:spPr>
        </p:pic>
        <p:sp>
          <p:nvSpPr>
            <p:cNvPr id="44" name="TextBox 61">
              <a:extLst>
                <a:ext uri="{FF2B5EF4-FFF2-40B4-BE49-F238E27FC236}">
                  <a16:creationId xmlns:a16="http://schemas.microsoft.com/office/drawing/2014/main" id="{00000000-0008-0000-0200-00003E000000}"/>
                </a:ext>
              </a:extLst>
            </p:cNvPr>
            <p:cNvSpPr txBox="1"/>
            <p:nvPr/>
          </p:nvSpPr>
          <p:spPr>
            <a:xfrm>
              <a:off x="667" y="189759"/>
              <a:ext cx="529166" cy="55018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5D87A1"/>
                  </a:solidFill>
                  <a:effectLst/>
                  <a:uLnTx/>
                  <a:uFillTx/>
                  <a:latin typeface="Arial Narrow" panose="020B0606020202030204" pitchFamily="34" charset="0"/>
                  <a:ea typeface="+mn-ea"/>
                  <a:cs typeface="+mn-cs"/>
                </a:rPr>
                <a:t>PRINT</a:t>
              </a:r>
            </a:p>
          </p:txBody>
        </p:sp>
      </p:grpSp>
      <p:grpSp>
        <p:nvGrpSpPr>
          <p:cNvPr id="45" name="Group 44">
            <a:extLst>
              <a:ext uri="{FF2B5EF4-FFF2-40B4-BE49-F238E27FC236}">
                <a16:creationId xmlns:a16="http://schemas.microsoft.com/office/drawing/2014/main" id="{F0493550-D284-4C20-93FF-D4CADA53F8B5}"/>
              </a:ext>
            </a:extLst>
          </p:cNvPr>
          <p:cNvGrpSpPr/>
          <p:nvPr/>
        </p:nvGrpSpPr>
        <p:grpSpPr>
          <a:xfrm>
            <a:off x="8431016" y="1549957"/>
            <a:ext cx="633412" cy="830262"/>
            <a:chOff x="0" y="0"/>
            <a:chExt cx="633412" cy="830642"/>
          </a:xfrm>
        </p:grpSpPr>
        <p:pic>
          <p:nvPicPr>
            <p:cNvPr id="46" name="Picture 45">
              <a:extLst>
                <a:ext uri="{FF2B5EF4-FFF2-40B4-BE49-F238E27FC236}">
                  <a16:creationId xmlns:a16="http://schemas.microsoft.com/office/drawing/2014/main" id="{00000000-0008-0000-0200-000040000000}"/>
                </a:ext>
              </a:extLst>
            </p:cNvPr>
            <p:cNvPicPr>
              <a:picLocks noChangeAspect="1"/>
            </p:cNvPicPr>
            <p:nvPr/>
          </p:nvPicPr>
          <p:blipFill>
            <a:blip r:embed="rId10">
              <a:duotone>
                <a:prstClr val="black"/>
                <a:schemeClr val="accent1">
                  <a:tint val="45000"/>
                  <a:satMod val="400000"/>
                </a:schemeClr>
              </a:duotone>
              <a:extLst>
                <a:ext uri="{BEBA8EAE-BF5A-486C-A8C5-ECC9F3942E4B}">
                  <a14:imgProps xmlns:a14="http://schemas.microsoft.com/office/drawing/2010/main">
                    <a14:imgLayer r:embed="rId11">
                      <a14:imgEffect>
                        <a14:colorTemperature colorTemp="4700"/>
                      </a14:imgEffect>
                      <a14:imgEffect>
                        <a14:saturation sat="0"/>
                      </a14:imgEffect>
                      <a14:imgEffect>
                        <a14:brightnessContrast bright="-20000" contrast="-40000"/>
                      </a14:imgEffect>
                    </a14:imgLayer>
                  </a14:imgProps>
                </a:ext>
              </a:extLst>
            </a:blip>
            <a:stretch>
              <a:fillRect/>
            </a:stretch>
          </p:blipFill>
          <p:spPr>
            <a:xfrm>
              <a:off x="153329" y="0"/>
              <a:ext cx="347663" cy="361950"/>
            </a:xfrm>
            <a:prstGeom prst="rect">
              <a:avLst/>
            </a:prstGeom>
          </p:spPr>
        </p:pic>
        <p:sp>
          <p:nvSpPr>
            <p:cNvPr id="47" name="TextBox 64">
              <a:extLst>
                <a:ext uri="{FF2B5EF4-FFF2-40B4-BE49-F238E27FC236}">
                  <a16:creationId xmlns:a16="http://schemas.microsoft.com/office/drawing/2014/main" id="{00000000-0008-0000-0200-000041000000}"/>
                </a:ext>
              </a:extLst>
            </p:cNvPr>
            <p:cNvSpPr txBox="1"/>
            <p:nvPr/>
          </p:nvSpPr>
          <p:spPr>
            <a:xfrm>
              <a:off x="0" y="269024"/>
              <a:ext cx="633412" cy="56161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5D87A1"/>
                  </a:solidFill>
                  <a:effectLst/>
                  <a:uLnTx/>
                  <a:uFillTx/>
                  <a:latin typeface="Arial Narrow" panose="020B0606020202030204" pitchFamily="34" charset="0"/>
                  <a:ea typeface="+mn-ea"/>
                  <a:cs typeface="+mn-cs"/>
                </a:rPr>
                <a:t>SAVE AS .PDF</a:t>
              </a:r>
            </a:p>
          </p:txBody>
        </p:sp>
      </p:grpSp>
      <p:grpSp>
        <p:nvGrpSpPr>
          <p:cNvPr id="5" name="Group 1">
            <a:hlinkClick r:id="rId12"/>
            <a:extLst>
              <a:ext uri="{FF2B5EF4-FFF2-40B4-BE49-F238E27FC236}">
                <a16:creationId xmlns:a16="http://schemas.microsoft.com/office/drawing/2014/main" id="{8D5123F5-EBBB-41F1-85CC-32AF5CCDAA6D}"/>
              </a:ext>
            </a:extLst>
          </p:cNvPr>
          <p:cNvGrpSpPr>
            <a:grpSpLocks/>
          </p:cNvGrpSpPr>
          <p:nvPr/>
        </p:nvGrpSpPr>
        <p:grpSpPr bwMode="auto">
          <a:xfrm>
            <a:off x="5714087" y="1526157"/>
            <a:ext cx="893645515" cy="52774468"/>
            <a:chOff x="84387" y="3815"/>
            <a:chExt cx="9403924" cy="537205"/>
          </a:xfrm>
        </p:grpSpPr>
        <p:sp>
          <p:nvSpPr>
            <p:cNvPr id="49" name="Freeform 67">
              <a:extLst>
                <a:ext uri="{FF2B5EF4-FFF2-40B4-BE49-F238E27FC236}">
                  <a16:creationId xmlns:a16="http://schemas.microsoft.com/office/drawing/2014/main" id="{00000000-0008-0000-0200-000044000000}"/>
                </a:ext>
              </a:extLst>
            </p:cNvPr>
            <p:cNvSpPr>
              <a:spLocks noChangeArrowheads="1"/>
            </p:cNvSpPr>
            <p:nvPr/>
          </p:nvSpPr>
          <p:spPr bwMode="auto">
            <a:xfrm>
              <a:off x="9168272" y="137160"/>
              <a:ext cx="320039" cy="403860"/>
            </a:xfrm>
            <a:custGeom>
              <a:avLst/>
              <a:gdLst>
                <a:gd name="T0" fmla="*/ 106 w 355"/>
                <a:gd name="T1" fmla="*/ 248 h 453"/>
                <a:gd name="T2" fmla="*/ 106 w 355"/>
                <a:gd name="T3" fmla="*/ 248 h 453"/>
                <a:gd name="T4" fmla="*/ 248 w 355"/>
                <a:gd name="T5" fmla="*/ 248 h 453"/>
                <a:gd name="T6" fmla="*/ 248 w 355"/>
                <a:gd name="T7" fmla="*/ 204 h 453"/>
                <a:gd name="T8" fmla="*/ 106 w 355"/>
                <a:gd name="T9" fmla="*/ 204 h 453"/>
                <a:gd name="T10" fmla="*/ 106 w 355"/>
                <a:gd name="T11" fmla="*/ 248 h 453"/>
                <a:gd name="T12" fmla="*/ 301 w 355"/>
                <a:gd name="T13" fmla="*/ 0 h 453"/>
                <a:gd name="T14" fmla="*/ 301 w 355"/>
                <a:gd name="T15" fmla="*/ 0 h 453"/>
                <a:gd name="T16" fmla="*/ 53 w 355"/>
                <a:gd name="T17" fmla="*/ 0 h 453"/>
                <a:gd name="T18" fmla="*/ 0 w 355"/>
                <a:gd name="T19" fmla="*/ 53 h 453"/>
                <a:gd name="T20" fmla="*/ 0 w 355"/>
                <a:gd name="T21" fmla="*/ 399 h 453"/>
                <a:gd name="T22" fmla="*/ 53 w 355"/>
                <a:gd name="T23" fmla="*/ 452 h 453"/>
                <a:gd name="T24" fmla="*/ 301 w 355"/>
                <a:gd name="T25" fmla="*/ 452 h 453"/>
                <a:gd name="T26" fmla="*/ 354 w 355"/>
                <a:gd name="T27" fmla="*/ 399 h 453"/>
                <a:gd name="T28" fmla="*/ 354 w 355"/>
                <a:gd name="T29" fmla="*/ 53 h 453"/>
                <a:gd name="T30" fmla="*/ 301 w 355"/>
                <a:gd name="T31" fmla="*/ 0 h 453"/>
                <a:gd name="T32" fmla="*/ 301 w 355"/>
                <a:gd name="T33" fmla="*/ 399 h 453"/>
                <a:gd name="T34" fmla="*/ 301 w 355"/>
                <a:gd name="T35" fmla="*/ 399 h 453"/>
                <a:gd name="T36" fmla="*/ 53 w 355"/>
                <a:gd name="T37" fmla="*/ 399 h 453"/>
                <a:gd name="T38" fmla="*/ 53 w 355"/>
                <a:gd name="T39" fmla="*/ 53 h 453"/>
                <a:gd name="T40" fmla="*/ 301 w 355"/>
                <a:gd name="T41" fmla="*/ 53 h 453"/>
                <a:gd name="T42" fmla="*/ 301 w 355"/>
                <a:gd name="T43" fmla="*/ 399 h 453"/>
                <a:gd name="T44" fmla="*/ 248 w 355"/>
                <a:gd name="T45" fmla="*/ 106 h 453"/>
                <a:gd name="T46" fmla="*/ 248 w 355"/>
                <a:gd name="T47" fmla="*/ 106 h 453"/>
                <a:gd name="T48" fmla="*/ 106 w 355"/>
                <a:gd name="T49" fmla="*/ 106 h 453"/>
                <a:gd name="T50" fmla="*/ 106 w 355"/>
                <a:gd name="T51" fmla="*/ 151 h 453"/>
                <a:gd name="T52" fmla="*/ 248 w 355"/>
                <a:gd name="T53" fmla="*/ 151 h 453"/>
                <a:gd name="T54" fmla="*/ 248 w 355"/>
                <a:gd name="T55" fmla="*/ 106 h 453"/>
                <a:gd name="T56" fmla="*/ 248 w 355"/>
                <a:gd name="T57" fmla="*/ 301 h 453"/>
                <a:gd name="T58" fmla="*/ 248 w 355"/>
                <a:gd name="T59" fmla="*/ 301 h 453"/>
                <a:gd name="T60" fmla="*/ 106 w 355"/>
                <a:gd name="T61" fmla="*/ 301 h 453"/>
                <a:gd name="T62" fmla="*/ 106 w 355"/>
                <a:gd name="T63" fmla="*/ 345 h 453"/>
                <a:gd name="T64" fmla="*/ 248 w 355"/>
                <a:gd name="T65" fmla="*/ 345 h 453"/>
                <a:gd name="T66" fmla="*/ 248 w 355"/>
                <a:gd name="T67" fmla="*/ 301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5" h="453">
                  <a:moveTo>
                    <a:pt x="106" y="248"/>
                  </a:moveTo>
                  <a:lnTo>
                    <a:pt x="106" y="248"/>
                  </a:lnTo>
                  <a:cubicBezTo>
                    <a:pt x="248" y="248"/>
                    <a:pt x="248" y="248"/>
                    <a:pt x="248" y="248"/>
                  </a:cubicBezTo>
                  <a:cubicBezTo>
                    <a:pt x="248" y="204"/>
                    <a:pt x="248" y="204"/>
                    <a:pt x="248" y="204"/>
                  </a:cubicBezTo>
                  <a:cubicBezTo>
                    <a:pt x="106" y="204"/>
                    <a:pt x="106" y="204"/>
                    <a:pt x="106" y="204"/>
                  </a:cubicBezTo>
                  <a:lnTo>
                    <a:pt x="106" y="248"/>
                  </a:lnTo>
                  <a:close/>
                  <a:moveTo>
                    <a:pt x="301" y="0"/>
                  </a:moveTo>
                  <a:lnTo>
                    <a:pt x="301" y="0"/>
                  </a:lnTo>
                  <a:cubicBezTo>
                    <a:pt x="53" y="0"/>
                    <a:pt x="53" y="0"/>
                    <a:pt x="53" y="0"/>
                  </a:cubicBezTo>
                  <a:cubicBezTo>
                    <a:pt x="26" y="0"/>
                    <a:pt x="0" y="26"/>
                    <a:pt x="0" y="53"/>
                  </a:cubicBezTo>
                  <a:cubicBezTo>
                    <a:pt x="0" y="399"/>
                    <a:pt x="0" y="399"/>
                    <a:pt x="0" y="399"/>
                  </a:cubicBezTo>
                  <a:cubicBezTo>
                    <a:pt x="0" y="425"/>
                    <a:pt x="26" y="452"/>
                    <a:pt x="53" y="452"/>
                  </a:cubicBezTo>
                  <a:cubicBezTo>
                    <a:pt x="301" y="452"/>
                    <a:pt x="301" y="452"/>
                    <a:pt x="301" y="452"/>
                  </a:cubicBezTo>
                  <a:cubicBezTo>
                    <a:pt x="328" y="452"/>
                    <a:pt x="354" y="425"/>
                    <a:pt x="354" y="399"/>
                  </a:cubicBezTo>
                  <a:cubicBezTo>
                    <a:pt x="354" y="53"/>
                    <a:pt x="354" y="53"/>
                    <a:pt x="354" y="53"/>
                  </a:cubicBezTo>
                  <a:cubicBezTo>
                    <a:pt x="354" y="26"/>
                    <a:pt x="328" y="0"/>
                    <a:pt x="301" y="0"/>
                  </a:cubicBezTo>
                  <a:close/>
                  <a:moveTo>
                    <a:pt x="301" y="399"/>
                  </a:moveTo>
                  <a:lnTo>
                    <a:pt x="301" y="399"/>
                  </a:lnTo>
                  <a:cubicBezTo>
                    <a:pt x="53" y="399"/>
                    <a:pt x="53" y="399"/>
                    <a:pt x="53" y="399"/>
                  </a:cubicBezTo>
                  <a:cubicBezTo>
                    <a:pt x="53" y="53"/>
                    <a:pt x="53" y="53"/>
                    <a:pt x="53" y="53"/>
                  </a:cubicBezTo>
                  <a:cubicBezTo>
                    <a:pt x="301" y="53"/>
                    <a:pt x="301" y="53"/>
                    <a:pt x="301" y="53"/>
                  </a:cubicBezTo>
                  <a:lnTo>
                    <a:pt x="301" y="399"/>
                  </a:lnTo>
                  <a:close/>
                  <a:moveTo>
                    <a:pt x="248" y="106"/>
                  </a:moveTo>
                  <a:lnTo>
                    <a:pt x="248" y="106"/>
                  </a:lnTo>
                  <a:cubicBezTo>
                    <a:pt x="106" y="106"/>
                    <a:pt x="106" y="106"/>
                    <a:pt x="106" y="106"/>
                  </a:cubicBezTo>
                  <a:cubicBezTo>
                    <a:pt x="106" y="151"/>
                    <a:pt x="106" y="151"/>
                    <a:pt x="106" y="151"/>
                  </a:cubicBezTo>
                  <a:cubicBezTo>
                    <a:pt x="248" y="151"/>
                    <a:pt x="248" y="151"/>
                    <a:pt x="248" y="151"/>
                  </a:cubicBezTo>
                  <a:lnTo>
                    <a:pt x="248" y="106"/>
                  </a:lnTo>
                  <a:close/>
                  <a:moveTo>
                    <a:pt x="248" y="301"/>
                  </a:moveTo>
                  <a:lnTo>
                    <a:pt x="248" y="301"/>
                  </a:lnTo>
                  <a:cubicBezTo>
                    <a:pt x="106" y="301"/>
                    <a:pt x="106" y="301"/>
                    <a:pt x="106" y="301"/>
                  </a:cubicBezTo>
                  <a:cubicBezTo>
                    <a:pt x="106" y="345"/>
                    <a:pt x="106" y="345"/>
                    <a:pt x="106" y="345"/>
                  </a:cubicBezTo>
                  <a:cubicBezTo>
                    <a:pt x="248" y="345"/>
                    <a:pt x="248" y="345"/>
                    <a:pt x="248" y="345"/>
                  </a:cubicBezTo>
                  <a:lnTo>
                    <a:pt x="248" y="301"/>
                  </a:lnTo>
                  <a:close/>
                </a:path>
              </a:pathLst>
            </a:custGeom>
            <a:solidFill>
              <a:srgbClr val="5D87A1"/>
            </a:solidFill>
            <a:ln>
              <a:noFill/>
            </a:ln>
            <a:effectLst/>
            <a:extLst>
              <a:ext uri="{91240B29-F687-4f45-9708-019B960494DF}">
                <a14:hiddenLine xmlns:xdr="http://schemas.openxmlformats.org/drawingml/2006/spreadsheetDrawing" xmlns:a14="http://schemas.microsoft.com/office/drawing/2010/main" xmlns="" xmlns:lc="http://schemas.openxmlformats.org/drawingml/2006/lockedCanvas" w="9525" cap="flat">
                  <a:solidFill>
                    <a:srgbClr val="808080"/>
                  </a:solidFill>
                  <a:bevel/>
                  <a:headEnd/>
                  <a:tailEnd/>
                </a14:hiddenLine>
              </a:ext>
              <a:ext uri="{AF507438-7753-43e0-B8FC-AC1667EBCBE1}">
                <a14:hiddenEffects xmlns:xdr="http://schemas.openxmlformats.org/drawingml/2006/spreadsheetDrawing" xmlns:a14="http://schemas.microsoft.com/office/drawing/2010/main" xmlns="" xmlns:lc="http://schemas.openxmlformats.org/drawingml/2006/lockedCanvas">
                  <a:effectLst>
                    <a:outerShdw blurRad="63500" dist="38099" dir="2700000" algn="ctr" rotWithShape="0">
                      <a:srgbClr val="000000">
                        <a:alpha val="74998"/>
                      </a:srgbClr>
                    </a:outerShdw>
                  </a:effectLst>
                </a14:hiddenEffects>
              </a:ext>
            </a:extLst>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2384" name="TextBox 68">
              <a:extLst>
                <a:ext uri="{FF2B5EF4-FFF2-40B4-BE49-F238E27FC236}">
                  <a16:creationId xmlns:a16="http://schemas.microsoft.com/office/drawing/2014/main" id="{03560BB9-9F78-4C50-A09F-E2F48C22765A}"/>
                </a:ext>
              </a:extLst>
            </p:cNvPr>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4387" y="3815"/>
              <a:ext cx="8626" cy="662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32">
            <a:hlinkClick r:id="rId14"/>
            <a:extLst>
              <a:ext uri="{FF2B5EF4-FFF2-40B4-BE49-F238E27FC236}">
                <a16:creationId xmlns:a16="http://schemas.microsoft.com/office/drawing/2014/main" id="{539D2E79-8980-40FA-AA4C-05B36F208193}"/>
              </a:ext>
            </a:extLst>
          </p:cNvPr>
          <p:cNvGrpSpPr>
            <a:grpSpLocks/>
          </p:cNvGrpSpPr>
          <p:nvPr/>
        </p:nvGrpSpPr>
        <p:grpSpPr bwMode="auto">
          <a:xfrm>
            <a:off x="6725813" y="1325282"/>
            <a:ext cx="809625" cy="866775"/>
            <a:chOff x="99035" y="1600"/>
            <a:chExt cx="8620" cy="8851"/>
          </a:xfrm>
        </p:grpSpPr>
        <p:sp>
          <p:nvSpPr>
            <p:cNvPr id="52" name="Cross 51">
              <a:extLst>
                <a:ext uri="{FF2B5EF4-FFF2-40B4-BE49-F238E27FC236}">
                  <a16:creationId xmlns:a16="http://schemas.microsoft.com/office/drawing/2014/main" id="{00000000-0008-0000-0200-000004000000}"/>
                </a:ext>
              </a:extLst>
            </p:cNvPr>
            <p:cNvSpPr/>
            <p:nvPr/>
          </p:nvSpPr>
          <p:spPr>
            <a:xfrm>
              <a:off x="9892979" y="160020"/>
              <a:ext cx="358140" cy="342900"/>
            </a:xfrm>
            <a:prstGeom prst="plus">
              <a:avLst>
                <a:gd name="adj" fmla="val 35766"/>
              </a:avLst>
            </a:prstGeom>
            <a:solidFill>
              <a:srgbClr val="5D8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42381" name="TextBox 69">
              <a:extLst>
                <a:ext uri="{FF2B5EF4-FFF2-40B4-BE49-F238E27FC236}">
                  <a16:creationId xmlns:a16="http://schemas.microsoft.com/office/drawing/2014/main" id="{041289C1-FFA7-41EB-A07B-5BE458A62C44}"/>
                </a:ext>
              </a:extLst>
            </p:cNvPr>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9008" y="3834"/>
              <a:ext cx="8690" cy="662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09023237"/>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098B455-FB1D-4ADF-AA4F-5E69AE4079DF}"/>
              </a:ext>
            </a:extLst>
          </p:cNvPr>
          <p:cNvSpPr>
            <a:spLocks noGrp="1"/>
          </p:cNvSpPr>
          <p:nvPr>
            <p:ph idx="10"/>
          </p:nvPr>
        </p:nvSpPr>
        <p:spPr>
          <a:xfrm>
            <a:off x="427037" y="357809"/>
            <a:ext cx="11264853" cy="5819154"/>
          </a:xfrm>
        </p:spPr>
        <p:txBody>
          <a:bodyPr/>
          <a:lstStyle/>
          <a:p>
            <a:endParaRPr lang="en-US" dirty="0"/>
          </a:p>
          <a:p>
            <a:endParaRPr lang="en-US" sz="2400" dirty="0"/>
          </a:p>
          <a:p>
            <a:r>
              <a:rPr lang="en-US" sz="2400" i="1" dirty="0"/>
              <a:t>High Reliability comes in many forms.  Our high reliability journey has evolved from collaborating with the Joint Commission’s Center for Transforming Healthcare exploring hospital centric HR fundamentals to adoption of the ACHE Blueprint.  But no matter what platform you choose, there are proven elements that transcend all platforms.  </a:t>
            </a:r>
          </a:p>
          <a:p>
            <a:endParaRPr lang="en-US" sz="2400" i="1" dirty="0"/>
          </a:p>
          <a:p>
            <a:pPr algn="ctr"/>
            <a:r>
              <a:rPr lang="en-US" sz="2400" i="1" dirty="0"/>
              <a:t>It is with a new approach to working with our member hospitals that we hope to accelerate improvement, innovation and reliability in all areas of community, health and health care delivery and work force.</a:t>
            </a:r>
          </a:p>
        </p:txBody>
      </p:sp>
    </p:spTree>
    <p:extLst>
      <p:ext uri="{BB962C8B-B14F-4D97-AF65-F5344CB8AC3E}">
        <p14:creationId xmlns:p14="http://schemas.microsoft.com/office/powerpoint/2010/main" val="1597703077"/>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91172-CFF6-4911-8A1D-6C5C2A980CED}"/>
              </a:ext>
            </a:extLst>
          </p:cNvPr>
          <p:cNvSpPr>
            <a:spLocks noGrp="1"/>
          </p:cNvSpPr>
          <p:nvPr>
            <p:ph type="title"/>
          </p:nvPr>
        </p:nvSpPr>
        <p:spPr/>
        <p:txBody>
          <a:bodyPr/>
          <a:lstStyle/>
          <a:p>
            <a:r>
              <a:rPr lang="en-US" dirty="0"/>
              <a:t>Behavioral Health</a:t>
            </a:r>
          </a:p>
        </p:txBody>
      </p:sp>
      <p:sp>
        <p:nvSpPr>
          <p:cNvPr id="3" name="Content Placeholder 2">
            <a:extLst>
              <a:ext uri="{FF2B5EF4-FFF2-40B4-BE49-F238E27FC236}">
                <a16:creationId xmlns:a16="http://schemas.microsoft.com/office/drawing/2014/main" id="{168BB2D2-4832-4D23-8C99-16D309DB0E2E}"/>
              </a:ext>
            </a:extLst>
          </p:cNvPr>
          <p:cNvSpPr>
            <a:spLocks noGrp="1"/>
          </p:cNvSpPr>
          <p:nvPr>
            <p:ph idx="1"/>
          </p:nvPr>
        </p:nvSpPr>
        <p:spPr/>
        <p:txBody>
          <a:bodyPr/>
          <a:lstStyle/>
          <a:p>
            <a:r>
              <a:rPr lang="en-US" dirty="0"/>
              <a:t>Jenny Schoenecker, Minnesota Hospital Association</a:t>
            </a:r>
          </a:p>
        </p:txBody>
      </p:sp>
      <p:pic>
        <p:nvPicPr>
          <p:cNvPr id="4" name="Picture 3">
            <a:extLst>
              <a:ext uri="{FF2B5EF4-FFF2-40B4-BE49-F238E27FC236}">
                <a16:creationId xmlns:a16="http://schemas.microsoft.com/office/drawing/2014/main" id="{FE96D72F-699F-471A-911E-87BFDC4F77B2}"/>
              </a:ext>
            </a:extLst>
          </p:cNvPr>
          <p:cNvPicPr>
            <a:picLocks noChangeAspect="1"/>
          </p:cNvPicPr>
          <p:nvPr/>
        </p:nvPicPr>
        <p:blipFill>
          <a:blip r:embed="rId2"/>
          <a:stretch>
            <a:fillRect/>
          </a:stretch>
        </p:blipFill>
        <p:spPr>
          <a:xfrm>
            <a:off x="4724400" y="3356111"/>
            <a:ext cx="2743200" cy="807563"/>
          </a:xfrm>
          <a:prstGeom prst="rect">
            <a:avLst/>
          </a:prstGeom>
        </p:spPr>
      </p:pic>
    </p:spTree>
    <p:extLst>
      <p:ext uri="{BB962C8B-B14F-4D97-AF65-F5344CB8AC3E}">
        <p14:creationId xmlns:p14="http://schemas.microsoft.com/office/powerpoint/2010/main" val="2588387713"/>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5BEF2-C215-41AE-9FD4-9D00937DF753}"/>
              </a:ext>
            </a:extLst>
          </p:cNvPr>
          <p:cNvSpPr>
            <a:spLocks noGrp="1"/>
          </p:cNvSpPr>
          <p:nvPr>
            <p:ph type="ctrTitle"/>
          </p:nvPr>
        </p:nvSpPr>
        <p:spPr/>
        <p:txBody>
          <a:bodyPr/>
          <a:lstStyle/>
          <a:p>
            <a:r>
              <a:rPr lang="en-US" dirty="0"/>
              <a:t>Mental and Behavioral Health</a:t>
            </a:r>
          </a:p>
        </p:txBody>
      </p:sp>
      <p:sp>
        <p:nvSpPr>
          <p:cNvPr id="3" name="Subtitle 2">
            <a:extLst>
              <a:ext uri="{FF2B5EF4-FFF2-40B4-BE49-F238E27FC236}">
                <a16:creationId xmlns:a16="http://schemas.microsoft.com/office/drawing/2014/main" id="{925BB543-0246-4A19-8781-A02D59888C09}"/>
              </a:ext>
            </a:extLst>
          </p:cNvPr>
          <p:cNvSpPr>
            <a:spLocks noGrp="1"/>
          </p:cNvSpPr>
          <p:nvPr>
            <p:ph type="subTitle" idx="1"/>
          </p:nvPr>
        </p:nvSpPr>
        <p:spPr/>
        <p:txBody>
          <a:bodyPr>
            <a:normAutofit/>
          </a:bodyPr>
          <a:lstStyle/>
          <a:p>
            <a:r>
              <a:rPr lang="en-US" dirty="0"/>
              <a:t>Jenny Schoenecker, Senior Director, Quality and Patient Safety</a:t>
            </a:r>
          </a:p>
        </p:txBody>
      </p:sp>
      <p:pic>
        <p:nvPicPr>
          <p:cNvPr id="5" name="Picture Placeholder 4">
            <a:extLst>
              <a:ext uri="{FF2B5EF4-FFF2-40B4-BE49-F238E27FC236}">
                <a16:creationId xmlns:a16="http://schemas.microsoft.com/office/drawing/2014/main" id="{F979F053-C4C1-44F8-9278-A0BC2496E935}"/>
              </a:ext>
            </a:extLst>
          </p:cNvPr>
          <p:cNvPicPr>
            <a:picLocks noGrp="1" noChangeAspect="1"/>
          </p:cNvPicPr>
          <p:nvPr>
            <p:ph type="pic" sz="quarter" idx="11"/>
          </p:nvPr>
        </p:nvPicPr>
        <p:blipFill>
          <a:blip r:embed="rId2"/>
          <a:srcRect l="13233" r="13233"/>
          <a:stretch>
            <a:fillRect/>
          </a:stretch>
        </p:blipFill>
        <p:spPr>
          <a:prstGeom prst="rect">
            <a:avLst/>
          </a:prstGeom>
        </p:spPr>
      </p:pic>
    </p:spTree>
    <p:extLst>
      <p:ext uri="{BB962C8B-B14F-4D97-AF65-F5344CB8AC3E}">
        <p14:creationId xmlns:p14="http://schemas.microsoft.com/office/powerpoint/2010/main" val="365655674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E8C2F-092E-4A7A-B118-D5F8EA97261A}"/>
              </a:ext>
            </a:extLst>
          </p:cNvPr>
          <p:cNvSpPr>
            <a:spLocks noGrp="1"/>
          </p:cNvSpPr>
          <p:nvPr>
            <p:ph type="title"/>
          </p:nvPr>
        </p:nvSpPr>
        <p:spPr/>
        <p:txBody>
          <a:bodyPr/>
          <a:lstStyle/>
          <a:p>
            <a:r>
              <a:rPr lang="en-US" dirty="0"/>
              <a:t>Agenda</a:t>
            </a:r>
          </a:p>
        </p:txBody>
      </p:sp>
      <p:graphicFrame>
        <p:nvGraphicFramePr>
          <p:cNvPr id="4" name="Diagram 3">
            <a:extLst>
              <a:ext uri="{FF2B5EF4-FFF2-40B4-BE49-F238E27FC236}">
                <a16:creationId xmlns:a16="http://schemas.microsoft.com/office/drawing/2014/main" id="{6175ABE4-4DB3-43A7-B7D2-49A9D791C7A2}"/>
              </a:ext>
            </a:extLst>
          </p:cNvPr>
          <p:cNvGraphicFramePr/>
          <p:nvPr>
            <p:extLst/>
          </p:nvPr>
        </p:nvGraphicFramePr>
        <p:xfrm>
          <a:off x="2857500" y="1600200"/>
          <a:ext cx="6477000" cy="431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11112893"/>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2712F-4489-4936-A737-A51072BACDB2}"/>
              </a:ext>
            </a:extLst>
          </p:cNvPr>
          <p:cNvSpPr>
            <a:spLocks noGrp="1"/>
          </p:cNvSpPr>
          <p:nvPr>
            <p:ph type="title"/>
          </p:nvPr>
        </p:nvSpPr>
        <p:spPr/>
        <p:txBody>
          <a:bodyPr/>
          <a:lstStyle/>
          <a:p>
            <a:r>
              <a:rPr lang="en-US" dirty="0"/>
              <a:t>Approach</a:t>
            </a:r>
          </a:p>
        </p:txBody>
      </p:sp>
      <p:graphicFrame>
        <p:nvGraphicFramePr>
          <p:cNvPr id="4" name="Content Placeholder 3">
            <a:extLst>
              <a:ext uri="{FF2B5EF4-FFF2-40B4-BE49-F238E27FC236}">
                <a16:creationId xmlns:a16="http://schemas.microsoft.com/office/drawing/2014/main" id="{DDE477D1-9BDE-475B-9D92-8DDF6A9377E1}"/>
              </a:ext>
            </a:extLst>
          </p:cNvPr>
          <p:cNvGraphicFramePr>
            <a:graphicFrameLocks noGrp="1"/>
          </p:cNvGraphicFramePr>
          <p:nvPr>
            <p:ph idx="1"/>
            <p:extLst/>
          </p:nvPr>
        </p:nvGraphicFramePr>
        <p:xfrm>
          <a:off x="1981200" y="1676400"/>
          <a:ext cx="82296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74976246"/>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E1EA6-D356-4E02-8782-7DC1943748F6}"/>
              </a:ext>
            </a:extLst>
          </p:cNvPr>
          <p:cNvSpPr>
            <a:spLocks noGrp="1"/>
          </p:cNvSpPr>
          <p:nvPr>
            <p:ph type="title"/>
          </p:nvPr>
        </p:nvSpPr>
        <p:spPr/>
        <p:txBody>
          <a:bodyPr/>
          <a:lstStyle/>
          <a:p>
            <a:r>
              <a:rPr lang="en-US" dirty="0"/>
              <a:t>MBH Committee</a:t>
            </a:r>
          </a:p>
        </p:txBody>
      </p:sp>
      <p:graphicFrame>
        <p:nvGraphicFramePr>
          <p:cNvPr id="5" name="Content Placeholder 4">
            <a:extLst>
              <a:ext uri="{FF2B5EF4-FFF2-40B4-BE49-F238E27FC236}">
                <a16:creationId xmlns:a16="http://schemas.microsoft.com/office/drawing/2014/main" id="{6AB9E52A-D903-40E1-BA0E-C86D7EA2DA1C}"/>
              </a:ext>
            </a:extLst>
          </p:cNvPr>
          <p:cNvGraphicFramePr>
            <a:graphicFrameLocks noGrp="1"/>
          </p:cNvGraphicFramePr>
          <p:nvPr>
            <p:ph idx="1"/>
            <p:extLst/>
          </p:nvPr>
        </p:nvGraphicFramePr>
        <p:xfrm>
          <a:off x="1866900" y="2057400"/>
          <a:ext cx="8458200" cy="2209800"/>
        </p:xfrm>
        <a:graphic>
          <a:graphicData uri="http://schemas.openxmlformats.org/drawingml/2006/table">
            <a:tbl>
              <a:tblPr firstRow="1" firstCol="1" bandRow="1"/>
              <a:tblGrid>
                <a:gridCol w="2018333">
                  <a:extLst>
                    <a:ext uri="{9D8B030D-6E8A-4147-A177-3AD203B41FA5}">
                      <a16:colId xmlns:a16="http://schemas.microsoft.com/office/drawing/2014/main" val="195821122"/>
                    </a:ext>
                  </a:extLst>
                </a:gridCol>
                <a:gridCol w="6439867">
                  <a:extLst>
                    <a:ext uri="{9D8B030D-6E8A-4147-A177-3AD203B41FA5}">
                      <a16:colId xmlns:a16="http://schemas.microsoft.com/office/drawing/2014/main" val="2153356349"/>
                    </a:ext>
                  </a:extLst>
                </a:gridCol>
              </a:tblGrid>
              <a:tr h="214500">
                <a:tc>
                  <a:txBody>
                    <a:bodyPr/>
                    <a:lstStyle/>
                    <a:p>
                      <a:pPr marL="0" marR="0" fontAlgn="base" hangingPunct="0">
                        <a:spcBef>
                          <a:spcPts val="0"/>
                        </a:spcBef>
                        <a:spcAft>
                          <a:spcPts val="0"/>
                        </a:spcAft>
                      </a:pPr>
                      <a:r>
                        <a:rPr lang="en-US" sz="1400" b="1" dirty="0">
                          <a:effectLst/>
                          <a:latin typeface="Calibri" panose="020F0502020204030204" pitchFamily="34" charset="0"/>
                          <a:ea typeface="Times New Roman" panose="02020603050405020304" pitchFamily="18" charset="0"/>
                        </a:rPr>
                        <a:t>Priority Topic</a:t>
                      </a:r>
                      <a:endParaRPr lang="en-US" sz="1400" dirty="0">
                        <a:effectLst/>
                        <a:latin typeface="Times New Roman" panose="02020603050405020304" pitchFamily="18" charset="0"/>
                        <a:ea typeface="Times New Roman" panose="02020603050405020304" pitchFamily="18" charset="0"/>
                      </a:endParaRPr>
                    </a:p>
                  </a:txBody>
                  <a:tcPr marL="59348" marR="5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fontAlgn="base" hangingPunct="0">
                        <a:spcBef>
                          <a:spcPts val="0"/>
                        </a:spcBef>
                        <a:spcAft>
                          <a:spcPts val="0"/>
                        </a:spcAft>
                      </a:pPr>
                      <a:r>
                        <a:rPr lang="en-US" sz="1400" b="1" dirty="0">
                          <a:effectLst/>
                          <a:latin typeface="Calibri" panose="020F0502020204030204" pitchFamily="34" charset="0"/>
                          <a:ea typeface="Times New Roman" panose="02020603050405020304" pitchFamily="18" charset="0"/>
                        </a:rPr>
                        <a:t>Detail</a:t>
                      </a:r>
                      <a:endParaRPr lang="en-US" sz="1400" dirty="0">
                        <a:effectLst/>
                        <a:latin typeface="Times New Roman" panose="02020603050405020304" pitchFamily="18" charset="0"/>
                        <a:ea typeface="Times New Roman" panose="02020603050405020304" pitchFamily="18" charset="0"/>
                      </a:endParaRPr>
                    </a:p>
                  </a:txBody>
                  <a:tcPr marL="59348" marR="5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5292074"/>
                  </a:ext>
                </a:extLst>
              </a:tr>
              <a:tr h="619662">
                <a:tc>
                  <a:txBody>
                    <a:bodyPr/>
                    <a:lstStyle/>
                    <a:p>
                      <a:pPr marL="0" marR="0">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rPr>
                        <a:t>1)</a:t>
                      </a:r>
                      <a:r>
                        <a:rPr lang="en-US" sz="1400" b="1" kern="1200"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400" dirty="0">
                          <a:solidFill>
                            <a:srgbClr val="000000"/>
                          </a:solidFill>
                          <a:effectLst/>
                          <a:latin typeface="Calibri" panose="020F0502020204030204" pitchFamily="34" charset="0"/>
                          <a:ea typeface="Times New Roman" panose="02020603050405020304" pitchFamily="18" charset="0"/>
                        </a:rPr>
                        <a:t>MN Mental Health Access Website</a:t>
                      </a:r>
                      <a:endParaRPr lang="en-US" sz="1400" dirty="0">
                        <a:effectLst/>
                        <a:latin typeface="Times New Roman" panose="02020603050405020304" pitchFamily="18" charset="0"/>
                        <a:ea typeface="Times New Roman" panose="02020603050405020304" pitchFamily="18" charset="0"/>
                      </a:endParaRPr>
                    </a:p>
                  </a:txBody>
                  <a:tcPr marL="59348" marR="5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fontAlgn="base" hangingPunct="0">
                        <a:spcBef>
                          <a:spcPts val="0"/>
                        </a:spcBef>
                        <a:spcAft>
                          <a:spcPts val="0"/>
                        </a:spcAft>
                      </a:pPr>
                      <a:r>
                        <a:rPr lang="en-US" sz="1400" dirty="0">
                          <a:effectLst/>
                          <a:latin typeface="Calibri" panose="020F0502020204030204" pitchFamily="34" charset="0"/>
                          <a:ea typeface="Times New Roman" panose="02020603050405020304" pitchFamily="18" charset="0"/>
                        </a:rPr>
                        <a:t>Enhance the mental health access website to improve collection and retrieval of access data in order to serve patients better across the state and increase participation.</a:t>
                      </a:r>
                      <a:endParaRPr lang="en-US" sz="1400" dirty="0">
                        <a:effectLst/>
                        <a:latin typeface="Times New Roman" panose="02020603050405020304" pitchFamily="18" charset="0"/>
                        <a:ea typeface="Times New Roman" panose="02020603050405020304" pitchFamily="18" charset="0"/>
                      </a:endParaRPr>
                    </a:p>
                  </a:txBody>
                  <a:tcPr marL="59348" marR="5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5864317"/>
                  </a:ext>
                </a:extLst>
              </a:tr>
              <a:tr h="826216">
                <a:tc>
                  <a:txBody>
                    <a:bodyPr/>
                    <a:lstStyle/>
                    <a:p>
                      <a:pPr marL="0" marR="0">
                        <a:spcBef>
                          <a:spcPts val="0"/>
                        </a:spcBef>
                        <a:spcAft>
                          <a:spcPts val="0"/>
                        </a:spcAft>
                      </a:pPr>
                      <a:r>
                        <a:rPr lang="en-US" sz="1400" dirty="0">
                          <a:effectLst/>
                          <a:latin typeface="Calibri" panose="020F0502020204030204" pitchFamily="34" charset="0"/>
                          <a:ea typeface="Times New Roman" panose="02020603050405020304" pitchFamily="18" charset="0"/>
                          <a:cs typeface="Times New Roman" panose="02020603050405020304" pitchFamily="18" charset="0"/>
                        </a:rPr>
                        <a:t>2) Partnership with CCBHCs</a:t>
                      </a:r>
                      <a:endParaRPr lang="en-US" sz="1400" dirty="0">
                        <a:effectLst/>
                        <a:latin typeface="Times New Roman" panose="02020603050405020304" pitchFamily="18" charset="0"/>
                        <a:ea typeface="Times New Roman" panose="02020603050405020304" pitchFamily="18" charset="0"/>
                      </a:endParaRPr>
                    </a:p>
                  </a:txBody>
                  <a:tcPr marL="59348" marR="5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fontAlgn="base" hangingPunct="0">
                        <a:spcBef>
                          <a:spcPts val="0"/>
                        </a:spcBef>
                        <a:spcAft>
                          <a:spcPts val="0"/>
                        </a:spcAft>
                      </a:pPr>
                      <a:r>
                        <a:rPr lang="en-US" sz="1400" dirty="0">
                          <a:effectLst/>
                          <a:latin typeface="Calibri" panose="020F0502020204030204" pitchFamily="34" charset="0"/>
                          <a:ea typeface="Times New Roman" panose="02020603050405020304" pitchFamily="18" charset="0"/>
                        </a:rPr>
                        <a:t>Develop a statewide care transition and communication approach for CCBHC patients. Collaboration between with the CCBHCs and hospitals and health systems to determine, develop and disseminate methods and tools to enhance continuity of care.</a:t>
                      </a:r>
                      <a:endParaRPr lang="en-US" sz="1400" dirty="0">
                        <a:effectLst/>
                        <a:latin typeface="Times New Roman" panose="02020603050405020304" pitchFamily="18" charset="0"/>
                        <a:ea typeface="Times New Roman" panose="02020603050405020304" pitchFamily="18" charset="0"/>
                      </a:endParaRPr>
                    </a:p>
                  </a:txBody>
                  <a:tcPr marL="59348" marR="5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45984417"/>
                  </a:ext>
                </a:extLst>
              </a:tr>
              <a:tr h="549422">
                <a:tc>
                  <a:txBody>
                    <a:bodyPr/>
                    <a:lstStyle/>
                    <a:p>
                      <a:pPr marL="0" marR="0">
                        <a:spcBef>
                          <a:spcPts val="0"/>
                        </a:spcBef>
                        <a:spcAft>
                          <a:spcPts val="0"/>
                        </a:spcAft>
                      </a:pPr>
                      <a:r>
                        <a:rPr lang="en-US" sz="1400" dirty="0">
                          <a:effectLst/>
                          <a:latin typeface="Calibri" panose="020F0502020204030204" pitchFamily="34" charset="0"/>
                          <a:ea typeface="Times New Roman" panose="02020603050405020304" pitchFamily="18" charset="0"/>
                          <a:cs typeface="Times New Roman" panose="02020603050405020304" pitchFamily="18" charset="0"/>
                        </a:rPr>
                        <a:t>3) Mental and behavioral health education</a:t>
                      </a:r>
                      <a:endParaRPr lang="en-US" sz="1400" dirty="0">
                        <a:effectLst/>
                        <a:latin typeface="Times New Roman" panose="02020603050405020304" pitchFamily="18" charset="0"/>
                        <a:ea typeface="Times New Roman" panose="02020603050405020304" pitchFamily="18" charset="0"/>
                      </a:endParaRPr>
                    </a:p>
                  </a:txBody>
                  <a:tcPr marL="59348" marR="5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hangingPunct="0">
                        <a:spcBef>
                          <a:spcPts val="0"/>
                        </a:spcBef>
                        <a:spcAft>
                          <a:spcPts val="0"/>
                        </a:spcAft>
                        <a:tabLst>
                          <a:tab pos="914400" algn="l"/>
                          <a:tab pos="5200650" algn="r"/>
                          <a:tab pos="4743450" algn="r"/>
                          <a:tab pos="5200650" algn="r"/>
                        </a:tabLst>
                      </a:pPr>
                      <a:r>
                        <a:rPr lang="en-US" sz="1400" dirty="0">
                          <a:effectLst/>
                          <a:latin typeface="Calibri" panose="020F0502020204030204" pitchFamily="34" charset="0"/>
                          <a:ea typeface="Times New Roman" panose="02020603050405020304" pitchFamily="18" charset="0"/>
                          <a:cs typeface="Times New Roman" panose="02020603050405020304" pitchFamily="18" charset="0"/>
                        </a:rPr>
                        <a:t>Coordinate and disseminate mental and behavioral health educational opportunities:</a:t>
                      </a:r>
                      <a:endParaRPr lang="en-US" sz="1400" dirty="0">
                        <a:effectLst/>
                        <a:latin typeface="Goudy"/>
                        <a:ea typeface="Times New Roman" panose="02020603050405020304" pitchFamily="18" charset="0"/>
                        <a:cs typeface="Times New Roman" panose="02020603050405020304" pitchFamily="18" charset="0"/>
                      </a:endParaRPr>
                    </a:p>
                    <a:p>
                      <a:pPr marL="914400" marR="0" lvl="2" indent="0" hangingPunct="0">
                        <a:spcBef>
                          <a:spcPts val="0"/>
                        </a:spcBef>
                        <a:spcAft>
                          <a:spcPts val="0"/>
                        </a:spcAft>
                        <a:buFont typeface="Wingdings" panose="05000000000000000000" pitchFamily="2" charset="2"/>
                        <a:buNone/>
                        <a:tabLst>
                          <a:tab pos="914400" algn="l"/>
                          <a:tab pos="5200650" algn="r"/>
                          <a:tab pos="4743450" algn="r"/>
                          <a:tab pos="5200650" algn="r"/>
                        </a:tabLst>
                      </a:pPr>
                      <a:endParaRPr lang="en-US" sz="1400" dirty="0">
                        <a:effectLst/>
                        <a:latin typeface="Goudy"/>
                        <a:ea typeface="Times New Roman" panose="02020603050405020304" pitchFamily="18" charset="0"/>
                        <a:cs typeface="Times New Roman" panose="02020603050405020304" pitchFamily="18" charset="0"/>
                      </a:endParaRPr>
                    </a:p>
                  </a:txBody>
                  <a:tcPr marL="59348" marR="5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14755679"/>
                  </a:ext>
                </a:extLst>
              </a:tr>
            </a:tbl>
          </a:graphicData>
        </a:graphic>
      </p:graphicFrame>
    </p:spTree>
    <p:extLst>
      <p:ext uri="{BB962C8B-B14F-4D97-AF65-F5344CB8AC3E}">
        <p14:creationId xmlns:p14="http://schemas.microsoft.com/office/powerpoint/2010/main" val="6977444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dirty="0"/>
              <a:t>Reducing Burden: Proposals &amp;  Progress</a:t>
            </a:r>
          </a:p>
        </p:txBody>
      </p:sp>
      <p:sp>
        <p:nvSpPr>
          <p:cNvPr id="5" name="Content Placeholder 4"/>
          <p:cNvSpPr>
            <a:spLocks noGrp="1"/>
          </p:cNvSpPr>
          <p:nvPr>
            <p:ph idx="1"/>
          </p:nvPr>
        </p:nvSpPr>
        <p:spPr>
          <a:xfrm>
            <a:off x="395438" y="949320"/>
            <a:ext cx="10515600" cy="4351338"/>
          </a:xfrm>
        </p:spPr>
        <p:txBody>
          <a:bodyPr/>
          <a:lstStyle/>
          <a:p>
            <a:r>
              <a:rPr lang="en-US" dirty="0"/>
              <a:t>Omnibus CMS Proposed Rule Released September 17</a:t>
            </a:r>
          </a:p>
          <a:p>
            <a:pPr marL="800100" lvl="1" indent="-342900" eaLnBrk="0" hangingPunct="0">
              <a:spcBef>
                <a:spcPct val="20000"/>
              </a:spcBef>
              <a:buFont typeface="Arial" pitchFamily="34" charset="0"/>
              <a:buChar char="•"/>
              <a:defRPr/>
            </a:pPr>
            <a:r>
              <a:rPr lang="en-US" kern="0" dirty="0">
                <a:solidFill>
                  <a:srgbClr val="000000"/>
                </a:solidFill>
                <a:latin typeface="Arial"/>
              </a:rPr>
              <a:t>Increase organs for transplantation</a:t>
            </a:r>
          </a:p>
          <a:p>
            <a:pPr marL="800100" lvl="1" indent="-342900" eaLnBrk="0" hangingPunct="0">
              <a:spcBef>
                <a:spcPct val="20000"/>
              </a:spcBef>
              <a:buFont typeface="Arial" pitchFamily="34" charset="0"/>
              <a:buChar char="•"/>
              <a:defRPr/>
            </a:pPr>
            <a:r>
              <a:rPr lang="en-US" kern="0" dirty="0">
                <a:solidFill>
                  <a:srgbClr val="000000"/>
                </a:solidFill>
                <a:latin typeface="Arial"/>
              </a:rPr>
              <a:t>System approach to quality/ safety</a:t>
            </a:r>
          </a:p>
          <a:p>
            <a:pPr marL="800100" lvl="1" indent="-342900" eaLnBrk="0" hangingPunct="0">
              <a:spcBef>
                <a:spcPct val="20000"/>
              </a:spcBef>
              <a:buFont typeface="Arial" pitchFamily="34" charset="0"/>
              <a:buChar char="•"/>
              <a:defRPr/>
            </a:pPr>
            <a:r>
              <a:rPr lang="en-US" kern="0" dirty="0">
                <a:solidFill>
                  <a:srgbClr val="000000"/>
                </a:solidFill>
                <a:latin typeface="Arial"/>
              </a:rPr>
              <a:t>Flexibility on emergency preparedness training &amp; CAH review of policies</a:t>
            </a:r>
          </a:p>
          <a:p>
            <a:pPr marL="800100" lvl="1" indent="-342900" eaLnBrk="0" hangingPunct="0">
              <a:spcBef>
                <a:spcPct val="20000"/>
              </a:spcBef>
              <a:buFont typeface="Arial" pitchFamily="34" charset="0"/>
              <a:buChar char="•"/>
              <a:defRPr/>
            </a:pPr>
            <a:r>
              <a:rPr lang="en-US" kern="0" dirty="0">
                <a:solidFill>
                  <a:srgbClr val="000000"/>
                </a:solidFill>
                <a:latin typeface="Arial"/>
              </a:rPr>
              <a:t>Greater flexibility on pre-op assessments</a:t>
            </a:r>
          </a:p>
          <a:p>
            <a:pPr marL="800100" lvl="1" indent="-342900" eaLnBrk="0" hangingPunct="0">
              <a:spcBef>
                <a:spcPct val="20000"/>
              </a:spcBef>
              <a:buFont typeface="Arial" pitchFamily="34" charset="0"/>
              <a:buChar char="•"/>
              <a:defRPr/>
            </a:pPr>
            <a:r>
              <a:rPr lang="en-US" kern="0" dirty="0">
                <a:solidFill>
                  <a:srgbClr val="000000"/>
                </a:solidFill>
                <a:latin typeface="Arial"/>
              </a:rPr>
              <a:t>Eliminate ASC requirements to have agreements with hospitals in case something goes wrong</a:t>
            </a:r>
          </a:p>
          <a:p>
            <a:endParaRPr lang="en-US" dirty="0"/>
          </a:p>
          <a:p>
            <a:pPr lvl="1"/>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8088" y="4100576"/>
            <a:ext cx="3587496" cy="2391664"/>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7123" y="4125146"/>
            <a:ext cx="3587496" cy="2391664"/>
          </a:xfrm>
          <a:prstGeom prst="rect">
            <a:avLst/>
          </a:prstGeom>
        </p:spPr>
      </p:pic>
      <p:sp>
        <p:nvSpPr>
          <p:cNvPr id="10" name="TextBox 9"/>
          <p:cNvSpPr txBox="1"/>
          <p:nvPr/>
        </p:nvSpPr>
        <p:spPr>
          <a:xfrm>
            <a:off x="9649968" y="577165"/>
            <a:ext cx="2395728"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Comments Due November 19</a:t>
            </a:r>
          </a:p>
        </p:txBody>
      </p:sp>
    </p:spTree>
    <p:extLst>
      <p:ext uri="{BB962C8B-B14F-4D97-AF65-F5344CB8AC3E}">
        <p14:creationId xmlns:p14="http://schemas.microsoft.com/office/powerpoint/2010/main" val="1192582477"/>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A5119-E8B5-4214-8A27-0F5378796E99}"/>
              </a:ext>
            </a:extLst>
          </p:cNvPr>
          <p:cNvSpPr>
            <a:spLocks noGrp="1"/>
          </p:cNvSpPr>
          <p:nvPr>
            <p:ph type="title"/>
          </p:nvPr>
        </p:nvSpPr>
        <p:spPr/>
        <p:txBody>
          <a:bodyPr>
            <a:normAutofit/>
          </a:bodyPr>
          <a:lstStyle/>
          <a:p>
            <a:r>
              <a:rPr lang="en-US" dirty="0"/>
              <a:t>Mental and Behavioral Health Committee subgroup</a:t>
            </a:r>
          </a:p>
        </p:txBody>
      </p:sp>
      <p:graphicFrame>
        <p:nvGraphicFramePr>
          <p:cNvPr id="4" name="Content Placeholder 3">
            <a:extLst>
              <a:ext uri="{FF2B5EF4-FFF2-40B4-BE49-F238E27FC236}">
                <a16:creationId xmlns:a16="http://schemas.microsoft.com/office/drawing/2014/main" id="{88CEB73F-9D6E-4596-BDD2-A144D1E36635}"/>
              </a:ext>
            </a:extLst>
          </p:cNvPr>
          <p:cNvGraphicFramePr>
            <a:graphicFrameLocks noGrp="1"/>
          </p:cNvGraphicFramePr>
          <p:nvPr>
            <p:ph idx="1"/>
            <p:extLst/>
          </p:nvPr>
        </p:nvGraphicFramePr>
        <p:xfrm>
          <a:off x="1714500" y="1219200"/>
          <a:ext cx="8933180" cy="548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C431DEE6-DE3D-45B7-9F95-1E6E57EA5D6E}"/>
              </a:ext>
            </a:extLst>
          </p:cNvPr>
          <p:cNvSpPr txBox="1"/>
          <p:nvPr/>
        </p:nvSpPr>
        <p:spPr>
          <a:xfrm>
            <a:off x="6629400" y="2362200"/>
            <a:ext cx="38481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0409829"/>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2C72C-891C-48AB-8D1D-9E6B73B9057C}"/>
              </a:ext>
            </a:extLst>
          </p:cNvPr>
          <p:cNvSpPr>
            <a:spLocks noGrp="1"/>
          </p:cNvSpPr>
          <p:nvPr>
            <p:ph type="title"/>
          </p:nvPr>
        </p:nvSpPr>
        <p:spPr/>
        <p:txBody>
          <a:bodyPr/>
          <a:lstStyle/>
          <a:p>
            <a:r>
              <a:rPr lang="en-US" dirty="0"/>
              <a:t>MN MH Access Website</a:t>
            </a:r>
          </a:p>
        </p:txBody>
      </p:sp>
      <p:pic>
        <p:nvPicPr>
          <p:cNvPr id="4" name="Content Placeholder 3">
            <a:extLst>
              <a:ext uri="{FF2B5EF4-FFF2-40B4-BE49-F238E27FC236}">
                <a16:creationId xmlns:a16="http://schemas.microsoft.com/office/drawing/2014/main" id="{AC9149D9-B4D5-489D-B5CC-3F7DCBBA5CC7}"/>
              </a:ext>
            </a:extLst>
          </p:cNvPr>
          <p:cNvPicPr>
            <a:picLocks noGrp="1" noChangeAspect="1"/>
          </p:cNvPicPr>
          <p:nvPr>
            <p:ph idx="1"/>
          </p:nvPr>
        </p:nvPicPr>
        <p:blipFill>
          <a:blip r:embed="rId3"/>
          <a:stretch>
            <a:fillRect/>
          </a:stretch>
        </p:blipFill>
        <p:spPr>
          <a:xfrm>
            <a:off x="2895601" y="1257032"/>
            <a:ext cx="6156485" cy="5475073"/>
          </a:xfrm>
          <a:prstGeom prst="rect">
            <a:avLst/>
          </a:prstGeom>
        </p:spPr>
      </p:pic>
    </p:spTree>
    <p:extLst>
      <p:ext uri="{BB962C8B-B14F-4D97-AF65-F5344CB8AC3E}">
        <p14:creationId xmlns:p14="http://schemas.microsoft.com/office/powerpoint/2010/main" val="1481681192"/>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MN MH Access Website</a:t>
            </a:r>
          </a:p>
        </p:txBody>
      </p:sp>
      <p:pic>
        <p:nvPicPr>
          <p:cNvPr id="4" name="Content Placeholder 3"/>
          <p:cNvPicPr>
            <a:picLocks noGrp="1" noChangeAspect="1"/>
          </p:cNvPicPr>
          <p:nvPr>
            <p:ph idx="1"/>
          </p:nvPr>
        </p:nvPicPr>
        <p:blipFill>
          <a:blip r:embed="rId3"/>
          <a:stretch>
            <a:fillRect/>
          </a:stretch>
        </p:blipFill>
        <p:spPr>
          <a:xfrm>
            <a:off x="1524000" y="1232908"/>
            <a:ext cx="9144000" cy="3641139"/>
          </a:xfrm>
          <a:prstGeom prst="rect">
            <a:avLst/>
          </a:prstGeom>
        </p:spPr>
      </p:pic>
      <p:sp>
        <p:nvSpPr>
          <p:cNvPr id="5" name="TextBox 4"/>
          <p:cNvSpPr txBox="1"/>
          <p:nvPr/>
        </p:nvSpPr>
        <p:spPr>
          <a:xfrm>
            <a:off x="5943600" y="2438400"/>
            <a:ext cx="1905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p:cNvSpPr txBox="1"/>
          <p:nvPr/>
        </p:nvSpPr>
        <p:spPr>
          <a:xfrm>
            <a:off x="5954486" y="3420771"/>
            <a:ext cx="3429000" cy="2585323"/>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Service Drop Down Options: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-Acute Care Hosp.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-Intensive Residential Treatment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-Assertive Community Treatment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-Crisis Beds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-Crisis Teams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-Detox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-Partial Hospitalization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-Day Treatment</a:t>
            </a:r>
          </a:p>
        </p:txBody>
      </p:sp>
      <p:sp>
        <p:nvSpPr>
          <p:cNvPr id="7" name="TextBox 6"/>
          <p:cNvSpPr txBox="1"/>
          <p:nvPr/>
        </p:nvSpPr>
        <p:spPr>
          <a:xfrm>
            <a:off x="2133600" y="4963953"/>
            <a:ext cx="3352800" cy="1477328"/>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Service For Drop Down Options: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-Child &lt;12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-Adolescent 12-18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-Adult 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-Geriatric</a:t>
            </a:r>
          </a:p>
        </p:txBody>
      </p:sp>
      <p:cxnSp>
        <p:nvCxnSpPr>
          <p:cNvPr id="13" name="Straight Arrow Connector 12"/>
          <p:cNvCxnSpPr>
            <a:cxnSpLocks/>
          </p:cNvCxnSpPr>
          <p:nvPr/>
        </p:nvCxnSpPr>
        <p:spPr>
          <a:xfrm flipV="1">
            <a:off x="2819400" y="3431080"/>
            <a:ext cx="685800" cy="14429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5954486" y="3053476"/>
            <a:ext cx="1055914" cy="2231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5435607"/>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MN MH Access Website</a:t>
            </a:r>
          </a:p>
        </p:txBody>
      </p:sp>
      <p:pic>
        <p:nvPicPr>
          <p:cNvPr id="6" name="Picture 5">
            <a:extLst>
              <a:ext uri="{FF2B5EF4-FFF2-40B4-BE49-F238E27FC236}">
                <a16:creationId xmlns:a16="http://schemas.microsoft.com/office/drawing/2014/main" id="{531AD8AC-8C83-4852-9A9E-384E985BF234}"/>
              </a:ext>
            </a:extLst>
          </p:cNvPr>
          <p:cNvPicPr>
            <a:picLocks noChangeAspect="1"/>
          </p:cNvPicPr>
          <p:nvPr/>
        </p:nvPicPr>
        <p:blipFill>
          <a:blip r:embed="rId2"/>
          <a:stretch>
            <a:fillRect/>
          </a:stretch>
        </p:blipFill>
        <p:spPr>
          <a:xfrm>
            <a:off x="1600200" y="1295401"/>
            <a:ext cx="5250336" cy="5478809"/>
          </a:xfrm>
          <a:prstGeom prst="rect">
            <a:avLst/>
          </a:prstGeom>
        </p:spPr>
      </p:pic>
      <p:pic>
        <p:nvPicPr>
          <p:cNvPr id="7" name="Picture 6">
            <a:extLst>
              <a:ext uri="{FF2B5EF4-FFF2-40B4-BE49-F238E27FC236}">
                <a16:creationId xmlns:a16="http://schemas.microsoft.com/office/drawing/2014/main" id="{B818E7EF-A7B5-4DB0-B5A4-ECE1EA144105}"/>
              </a:ext>
            </a:extLst>
          </p:cNvPr>
          <p:cNvPicPr>
            <a:picLocks noChangeAspect="1"/>
          </p:cNvPicPr>
          <p:nvPr/>
        </p:nvPicPr>
        <p:blipFill>
          <a:blip r:embed="rId3"/>
          <a:stretch>
            <a:fillRect/>
          </a:stretch>
        </p:blipFill>
        <p:spPr>
          <a:xfrm>
            <a:off x="6850537" y="1981201"/>
            <a:ext cx="3682587" cy="3200400"/>
          </a:xfrm>
          <a:prstGeom prst="rect">
            <a:avLst/>
          </a:prstGeom>
        </p:spPr>
      </p:pic>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448E0BD-80F7-4844-AEBC-B19926BD47A6}"/>
              </a:ext>
            </a:extLst>
          </p:cNvPr>
          <p:cNvPicPr>
            <a:picLocks noGrp="1" noChangeAspect="1"/>
          </p:cNvPicPr>
          <p:nvPr>
            <p:ph idx="1"/>
          </p:nvPr>
        </p:nvPicPr>
        <p:blipFill>
          <a:blip r:embed="rId3"/>
          <a:stretch>
            <a:fillRect/>
          </a:stretch>
        </p:blipFill>
        <p:spPr>
          <a:xfrm>
            <a:off x="3180571" y="152400"/>
            <a:ext cx="5830858" cy="6553200"/>
          </a:xfrm>
          <a:prstGeom prst="rect">
            <a:avLst/>
          </a:prstGeom>
        </p:spPr>
      </p:pic>
      <p:sp>
        <p:nvSpPr>
          <p:cNvPr id="5" name="Oval 4">
            <a:extLst>
              <a:ext uri="{FF2B5EF4-FFF2-40B4-BE49-F238E27FC236}">
                <a16:creationId xmlns:a16="http://schemas.microsoft.com/office/drawing/2014/main" id="{29692109-C5B6-4A50-9C6A-13BFFD41C2C1}"/>
              </a:ext>
            </a:extLst>
          </p:cNvPr>
          <p:cNvSpPr/>
          <p:nvPr/>
        </p:nvSpPr>
        <p:spPr>
          <a:xfrm>
            <a:off x="4953000" y="2667000"/>
            <a:ext cx="533400" cy="457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D4D91403-656B-4745-AB0A-52CBC4E29217}"/>
              </a:ext>
            </a:extLst>
          </p:cNvPr>
          <p:cNvPicPr>
            <a:picLocks noChangeAspect="1"/>
          </p:cNvPicPr>
          <p:nvPr/>
        </p:nvPicPr>
        <p:blipFill>
          <a:blip r:embed="rId4"/>
          <a:stretch>
            <a:fillRect/>
          </a:stretch>
        </p:blipFill>
        <p:spPr>
          <a:xfrm>
            <a:off x="7620001" y="2641843"/>
            <a:ext cx="585267" cy="507514"/>
          </a:xfrm>
          <a:prstGeom prst="rect">
            <a:avLst/>
          </a:prstGeom>
        </p:spPr>
      </p:pic>
      <p:pic>
        <p:nvPicPr>
          <p:cNvPr id="8" name="Picture 7">
            <a:extLst>
              <a:ext uri="{FF2B5EF4-FFF2-40B4-BE49-F238E27FC236}">
                <a16:creationId xmlns:a16="http://schemas.microsoft.com/office/drawing/2014/main" id="{0FD88333-5796-4D3A-98B2-FD020110DFA5}"/>
              </a:ext>
            </a:extLst>
          </p:cNvPr>
          <p:cNvPicPr>
            <a:picLocks noChangeAspect="1"/>
          </p:cNvPicPr>
          <p:nvPr/>
        </p:nvPicPr>
        <p:blipFill>
          <a:blip r:embed="rId4"/>
          <a:stretch>
            <a:fillRect/>
          </a:stretch>
        </p:blipFill>
        <p:spPr>
          <a:xfrm>
            <a:off x="3207242" y="3810000"/>
            <a:ext cx="585267" cy="512108"/>
          </a:xfrm>
          <a:prstGeom prst="rect">
            <a:avLst/>
          </a:prstGeom>
        </p:spPr>
      </p:pic>
    </p:spTree>
    <p:extLst>
      <p:ext uri="{BB962C8B-B14F-4D97-AF65-F5344CB8AC3E}">
        <p14:creationId xmlns:p14="http://schemas.microsoft.com/office/powerpoint/2010/main" val="30181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9EF03B-D0E1-44B6-8D54-09CF9B0DA921}"/>
              </a:ext>
            </a:extLst>
          </p:cNvPr>
          <p:cNvPicPr>
            <a:picLocks noChangeAspect="1"/>
          </p:cNvPicPr>
          <p:nvPr/>
        </p:nvPicPr>
        <p:blipFill>
          <a:blip r:embed="rId3"/>
          <a:stretch>
            <a:fillRect/>
          </a:stretch>
        </p:blipFill>
        <p:spPr>
          <a:xfrm>
            <a:off x="2751667" y="0"/>
            <a:ext cx="6688667" cy="6858000"/>
          </a:xfrm>
          <a:prstGeom prst="rect">
            <a:avLst/>
          </a:prstGeom>
        </p:spPr>
      </p:pic>
      <p:pic>
        <p:nvPicPr>
          <p:cNvPr id="5" name="Picture 4">
            <a:extLst>
              <a:ext uri="{FF2B5EF4-FFF2-40B4-BE49-F238E27FC236}">
                <a16:creationId xmlns:a16="http://schemas.microsoft.com/office/drawing/2014/main" id="{B7C9AD9F-096F-4599-B07E-3C786B8556FF}"/>
              </a:ext>
            </a:extLst>
          </p:cNvPr>
          <p:cNvPicPr>
            <a:picLocks noChangeAspect="1"/>
          </p:cNvPicPr>
          <p:nvPr/>
        </p:nvPicPr>
        <p:blipFill>
          <a:blip r:embed="rId4"/>
          <a:stretch>
            <a:fillRect/>
          </a:stretch>
        </p:blipFill>
        <p:spPr>
          <a:xfrm>
            <a:off x="2971800" y="2667000"/>
            <a:ext cx="1828800" cy="512108"/>
          </a:xfrm>
          <a:prstGeom prst="rect">
            <a:avLst/>
          </a:prstGeom>
        </p:spPr>
      </p:pic>
    </p:spTree>
    <p:extLst>
      <p:ext uri="{BB962C8B-B14F-4D97-AF65-F5344CB8AC3E}">
        <p14:creationId xmlns:p14="http://schemas.microsoft.com/office/powerpoint/2010/main" val="1981732951"/>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A5119-E8B5-4214-8A27-0F5378796E99}"/>
              </a:ext>
            </a:extLst>
          </p:cNvPr>
          <p:cNvSpPr>
            <a:spLocks noGrp="1"/>
          </p:cNvSpPr>
          <p:nvPr>
            <p:ph type="title"/>
          </p:nvPr>
        </p:nvSpPr>
        <p:spPr/>
        <p:txBody>
          <a:bodyPr>
            <a:normAutofit/>
          </a:bodyPr>
          <a:lstStyle/>
          <a:p>
            <a:r>
              <a:rPr lang="en-US" dirty="0"/>
              <a:t>Mental and Behavioral Health Committee subgroup</a:t>
            </a:r>
          </a:p>
        </p:txBody>
      </p:sp>
      <p:graphicFrame>
        <p:nvGraphicFramePr>
          <p:cNvPr id="4" name="Content Placeholder 3">
            <a:extLst>
              <a:ext uri="{FF2B5EF4-FFF2-40B4-BE49-F238E27FC236}">
                <a16:creationId xmlns:a16="http://schemas.microsoft.com/office/drawing/2014/main" id="{88CEB73F-9D6E-4596-BDD2-A144D1E36635}"/>
              </a:ext>
            </a:extLst>
          </p:cNvPr>
          <p:cNvGraphicFramePr>
            <a:graphicFrameLocks noGrp="1"/>
          </p:cNvGraphicFramePr>
          <p:nvPr>
            <p:ph idx="1"/>
            <p:extLst/>
          </p:nvPr>
        </p:nvGraphicFramePr>
        <p:xfrm>
          <a:off x="1811020" y="1143000"/>
          <a:ext cx="8666480" cy="563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C431DEE6-DE3D-45B7-9F95-1E6E57EA5D6E}"/>
              </a:ext>
            </a:extLst>
          </p:cNvPr>
          <p:cNvSpPr txBox="1"/>
          <p:nvPr/>
        </p:nvSpPr>
        <p:spPr>
          <a:xfrm>
            <a:off x="6629400" y="2362200"/>
            <a:ext cx="38481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4065099"/>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B1B29-A34D-4837-9D12-EC2DEAF207AB}"/>
              </a:ext>
            </a:extLst>
          </p:cNvPr>
          <p:cNvSpPr>
            <a:spLocks noGrp="1"/>
          </p:cNvSpPr>
          <p:nvPr>
            <p:ph type="title"/>
          </p:nvPr>
        </p:nvSpPr>
        <p:spPr/>
        <p:txBody>
          <a:bodyPr/>
          <a:lstStyle/>
          <a:p>
            <a:r>
              <a:rPr lang="en-US" dirty="0"/>
              <a:t>Partnership with CCBHCs</a:t>
            </a:r>
          </a:p>
        </p:txBody>
      </p:sp>
      <p:pic>
        <p:nvPicPr>
          <p:cNvPr id="4" name="Content Placeholder 3">
            <a:extLst>
              <a:ext uri="{FF2B5EF4-FFF2-40B4-BE49-F238E27FC236}">
                <a16:creationId xmlns:a16="http://schemas.microsoft.com/office/drawing/2014/main" id="{C5409880-1503-439A-922F-037185BB77E0}"/>
              </a:ext>
            </a:extLst>
          </p:cNvPr>
          <p:cNvPicPr>
            <a:picLocks noGrp="1" noChangeAspect="1"/>
          </p:cNvPicPr>
          <p:nvPr>
            <p:ph idx="1"/>
          </p:nvPr>
        </p:nvPicPr>
        <p:blipFill>
          <a:blip r:embed="rId3"/>
          <a:stretch>
            <a:fillRect/>
          </a:stretch>
        </p:blipFill>
        <p:spPr>
          <a:xfrm>
            <a:off x="2220253" y="2514601"/>
            <a:ext cx="7751495" cy="2466975"/>
          </a:xfrm>
          <a:prstGeom prst="rect">
            <a:avLst/>
          </a:prstGeom>
        </p:spPr>
      </p:pic>
    </p:spTree>
    <p:extLst>
      <p:ext uri="{BB962C8B-B14F-4D97-AF65-F5344CB8AC3E}">
        <p14:creationId xmlns:p14="http://schemas.microsoft.com/office/powerpoint/2010/main" val="3019859017"/>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A5119-E8B5-4214-8A27-0F5378796E99}"/>
              </a:ext>
            </a:extLst>
          </p:cNvPr>
          <p:cNvSpPr>
            <a:spLocks noGrp="1"/>
          </p:cNvSpPr>
          <p:nvPr>
            <p:ph type="title"/>
          </p:nvPr>
        </p:nvSpPr>
        <p:spPr/>
        <p:txBody>
          <a:bodyPr>
            <a:normAutofit/>
          </a:bodyPr>
          <a:lstStyle/>
          <a:p>
            <a:r>
              <a:rPr lang="en-US" dirty="0"/>
              <a:t>Mental and Behavioral Health Committee subgroup</a:t>
            </a:r>
          </a:p>
        </p:txBody>
      </p:sp>
      <p:graphicFrame>
        <p:nvGraphicFramePr>
          <p:cNvPr id="4" name="Content Placeholder 3">
            <a:extLst>
              <a:ext uri="{FF2B5EF4-FFF2-40B4-BE49-F238E27FC236}">
                <a16:creationId xmlns:a16="http://schemas.microsoft.com/office/drawing/2014/main" id="{88CEB73F-9D6E-4596-BDD2-A144D1E36635}"/>
              </a:ext>
            </a:extLst>
          </p:cNvPr>
          <p:cNvGraphicFramePr>
            <a:graphicFrameLocks noGrp="1"/>
          </p:cNvGraphicFramePr>
          <p:nvPr>
            <p:ph idx="1"/>
            <p:extLst/>
          </p:nvPr>
        </p:nvGraphicFramePr>
        <p:xfrm>
          <a:off x="1811020" y="1143000"/>
          <a:ext cx="8666480" cy="563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C431DEE6-DE3D-45B7-9F95-1E6E57EA5D6E}"/>
              </a:ext>
            </a:extLst>
          </p:cNvPr>
          <p:cNvSpPr txBox="1"/>
          <p:nvPr/>
        </p:nvSpPr>
        <p:spPr>
          <a:xfrm>
            <a:off x="6629400" y="2362200"/>
            <a:ext cx="38481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2305887"/>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B13D96-A1B3-43C4-B362-39C1F0D3BA16}"/>
              </a:ext>
            </a:extLst>
          </p:cNvPr>
          <p:cNvPicPr>
            <a:picLocks noChangeAspect="1"/>
          </p:cNvPicPr>
          <p:nvPr/>
        </p:nvPicPr>
        <p:blipFill>
          <a:blip r:embed="rId2"/>
          <a:stretch>
            <a:fillRect/>
          </a:stretch>
        </p:blipFill>
        <p:spPr>
          <a:xfrm>
            <a:off x="1524000" y="762001"/>
            <a:ext cx="9144000" cy="5849271"/>
          </a:xfrm>
          <a:prstGeom prst="rect">
            <a:avLst/>
          </a:prstGeom>
        </p:spPr>
      </p:pic>
    </p:spTree>
    <p:extLst>
      <p:ext uri="{BB962C8B-B14F-4D97-AF65-F5344CB8AC3E}">
        <p14:creationId xmlns:p14="http://schemas.microsoft.com/office/powerpoint/2010/main" val="2640957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874FE-6D74-4A46-AEDC-84225701D2A3}"/>
              </a:ext>
            </a:extLst>
          </p:cNvPr>
          <p:cNvSpPr>
            <a:spLocks noGrp="1"/>
          </p:cNvSpPr>
          <p:nvPr>
            <p:ph type="title"/>
          </p:nvPr>
        </p:nvSpPr>
        <p:spPr/>
        <p:txBody>
          <a:bodyPr/>
          <a:lstStyle/>
          <a:p>
            <a:r>
              <a:rPr lang="en-US" dirty="0"/>
              <a:t>Administration</a:t>
            </a:r>
          </a:p>
        </p:txBody>
      </p:sp>
      <p:sp>
        <p:nvSpPr>
          <p:cNvPr id="3" name="Content Placeholder 2">
            <a:extLst>
              <a:ext uri="{FF2B5EF4-FFF2-40B4-BE49-F238E27FC236}">
                <a16:creationId xmlns:a16="http://schemas.microsoft.com/office/drawing/2014/main" id="{B24E88E8-EF48-428D-B856-B802702157BA}"/>
              </a:ext>
            </a:extLst>
          </p:cNvPr>
          <p:cNvSpPr>
            <a:spLocks noGrp="1"/>
          </p:cNvSpPr>
          <p:nvPr>
            <p:ph idx="1"/>
          </p:nvPr>
        </p:nvSpPr>
        <p:spPr>
          <a:xfrm>
            <a:off x="742950" y="1417847"/>
            <a:ext cx="10610850" cy="3927475"/>
          </a:xfrm>
        </p:spPr>
        <p:txBody>
          <a:bodyPr/>
          <a:lstStyle/>
          <a:p>
            <a:pPr lvl="1"/>
            <a:r>
              <a:rPr lang="en-US" dirty="0"/>
              <a:t>Agenda</a:t>
            </a:r>
          </a:p>
          <a:p>
            <a:pPr lvl="2"/>
            <a:r>
              <a:rPr lang="en-US" dirty="0"/>
              <a:t>Round Robin Project Discussion</a:t>
            </a:r>
          </a:p>
          <a:p>
            <a:pPr lvl="2"/>
            <a:r>
              <a:rPr lang="en-US" dirty="0"/>
              <a:t>Break</a:t>
            </a:r>
          </a:p>
          <a:p>
            <a:pPr lvl="2"/>
            <a:r>
              <a:rPr lang="en-US" dirty="0"/>
              <a:t>Round Robin continued</a:t>
            </a:r>
          </a:p>
          <a:p>
            <a:pPr lvl="2"/>
            <a:r>
              <a:rPr lang="en-US" dirty="0"/>
              <a:t>6:30 p.m. Dinner</a:t>
            </a:r>
          </a:p>
          <a:p>
            <a:pPr lvl="1"/>
            <a:r>
              <a:rPr lang="en-US" dirty="0"/>
              <a:t>Invoices: Proportional base + evening events (if chosen)</a:t>
            </a:r>
          </a:p>
          <a:p>
            <a:pPr lvl="1"/>
            <a:r>
              <a:rPr lang="en-US" dirty="0"/>
              <a:t>History</a:t>
            </a:r>
          </a:p>
          <a:p>
            <a:pPr lvl="1"/>
            <a:r>
              <a:rPr lang="en-US" dirty="0"/>
              <a:t>Tonight's dinner Venice Ristorante</a:t>
            </a:r>
          </a:p>
          <a:p>
            <a:pPr lvl="1"/>
            <a:r>
              <a:rPr lang="en-US" dirty="0"/>
              <a:t>Tomorrow’s dinner &amp; event: Oxford &amp; Haunted/Historical Walk</a:t>
            </a:r>
          </a:p>
          <a:p>
            <a:pPr lvl="1"/>
            <a:r>
              <a:rPr lang="en-US" dirty="0"/>
              <a:t>John Savage Cell: 720.295.7187</a:t>
            </a:r>
          </a:p>
          <a:p>
            <a:endParaRPr lang="en-US" dirty="0"/>
          </a:p>
        </p:txBody>
      </p:sp>
      <p:sp>
        <p:nvSpPr>
          <p:cNvPr id="4" name="Rectangle 3">
            <a:extLst>
              <a:ext uri="{FF2B5EF4-FFF2-40B4-BE49-F238E27FC236}">
                <a16:creationId xmlns:a16="http://schemas.microsoft.com/office/drawing/2014/main" id="{78395C51-2CC5-45ED-BDA4-E8AC61ADDF2E}"/>
              </a:ext>
            </a:extLst>
          </p:cNvPr>
          <p:cNvSpPr/>
          <p:nvPr/>
        </p:nvSpPr>
        <p:spPr>
          <a:xfrm rot="1152584">
            <a:off x="8245363" y="2068836"/>
            <a:ext cx="3760364" cy="1323439"/>
          </a:xfrm>
          <a:prstGeom prst="rect">
            <a:avLst/>
          </a:prstGeom>
          <a:noFill/>
        </p:spPr>
        <p:txBody>
          <a:bodyPr wrap="square" lIns="91440" tIns="45720" rIns="91440" bIns="45720">
            <a:spAutoFit/>
          </a:bodyPr>
          <a:lstStyle/>
          <a:p>
            <a:pPr algn="ctr"/>
            <a:r>
              <a:rPr lang="en-US" sz="4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Happy 127</a:t>
            </a:r>
            <a:r>
              <a:rPr lang="en-US" sz="4000" b="1" cap="none" spc="0" baseline="3000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th</a:t>
            </a:r>
            <a:r>
              <a:rPr lang="en-US" sz="4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Birthday</a:t>
            </a:r>
          </a:p>
        </p:txBody>
      </p:sp>
    </p:spTree>
    <p:extLst>
      <p:ext uri="{BB962C8B-B14F-4D97-AF65-F5344CB8AC3E}">
        <p14:creationId xmlns:p14="http://schemas.microsoft.com/office/powerpoint/2010/main" val="23635357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CMS’s Meaningful Measures Initiative</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3"/>
          <a:srcRect t="21431"/>
          <a:stretch/>
        </p:blipFill>
        <p:spPr>
          <a:xfrm>
            <a:off x="0" y="885524"/>
            <a:ext cx="12192000" cy="5671773"/>
          </a:xfrm>
          <a:prstGeom prst="rect">
            <a:avLst/>
          </a:prstGeom>
        </p:spPr>
      </p:pic>
    </p:spTree>
    <p:extLst>
      <p:ext uri="{BB962C8B-B14F-4D97-AF65-F5344CB8AC3E}">
        <p14:creationId xmlns:p14="http://schemas.microsoft.com/office/powerpoint/2010/main" val="1698573175"/>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A5119-E8B5-4214-8A27-0F5378796E99}"/>
              </a:ext>
            </a:extLst>
          </p:cNvPr>
          <p:cNvSpPr>
            <a:spLocks noGrp="1"/>
          </p:cNvSpPr>
          <p:nvPr>
            <p:ph type="title"/>
          </p:nvPr>
        </p:nvSpPr>
        <p:spPr/>
        <p:txBody>
          <a:bodyPr>
            <a:normAutofit/>
          </a:bodyPr>
          <a:lstStyle/>
          <a:p>
            <a:r>
              <a:rPr lang="en-US" dirty="0"/>
              <a:t>Mental and Behavioral Health Committee subgroup</a:t>
            </a:r>
          </a:p>
        </p:txBody>
      </p:sp>
      <p:graphicFrame>
        <p:nvGraphicFramePr>
          <p:cNvPr id="4" name="Content Placeholder 3">
            <a:extLst>
              <a:ext uri="{FF2B5EF4-FFF2-40B4-BE49-F238E27FC236}">
                <a16:creationId xmlns:a16="http://schemas.microsoft.com/office/drawing/2014/main" id="{88CEB73F-9D6E-4596-BDD2-A144D1E36635}"/>
              </a:ext>
            </a:extLst>
          </p:cNvPr>
          <p:cNvGraphicFramePr>
            <a:graphicFrameLocks noGrp="1"/>
          </p:cNvGraphicFramePr>
          <p:nvPr>
            <p:ph idx="1"/>
            <p:extLst/>
          </p:nvPr>
        </p:nvGraphicFramePr>
        <p:xfrm>
          <a:off x="1811020" y="1143000"/>
          <a:ext cx="8666480" cy="563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C431DEE6-DE3D-45B7-9F95-1E6E57EA5D6E}"/>
              </a:ext>
            </a:extLst>
          </p:cNvPr>
          <p:cNvSpPr txBox="1"/>
          <p:nvPr/>
        </p:nvSpPr>
        <p:spPr>
          <a:xfrm>
            <a:off x="6629400" y="2362200"/>
            <a:ext cx="38481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Graphic 8" descr="Checkmark">
            <a:extLst>
              <a:ext uri="{FF2B5EF4-FFF2-40B4-BE49-F238E27FC236}">
                <a16:creationId xmlns:a16="http://schemas.microsoft.com/office/drawing/2014/main" id="{4851CD49-B3F0-4153-B933-8BE4A92FD1E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362200" y="4831080"/>
            <a:ext cx="914400" cy="914400"/>
          </a:xfrm>
          <a:prstGeom prst="rect">
            <a:avLst/>
          </a:prstGeom>
        </p:spPr>
      </p:pic>
    </p:spTree>
    <p:extLst>
      <p:ext uri="{BB962C8B-B14F-4D97-AF65-F5344CB8AC3E}">
        <p14:creationId xmlns:p14="http://schemas.microsoft.com/office/powerpoint/2010/main" val="3926451712"/>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E53F2B1-9546-4BE1-9BE8-85A4C5599952}"/>
              </a:ext>
            </a:extLst>
          </p:cNvPr>
          <p:cNvPicPr>
            <a:picLocks noGrp="1" noChangeAspect="1"/>
          </p:cNvPicPr>
          <p:nvPr>
            <p:ph idx="1"/>
          </p:nvPr>
        </p:nvPicPr>
        <p:blipFill>
          <a:blip r:embed="rId2"/>
          <a:stretch>
            <a:fillRect/>
          </a:stretch>
        </p:blipFill>
        <p:spPr>
          <a:xfrm>
            <a:off x="3610563" y="502920"/>
            <a:ext cx="4970875" cy="6324600"/>
          </a:xfrm>
          <a:prstGeom prst="rect">
            <a:avLst/>
          </a:prstGeom>
        </p:spPr>
      </p:pic>
    </p:spTree>
    <p:extLst>
      <p:ext uri="{BB962C8B-B14F-4D97-AF65-F5344CB8AC3E}">
        <p14:creationId xmlns:p14="http://schemas.microsoft.com/office/powerpoint/2010/main" val="1528394034"/>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A5119-E8B5-4214-8A27-0F5378796E99}"/>
              </a:ext>
            </a:extLst>
          </p:cNvPr>
          <p:cNvSpPr>
            <a:spLocks noGrp="1"/>
          </p:cNvSpPr>
          <p:nvPr>
            <p:ph type="title"/>
          </p:nvPr>
        </p:nvSpPr>
        <p:spPr/>
        <p:txBody>
          <a:bodyPr>
            <a:normAutofit/>
          </a:bodyPr>
          <a:lstStyle/>
          <a:p>
            <a:r>
              <a:rPr lang="en-US" dirty="0"/>
              <a:t>Mental and Behavioral Health Committee subgroup</a:t>
            </a:r>
          </a:p>
        </p:txBody>
      </p:sp>
      <p:graphicFrame>
        <p:nvGraphicFramePr>
          <p:cNvPr id="4" name="Content Placeholder 3">
            <a:extLst>
              <a:ext uri="{FF2B5EF4-FFF2-40B4-BE49-F238E27FC236}">
                <a16:creationId xmlns:a16="http://schemas.microsoft.com/office/drawing/2014/main" id="{88CEB73F-9D6E-4596-BDD2-A144D1E36635}"/>
              </a:ext>
            </a:extLst>
          </p:cNvPr>
          <p:cNvGraphicFramePr>
            <a:graphicFrameLocks noGrp="1"/>
          </p:cNvGraphicFramePr>
          <p:nvPr>
            <p:ph idx="1"/>
            <p:extLst/>
          </p:nvPr>
        </p:nvGraphicFramePr>
        <p:xfrm>
          <a:off x="1811020" y="1143000"/>
          <a:ext cx="8666480" cy="563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C431DEE6-DE3D-45B7-9F95-1E6E57EA5D6E}"/>
              </a:ext>
            </a:extLst>
          </p:cNvPr>
          <p:cNvSpPr txBox="1"/>
          <p:nvPr/>
        </p:nvSpPr>
        <p:spPr>
          <a:xfrm>
            <a:off x="6629400" y="2362200"/>
            <a:ext cx="38481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D9707CA-F6D6-40DD-B248-3CCFFC66483F}"/>
              </a:ext>
            </a:extLst>
          </p:cNvPr>
          <p:cNvPicPr>
            <a:picLocks noChangeAspect="1"/>
          </p:cNvPicPr>
          <p:nvPr/>
        </p:nvPicPr>
        <p:blipFill>
          <a:blip r:embed="rId8"/>
          <a:stretch>
            <a:fillRect/>
          </a:stretch>
        </p:blipFill>
        <p:spPr>
          <a:xfrm>
            <a:off x="2362201" y="4791378"/>
            <a:ext cx="914479" cy="914479"/>
          </a:xfrm>
          <a:prstGeom prst="rect">
            <a:avLst/>
          </a:prstGeom>
        </p:spPr>
      </p:pic>
      <p:pic>
        <p:nvPicPr>
          <p:cNvPr id="6" name="Picture 5">
            <a:extLst>
              <a:ext uri="{FF2B5EF4-FFF2-40B4-BE49-F238E27FC236}">
                <a16:creationId xmlns:a16="http://schemas.microsoft.com/office/drawing/2014/main" id="{E40CAFCF-FE21-4274-83B9-E5A297F5171B}"/>
              </a:ext>
            </a:extLst>
          </p:cNvPr>
          <p:cNvPicPr>
            <a:picLocks noChangeAspect="1"/>
          </p:cNvPicPr>
          <p:nvPr/>
        </p:nvPicPr>
        <p:blipFill>
          <a:blip r:embed="rId8"/>
          <a:stretch>
            <a:fillRect/>
          </a:stretch>
        </p:blipFill>
        <p:spPr>
          <a:xfrm>
            <a:off x="4724401" y="4800522"/>
            <a:ext cx="914479" cy="914479"/>
          </a:xfrm>
          <a:prstGeom prst="rect">
            <a:avLst/>
          </a:prstGeom>
        </p:spPr>
      </p:pic>
    </p:spTree>
    <p:extLst>
      <p:ext uri="{BB962C8B-B14F-4D97-AF65-F5344CB8AC3E}">
        <p14:creationId xmlns:p14="http://schemas.microsoft.com/office/powerpoint/2010/main" val="2429606722"/>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1C7AE-3BC4-4572-BC7C-E408668591AD}"/>
              </a:ext>
            </a:extLst>
          </p:cNvPr>
          <p:cNvSpPr>
            <a:spLocks noGrp="1"/>
          </p:cNvSpPr>
          <p:nvPr>
            <p:ph type="title"/>
          </p:nvPr>
        </p:nvSpPr>
        <p:spPr/>
        <p:txBody>
          <a:bodyPr/>
          <a:lstStyle/>
          <a:p>
            <a:r>
              <a:rPr lang="en-US" dirty="0"/>
              <a:t>Best Practices</a:t>
            </a:r>
          </a:p>
        </p:txBody>
      </p:sp>
      <p:pic>
        <p:nvPicPr>
          <p:cNvPr id="3" name="Picture 2">
            <a:extLst>
              <a:ext uri="{FF2B5EF4-FFF2-40B4-BE49-F238E27FC236}">
                <a16:creationId xmlns:a16="http://schemas.microsoft.com/office/drawing/2014/main" id="{33A9C96B-6C0B-4490-B342-7FE9A0D752A3}"/>
              </a:ext>
            </a:extLst>
          </p:cNvPr>
          <p:cNvPicPr>
            <a:picLocks noChangeAspect="1"/>
          </p:cNvPicPr>
          <p:nvPr/>
        </p:nvPicPr>
        <p:blipFill>
          <a:blip r:embed="rId3"/>
          <a:stretch>
            <a:fillRect/>
          </a:stretch>
        </p:blipFill>
        <p:spPr>
          <a:xfrm>
            <a:off x="3095625" y="1524000"/>
            <a:ext cx="6000750" cy="4133850"/>
          </a:xfrm>
          <a:prstGeom prst="rect">
            <a:avLst/>
          </a:prstGeom>
        </p:spPr>
      </p:pic>
    </p:spTree>
    <p:extLst>
      <p:ext uri="{BB962C8B-B14F-4D97-AF65-F5344CB8AC3E}">
        <p14:creationId xmlns:p14="http://schemas.microsoft.com/office/powerpoint/2010/main" val="1694671353"/>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A5119-E8B5-4214-8A27-0F5378796E99}"/>
              </a:ext>
            </a:extLst>
          </p:cNvPr>
          <p:cNvSpPr>
            <a:spLocks noGrp="1"/>
          </p:cNvSpPr>
          <p:nvPr>
            <p:ph type="title"/>
          </p:nvPr>
        </p:nvSpPr>
        <p:spPr/>
        <p:txBody>
          <a:bodyPr>
            <a:normAutofit/>
          </a:bodyPr>
          <a:lstStyle/>
          <a:p>
            <a:r>
              <a:rPr lang="en-US" dirty="0"/>
              <a:t>Potentially Avoidable Days</a:t>
            </a:r>
          </a:p>
        </p:txBody>
      </p:sp>
      <p:pic>
        <p:nvPicPr>
          <p:cNvPr id="6" name="Content Placeholder 3">
            <a:extLst>
              <a:ext uri="{FF2B5EF4-FFF2-40B4-BE49-F238E27FC236}">
                <a16:creationId xmlns:a16="http://schemas.microsoft.com/office/drawing/2014/main" id="{D093C69D-91F3-4E01-A660-24C141B74DB0}"/>
              </a:ext>
            </a:extLst>
          </p:cNvPr>
          <p:cNvPicPr>
            <a:picLocks noChangeAspect="1"/>
          </p:cNvPicPr>
          <p:nvPr/>
        </p:nvPicPr>
        <p:blipFill>
          <a:blip r:embed="rId3"/>
          <a:stretch>
            <a:fillRect/>
          </a:stretch>
        </p:blipFill>
        <p:spPr>
          <a:xfrm>
            <a:off x="4027730" y="1280160"/>
            <a:ext cx="4335662" cy="5425440"/>
          </a:xfrm>
          <a:prstGeom prst="rect">
            <a:avLst/>
          </a:prstGeom>
        </p:spPr>
      </p:pic>
    </p:spTree>
    <p:extLst>
      <p:ext uri="{BB962C8B-B14F-4D97-AF65-F5344CB8AC3E}">
        <p14:creationId xmlns:p14="http://schemas.microsoft.com/office/powerpoint/2010/main" val="2996959096"/>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Potentially Avoidable Days Study</a:t>
            </a:r>
          </a:p>
        </p:txBody>
      </p:sp>
      <p:sp>
        <p:nvSpPr>
          <p:cNvPr id="6" name="Content Placeholder 1">
            <a:extLst>
              <a:ext uri="{FF2B5EF4-FFF2-40B4-BE49-F238E27FC236}">
                <a16:creationId xmlns:a16="http://schemas.microsoft.com/office/drawing/2014/main" id="{E2B1EFC1-E74A-456E-8126-B636833AD18D}"/>
              </a:ext>
            </a:extLst>
          </p:cNvPr>
          <p:cNvSpPr>
            <a:spLocks noGrp="1"/>
          </p:cNvSpPr>
          <p:nvPr>
            <p:ph idx="1"/>
          </p:nvPr>
        </p:nvSpPr>
        <p:spPr>
          <a:xfrm>
            <a:off x="1981200" y="1676400"/>
            <a:ext cx="8229600" cy="4800600"/>
          </a:xfrm>
        </p:spPr>
        <p:txBody>
          <a:bodyPr/>
          <a:lstStyle/>
          <a:p>
            <a:pPr marL="0" indent="0" algn="ctr">
              <a:buNone/>
            </a:pPr>
            <a:r>
              <a:rPr lang="en-US" b="1" dirty="0"/>
              <a:t>STATEWIDE</a:t>
            </a:r>
          </a:p>
          <a:p>
            <a:pPr marL="0" indent="0" algn="ctr">
              <a:buNone/>
            </a:pPr>
            <a:r>
              <a:rPr lang="en-US" sz="2000" dirty="0"/>
              <a:t>Of the </a:t>
            </a:r>
            <a:r>
              <a:rPr lang="en-US" sz="2400" b="1" dirty="0">
                <a:solidFill>
                  <a:schemeClr val="accent2"/>
                </a:solidFill>
              </a:rPr>
              <a:t>32,520</a:t>
            </a:r>
            <a:r>
              <a:rPr lang="en-US" sz="2400" dirty="0"/>
              <a:t> </a:t>
            </a:r>
            <a:r>
              <a:rPr lang="en-US" sz="2000" dirty="0"/>
              <a:t>possible bed days in east metro hospitals</a:t>
            </a:r>
          </a:p>
          <a:p>
            <a:pPr marL="0" indent="0" algn="ctr">
              <a:buNone/>
            </a:pPr>
            <a:r>
              <a:rPr lang="en-US" sz="2400" b="1" dirty="0">
                <a:solidFill>
                  <a:schemeClr val="accent1"/>
                </a:solidFill>
              </a:rPr>
              <a:t>6,052</a:t>
            </a:r>
            <a:r>
              <a:rPr lang="en-US" sz="2400" dirty="0"/>
              <a:t> </a:t>
            </a:r>
            <a:r>
              <a:rPr lang="en-US" sz="2000" dirty="0"/>
              <a:t>were potentially avoidable</a:t>
            </a:r>
          </a:p>
        </p:txBody>
      </p:sp>
      <p:graphicFrame>
        <p:nvGraphicFramePr>
          <p:cNvPr id="7" name="Chart 6">
            <a:extLst>
              <a:ext uri="{FF2B5EF4-FFF2-40B4-BE49-F238E27FC236}">
                <a16:creationId xmlns:a16="http://schemas.microsoft.com/office/drawing/2014/main" id="{669FDBCB-E668-4992-B9F6-F28B83C218A5}"/>
              </a:ext>
            </a:extLst>
          </p:cNvPr>
          <p:cNvGraphicFramePr/>
          <p:nvPr>
            <p:extLst/>
          </p:nvPr>
        </p:nvGraphicFramePr>
        <p:xfrm>
          <a:off x="2175307" y="3470846"/>
          <a:ext cx="7463517" cy="34115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76805859"/>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Potentially Avoidable Days Study</a:t>
            </a:r>
          </a:p>
        </p:txBody>
      </p:sp>
      <p:pic>
        <p:nvPicPr>
          <p:cNvPr id="4" name="Content Placeholder 3">
            <a:extLst>
              <a:ext uri="{FF2B5EF4-FFF2-40B4-BE49-F238E27FC236}">
                <a16:creationId xmlns:a16="http://schemas.microsoft.com/office/drawing/2014/main" id="{5DEABCAF-21B6-4C47-8B41-8FD23E3C933B}"/>
              </a:ext>
            </a:extLst>
          </p:cNvPr>
          <p:cNvPicPr>
            <a:picLocks noGrp="1" noChangeAspect="1"/>
          </p:cNvPicPr>
          <p:nvPr>
            <p:ph idx="1"/>
          </p:nvPr>
        </p:nvPicPr>
        <p:blipFill>
          <a:blip r:embed="rId3"/>
          <a:stretch>
            <a:fillRect/>
          </a:stretch>
        </p:blipFill>
        <p:spPr>
          <a:xfrm>
            <a:off x="2852215" y="2057401"/>
            <a:ext cx="6487571" cy="3607439"/>
          </a:xfrm>
          <a:prstGeom prst="rect">
            <a:avLst/>
          </a:prstGeom>
        </p:spPr>
      </p:pic>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PAD Study Participating Hospitals</a:t>
            </a:r>
          </a:p>
        </p:txBody>
      </p:sp>
      <p:pic>
        <p:nvPicPr>
          <p:cNvPr id="4" name="Picture 3"/>
          <p:cNvPicPr>
            <a:picLocks noChangeAspect="1"/>
          </p:cNvPicPr>
          <p:nvPr/>
        </p:nvPicPr>
        <p:blipFill>
          <a:blip r:embed="rId2"/>
          <a:stretch>
            <a:fillRect/>
          </a:stretch>
        </p:blipFill>
        <p:spPr>
          <a:xfrm>
            <a:off x="1727068" y="1371601"/>
            <a:ext cx="8737865" cy="4915049"/>
          </a:xfrm>
          <a:prstGeom prst="rect">
            <a:avLst/>
          </a:prstGeom>
        </p:spPr>
      </p:pic>
    </p:spTree>
    <p:extLst>
      <p:ext uri="{BB962C8B-B14F-4D97-AF65-F5344CB8AC3E}">
        <p14:creationId xmlns:p14="http://schemas.microsoft.com/office/powerpoint/2010/main" val="1887996990"/>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0222B-74F0-49D5-963A-100A583AEEB4}"/>
              </a:ext>
            </a:extLst>
          </p:cNvPr>
          <p:cNvSpPr>
            <a:spLocks noGrp="1"/>
          </p:cNvSpPr>
          <p:nvPr>
            <p:ph type="title"/>
          </p:nvPr>
        </p:nvSpPr>
        <p:spPr/>
        <p:txBody>
          <a:bodyPr/>
          <a:lstStyle/>
          <a:p>
            <a:r>
              <a:rPr lang="en-US" dirty="0"/>
              <a:t>Systems Improvement Agreement</a:t>
            </a:r>
          </a:p>
        </p:txBody>
      </p:sp>
      <p:pic>
        <p:nvPicPr>
          <p:cNvPr id="4" name="Content Placeholder 3">
            <a:extLst>
              <a:ext uri="{FF2B5EF4-FFF2-40B4-BE49-F238E27FC236}">
                <a16:creationId xmlns:a16="http://schemas.microsoft.com/office/drawing/2014/main" id="{8D135FE2-5084-42D6-B573-FDF7AFECBD3F}"/>
              </a:ext>
            </a:extLst>
          </p:cNvPr>
          <p:cNvPicPr>
            <a:picLocks noGrp="1" noChangeAspect="1"/>
          </p:cNvPicPr>
          <p:nvPr>
            <p:ph idx="1"/>
          </p:nvPr>
        </p:nvPicPr>
        <p:blipFill>
          <a:blip r:embed="rId3"/>
          <a:stretch>
            <a:fillRect/>
          </a:stretch>
        </p:blipFill>
        <p:spPr>
          <a:xfrm>
            <a:off x="2133600" y="1339154"/>
            <a:ext cx="4895850" cy="2171700"/>
          </a:xfrm>
          <a:prstGeom prst="rect">
            <a:avLst/>
          </a:prstGeom>
        </p:spPr>
      </p:pic>
      <p:pic>
        <p:nvPicPr>
          <p:cNvPr id="3" name="Picture 2">
            <a:extLst>
              <a:ext uri="{FF2B5EF4-FFF2-40B4-BE49-F238E27FC236}">
                <a16:creationId xmlns:a16="http://schemas.microsoft.com/office/drawing/2014/main" id="{1A46B185-C11A-4F95-80DF-7B335BCA723B}"/>
              </a:ext>
            </a:extLst>
          </p:cNvPr>
          <p:cNvPicPr>
            <a:picLocks noChangeAspect="1"/>
          </p:cNvPicPr>
          <p:nvPr/>
        </p:nvPicPr>
        <p:blipFill>
          <a:blip r:embed="rId4"/>
          <a:stretch>
            <a:fillRect/>
          </a:stretch>
        </p:blipFill>
        <p:spPr>
          <a:xfrm>
            <a:off x="3886200" y="3633658"/>
            <a:ext cx="4068876" cy="3071943"/>
          </a:xfrm>
          <a:prstGeom prst="rect">
            <a:avLst/>
          </a:prstGeom>
        </p:spPr>
      </p:pic>
      <p:pic>
        <p:nvPicPr>
          <p:cNvPr id="5" name="Picture 4">
            <a:extLst>
              <a:ext uri="{FF2B5EF4-FFF2-40B4-BE49-F238E27FC236}">
                <a16:creationId xmlns:a16="http://schemas.microsoft.com/office/drawing/2014/main" id="{5CA2E808-5DCD-455E-99FB-1995ABA0698D}"/>
              </a:ext>
            </a:extLst>
          </p:cNvPr>
          <p:cNvPicPr>
            <a:picLocks noChangeAspect="1"/>
          </p:cNvPicPr>
          <p:nvPr/>
        </p:nvPicPr>
        <p:blipFill>
          <a:blip r:embed="rId5"/>
          <a:stretch>
            <a:fillRect/>
          </a:stretch>
        </p:blipFill>
        <p:spPr>
          <a:xfrm>
            <a:off x="7028760" y="1447735"/>
            <a:ext cx="3280513" cy="2171700"/>
          </a:xfrm>
          <a:prstGeom prst="rect">
            <a:avLst/>
          </a:prstGeom>
        </p:spPr>
      </p:pic>
    </p:spTree>
    <p:extLst>
      <p:ext uri="{BB962C8B-B14F-4D97-AF65-F5344CB8AC3E}">
        <p14:creationId xmlns:p14="http://schemas.microsoft.com/office/powerpoint/2010/main" val="1569562340"/>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669BF-7740-4C0A-9904-4822B7C6E3F8}"/>
              </a:ext>
            </a:extLst>
          </p:cNvPr>
          <p:cNvSpPr>
            <a:spLocks noGrp="1"/>
          </p:cNvSpPr>
          <p:nvPr>
            <p:ph type="title"/>
          </p:nvPr>
        </p:nvSpPr>
        <p:spPr/>
        <p:txBody>
          <a:bodyPr/>
          <a:lstStyle/>
          <a:p>
            <a:r>
              <a:rPr lang="en-US" dirty="0"/>
              <a:t>Systems Improvement Agreement</a:t>
            </a:r>
          </a:p>
        </p:txBody>
      </p:sp>
      <p:pic>
        <p:nvPicPr>
          <p:cNvPr id="4" name="Content Placeholder 3">
            <a:extLst>
              <a:ext uri="{FF2B5EF4-FFF2-40B4-BE49-F238E27FC236}">
                <a16:creationId xmlns:a16="http://schemas.microsoft.com/office/drawing/2014/main" id="{2A15E517-DFA3-467F-80AD-ED7379945F19}"/>
              </a:ext>
            </a:extLst>
          </p:cNvPr>
          <p:cNvPicPr>
            <a:picLocks noGrp="1" noChangeAspect="1"/>
          </p:cNvPicPr>
          <p:nvPr>
            <p:ph idx="1"/>
          </p:nvPr>
        </p:nvPicPr>
        <p:blipFill>
          <a:blip r:embed="rId3"/>
          <a:stretch>
            <a:fillRect/>
          </a:stretch>
        </p:blipFill>
        <p:spPr>
          <a:xfrm>
            <a:off x="2890949" y="1676400"/>
            <a:ext cx="6410103" cy="4800600"/>
          </a:xfrm>
          <a:prstGeom prst="rect">
            <a:avLst/>
          </a:prstGeom>
        </p:spPr>
      </p:pic>
    </p:spTree>
    <p:extLst>
      <p:ext uri="{BB962C8B-B14F-4D97-AF65-F5344CB8AC3E}">
        <p14:creationId xmlns:p14="http://schemas.microsoft.com/office/powerpoint/2010/main" val="20803000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36869-059E-694E-89DA-366D0BF62161}"/>
              </a:ext>
            </a:extLst>
          </p:cNvPr>
          <p:cNvSpPr>
            <a:spLocks noGrp="1"/>
          </p:cNvSpPr>
          <p:nvPr>
            <p:ph type="title"/>
          </p:nvPr>
        </p:nvSpPr>
        <p:spPr/>
        <p:txBody>
          <a:bodyPr>
            <a:normAutofit/>
          </a:bodyPr>
          <a:lstStyle/>
          <a:p>
            <a:r>
              <a:rPr lang="en-US" dirty="0"/>
              <a:t>Progress on “Measures that Matter”</a:t>
            </a:r>
          </a:p>
        </p:txBody>
      </p:sp>
      <p:sp>
        <p:nvSpPr>
          <p:cNvPr id="3" name="Content Placeholder 2">
            <a:extLst>
              <a:ext uri="{FF2B5EF4-FFF2-40B4-BE49-F238E27FC236}">
                <a16:creationId xmlns:a16="http://schemas.microsoft.com/office/drawing/2014/main" id="{18BAC12E-77B0-5840-B72A-62AA41397927}"/>
              </a:ext>
            </a:extLst>
          </p:cNvPr>
          <p:cNvSpPr>
            <a:spLocks noGrp="1"/>
          </p:cNvSpPr>
          <p:nvPr>
            <p:ph idx="1"/>
          </p:nvPr>
        </p:nvSpPr>
        <p:spPr>
          <a:xfrm>
            <a:off x="395436" y="1244421"/>
            <a:ext cx="8758955" cy="4875824"/>
          </a:xfrm>
        </p:spPr>
        <p:txBody>
          <a:bodyPr>
            <a:normAutofit fontScale="92500" lnSpcReduction="20000"/>
          </a:bodyPr>
          <a:lstStyle/>
          <a:p>
            <a:r>
              <a:rPr lang="en-US" dirty="0"/>
              <a:t>AHA influenced CMS’s “Meaningful Measures”</a:t>
            </a:r>
          </a:p>
          <a:p>
            <a:pPr lvl="1"/>
            <a:r>
              <a:rPr lang="en-US" b="1" u="sng" dirty="0"/>
              <a:t>16 </a:t>
            </a:r>
            <a:r>
              <a:rPr lang="en-US" u="sng" dirty="0"/>
              <a:t>out of </a:t>
            </a:r>
            <a:r>
              <a:rPr lang="en-US" b="1" u="sng" dirty="0"/>
              <a:t>19 </a:t>
            </a:r>
            <a:r>
              <a:rPr lang="en-US" dirty="0"/>
              <a:t>CMS meaningful measure areas align with AHA measure priority list (other 3 reflect AHA cross-org priorities)</a:t>
            </a:r>
            <a:endParaRPr lang="en-US" b="1" dirty="0"/>
          </a:p>
          <a:p>
            <a:endParaRPr lang="en-US" dirty="0"/>
          </a:p>
          <a:p>
            <a:r>
              <a:rPr lang="en-US" dirty="0"/>
              <a:t>FY / CY 2019 CMS policies by the numbers:</a:t>
            </a:r>
          </a:p>
          <a:p>
            <a:pPr lvl="1"/>
            <a:r>
              <a:rPr lang="en-US" b="1" dirty="0"/>
              <a:t>29 percent reduction </a:t>
            </a:r>
            <a:r>
              <a:rPr lang="en-US" dirty="0"/>
              <a:t>in inpatient hospital measures</a:t>
            </a:r>
          </a:p>
          <a:p>
            <a:pPr lvl="1"/>
            <a:r>
              <a:rPr lang="en-US" b="1" dirty="0"/>
              <a:t>28 percent reduction </a:t>
            </a:r>
            <a:r>
              <a:rPr lang="en-US" dirty="0"/>
              <a:t>in inpatient psychiatric measures</a:t>
            </a:r>
          </a:p>
          <a:p>
            <a:pPr lvl="1"/>
            <a:r>
              <a:rPr lang="en-US" b="1" dirty="0"/>
              <a:t>55 percent reduction </a:t>
            </a:r>
            <a:r>
              <a:rPr lang="en-US" dirty="0"/>
              <a:t>in outpatient hospital measures (proposed)</a:t>
            </a:r>
            <a:endParaRPr lang="en-US" b="1" dirty="0"/>
          </a:p>
          <a:p>
            <a:pPr lvl="1"/>
            <a:r>
              <a:rPr lang="en-US" b="1" dirty="0"/>
              <a:t>34 measures removed</a:t>
            </a:r>
            <a:r>
              <a:rPr lang="en-US" dirty="0"/>
              <a:t> from MIPS (proposed)</a:t>
            </a:r>
          </a:p>
          <a:p>
            <a:pPr lvl="1"/>
            <a:r>
              <a:rPr lang="en-US" b="1" dirty="0"/>
              <a:t>10 measures removed </a:t>
            </a:r>
            <a:r>
              <a:rPr lang="en-US" dirty="0"/>
              <a:t>from various post-acute care programs (final)</a:t>
            </a:r>
          </a:p>
          <a:p>
            <a:pPr lvl="1"/>
            <a:endParaRPr lang="en-US" b="1" dirty="0"/>
          </a:p>
          <a:p>
            <a:r>
              <a:rPr lang="en-US" dirty="0"/>
              <a:t>AHA-facilitated collaborative effort for public / private measure alignment underway</a:t>
            </a:r>
            <a:endParaRPr lang="en-US" b="1" dirty="0"/>
          </a:p>
          <a:p>
            <a:pPr lvl="1"/>
            <a:endParaRPr lang="en-US" dirty="0"/>
          </a:p>
          <a:p>
            <a:pPr lvl="1"/>
            <a:endParaRPr lang="en-US" dirty="0"/>
          </a:p>
          <a:p>
            <a:pPr lvl="1"/>
            <a:endParaRPr lang="en-US" b="1" dirty="0"/>
          </a:p>
          <a:p>
            <a:endParaRPr lang="en-US" dirty="0"/>
          </a:p>
          <a:p>
            <a:endParaRPr lang="en-US" dirty="0"/>
          </a:p>
        </p:txBody>
      </p:sp>
      <p:pic>
        <p:nvPicPr>
          <p:cNvPr id="5" name="Picture 2" descr="Image result for measur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86164" y="885523"/>
            <a:ext cx="2983718" cy="1804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3260606"/>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D8869-ABC5-454D-BAF0-22DF58D4C7FF}"/>
              </a:ext>
            </a:extLst>
          </p:cNvPr>
          <p:cNvSpPr>
            <a:spLocks noGrp="1"/>
          </p:cNvSpPr>
          <p:nvPr>
            <p:ph type="title"/>
          </p:nvPr>
        </p:nvSpPr>
        <p:spPr/>
        <p:txBody>
          <a:bodyPr/>
          <a:lstStyle/>
          <a:p>
            <a:r>
              <a:rPr lang="en-US" dirty="0"/>
              <a:t>Systems Improvement Agreement</a:t>
            </a:r>
          </a:p>
        </p:txBody>
      </p:sp>
      <p:pic>
        <p:nvPicPr>
          <p:cNvPr id="4" name="Picture 3">
            <a:extLst>
              <a:ext uri="{FF2B5EF4-FFF2-40B4-BE49-F238E27FC236}">
                <a16:creationId xmlns:a16="http://schemas.microsoft.com/office/drawing/2014/main" id="{2A4033B3-B740-4765-AA32-6DA45922F20D}"/>
              </a:ext>
            </a:extLst>
          </p:cNvPr>
          <p:cNvPicPr>
            <a:picLocks noChangeAspect="1"/>
          </p:cNvPicPr>
          <p:nvPr/>
        </p:nvPicPr>
        <p:blipFill>
          <a:blip r:embed="rId3"/>
          <a:stretch>
            <a:fillRect/>
          </a:stretch>
        </p:blipFill>
        <p:spPr>
          <a:xfrm>
            <a:off x="2743200" y="2376488"/>
            <a:ext cx="6705600" cy="3400425"/>
          </a:xfrm>
          <a:prstGeom prst="rect">
            <a:avLst/>
          </a:prstGeom>
        </p:spPr>
      </p:pic>
    </p:spTree>
    <p:extLst>
      <p:ext uri="{BB962C8B-B14F-4D97-AF65-F5344CB8AC3E}">
        <p14:creationId xmlns:p14="http://schemas.microsoft.com/office/powerpoint/2010/main" val="1021204760"/>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109C1E-99C6-4EE8-BEC0-7FF771D17680}"/>
              </a:ext>
            </a:extLst>
          </p:cNvPr>
          <p:cNvPicPr>
            <a:picLocks noChangeAspect="1"/>
          </p:cNvPicPr>
          <p:nvPr/>
        </p:nvPicPr>
        <p:blipFill>
          <a:blip r:embed="rId3"/>
          <a:stretch>
            <a:fillRect/>
          </a:stretch>
        </p:blipFill>
        <p:spPr>
          <a:xfrm>
            <a:off x="4038601" y="1306486"/>
            <a:ext cx="6564630" cy="5562600"/>
          </a:xfrm>
          <a:prstGeom prst="rect">
            <a:avLst/>
          </a:prstGeom>
        </p:spPr>
      </p:pic>
      <p:sp>
        <p:nvSpPr>
          <p:cNvPr id="2" name="Title 1">
            <a:extLst>
              <a:ext uri="{FF2B5EF4-FFF2-40B4-BE49-F238E27FC236}">
                <a16:creationId xmlns:a16="http://schemas.microsoft.com/office/drawing/2014/main" id="{6DDEB658-0885-4712-B21D-58D8011B9AED}"/>
              </a:ext>
            </a:extLst>
          </p:cNvPr>
          <p:cNvSpPr>
            <a:spLocks noGrp="1"/>
          </p:cNvSpPr>
          <p:nvPr>
            <p:ph type="title"/>
          </p:nvPr>
        </p:nvSpPr>
        <p:spPr/>
        <p:txBody>
          <a:bodyPr/>
          <a:lstStyle/>
          <a:p>
            <a:r>
              <a:rPr lang="en-US" dirty="0"/>
              <a:t>Asset Mapping</a:t>
            </a:r>
          </a:p>
        </p:txBody>
      </p:sp>
      <p:pic>
        <p:nvPicPr>
          <p:cNvPr id="4" name="Content Placeholder 3">
            <a:extLst>
              <a:ext uri="{FF2B5EF4-FFF2-40B4-BE49-F238E27FC236}">
                <a16:creationId xmlns:a16="http://schemas.microsoft.com/office/drawing/2014/main" id="{247CC89D-FA20-4643-83FE-4E181ED5C8B2}"/>
              </a:ext>
            </a:extLst>
          </p:cNvPr>
          <p:cNvPicPr>
            <a:picLocks noGrp="1" noChangeAspect="1"/>
          </p:cNvPicPr>
          <p:nvPr>
            <p:ph idx="1"/>
          </p:nvPr>
        </p:nvPicPr>
        <p:blipFill>
          <a:blip r:embed="rId4"/>
          <a:stretch>
            <a:fillRect/>
          </a:stretch>
        </p:blipFill>
        <p:spPr>
          <a:xfrm rot="16200000">
            <a:off x="190155" y="2708910"/>
            <a:ext cx="5235628" cy="2438400"/>
          </a:xfrm>
          <a:prstGeom prst="rect">
            <a:avLst/>
          </a:prstGeom>
        </p:spPr>
      </p:pic>
    </p:spTree>
    <p:extLst>
      <p:ext uri="{BB962C8B-B14F-4D97-AF65-F5344CB8AC3E}">
        <p14:creationId xmlns:p14="http://schemas.microsoft.com/office/powerpoint/2010/main" val="3540025174"/>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9F0D3E-0255-4652-AC99-75E67432D53C}"/>
              </a:ext>
            </a:extLst>
          </p:cNvPr>
          <p:cNvPicPr>
            <a:picLocks noChangeAspect="1"/>
          </p:cNvPicPr>
          <p:nvPr/>
        </p:nvPicPr>
        <p:blipFill>
          <a:blip r:embed="rId2"/>
          <a:stretch>
            <a:fillRect/>
          </a:stretch>
        </p:blipFill>
        <p:spPr>
          <a:xfrm>
            <a:off x="837744" y="1252539"/>
            <a:ext cx="10516511" cy="4352921"/>
          </a:xfrm>
          <a:prstGeom prst="rect">
            <a:avLst/>
          </a:prstGeom>
        </p:spPr>
      </p:pic>
      <p:sp>
        <p:nvSpPr>
          <p:cNvPr id="2" name="TextBox 1">
            <a:extLst>
              <a:ext uri="{FF2B5EF4-FFF2-40B4-BE49-F238E27FC236}">
                <a16:creationId xmlns:a16="http://schemas.microsoft.com/office/drawing/2014/main" id="{43A71A25-7906-4851-891A-AD2D58E3989C}"/>
              </a:ext>
            </a:extLst>
          </p:cNvPr>
          <p:cNvSpPr txBox="1"/>
          <p:nvPr/>
        </p:nvSpPr>
        <p:spPr>
          <a:xfrm>
            <a:off x="963827" y="1889695"/>
            <a:ext cx="10021329" cy="2862322"/>
          </a:xfrm>
          <a:prstGeom prst="rect">
            <a:avLst/>
          </a:prstGeom>
          <a:noFill/>
        </p:spPr>
        <p:txBody>
          <a:bodyPr wrap="square" rtlCol="0">
            <a:spAutoFit/>
          </a:bodyPr>
          <a:lstStyle/>
          <a:p>
            <a:pPr algn="ctr"/>
            <a:r>
              <a:rPr lang="en-US" sz="6000" dirty="0"/>
              <a:t>Networking</a:t>
            </a:r>
          </a:p>
          <a:p>
            <a:pPr algn="ctr"/>
            <a:r>
              <a:rPr lang="en-US" sz="6000" dirty="0"/>
              <a:t>and</a:t>
            </a:r>
          </a:p>
          <a:p>
            <a:pPr algn="ctr"/>
            <a:r>
              <a:rPr lang="en-US" sz="6000" dirty="0"/>
              <a:t>Refreshment Break</a:t>
            </a:r>
          </a:p>
        </p:txBody>
      </p:sp>
    </p:spTree>
    <p:extLst>
      <p:ext uri="{BB962C8B-B14F-4D97-AF65-F5344CB8AC3E}">
        <p14:creationId xmlns:p14="http://schemas.microsoft.com/office/powerpoint/2010/main" val="1169992444"/>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19E96-F3A1-4013-BFF4-715BCCA49C7B}"/>
              </a:ext>
            </a:extLst>
          </p:cNvPr>
          <p:cNvSpPr>
            <a:spLocks noGrp="1"/>
          </p:cNvSpPr>
          <p:nvPr>
            <p:ph type="title"/>
          </p:nvPr>
        </p:nvSpPr>
        <p:spPr/>
        <p:txBody>
          <a:bodyPr/>
          <a:lstStyle/>
          <a:p>
            <a:r>
              <a:rPr lang="en-US" dirty="0"/>
              <a:t>Opioids Again!</a:t>
            </a:r>
          </a:p>
        </p:txBody>
      </p:sp>
      <p:sp>
        <p:nvSpPr>
          <p:cNvPr id="3" name="Content Placeholder 2">
            <a:extLst>
              <a:ext uri="{FF2B5EF4-FFF2-40B4-BE49-F238E27FC236}">
                <a16:creationId xmlns:a16="http://schemas.microsoft.com/office/drawing/2014/main" id="{E5E9D56B-B9C9-433B-8F5E-F192209BB9F2}"/>
              </a:ext>
            </a:extLst>
          </p:cNvPr>
          <p:cNvSpPr>
            <a:spLocks noGrp="1"/>
          </p:cNvSpPr>
          <p:nvPr>
            <p:ph idx="1"/>
          </p:nvPr>
        </p:nvSpPr>
        <p:spPr/>
        <p:txBody>
          <a:bodyPr/>
          <a:lstStyle/>
          <a:p>
            <a:r>
              <a:rPr lang="en-US" dirty="0"/>
              <a:t>Leslie Porth, Missouri Hospital Association</a:t>
            </a:r>
          </a:p>
        </p:txBody>
      </p:sp>
      <p:pic>
        <p:nvPicPr>
          <p:cNvPr id="4" name="Picture 3">
            <a:extLst>
              <a:ext uri="{FF2B5EF4-FFF2-40B4-BE49-F238E27FC236}">
                <a16:creationId xmlns:a16="http://schemas.microsoft.com/office/drawing/2014/main" id="{7448B674-9AA8-4801-947B-3043C0A09CB2}"/>
              </a:ext>
            </a:extLst>
          </p:cNvPr>
          <p:cNvPicPr>
            <a:picLocks noChangeAspect="1"/>
          </p:cNvPicPr>
          <p:nvPr/>
        </p:nvPicPr>
        <p:blipFill>
          <a:blip r:embed="rId2"/>
          <a:stretch>
            <a:fillRect/>
          </a:stretch>
        </p:blipFill>
        <p:spPr>
          <a:xfrm>
            <a:off x="4724400" y="2952859"/>
            <a:ext cx="2743200" cy="952282"/>
          </a:xfrm>
          <a:prstGeom prst="rect">
            <a:avLst/>
          </a:prstGeom>
        </p:spPr>
      </p:pic>
    </p:spTree>
    <p:extLst>
      <p:ext uri="{BB962C8B-B14F-4D97-AF65-F5344CB8AC3E}">
        <p14:creationId xmlns:p14="http://schemas.microsoft.com/office/powerpoint/2010/main" val="2268934221"/>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1DDC9-E67A-427E-AE4C-1F466B146E24}"/>
              </a:ext>
            </a:extLst>
          </p:cNvPr>
          <p:cNvSpPr>
            <a:spLocks noGrp="1"/>
          </p:cNvSpPr>
          <p:nvPr>
            <p:ph type="title"/>
          </p:nvPr>
        </p:nvSpPr>
        <p:spPr/>
        <p:txBody>
          <a:bodyPr/>
          <a:lstStyle/>
          <a:p>
            <a:r>
              <a:rPr lang="en-US" dirty="0"/>
              <a:t>Marijuana and Hospitals</a:t>
            </a:r>
          </a:p>
        </p:txBody>
      </p:sp>
      <p:sp>
        <p:nvSpPr>
          <p:cNvPr id="4" name="Content Placeholder 2">
            <a:extLst>
              <a:ext uri="{FF2B5EF4-FFF2-40B4-BE49-F238E27FC236}">
                <a16:creationId xmlns:a16="http://schemas.microsoft.com/office/drawing/2014/main" id="{69DC2406-21E5-4BCA-8DF1-80CFEDAAE6D0}"/>
              </a:ext>
            </a:extLst>
          </p:cNvPr>
          <p:cNvSpPr>
            <a:spLocks noGrp="1"/>
          </p:cNvSpPr>
          <p:nvPr>
            <p:ph idx="1"/>
          </p:nvPr>
        </p:nvSpPr>
        <p:spPr>
          <a:xfrm>
            <a:off x="742949" y="1664987"/>
            <a:ext cx="10610850" cy="4155045"/>
          </a:xfrm>
        </p:spPr>
        <p:txBody>
          <a:bodyPr/>
          <a:lstStyle/>
          <a:p>
            <a:r>
              <a:rPr lang="en-US" dirty="0"/>
              <a:t>John Savage, Colorado Hospital Association</a:t>
            </a:r>
          </a:p>
        </p:txBody>
      </p:sp>
      <p:pic>
        <p:nvPicPr>
          <p:cNvPr id="6" name="Picture 5">
            <a:extLst>
              <a:ext uri="{FF2B5EF4-FFF2-40B4-BE49-F238E27FC236}">
                <a16:creationId xmlns:a16="http://schemas.microsoft.com/office/drawing/2014/main" id="{FAFE5AB0-CC7D-434A-8540-586B31763229}"/>
              </a:ext>
            </a:extLst>
          </p:cNvPr>
          <p:cNvPicPr>
            <a:picLocks noChangeAspect="1"/>
          </p:cNvPicPr>
          <p:nvPr/>
        </p:nvPicPr>
        <p:blipFill>
          <a:blip r:embed="rId2"/>
          <a:stretch>
            <a:fillRect/>
          </a:stretch>
        </p:blipFill>
        <p:spPr>
          <a:xfrm>
            <a:off x="3587750" y="2774951"/>
            <a:ext cx="2743200" cy="715315"/>
          </a:xfrm>
          <a:prstGeom prst="rect">
            <a:avLst/>
          </a:prstGeom>
        </p:spPr>
      </p:pic>
    </p:spTree>
    <p:extLst>
      <p:ext uri="{BB962C8B-B14F-4D97-AF65-F5344CB8AC3E}">
        <p14:creationId xmlns:p14="http://schemas.microsoft.com/office/powerpoint/2010/main" val="3033991207"/>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6D275B-0169-4403-B574-30FBC50A5711}"/>
              </a:ext>
            </a:extLst>
          </p:cNvPr>
          <p:cNvSpPr>
            <a:spLocks noGrp="1"/>
          </p:cNvSpPr>
          <p:nvPr>
            <p:ph idx="1"/>
          </p:nvPr>
        </p:nvSpPr>
        <p:spPr>
          <a:xfrm>
            <a:off x="402127" y="1826553"/>
            <a:ext cx="10610850" cy="3810600"/>
          </a:xfrm>
        </p:spPr>
        <p:txBody>
          <a:bodyPr>
            <a:normAutofit/>
          </a:bodyPr>
          <a:lstStyle/>
          <a:p>
            <a:pPr marL="0" indent="0">
              <a:buNone/>
            </a:pPr>
            <a:r>
              <a:rPr lang="en-US" sz="4400" dirty="0"/>
              <a:t>Legalizing Marijuana:</a:t>
            </a:r>
            <a:br>
              <a:rPr lang="en-US" sz="4400" dirty="0"/>
            </a:br>
            <a:r>
              <a:rPr lang="en-US" sz="4400" dirty="0"/>
              <a:t>Policy Considerations</a:t>
            </a:r>
          </a:p>
          <a:p>
            <a:pPr marL="0" indent="0">
              <a:buNone/>
            </a:pPr>
            <a:endParaRPr lang="en-US" sz="4400" dirty="0"/>
          </a:p>
          <a:p>
            <a:pPr marL="0" indent="0">
              <a:buNone/>
            </a:pPr>
            <a:endParaRPr lang="en-US" sz="4400" dirty="0"/>
          </a:p>
          <a:p>
            <a:pPr marL="0" indent="0">
              <a:buNone/>
            </a:pPr>
            <a:r>
              <a:rPr lang="en-US" dirty="0"/>
              <a:t>John Savage, MBA, CMPE, PMP</a:t>
            </a:r>
          </a:p>
          <a:p>
            <a:pPr marL="0" indent="0">
              <a:buNone/>
            </a:pPr>
            <a:r>
              <a:rPr lang="en-US" dirty="0"/>
              <a:t>Director, Quality Improvement and Patient Safety</a:t>
            </a:r>
          </a:p>
        </p:txBody>
      </p:sp>
      <p:pic>
        <p:nvPicPr>
          <p:cNvPr id="4" name="Picture 3">
            <a:extLst>
              <a:ext uri="{FF2B5EF4-FFF2-40B4-BE49-F238E27FC236}">
                <a16:creationId xmlns:a16="http://schemas.microsoft.com/office/drawing/2014/main" id="{5E40B1AC-265F-4299-BA49-BF289350AF91}"/>
              </a:ext>
            </a:extLst>
          </p:cNvPr>
          <p:cNvPicPr>
            <a:picLocks noChangeAspect="1"/>
          </p:cNvPicPr>
          <p:nvPr/>
        </p:nvPicPr>
        <p:blipFill>
          <a:blip r:embed="rId2"/>
          <a:stretch>
            <a:fillRect/>
          </a:stretch>
        </p:blipFill>
        <p:spPr>
          <a:xfrm>
            <a:off x="7531331" y="505635"/>
            <a:ext cx="4082934" cy="1064663"/>
          </a:xfrm>
          <a:prstGeom prst="rect">
            <a:avLst/>
          </a:prstGeom>
        </p:spPr>
      </p:pic>
    </p:spTree>
    <p:extLst>
      <p:ext uri="{BB962C8B-B14F-4D97-AF65-F5344CB8AC3E}">
        <p14:creationId xmlns:p14="http://schemas.microsoft.com/office/powerpoint/2010/main" val="1658296094"/>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8">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0">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B8BABC0-FE7E-4993-A774-A0F17E164E96}"/>
              </a:ext>
            </a:extLst>
          </p:cNvPr>
          <p:cNvSpPr>
            <a:spLocks noGrp="1"/>
          </p:cNvSpPr>
          <p:nvPr>
            <p:ph type="title"/>
          </p:nvPr>
        </p:nvSpPr>
        <p:spPr>
          <a:xfrm>
            <a:off x="5487276" y="180205"/>
            <a:ext cx="4977976" cy="1454051"/>
          </a:xfrm>
        </p:spPr>
        <p:txBody>
          <a:bodyPr vert="horz" lIns="91440" tIns="45720" rIns="91440" bIns="45720" rtlCol="0" anchor="ctr">
            <a:normAutofit/>
          </a:bodyPr>
          <a:lstStyle/>
          <a:p>
            <a:pPr algn="l"/>
            <a:r>
              <a:rPr lang="en-US" dirty="0">
                <a:solidFill>
                  <a:srgbClr val="000000"/>
                </a:solidFill>
                <a:latin typeface="+mj-lt"/>
              </a:rPr>
              <a:t>MJ Dictionary</a:t>
            </a:r>
          </a:p>
        </p:txBody>
      </p:sp>
      <p:sp>
        <p:nvSpPr>
          <p:cNvPr id="13"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Picture 3">
            <a:extLst>
              <a:ext uri="{FF2B5EF4-FFF2-40B4-BE49-F238E27FC236}">
                <a16:creationId xmlns:a16="http://schemas.microsoft.com/office/drawing/2014/main" id="{A5E0E0BD-ABE6-47F1-9D7D-02BBC38201A2}"/>
              </a:ext>
            </a:extLst>
          </p:cNvPr>
          <p:cNvPicPr>
            <a:picLocks noChangeAspect="1"/>
          </p:cNvPicPr>
          <p:nvPr/>
        </p:nvPicPr>
        <p:blipFill rotWithShape="1">
          <a:blip r:embed="rId3">
            <a:alphaModFix/>
            <a:extLst/>
          </a:blip>
          <a:srcRect l="22097" r="18427" b="-1"/>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a:extLst>
              <a:ext uri="{FF2B5EF4-FFF2-40B4-BE49-F238E27FC236}">
                <a16:creationId xmlns:a16="http://schemas.microsoft.com/office/drawing/2014/main" id="{6F698C33-122F-42EC-B51A-0910BEA1577E}"/>
              </a:ext>
            </a:extLst>
          </p:cNvPr>
          <p:cNvSpPr>
            <a:spLocks noGrp="1"/>
          </p:cNvSpPr>
          <p:nvPr>
            <p:ph idx="1"/>
          </p:nvPr>
        </p:nvSpPr>
        <p:spPr>
          <a:xfrm>
            <a:off x="5159549" y="1562793"/>
            <a:ext cx="6195636" cy="4834483"/>
          </a:xfrm>
        </p:spPr>
        <p:txBody>
          <a:bodyPr vert="horz" lIns="91440" tIns="45720" rIns="91440" bIns="45720" rtlCol="0" anchor="ctr">
            <a:normAutofit fontScale="92500"/>
          </a:bodyPr>
          <a:lstStyle/>
          <a:p>
            <a:pPr>
              <a:buFont typeface="Arial" panose="020B0604020202020204" pitchFamily="34" charset="0"/>
              <a:buChar char="•"/>
            </a:pPr>
            <a:r>
              <a:rPr lang="en-US" sz="2200" b="1" dirty="0">
                <a:solidFill>
                  <a:srgbClr val="000000"/>
                </a:solidFill>
              </a:rPr>
              <a:t>Cannabinoids:</a:t>
            </a:r>
            <a:r>
              <a:rPr lang="en-US" sz="2200" dirty="0">
                <a:solidFill>
                  <a:srgbClr val="000000"/>
                </a:solidFill>
              </a:rPr>
              <a:t> a class of diverse chemical compounds that acts on cannabinoid receptors in cells that alter neurotransmitter release in the brain</a:t>
            </a:r>
          </a:p>
          <a:p>
            <a:pPr lvl="1">
              <a:buFont typeface="Courier New" panose="02070309020205020404" pitchFamily="49" charset="0"/>
              <a:buChar char="o"/>
            </a:pPr>
            <a:r>
              <a:rPr lang="en-US" sz="2200" b="1" dirty="0">
                <a:solidFill>
                  <a:srgbClr val="000000"/>
                </a:solidFill>
              </a:rPr>
              <a:t>THC </a:t>
            </a:r>
            <a:r>
              <a:rPr lang="en-US" sz="2200" dirty="0">
                <a:solidFill>
                  <a:srgbClr val="000000"/>
                </a:solidFill>
              </a:rPr>
              <a:t>(tetrahydrocannabinol): The principal psychoactive constituent of cannabis, making the user feel “high”</a:t>
            </a:r>
          </a:p>
          <a:p>
            <a:pPr lvl="1">
              <a:buFont typeface="Courier New" panose="02070309020205020404" pitchFamily="49" charset="0"/>
              <a:buChar char="o"/>
            </a:pPr>
            <a:r>
              <a:rPr lang="en-US" sz="2200" b="1" dirty="0">
                <a:solidFill>
                  <a:srgbClr val="000000"/>
                </a:solidFill>
              </a:rPr>
              <a:t>CBD </a:t>
            </a:r>
            <a:r>
              <a:rPr lang="en-US" sz="2200" dirty="0">
                <a:solidFill>
                  <a:srgbClr val="000000"/>
                </a:solidFill>
              </a:rPr>
              <a:t>(cannabidiol): A non-psychoactive cannabinoid with analgesic, anti-inflammatory, and anti-anxiety properties </a:t>
            </a:r>
          </a:p>
          <a:p>
            <a:pPr lvl="1">
              <a:buFont typeface="Courier New" panose="02070309020205020404" pitchFamily="49" charset="0"/>
              <a:buChar char="o"/>
            </a:pPr>
            <a:r>
              <a:rPr lang="en-US" sz="2200" b="1" dirty="0">
                <a:solidFill>
                  <a:srgbClr val="000000"/>
                </a:solidFill>
              </a:rPr>
              <a:t>Cannabis Oil </a:t>
            </a:r>
            <a:r>
              <a:rPr lang="en-US" sz="2200" dirty="0">
                <a:solidFill>
                  <a:srgbClr val="000000"/>
                </a:solidFill>
              </a:rPr>
              <a:t>(aka CBD oil, resin): extraction from marijuana plant containing 80% THC; commonly used to treat severe epilepsy, anxiety, pain</a:t>
            </a:r>
            <a:endParaRPr lang="en-US" sz="2200" b="1" dirty="0">
              <a:solidFill>
                <a:srgbClr val="000000"/>
              </a:solidFill>
            </a:endParaRPr>
          </a:p>
          <a:p>
            <a:pPr>
              <a:buFont typeface="Arial" panose="020B0604020202020204" pitchFamily="34" charset="0"/>
              <a:buChar char="•"/>
            </a:pPr>
            <a:r>
              <a:rPr lang="en-US" sz="2200" b="1" dirty="0">
                <a:solidFill>
                  <a:srgbClr val="000000"/>
                </a:solidFill>
              </a:rPr>
              <a:t>Hemp: </a:t>
            </a:r>
            <a:r>
              <a:rPr lang="en-US" sz="2200" dirty="0">
                <a:solidFill>
                  <a:srgbClr val="000000"/>
                </a:solidFill>
              </a:rPr>
              <a:t>a “cousin” to marijuana that grows differently (size, space) and is low in CBD and THC; commonly used for fabrics and food products, but growth is still prohibited under federal law</a:t>
            </a:r>
          </a:p>
          <a:p>
            <a:pPr>
              <a:buFont typeface="Arial" panose="020B0604020202020204" pitchFamily="34" charset="0"/>
              <a:buChar char="•"/>
            </a:pPr>
            <a:endParaRPr lang="en-US" sz="1400" dirty="0">
              <a:solidFill>
                <a:srgbClr val="000000"/>
              </a:solidFill>
            </a:endParaRPr>
          </a:p>
        </p:txBody>
      </p:sp>
    </p:spTree>
    <p:extLst>
      <p:ext uri="{BB962C8B-B14F-4D97-AF65-F5344CB8AC3E}">
        <p14:creationId xmlns:p14="http://schemas.microsoft.com/office/powerpoint/2010/main" val="3337151763"/>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A5B33-752B-4AAF-8B0D-26A82343EF3E}"/>
              </a:ext>
            </a:extLst>
          </p:cNvPr>
          <p:cNvSpPr>
            <a:spLocks noGrp="1"/>
          </p:cNvSpPr>
          <p:nvPr>
            <p:ph type="title"/>
          </p:nvPr>
        </p:nvSpPr>
        <p:spPr>
          <a:xfrm>
            <a:off x="157767" y="281998"/>
            <a:ext cx="8220075" cy="1196440"/>
          </a:xfrm>
          <a:solidFill>
            <a:schemeClr val="bg1"/>
          </a:solidFill>
        </p:spPr>
        <p:txBody>
          <a:bodyPr/>
          <a:lstStyle/>
          <a:p>
            <a:pPr algn="l"/>
            <a:r>
              <a:rPr lang="en-US" dirty="0"/>
              <a:t>Marijuana Legislation</a:t>
            </a:r>
          </a:p>
        </p:txBody>
      </p:sp>
      <p:sp>
        <p:nvSpPr>
          <p:cNvPr id="7" name="Content Placeholder 2">
            <a:extLst>
              <a:ext uri="{FF2B5EF4-FFF2-40B4-BE49-F238E27FC236}">
                <a16:creationId xmlns:a16="http://schemas.microsoft.com/office/drawing/2014/main" id="{4C422697-FF59-4A4B-BF2F-ADBBB5E1627C}"/>
              </a:ext>
            </a:extLst>
          </p:cNvPr>
          <p:cNvSpPr>
            <a:spLocks noGrp="1"/>
          </p:cNvSpPr>
          <p:nvPr>
            <p:ph idx="1"/>
          </p:nvPr>
        </p:nvSpPr>
        <p:spPr>
          <a:xfrm>
            <a:off x="882535" y="4879571"/>
            <a:ext cx="10289770" cy="876416"/>
          </a:xfrm>
          <a:noFill/>
          <a:ln>
            <a:noFill/>
          </a:ln>
        </p:spPr>
        <p:style>
          <a:lnRef idx="2">
            <a:schemeClr val="accent1"/>
          </a:lnRef>
          <a:fillRef idx="1">
            <a:schemeClr val="lt1"/>
          </a:fillRef>
          <a:effectRef idx="0">
            <a:schemeClr val="accent1"/>
          </a:effectRef>
          <a:fontRef idx="minor">
            <a:schemeClr val="dk1"/>
          </a:fontRef>
        </p:style>
        <p:txBody>
          <a:bodyPr>
            <a:normAutofit/>
          </a:bodyPr>
          <a:lstStyle/>
          <a:p>
            <a:pPr marL="201168" lvl="1" indent="0">
              <a:buNone/>
            </a:pPr>
            <a:r>
              <a:rPr lang="en-US" dirty="0"/>
              <a:t>Colorado was the first state to establish legal retail recreational marijuana sales in January 2014.</a:t>
            </a:r>
          </a:p>
        </p:txBody>
      </p:sp>
      <p:pic>
        <p:nvPicPr>
          <p:cNvPr id="8" name="Picture 7">
            <a:extLst>
              <a:ext uri="{FF2B5EF4-FFF2-40B4-BE49-F238E27FC236}">
                <a16:creationId xmlns:a16="http://schemas.microsoft.com/office/drawing/2014/main" id="{8726A4CC-2A40-48B9-9599-2EDC51335677}"/>
              </a:ext>
            </a:extLst>
          </p:cNvPr>
          <p:cNvPicPr>
            <a:picLocks noChangeAspect="1"/>
          </p:cNvPicPr>
          <p:nvPr/>
        </p:nvPicPr>
        <p:blipFill>
          <a:blip r:embed="rId2"/>
          <a:stretch>
            <a:fillRect/>
          </a:stretch>
        </p:blipFill>
        <p:spPr>
          <a:xfrm>
            <a:off x="1066800" y="1102013"/>
            <a:ext cx="5029200" cy="3684395"/>
          </a:xfrm>
          <a:prstGeom prst="rect">
            <a:avLst/>
          </a:prstGeom>
        </p:spPr>
      </p:pic>
      <p:pic>
        <p:nvPicPr>
          <p:cNvPr id="9" name="Picture 2" descr="BI Graphics_legal marijuana map">
            <a:extLst>
              <a:ext uri="{FF2B5EF4-FFF2-40B4-BE49-F238E27FC236}">
                <a16:creationId xmlns:a16="http://schemas.microsoft.com/office/drawing/2014/main" id="{4D432524-215A-4140-8C1F-08107069DB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7505" y="1313812"/>
            <a:ext cx="4114800" cy="328086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10179E2-E186-4D55-B758-7A80A175B11E}"/>
              </a:ext>
            </a:extLst>
          </p:cNvPr>
          <p:cNvSpPr txBox="1"/>
          <p:nvPr/>
        </p:nvSpPr>
        <p:spPr>
          <a:xfrm>
            <a:off x="882535" y="5982785"/>
            <a:ext cx="3336165" cy="246221"/>
          </a:xfrm>
          <a:prstGeom prst="rect">
            <a:avLst/>
          </a:prstGeom>
          <a:noFill/>
        </p:spPr>
        <p:txBody>
          <a:bodyPr wrap="square" rtlCol="0">
            <a:spAutoFit/>
          </a:bodyPr>
          <a:lstStyle/>
          <a:p>
            <a:r>
              <a:rPr lang="en-US" sz="1000" dirty="0">
                <a:solidFill>
                  <a:schemeClr val="bg1"/>
                </a:solidFill>
              </a:rPr>
              <a:t>Sources: Third Way, April 2017; Business Insider, June 2018</a:t>
            </a:r>
          </a:p>
        </p:txBody>
      </p:sp>
    </p:spTree>
    <p:extLst>
      <p:ext uri="{BB962C8B-B14F-4D97-AF65-F5344CB8AC3E}">
        <p14:creationId xmlns:p14="http://schemas.microsoft.com/office/powerpoint/2010/main" val="1024340889"/>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1AF22-A2FB-4BA4-B0CE-C328CF6FD25A}"/>
              </a:ext>
            </a:extLst>
          </p:cNvPr>
          <p:cNvSpPr>
            <a:spLocks noGrp="1"/>
          </p:cNvSpPr>
          <p:nvPr>
            <p:ph type="title"/>
          </p:nvPr>
        </p:nvSpPr>
        <p:spPr>
          <a:xfrm>
            <a:off x="124517" y="364492"/>
            <a:ext cx="8220075" cy="1196440"/>
          </a:xfrm>
          <a:solidFill>
            <a:schemeClr val="bg1"/>
          </a:solidFill>
        </p:spPr>
        <p:txBody>
          <a:bodyPr/>
          <a:lstStyle/>
          <a:p>
            <a:pPr algn="l"/>
            <a:r>
              <a:rPr lang="en-US" dirty="0"/>
              <a:t>Colorado Law: 21-year-olds</a:t>
            </a:r>
          </a:p>
        </p:txBody>
      </p:sp>
      <p:sp>
        <p:nvSpPr>
          <p:cNvPr id="4" name="Text Placeholder 6">
            <a:extLst>
              <a:ext uri="{FF2B5EF4-FFF2-40B4-BE49-F238E27FC236}">
                <a16:creationId xmlns:a16="http://schemas.microsoft.com/office/drawing/2014/main" id="{36F31E01-2E3B-4E68-9524-CE1A9D2D9D06}"/>
              </a:ext>
            </a:extLst>
          </p:cNvPr>
          <p:cNvSpPr txBox="1">
            <a:spLocks/>
          </p:cNvSpPr>
          <p:nvPr/>
        </p:nvSpPr>
        <p:spPr>
          <a:xfrm>
            <a:off x="833491" y="1964780"/>
            <a:ext cx="1766709" cy="6773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dirty="0"/>
              <a:t>One ounce</a:t>
            </a:r>
          </a:p>
        </p:txBody>
      </p:sp>
      <p:sp>
        <p:nvSpPr>
          <p:cNvPr id="5" name="Text Placeholder 7">
            <a:extLst>
              <a:ext uri="{FF2B5EF4-FFF2-40B4-BE49-F238E27FC236}">
                <a16:creationId xmlns:a16="http://schemas.microsoft.com/office/drawing/2014/main" id="{AD367336-F2EC-4002-92E0-76D87D53805B}"/>
              </a:ext>
            </a:extLst>
          </p:cNvPr>
          <p:cNvSpPr txBox="1">
            <a:spLocks/>
          </p:cNvSpPr>
          <p:nvPr/>
        </p:nvSpPr>
        <p:spPr>
          <a:xfrm>
            <a:off x="4299668" y="1521383"/>
            <a:ext cx="1715285" cy="677334"/>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dirty="0"/>
              <a:t>Six plants</a:t>
            </a:r>
          </a:p>
        </p:txBody>
      </p:sp>
      <p:pic>
        <p:nvPicPr>
          <p:cNvPr id="6" name="Content Placeholder 12">
            <a:extLst>
              <a:ext uri="{FF2B5EF4-FFF2-40B4-BE49-F238E27FC236}">
                <a16:creationId xmlns:a16="http://schemas.microsoft.com/office/drawing/2014/main" id="{81185AED-EA68-45AD-A972-E52EE0DD9C8D}"/>
              </a:ext>
            </a:extLst>
          </p:cNvPr>
          <p:cNvPicPr>
            <a:picLocks noChangeAspect="1"/>
          </p:cNvPicPr>
          <p:nvPr/>
        </p:nvPicPr>
        <p:blipFill>
          <a:blip r:embed="rId2"/>
          <a:stretch>
            <a:fillRect/>
          </a:stretch>
        </p:blipFill>
        <p:spPr>
          <a:xfrm>
            <a:off x="3847409" y="1964780"/>
            <a:ext cx="2570955" cy="3427941"/>
          </a:xfrm>
          <a:prstGeom prst="rect">
            <a:avLst/>
          </a:prstGeom>
        </p:spPr>
      </p:pic>
      <p:pic>
        <p:nvPicPr>
          <p:cNvPr id="7" name="Picture 6">
            <a:extLst>
              <a:ext uri="{FF2B5EF4-FFF2-40B4-BE49-F238E27FC236}">
                <a16:creationId xmlns:a16="http://schemas.microsoft.com/office/drawing/2014/main" id="{30F87221-955F-4035-AD5A-912CF091A2F3}"/>
              </a:ext>
            </a:extLst>
          </p:cNvPr>
          <p:cNvPicPr>
            <a:picLocks noChangeAspect="1"/>
          </p:cNvPicPr>
          <p:nvPr/>
        </p:nvPicPr>
        <p:blipFill>
          <a:blip r:embed="rId3"/>
          <a:stretch>
            <a:fillRect/>
          </a:stretch>
        </p:blipFill>
        <p:spPr>
          <a:xfrm>
            <a:off x="737836" y="2557757"/>
            <a:ext cx="2107485" cy="2447925"/>
          </a:xfrm>
          <a:prstGeom prst="rect">
            <a:avLst/>
          </a:prstGeom>
        </p:spPr>
      </p:pic>
      <p:sp>
        <p:nvSpPr>
          <p:cNvPr id="8" name="Text Placeholder 7">
            <a:extLst>
              <a:ext uri="{FF2B5EF4-FFF2-40B4-BE49-F238E27FC236}">
                <a16:creationId xmlns:a16="http://schemas.microsoft.com/office/drawing/2014/main" id="{39797FA3-276C-4619-BD4A-EE814BC35BEB}"/>
              </a:ext>
            </a:extLst>
          </p:cNvPr>
          <p:cNvSpPr txBox="1">
            <a:spLocks/>
          </p:cNvSpPr>
          <p:nvPr/>
        </p:nvSpPr>
        <p:spPr>
          <a:xfrm>
            <a:off x="8782692" y="793238"/>
            <a:ext cx="2471051" cy="677334"/>
          </a:xfrm>
          <a:prstGeom prst="rect">
            <a:avLst/>
          </a:prstGeom>
          <a:noFill/>
        </p:spPr>
        <p:txBody>
          <a:bodyPr vert="horz" lIns="91440" tIns="45720" rIns="91440" bIns="45720" rtlCol="0" anchor="ctr">
            <a:no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000" b="0" kern="1200" cap="all" baseline="0">
                <a:solidFill>
                  <a:srgbClr val="005B94"/>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2000" b="1"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800" b="1"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9pPr>
          </a:lstStyle>
          <a:p>
            <a:pPr fontAlgn="auto"/>
            <a:r>
              <a:rPr lang="en-US" sz="2800" cap="none" dirty="0">
                <a:solidFill>
                  <a:schemeClr val="tx1"/>
                </a:solidFill>
              </a:rPr>
              <a:t>Consumption</a:t>
            </a:r>
          </a:p>
        </p:txBody>
      </p:sp>
      <p:pic>
        <p:nvPicPr>
          <p:cNvPr id="9" name="Picture 8">
            <a:extLst>
              <a:ext uri="{FF2B5EF4-FFF2-40B4-BE49-F238E27FC236}">
                <a16:creationId xmlns:a16="http://schemas.microsoft.com/office/drawing/2014/main" id="{C1FB3165-F8A2-45BD-929C-22A449B7BF06}"/>
              </a:ext>
            </a:extLst>
          </p:cNvPr>
          <p:cNvPicPr>
            <a:picLocks noChangeAspect="1"/>
          </p:cNvPicPr>
          <p:nvPr/>
        </p:nvPicPr>
        <p:blipFill>
          <a:blip r:embed="rId4"/>
          <a:stretch>
            <a:fillRect/>
          </a:stretch>
        </p:blipFill>
        <p:spPr>
          <a:xfrm>
            <a:off x="8646618" y="1365279"/>
            <a:ext cx="2743200" cy="1666875"/>
          </a:xfrm>
          <a:prstGeom prst="rect">
            <a:avLst/>
          </a:prstGeom>
        </p:spPr>
      </p:pic>
      <p:pic>
        <p:nvPicPr>
          <p:cNvPr id="12" name="Picture 11">
            <a:extLst>
              <a:ext uri="{FF2B5EF4-FFF2-40B4-BE49-F238E27FC236}">
                <a16:creationId xmlns:a16="http://schemas.microsoft.com/office/drawing/2014/main" id="{6B3C5B68-6217-4715-B17D-0E9855B4D71C}"/>
              </a:ext>
            </a:extLst>
          </p:cNvPr>
          <p:cNvPicPr>
            <a:picLocks noChangeAspect="1"/>
          </p:cNvPicPr>
          <p:nvPr/>
        </p:nvPicPr>
        <p:blipFill>
          <a:blip r:embed="rId5"/>
          <a:stretch>
            <a:fillRect/>
          </a:stretch>
        </p:blipFill>
        <p:spPr>
          <a:xfrm>
            <a:off x="7758459" y="3552307"/>
            <a:ext cx="2276475" cy="2009775"/>
          </a:xfrm>
          <a:prstGeom prst="rect">
            <a:avLst/>
          </a:prstGeom>
        </p:spPr>
      </p:pic>
      <p:pic>
        <p:nvPicPr>
          <p:cNvPr id="13" name="Picture 12">
            <a:extLst>
              <a:ext uri="{FF2B5EF4-FFF2-40B4-BE49-F238E27FC236}">
                <a16:creationId xmlns:a16="http://schemas.microsoft.com/office/drawing/2014/main" id="{02A48BD2-EE13-42B7-9973-FB30CD21A7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34307" y="3429000"/>
            <a:ext cx="2383911" cy="2360072"/>
          </a:xfrm>
          <a:prstGeom prst="rect">
            <a:avLst/>
          </a:prstGeom>
        </p:spPr>
      </p:pic>
    </p:spTree>
    <p:extLst>
      <p:ext uri="{BB962C8B-B14F-4D97-AF65-F5344CB8AC3E}">
        <p14:creationId xmlns:p14="http://schemas.microsoft.com/office/powerpoint/2010/main" val="3033643311"/>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4E471-1B58-407C-BCCC-B92AD7F364A7}"/>
              </a:ext>
            </a:extLst>
          </p:cNvPr>
          <p:cNvSpPr>
            <a:spLocks noGrp="1"/>
          </p:cNvSpPr>
          <p:nvPr>
            <p:ph type="title"/>
          </p:nvPr>
        </p:nvSpPr>
        <p:spPr>
          <a:xfrm>
            <a:off x="199332" y="273686"/>
            <a:ext cx="8220075" cy="1196440"/>
          </a:xfrm>
          <a:solidFill>
            <a:schemeClr val="bg1"/>
          </a:solidFill>
        </p:spPr>
        <p:txBody>
          <a:bodyPr/>
          <a:lstStyle/>
          <a:p>
            <a:pPr algn="l"/>
            <a:r>
              <a:rPr lang="en-US" dirty="0"/>
              <a:t>Colorado Law: Recreational Basics</a:t>
            </a:r>
          </a:p>
        </p:txBody>
      </p:sp>
      <p:sp>
        <p:nvSpPr>
          <p:cNvPr id="4" name="Content Placeholder 2">
            <a:extLst>
              <a:ext uri="{FF2B5EF4-FFF2-40B4-BE49-F238E27FC236}">
                <a16:creationId xmlns:a16="http://schemas.microsoft.com/office/drawing/2014/main" id="{39F55B81-B062-4C10-988F-E631977EE774}"/>
              </a:ext>
            </a:extLst>
          </p:cNvPr>
          <p:cNvSpPr>
            <a:spLocks noGrp="1"/>
          </p:cNvSpPr>
          <p:nvPr>
            <p:ph idx="1"/>
          </p:nvPr>
        </p:nvSpPr>
        <p:spPr>
          <a:xfrm>
            <a:off x="415638" y="1356360"/>
            <a:ext cx="10956173" cy="4554061"/>
          </a:xfrm>
        </p:spPr>
        <p:txBody>
          <a:bodyPr>
            <a:normAutofit fontScale="85000" lnSpcReduction="10000"/>
          </a:bodyPr>
          <a:lstStyle/>
          <a:p>
            <a:pPr>
              <a:buFont typeface="Arial" panose="020B0604020202020204" pitchFamily="34" charset="0"/>
              <a:buChar char="•"/>
            </a:pPr>
            <a:r>
              <a:rPr lang="en-US" dirty="0"/>
              <a:t>Purchasing Limits, Possession and Consumption</a:t>
            </a:r>
          </a:p>
          <a:p>
            <a:pPr lvl="1">
              <a:buSzPct val="80000"/>
              <a:buFont typeface="Courier New" panose="02070309020205020404" pitchFamily="49" charset="0"/>
              <a:buChar char="o"/>
            </a:pPr>
            <a:r>
              <a:rPr lang="en-US" dirty="0"/>
              <a:t>Purchasing limit is one ounce (28 grams) in a single transaction (1 gram/10mg THC is a typical “serving”)</a:t>
            </a:r>
          </a:p>
          <a:p>
            <a:pPr lvl="1">
              <a:buSzPct val="80000"/>
              <a:buFont typeface="Courier New" panose="02070309020205020404" pitchFamily="49" charset="0"/>
              <a:buChar char="o"/>
            </a:pPr>
            <a:r>
              <a:rPr lang="en-US" dirty="0"/>
              <a:t>Legal possession limited to one ounce</a:t>
            </a:r>
          </a:p>
          <a:p>
            <a:pPr lvl="1">
              <a:buSzPct val="80000"/>
              <a:buFont typeface="Courier New" panose="02070309020205020404" pitchFamily="49" charset="0"/>
              <a:buChar char="o"/>
            </a:pPr>
            <a:r>
              <a:rPr lang="en-US" dirty="0"/>
              <a:t>Public consumption (smoking, eating, etc.) is NOT permitted, nor is use on federal land</a:t>
            </a:r>
          </a:p>
          <a:p>
            <a:pPr lvl="2">
              <a:buSzPct val="80000"/>
              <a:buFont typeface="Arial" panose="020B0604020202020204" pitchFamily="34" charset="0"/>
              <a:buChar char="•"/>
            </a:pPr>
            <a:r>
              <a:rPr lang="en-US" dirty="0"/>
              <a:t>Use of edibles and vaping in public is prevalent, but not legal per se</a:t>
            </a:r>
          </a:p>
          <a:p>
            <a:pPr lvl="2">
              <a:buSzPct val="80000"/>
              <a:buFont typeface="Arial" panose="020B0604020202020204" pitchFamily="34" charset="0"/>
              <a:buChar char="•"/>
            </a:pPr>
            <a:r>
              <a:rPr lang="en-US" dirty="0"/>
              <a:t>State law prohibits liquor stores from also having a dispensary license</a:t>
            </a:r>
          </a:p>
          <a:p>
            <a:pPr lvl="2">
              <a:buSzPct val="80000"/>
              <a:buFont typeface="Arial" panose="020B0604020202020204" pitchFamily="34" charset="0"/>
              <a:buChar char="•"/>
            </a:pPr>
            <a:r>
              <a:rPr lang="en-US" dirty="0"/>
              <a:t>State law prohibits consumption at a dispensary</a:t>
            </a:r>
          </a:p>
          <a:p>
            <a:pPr lvl="2">
              <a:buSzPct val="80000"/>
              <a:buFont typeface="Arial" panose="020B0604020202020204" pitchFamily="34" charset="0"/>
              <a:buChar char="•"/>
            </a:pPr>
            <a:r>
              <a:rPr lang="en-US" dirty="0"/>
              <a:t>Denver Initiative 300 (2016): allows permit for for limited public consumption at private clubs and events</a:t>
            </a:r>
          </a:p>
          <a:p>
            <a:pPr>
              <a:buFont typeface="Arial" panose="020B0604020202020204" pitchFamily="34" charset="0"/>
              <a:buChar char="•"/>
            </a:pPr>
            <a:r>
              <a:rPr lang="en-US" dirty="0"/>
              <a:t>Packaging Rules</a:t>
            </a:r>
          </a:p>
          <a:p>
            <a:pPr lvl="1">
              <a:buSzPct val="80000"/>
              <a:buFont typeface="Courier New" panose="02070309020205020404" pitchFamily="49" charset="0"/>
              <a:buChar char="o"/>
            </a:pPr>
            <a:r>
              <a:rPr lang="en-US" dirty="0"/>
              <a:t>All packaging requires universal symbol </a:t>
            </a:r>
          </a:p>
          <a:p>
            <a:pPr lvl="1">
              <a:buSzPct val="80000"/>
              <a:buFont typeface="Courier New" panose="02070309020205020404" pitchFamily="49" charset="0"/>
              <a:buChar char="o"/>
            </a:pPr>
            <a:r>
              <a:rPr lang="en-US" dirty="0"/>
              <a:t>Child protection efforts</a:t>
            </a:r>
          </a:p>
          <a:p>
            <a:pPr lvl="2">
              <a:buSzPct val="80000"/>
              <a:buFont typeface="Courier New" panose="02070309020205020404" pitchFamily="49" charset="0"/>
              <a:buChar char="o"/>
            </a:pPr>
            <a:r>
              <a:rPr lang="en-US" dirty="0"/>
              <a:t>Must be child-resistant</a:t>
            </a:r>
          </a:p>
          <a:p>
            <a:pPr lvl="2">
              <a:buSzPct val="80000"/>
              <a:buFont typeface="Courier New" panose="02070309020205020404" pitchFamily="49" charset="0"/>
              <a:buChar char="o"/>
            </a:pPr>
            <a:r>
              <a:rPr lang="en-US" dirty="0"/>
              <a:t>Must say “Contains Marijuana.  Keep out of the reach of children.” </a:t>
            </a:r>
          </a:p>
          <a:p>
            <a:pPr lvl="2">
              <a:buSzPct val="80000"/>
              <a:buFont typeface="Courier New" panose="02070309020205020404" pitchFamily="49" charset="0"/>
              <a:buChar char="o"/>
            </a:pPr>
            <a:r>
              <a:rPr lang="en-US" dirty="0"/>
              <a:t>May not say “candy” or “candies”</a:t>
            </a:r>
          </a:p>
          <a:p>
            <a:pPr lvl="2"/>
            <a:endParaRPr lang="en-US" dirty="0"/>
          </a:p>
          <a:p>
            <a:endParaRPr lang="en-US" dirty="0"/>
          </a:p>
          <a:p>
            <a:endParaRPr lang="en-US" dirty="0"/>
          </a:p>
          <a:p>
            <a:endParaRPr lang="en-US" dirty="0"/>
          </a:p>
        </p:txBody>
      </p:sp>
      <p:pic>
        <p:nvPicPr>
          <p:cNvPr id="5" name="Picture 2" descr="https://s3.amazonaws.com/screensteps_live/image_assets/assets/001/895/870/original/0d6e7ae5-ff97-4f98-bf1f-2e5112dbeb7a.png?1536354615">
            <a:extLst>
              <a:ext uri="{FF2B5EF4-FFF2-40B4-BE49-F238E27FC236}">
                <a16:creationId xmlns:a16="http://schemas.microsoft.com/office/drawing/2014/main" id="{361CCD99-56A0-4D58-9089-E58CA88A1C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5041" y="4206240"/>
            <a:ext cx="3907991" cy="129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74256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Updates to Measure Removal Factors</a:t>
            </a:r>
          </a:p>
        </p:txBody>
      </p:sp>
      <p:sp>
        <p:nvSpPr>
          <p:cNvPr id="3" name="Content Placeholder 2"/>
          <p:cNvSpPr>
            <a:spLocks noGrp="1"/>
          </p:cNvSpPr>
          <p:nvPr>
            <p:ph idx="1"/>
          </p:nvPr>
        </p:nvSpPr>
        <p:spPr>
          <a:xfrm>
            <a:off x="395437" y="970368"/>
            <a:ext cx="11796563" cy="4351338"/>
          </a:xfrm>
        </p:spPr>
        <p:txBody>
          <a:bodyPr>
            <a:noAutofit/>
          </a:bodyPr>
          <a:lstStyle/>
          <a:p>
            <a:pPr lvl="0"/>
            <a:r>
              <a:rPr lang="en-US" sz="2000" dirty="0"/>
              <a:t>Factor 1: Measure performance among providers is so high and unvarying that meaningful distinctions in improvements in performance can no longer be made (measure is “topped out”).</a:t>
            </a:r>
          </a:p>
          <a:p>
            <a:pPr lvl="0"/>
            <a:r>
              <a:rPr lang="en-US" sz="2000" dirty="0"/>
              <a:t>Factor 2: Performance or improvement on a measure does not result in better patient outcomes.</a:t>
            </a:r>
          </a:p>
          <a:p>
            <a:pPr lvl="0"/>
            <a:r>
              <a:rPr lang="en-US" sz="2000" dirty="0"/>
              <a:t>Factor 3: The measure does not align with current clinical guidelines or practice.</a:t>
            </a:r>
          </a:p>
          <a:p>
            <a:pPr lvl="0"/>
            <a:r>
              <a:rPr lang="en-US" sz="2000" dirty="0"/>
              <a:t>Factor 4: A more broadly applicable measure (across settings, populations, or conditions) for the particular topic is available.</a:t>
            </a:r>
          </a:p>
          <a:p>
            <a:pPr lvl="0"/>
            <a:r>
              <a:rPr lang="en-US" sz="2000" dirty="0"/>
              <a:t>Factor 5: A measure that is more proximal in time to desired patient outcomes for the particular topic is available.</a:t>
            </a:r>
          </a:p>
          <a:p>
            <a:pPr lvl="0"/>
            <a:r>
              <a:rPr lang="en-US" sz="2000" dirty="0"/>
              <a:t>Factor 6: A measure that is more strongly associated with desired patient outcomes for the particular topic is available.</a:t>
            </a:r>
          </a:p>
          <a:p>
            <a:pPr lvl="0"/>
            <a:r>
              <a:rPr lang="en-US" sz="2000" dirty="0"/>
              <a:t>Factor 7: Collection or public reporting of a measure leads to negative unintended consequences other than patient harm.</a:t>
            </a:r>
          </a:p>
          <a:p>
            <a:pPr lvl="0"/>
            <a:r>
              <a:rPr lang="en-US" sz="2000" b="1" dirty="0">
                <a:solidFill>
                  <a:srgbClr val="FF0000"/>
                </a:solidFill>
              </a:rPr>
              <a:t>NEW: </a:t>
            </a:r>
            <a:r>
              <a:rPr lang="en-US" sz="2000" dirty="0">
                <a:solidFill>
                  <a:srgbClr val="FF0000"/>
                </a:solidFill>
              </a:rPr>
              <a:t>Factor 8: the costs associated with a measure outweigh the benefit of its continued use in the program.</a:t>
            </a:r>
          </a:p>
        </p:txBody>
      </p:sp>
    </p:spTree>
    <p:extLst>
      <p:ext uri="{BB962C8B-B14F-4D97-AF65-F5344CB8AC3E}">
        <p14:creationId xmlns:p14="http://schemas.microsoft.com/office/powerpoint/2010/main" val="1514022107"/>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4E471-1B58-407C-BCCC-B92AD7F364A7}"/>
              </a:ext>
            </a:extLst>
          </p:cNvPr>
          <p:cNvSpPr>
            <a:spLocks noGrp="1"/>
          </p:cNvSpPr>
          <p:nvPr>
            <p:ph type="title"/>
          </p:nvPr>
        </p:nvSpPr>
        <p:spPr>
          <a:xfrm>
            <a:off x="199332" y="273686"/>
            <a:ext cx="8220075" cy="1196440"/>
          </a:xfrm>
          <a:solidFill>
            <a:schemeClr val="bg1"/>
          </a:solidFill>
        </p:spPr>
        <p:txBody>
          <a:bodyPr/>
          <a:lstStyle/>
          <a:p>
            <a:pPr algn="l"/>
            <a:r>
              <a:rPr lang="en-US" dirty="0"/>
              <a:t>Colorado Law: Recreational Basics</a:t>
            </a:r>
          </a:p>
        </p:txBody>
      </p:sp>
      <p:sp>
        <p:nvSpPr>
          <p:cNvPr id="7" name="Content Placeholder 2">
            <a:extLst>
              <a:ext uri="{FF2B5EF4-FFF2-40B4-BE49-F238E27FC236}">
                <a16:creationId xmlns:a16="http://schemas.microsoft.com/office/drawing/2014/main" id="{41EE0A66-117A-48DD-B20A-C20B2D904D07}"/>
              </a:ext>
            </a:extLst>
          </p:cNvPr>
          <p:cNvSpPr>
            <a:spLocks noGrp="1"/>
          </p:cNvSpPr>
          <p:nvPr>
            <p:ph idx="1"/>
          </p:nvPr>
        </p:nvSpPr>
        <p:spPr>
          <a:xfrm>
            <a:off x="379789" y="1401351"/>
            <a:ext cx="11582399" cy="4554061"/>
          </a:xfrm>
        </p:spPr>
        <p:txBody>
          <a:bodyPr>
            <a:normAutofit fontScale="92500" lnSpcReduction="10000"/>
          </a:bodyPr>
          <a:lstStyle/>
          <a:p>
            <a:pPr>
              <a:buFont typeface="Arial" panose="020B0604020202020204" pitchFamily="34" charset="0"/>
              <a:buChar char="•"/>
            </a:pPr>
            <a:r>
              <a:rPr lang="en-US" dirty="0"/>
              <a:t>Driving Under the Influence of Drugs (DUID) Laws</a:t>
            </a:r>
          </a:p>
          <a:p>
            <a:pPr lvl="1">
              <a:buSzPct val="80000"/>
              <a:buFont typeface="Courier New" panose="02070309020205020404" pitchFamily="49" charset="0"/>
              <a:buChar char="o"/>
            </a:pPr>
            <a:r>
              <a:rPr lang="en-US" dirty="0"/>
              <a:t>Legal limit is five nanograms THC per liter of blood</a:t>
            </a:r>
          </a:p>
          <a:p>
            <a:pPr lvl="1">
              <a:buSzPct val="80000"/>
              <a:buFont typeface="Courier New" panose="02070309020205020404" pitchFamily="49" charset="0"/>
              <a:buChar char="o"/>
            </a:pPr>
            <a:r>
              <a:rPr lang="en-US" dirty="0"/>
              <a:t>Actual impairment is highly variable: when MJ consumed, what kind, heaviness of use</a:t>
            </a:r>
          </a:p>
          <a:p>
            <a:pPr lvl="1">
              <a:buSzPct val="80000"/>
              <a:buFont typeface="Courier New" panose="02070309020205020404" pitchFamily="49" charset="0"/>
              <a:buChar char="o"/>
            </a:pPr>
            <a:r>
              <a:rPr lang="en-US" dirty="0"/>
              <a:t>Tests do not measure impairment, just presence of THC</a:t>
            </a:r>
          </a:p>
          <a:p>
            <a:pPr marL="201168" lvl="1" indent="0">
              <a:buSzPct val="80000"/>
              <a:buNone/>
            </a:pPr>
            <a:endParaRPr lang="en-US" dirty="0"/>
          </a:p>
          <a:p>
            <a:pPr>
              <a:buFont typeface="Arial" panose="020B0604020202020204" pitchFamily="34" charset="0"/>
              <a:buChar char="•"/>
            </a:pPr>
            <a:r>
              <a:rPr lang="en-US" dirty="0"/>
              <a:t>“Seed to Sale” Tracking</a:t>
            </a:r>
          </a:p>
          <a:p>
            <a:pPr lvl="1">
              <a:buSzPct val="80000"/>
              <a:buFont typeface="Courier New" panose="02070309020205020404" pitchFamily="49" charset="0"/>
              <a:buChar char="o"/>
            </a:pPr>
            <a:r>
              <a:rPr lang="en-US" dirty="0"/>
              <a:t>Individual product tracked from grow facility to manufacturer to retailer to purchaser</a:t>
            </a:r>
          </a:p>
          <a:p>
            <a:pPr marL="201168" lvl="1" indent="0">
              <a:buSzPct val="80000"/>
              <a:buNone/>
            </a:pPr>
            <a:endParaRPr lang="en-US" dirty="0"/>
          </a:p>
          <a:p>
            <a:pPr>
              <a:buFont typeface="Arial" panose="020B0604020202020204" pitchFamily="34" charset="0"/>
              <a:buChar char="•"/>
            </a:pPr>
            <a:r>
              <a:rPr lang="en-US" dirty="0"/>
              <a:t>Transport &amp; Federal Law</a:t>
            </a:r>
          </a:p>
          <a:p>
            <a:pPr lvl="1">
              <a:buSzPct val="80000"/>
              <a:buFont typeface="Courier New" panose="02070309020205020404" pitchFamily="49" charset="0"/>
              <a:buChar char="o"/>
            </a:pPr>
            <a:r>
              <a:rPr lang="en-US" dirty="0"/>
              <a:t>MJ is subject to state “open container” laws while driving</a:t>
            </a:r>
          </a:p>
          <a:p>
            <a:pPr lvl="1">
              <a:buSzPct val="80000"/>
              <a:buFont typeface="Courier New" panose="02070309020205020404" pitchFamily="49" charset="0"/>
              <a:buChar char="o"/>
            </a:pPr>
            <a:r>
              <a:rPr lang="en-US" dirty="0"/>
              <a:t>It is illegal to transport MJ across state lines, including via mail</a:t>
            </a:r>
          </a:p>
          <a:p>
            <a:pPr lvl="1">
              <a:buSzPct val="80000"/>
              <a:buFont typeface="Courier New" panose="02070309020205020404" pitchFamily="49" charset="0"/>
              <a:buChar char="o"/>
            </a:pPr>
            <a:r>
              <a:rPr lang="en-US" dirty="0"/>
              <a:t>Possession and use are prohibited on federal lands</a:t>
            </a:r>
          </a:p>
          <a:p>
            <a:pPr lvl="2"/>
            <a:endParaRPr lang="en-US" dirty="0"/>
          </a:p>
          <a:p>
            <a:endParaRPr lang="en-US" dirty="0"/>
          </a:p>
          <a:p>
            <a:endParaRPr lang="en-US" dirty="0"/>
          </a:p>
          <a:p>
            <a:endParaRPr lang="en-US" dirty="0"/>
          </a:p>
        </p:txBody>
      </p:sp>
    </p:spTree>
    <p:extLst>
      <p:ext uri="{BB962C8B-B14F-4D97-AF65-F5344CB8AC3E}">
        <p14:creationId xmlns:p14="http://schemas.microsoft.com/office/powerpoint/2010/main" val="88767857"/>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4E471-1B58-407C-BCCC-B92AD7F364A7}"/>
              </a:ext>
            </a:extLst>
          </p:cNvPr>
          <p:cNvSpPr>
            <a:spLocks noGrp="1"/>
          </p:cNvSpPr>
          <p:nvPr>
            <p:ph type="title"/>
          </p:nvPr>
        </p:nvSpPr>
        <p:spPr>
          <a:xfrm>
            <a:off x="199332" y="273686"/>
            <a:ext cx="8220075" cy="1196440"/>
          </a:xfrm>
          <a:solidFill>
            <a:schemeClr val="bg1"/>
          </a:solidFill>
        </p:spPr>
        <p:txBody>
          <a:bodyPr/>
          <a:lstStyle/>
          <a:p>
            <a:pPr algn="l"/>
            <a:r>
              <a:rPr lang="en-US" dirty="0"/>
              <a:t>What has this meant to Colorado?</a:t>
            </a:r>
          </a:p>
        </p:txBody>
      </p:sp>
      <p:sp>
        <p:nvSpPr>
          <p:cNvPr id="6" name="Content Placeholder 2">
            <a:extLst>
              <a:ext uri="{FF2B5EF4-FFF2-40B4-BE49-F238E27FC236}">
                <a16:creationId xmlns:a16="http://schemas.microsoft.com/office/drawing/2014/main" id="{2896E068-4A79-481B-B792-9790C59DD847}"/>
              </a:ext>
            </a:extLst>
          </p:cNvPr>
          <p:cNvSpPr>
            <a:spLocks noGrp="1"/>
          </p:cNvSpPr>
          <p:nvPr>
            <p:ph idx="1"/>
          </p:nvPr>
        </p:nvSpPr>
        <p:spPr>
          <a:xfrm>
            <a:off x="344285" y="1498814"/>
            <a:ext cx="4610100" cy="731520"/>
          </a:xfrm>
        </p:spPr>
        <p:txBody>
          <a:bodyPr>
            <a:normAutofit/>
          </a:bodyPr>
          <a:lstStyle/>
          <a:p>
            <a:pPr>
              <a:buFont typeface="Arial" panose="020B0604020202020204" pitchFamily="34" charset="0"/>
              <a:buChar char="•"/>
            </a:pPr>
            <a:r>
              <a:rPr lang="en-US" dirty="0"/>
              <a:t>Sales &amp; Tax Revenue</a:t>
            </a:r>
          </a:p>
          <a:p>
            <a:pPr marL="0" indent="0">
              <a:buNone/>
            </a:pPr>
            <a:endParaRPr lang="en-US" sz="1600" dirty="0"/>
          </a:p>
          <a:p>
            <a:pPr marL="0" indent="0">
              <a:buNone/>
            </a:pPr>
            <a:endParaRPr lang="en-US" dirty="0"/>
          </a:p>
          <a:p>
            <a:endParaRPr lang="en-US" dirty="0"/>
          </a:p>
          <a:p>
            <a:endParaRPr lang="en-US" dirty="0"/>
          </a:p>
        </p:txBody>
      </p:sp>
      <p:pic>
        <p:nvPicPr>
          <p:cNvPr id="8" name="Picture 7">
            <a:extLst>
              <a:ext uri="{FF2B5EF4-FFF2-40B4-BE49-F238E27FC236}">
                <a16:creationId xmlns:a16="http://schemas.microsoft.com/office/drawing/2014/main" id="{0710CACF-0CE2-469C-A071-5F7B47F8FF6D}"/>
              </a:ext>
            </a:extLst>
          </p:cNvPr>
          <p:cNvPicPr>
            <a:picLocks noChangeAspect="1"/>
          </p:cNvPicPr>
          <p:nvPr/>
        </p:nvPicPr>
        <p:blipFill rotWithShape="1">
          <a:blip r:embed="rId2"/>
          <a:srcRect t="10805" r="11465" b="6355"/>
          <a:stretch/>
        </p:blipFill>
        <p:spPr>
          <a:xfrm>
            <a:off x="8808805" y="2547790"/>
            <a:ext cx="2819378" cy="1483883"/>
          </a:xfrm>
          <a:prstGeom prst="rect">
            <a:avLst/>
          </a:prstGeom>
        </p:spPr>
      </p:pic>
      <p:graphicFrame>
        <p:nvGraphicFramePr>
          <p:cNvPr id="9" name="Table 8">
            <a:extLst>
              <a:ext uri="{FF2B5EF4-FFF2-40B4-BE49-F238E27FC236}">
                <a16:creationId xmlns:a16="http://schemas.microsoft.com/office/drawing/2014/main" id="{2696E19F-8166-41E9-B7A8-F0C3D7006BD4}"/>
              </a:ext>
            </a:extLst>
          </p:cNvPr>
          <p:cNvGraphicFramePr>
            <a:graphicFrameLocks noGrp="1"/>
          </p:cNvGraphicFramePr>
          <p:nvPr>
            <p:extLst>
              <p:ext uri="{D42A27DB-BD31-4B8C-83A1-F6EECF244321}">
                <p14:modId xmlns:p14="http://schemas.microsoft.com/office/powerpoint/2010/main" val="2791683560"/>
              </p:ext>
            </p:extLst>
          </p:nvPr>
        </p:nvGraphicFramePr>
        <p:xfrm>
          <a:off x="575569" y="2061556"/>
          <a:ext cx="3733800" cy="1524000"/>
        </p:xfrm>
        <a:graphic>
          <a:graphicData uri="http://schemas.openxmlformats.org/drawingml/2006/table">
            <a:tbl>
              <a:tblPr firstRow="1" bandRow="1">
                <a:tableStyleId>{5C22544A-7EE6-4342-B048-85BDC9FD1C3A}</a:tableStyleId>
              </a:tblPr>
              <a:tblGrid>
                <a:gridCol w="728546">
                  <a:extLst>
                    <a:ext uri="{9D8B030D-6E8A-4147-A177-3AD203B41FA5}">
                      <a16:colId xmlns:a16="http://schemas.microsoft.com/office/drawing/2014/main" val="1124010671"/>
                    </a:ext>
                  </a:extLst>
                </a:gridCol>
                <a:gridCol w="1457093">
                  <a:extLst>
                    <a:ext uri="{9D8B030D-6E8A-4147-A177-3AD203B41FA5}">
                      <a16:colId xmlns:a16="http://schemas.microsoft.com/office/drawing/2014/main" val="1045292869"/>
                    </a:ext>
                  </a:extLst>
                </a:gridCol>
                <a:gridCol w="1548161">
                  <a:extLst>
                    <a:ext uri="{9D8B030D-6E8A-4147-A177-3AD203B41FA5}">
                      <a16:colId xmlns:a16="http://schemas.microsoft.com/office/drawing/2014/main" val="1835753279"/>
                    </a:ext>
                  </a:extLst>
                </a:gridCol>
              </a:tblGrid>
              <a:tr h="228600">
                <a:tc>
                  <a:txBody>
                    <a:bodyPr/>
                    <a:lstStyle/>
                    <a:p>
                      <a:r>
                        <a:rPr lang="en-US" sz="1400" dirty="0"/>
                        <a:t>Year</a:t>
                      </a:r>
                    </a:p>
                  </a:txBody>
                  <a:tcPr/>
                </a:tc>
                <a:tc>
                  <a:txBody>
                    <a:bodyPr/>
                    <a:lstStyle/>
                    <a:p>
                      <a:r>
                        <a:rPr lang="en-US" sz="1400" dirty="0"/>
                        <a:t>Sales</a:t>
                      </a:r>
                    </a:p>
                  </a:txBody>
                  <a:tcPr/>
                </a:tc>
                <a:tc>
                  <a:txBody>
                    <a:bodyPr/>
                    <a:lstStyle/>
                    <a:p>
                      <a:r>
                        <a:rPr lang="en-US" sz="1400" dirty="0"/>
                        <a:t>State Tax Revenue</a:t>
                      </a:r>
                    </a:p>
                  </a:txBody>
                  <a:tcPr/>
                </a:tc>
                <a:extLst>
                  <a:ext uri="{0D108BD9-81ED-4DB2-BD59-A6C34878D82A}">
                    <a16:rowId xmlns:a16="http://schemas.microsoft.com/office/drawing/2014/main" val="586525664"/>
                  </a:ext>
                </a:extLst>
              </a:tr>
              <a:tr h="228600">
                <a:tc>
                  <a:txBody>
                    <a:bodyPr/>
                    <a:lstStyle/>
                    <a:p>
                      <a:r>
                        <a:rPr lang="en-US" sz="1400" dirty="0"/>
                        <a:t>2014</a:t>
                      </a:r>
                    </a:p>
                  </a:txBody>
                  <a:tcPr/>
                </a:tc>
                <a:tc>
                  <a:txBody>
                    <a:bodyPr/>
                    <a:lstStyle/>
                    <a:p>
                      <a:r>
                        <a:rPr lang="en-US" sz="1400" dirty="0"/>
                        <a:t>$683.5 million</a:t>
                      </a:r>
                    </a:p>
                  </a:txBody>
                  <a:tcPr/>
                </a:tc>
                <a:tc>
                  <a:txBody>
                    <a:bodyPr/>
                    <a:lstStyle/>
                    <a:p>
                      <a:r>
                        <a:rPr lang="en-US" sz="1400" dirty="0"/>
                        <a:t>67.6 million</a:t>
                      </a:r>
                    </a:p>
                  </a:txBody>
                  <a:tcPr/>
                </a:tc>
                <a:extLst>
                  <a:ext uri="{0D108BD9-81ED-4DB2-BD59-A6C34878D82A}">
                    <a16:rowId xmlns:a16="http://schemas.microsoft.com/office/drawing/2014/main" val="2645492613"/>
                  </a:ext>
                </a:extLst>
              </a:tr>
              <a:tr h="0">
                <a:tc>
                  <a:txBody>
                    <a:bodyPr/>
                    <a:lstStyle/>
                    <a:p>
                      <a:r>
                        <a:rPr lang="en-US" sz="1400" dirty="0"/>
                        <a:t>2015</a:t>
                      </a:r>
                    </a:p>
                  </a:txBody>
                  <a:tcPr/>
                </a:tc>
                <a:tc>
                  <a:txBody>
                    <a:bodyPr/>
                    <a:lstStyle/>
                    <a:p>
                      <a:r>
                        <a:rPr lang="en-US" sz="1400" dirty="0"/>
                        <a:t>$995.6 million</a:t>
                      </a:r>
                    </a:p>
                  </a:txBody>
                  <a:tcPr/>
                </a:tc>
                <a:tc>
                  <a:txBody>
                    <a:bodyPr/>
                    <a:lstStyle/>
                    <a:p>
                      <a:r>
                        <a:rPr lang="en-US" sz="1400" dirty="0"/>
                        <a:t>130.4 million</a:t>
                      </a:r>
                    </a:p>
                  </a:txBody>
                  <a:tcPr/>
                </a:tc>
                <a:extLst>
                  <a:ext uri="{0D108BD9-81ED-4DB2-BD59-A6C34878D82A}">
                    <a16:rowId xmlns:a16="http://schemas.microsoft.com/office/drawing/2014/main" val="2768187622"/>
                  </a:ext>
                </a:extLst>
              </a:tr>
              <a:tr h="228600">
                <a:tc>
                  <a:txBody>
                    <a:bodyPr/>
                    <a:lstStyle/>
                    <a:p>
                      <a:r>
                        <a:rPr lang="en-US" sz="1400" dirty="0"/>
                        <a:t>2016</a:t>
                      </a:r>
                    </a:p>
                  </a:txBody>
                  <a:tcPr/>
                </a:tc>
                <a:tc>
                  <a:txBody>
                    <a:bodyPr/>
                    <a:lstStyle/>
                    <a:p>
                      <a:r>
                        <a:rPr lang="en-US" sz="1400" dirty="0"/>
                        <a:t>$1.3 billion</a:t>
                      </a:r>
                    </a:p>
                  </a:txBody>
                  <a:tcPr/>
                </a:tc>
                <a:tc>
                  <a:txBody>
                    <a:bodyPr/>
                    <a:lstStyle/>
                    <a:p>
                      <a:r>
                        <a:rPr lang="en-US" sz="1400" dirty="0"/>
                        <a:t>193.6 million</a:t>
                      </a:r>
                    </a:p>
                  </a:txBody>
                  <a:tcPr/>
                </a:tc>
                <a:extLst>
                  <a:ext uri="{0D108BD9-81ED-4DB2-BD59-A6C34878D82A}">
                    <a16:rowId xmlns:a16="http://schemas.microsoft.com/office/drawing/2014/main" val="850469281"/>
                  </a:ext>
                </a:extLst>
              </a:tr>
              <a:tr h="228600">
                <a:tc>
                  <a:txBody>
                    <a:bodyPr/>
                    <a:lstStyle/>
                    <a:p>
                      <a:r>
                        <a:rPr lang="en-US" sz="1400" dirty="0"/>
                        <a:t>2017</a:t>
                      </a:r>
                    </a:p>
                  </a:txBody>
                  <a:tcPr/>
                </a:tc>
                <a:tc>
                  <a:txBody>
                    <a:bodyPr/>
                    <a:lstStyle/>
                    <a:p>
                      <a:r>
                        <a:rPr lang="en-US" sz="1400" dirty="0"/>
                        <a:t>$1.5 billion</a:t>
                      </a:r>
                    </a:p>
                  </a:txBody>
                  <a:tcPr/>
                </a:tc>
                <a:tc>
                  <a:txBody>
                    <a:bodyPr/>
                    <a:lstStyle/>
                    <a:p>
                      <a:r>
                        <a:rPr lang="en-US" sz="1400" dirty="0"/>
                        <a:t>247.4 million</a:t>
                      </a:r>
                    </a:p>
                  </a:txBody>
                  <a:tcPr/>
                </a:tc>
                <a:extLst>
                  <a:ext uri="{0D108BD9-81ED-4DB2-BD59-A6C34878D82A}">
                    <a16:rowId xmlns:a16="http://schemas.microsoft.com/office/drawing/2014/main" val="3815666411"/>
                  </a:ext>
                </a:extLst>
              </a:tr>
            </a:tbl>
          </a:graphicData>
        </a:graphic>
      </p:graphicFrame>
      <p:pic>
        <p:nvPicPr>
          <p:cNvPr id="10" name="Picture 4" descr="https://www.colorado.gov/pacific/sites/default/files/u/34586/0818_MarijuanaTaxDataGraph.jpg">
            <a:extLst>
              <a:ext uri="{FF2B5EF4-FFF2-40B4-BE49-F238E27FC236}">
                <a16:creationId xmlns:a16="http://schemas.microsoft.com/office/drawing/2014/main" id="{0A3A1B9E-08E5-4200-BED8-7C8C41FEE5E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8689" y="3699164"/>
            <a:ext cx="2717710" cy="1913721"/>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2">
            <a:extLst>
              <a:ext uri="{FF2B5EF4-FFF2-40B4-BE49-F238E27FC236}">
                <a16:creationId xmlns:a16="http://schemas.microsoft.com/office/drawing/2014/main" id="{8BD96D4F-59D4-4F36-A372-8CED1FC16B54}"/>
              </a:ext>
            </a:extLst>
          </p:cNvPr>
          <p:cNvSpPr txBox="1">
            <a:spLocks/>
          </p:cNvSpPr>
          <p:nvPr/>
        </p:nvSpPr>
        <p:spPr>
          <a:xfrm>
            <a:off x="5385348" y="1564336"/>
            <a:ext cx="6328063" cy="45956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Font typeface="Arial" panose="020B0604020202020204" pitchFamily="34" charset="0"/>
              <a:buChar char="•"/>
            </a:pPr>
            <a:r>
              <a:rPr lang="en-US" dirty="0"/>
              <a:t>The Cannabist: Newspaper fully                 devoted to marijuana journalism </a:t>
            </a:r>
          </a:p>
          <a:p>
            <a:pPr marL="0" indent="0">
              <a:buFont typeface="Arial"/>
              <a:buNone/>
            </a:pPr>
            <a:endParaRPr lang="en-US" sz="1600" dirty="0"/>
          </a:p>
          <a:p>
            <a:pPr>
              <a:buFont typeface="Arial" panose="020B0604020202020204" pitchFamily="34" charset="0"/>
              <a:buChar char="•"/>
            </a:pPr>
            <a:r>
              <a:rPr lang="en-US" dirty="0"/>
              <a:t>Influx in marijuana                              tourism</a:t>
            </a:r>
          </a:p>
          <a:p>
            <a:pPr marL="0" indent="0">
              <a:buFont typeface="Arial"/>
              <a:buNone/>
            </a:pPr>
            <a:endParaRPr lang="en-US" sz="1600" dirty="0"/>
          </a:p>
          <a:p>
            <a:pPr>
              <a:buFont typeface="Arial" panose="020B0604020202020204" pitchFamily="34" charset="0"/>
              <a:buChar char="•"/>
            </a:pPr>
            <a:r>
              <a:rPr lang="en-US" dirty="0"/>
              <a:t>Dispensaries are prevalent</a:t>
            </a:r>
          </a:p>
          <a:p>
            <a:pPr lvl="1"/>
            <a:r>
              <a:rPr lang="en-US" dirty="0"/>
              <a:t>Think about zoning near schools, jails, etc.</a:t>
            </a:r>
          </a:p>
          <a:p>
            <a:pPr lvl="1"/>
            <a:r>
              <a:rPr lang="en-US" dirty="0"/>
              <a:t>Some cities or counties have banned retail sales or limited sale hours</a:t>
            </a:r>
          </a:p>
          <a:p>
            <a:endParaRPr lang="en-US" dirty="0"/>
          </a:p>
          <a:p>
            <a:endParaRPr lang="en-US" dirty="0"/>
          </a:p>
          <a:p>
            <a:endParaRPr lang="en-US" dirty="0"/>
          </a:p>
        </p:txBody>
      </p:sp>
    </p:spTree>
    <p:extLst>
      <p:ext uri="{BB962C8B-B14F-4D97-AF65-F5344CB8AC3E}">
        <p14:creationId xmlns:p14="http://schemas.microsoft.com/office/powerpoint/2010/main" val="1330552995"/>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4E471-1B58-407C-BCCC-B92AD7F364A7}"/>
              </a:ext>
            </a:extLst>
          </p:cNvPr>
          <p:cNvSpPr>
            <a:spLocks noGrp="1"/>
          </p:cNvSpPr>
          <p:nvPr>
            <p:ph type="title"/>
          </p:nvPr>
        </p:nvSpPr>
        <p:spPr>
          <a:xfrm>
            <a:off x="199332" y="273686"/>
            <a:ext cx="8220075" cy="1196440"/>
          </a:xfrm>
          <a:solidFill>
            <a:schemeClr val="bg1"/>
          </a:solidFill>
        </p:spPr>
        <p:txBody>
          <a:bodyPr/>
          <a:lstStyle/>
          <a:p>
            <a:pPr algn="l"/>
            <a:r>
              <a:rPr lang="en-US" dirty="0"/>
              <a:t>Lessons Learned – Hospitals</a:t>
            </a:r>
          </a:p>
        </p:txBody>
      </p:sp>
      <p:sp>
        <p:nvSpPr>
          <p:cNvPr id="6" name="Content Placeholder 2">
            <a:extLst>
              <a:ext uri="{FF2B5EF4-FFF2-40B4-BE49-F238E27FC236}">
                <a16:creationId xmlns:a16="http://schemas.microsoft.com/office/drawing/2014/main" id="{9E925EE8-7D90-4222-BC47-98C9CC8F1568}"/>
              </a:ext>
            </a:extLst>
          </p:cNvPr>
          <p:cNvSpPr txBox="1">
            <a:spLocks/>
          </p:cNvSpPr>
          <p:nvPr/>
        </p:nvSpPr>
        <p:spPr>
          <a:xfrm>
            <a:off x="331729" y="1186932"/>
            <a:ext cx="11247900" cy="1847216"/>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Font typeface="Arial" panose="020B0604020202020204" pitchFamily="34" charset="0"/>
              <a:buChar char="•"/>
            </a:pPr>
            <a:r>
              <a:rPr lang="en-US" sz="2600" dirty="0"/>
              <a:t>Role as Employer: Review employment rules and policies </a:t>
            </a:r>
          </a:p>
          <a:p>
            <a:pPr marL="573088" lvl="1" indent="-233363">
              <a:buFont typeface="Courier New" panose="02070309020205020404" pitchFamily="49" charset="0"/>
              <a:buChar char="o"/>
            </a:pPr>
            <a:r>
              <a:rPr lang="en-US" dirty="0"/>
              <a:t>In CO, legalization does not protect individuals against employment actions</a:t>
            </a:r>
          </a:p>
          <a:p>
            <a:pPr marL="573088" lvl="1" indent="-233363">
              <a:buFont typeface="Courier New" panose="02070309020205020404" pitchFamily="49" charset="0"/>
              <a:buChar char="o"/>
            </a:pPr>
            <a:r>
              <a:rPr lang="en-US" dirty="0"/>
              <a:t>Will MJ be treated more like alcohol or more like illicit drug use? (In CO, more like alcohol)</a:t>
            </a:r>
          </a:p>
          <a:p>
            <a:pPr marL="573088" lvl="1" indent="-233363">
              <a:buFont typeface="Courier New" panose="02070309020205020404" pitchFamily="49" charset="0"/>
              <a:buChar char="o"/>
            </a:pPr>
            <a:r>
              <a:rPr lang="en-US" dirty="0"/>
              <a:t>Can hospitals test employees?  (OK in CO)</a:t>
            </a:r>
          </a:p>
          <a:p>
            <a:pPr marL="573088" lvl="1" indent="-233363">
              <a:buFont typeface="Courier New" panose="02070309020205020404" pitchFamily="49" charset="0"/>
              <a:buChar char="o"/>
            </a:pPr>
            <a:r>
              <a:rPr lang="en-US" dirty="0"/>
              <a:t>Can employees be disciplined or terminated for legal “on my own time” use? (OK in CO)</a:t>
            </a:r>
          </a:p>
          <a:p>
            <a:pPr marL="573088" lvl="1" indent="-233363">
              <a:buFont typeface="Courier New" panose="02070309020205020404" pitchFamily="49" charset="0"/>
              <a:buChar char="o"/>
            </a:pPr>
            <a:r>
              <a:rPr lang="en-US" dirty="0"/>
              <a:t>Can employees possess but not use while at work? (OK in CO) </a:t>
            </a:r>
          </a:p>
          <a:p>
            <a:pPr marL="0" indent="0">
              <a:buNone/>
            </a:pPr>
            <a:endParaRPr lang="en-US" dirty="0"/>
          </a:p>
          <a:p>
            <a:endParaRPr lang="en-US" dirty="0"/>
          </a:p>
          <a:p>
            <a:endParaRPr lang="en-US" dirty="0"/>
          </a:p>
        </p:txBody>
      </p:sp>
      <p:pic>
        <p:nvPicPr>
          <p:cNvPr id="8" name="Picture 7">
            <a:extLst>
              <a:ext uri="{FF2B5EF4-FFF2-40B4-BE49-F238E27FC236}">
                <a16:creationId xmlns:a16="http://schemas.microsoft.com/office/drawing/2014/main" id="{26BA5998-C7C1-4141-B3BC-5D1400CD3446}"/>
              </a:ext>
            </a:extLst>
          </p:cNvPr>
          <p:cNvPicPr>
            <a:picLocks noChangeAspect="1"/>
          </p:cNvPicPr>
          <p:nvPr/>
        </p:nvPicPr>
        <p:blipFill>
          <a:blip r:embed="rId2"/>
          <a:stretch>
            <a:fillRect/>
          </a:stretch>
        </p:blipFill>
        <p:spPr>
          <a:xfrm>
            <a:off x="7710935" y="3034148"/>
            <a:ext cx="4001091" cy="2442772"/>
          </a:xfrm>
          <a:prstGeom prst="rect">
            <a:avLst/>
          </a:prstGeom>
        </p:spPr>
      </p:pic>
      <p:sp>
        <p:nvSpPr>
          <p:cNvPr id="9" name="Content Placeholder 2">
            <a:extLst>
              <a:ext uri="{FF2B5EF4-FFF2-40B4-BE49-F238E27FC236}">
                <a16:creationId xmlns:a16="http://schemas.microsoft.com/office/drawing/2014/main" id="{E3F70A25-34FF-4506-A24F-21E93ED44686}"/>
              </a:ext>
            </a:extLst>
          </p:cNvPr>
          <p:cNvSpPr txBox="1">
            <a:spLocks/>
          </p:cNvSpPr>
          <p:nvPr/>
        </p:nvSpPr>
        <p:spPr>
          <a:xfrm>
            <a:off x="199332" y="3016353"/>
            <a:ext cx="7955280" cy="3002061"/>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Font typeface="Arial" panose="020B0604020202020204" pitchFamily="34" charset="0"/>
              <a:buChar char="•"/>
            </a:pPr>
            <a:r>
              <a:rPr lang="en-US" dirty="0"/>
              <a:t>Role as Care Provider</a:t>
            </a:r>
          </a:p>
          <a:p>
            <a:pPr marL="573088" lvl="1" indent="-231775">
              <a:buSzPct val="100000"/>
              <a:buFont typeface="Courier New" panose="02070309020205020404" pitchFamily="49" charset="0"/>
              <a:buChar char="o"/>
            </a:pPr>
            <a:r>
              <a:rPr lang="en-US" sz="2600" dirty="0"/>
              <a:t>When a patient is in possession or is using MJ medically or recreationally</a:t>
            </a:r>
          </a:p>
          <a:p>
            <a:pPr marL="573088" lvl="1" indent="-231775">
              <a:buSzPct val="100000"/>
              <a:buFont typeface="Courier New" panose="02070309020205020404" pitchFamily="49" charset="0"/>
              <a:buChar char="o"/>
            </a:pPr>
            <a:r>
              <a:rPr lang="en-US" sz="2600" dirty="0"/>
              <a:t>How to track and whether patients will be tested for MJ (there                is a code for that)</a:t>
            </a:r>
          </a:p>
          <a:p>
            <a:pPr marL="573088" lvl="1" indent="-231775">
              <a:buSzPct val="100000"/>
              <a:buFont typeface="Courier New" panose="02070309020205020404" pitchFamily="49" charset="0"/>
              <a:buChar char="o"/>
            </a:pPr>
            <a:r>
              <a:rPr lang="en-US" sz="2600" dirty="0"/>
              <a:t>Whether to allow employees/contracted docs to prescribe</a:t>
            </a:r>
          </a:p>
          <a:p>
            <a:pPr marL="573088" lvl="1" indent="-231775">
              <a:buSzPct val="100000"/>
              <a:buFont typeface="Courier New" panose="02070309020205020404" pitchFamily="49" charset="0"/>
              <a:buChar char="o"/>
            </a:pPr>
            <a:r>
              <a:rPr lang="en-US" sz="2600" dirty="0"/>
              <a:t>When a visitor is in possession</a:t>
            </a:r>
          </a:p>
          <a:p>
            <a:pPr marL="573088" lvl="1" indent="-231775">
              <a:buSzPct val="100000"/>
              <a:buFont typeface="Courier New" panose="02070309020205020404" pitchFamily="49" charset="0"/>
              <a:buChar char="o"/>
            </a:pPr>
            <a:r>
              <a:rPr lang="en-US" sz="2600" dirty="0"/>
              <a:t>Consider partnership with poison control center</a:t>
            </a:r>
          </a:p>
          <a:p>
            <a:pPr marL="341313" lvl="1" indent="0">
              <a:buSzPct val="100000"/>
              <a:buNone/>
            </a:pPr>
            <a:endParaRPr lang="en-US" sz="600" dirty="0"/>
          </a:p>
          <a:p>
            <a:pPr>
              <a:buFont typeface="Arial" panose="020B0604020202020204" pitchFamily="34" charset="0"/>
              <a:buChar char="•"/>
            </a:pPr>
            <a:r>
              <a:rPr lang="en-US" dirty="0"/>
              <a:t>Role as Researcher</a:t>
            </a:r>
          </a:p>
          <a:p>
            <a:pPr marL="573088" lvl="1">
              <a:buFont typeface="Courier New" panose="02070309020205020404" pitchFamily="49" charset="0"/>
              <a:buChar char="o"/>
            </a:pPr>
            <a:r>
              <a:rPr lang="en-US" dirty="0"/>
              <a:t>Challenging under federal law</a:t>
            </a:r>
          </a:p>
          <a:p>
            <a:endParaRPr lang="en-US" dirty="0"/>
          </a:p>
          <a:p>
            <a:endParaRPr lang="en-US" dirty="0"/>
          </a:p>
          <a:p>
            <a:endParaRPr lang="en-US" dirty="0"/>
          </a:p>
        </p:txBody>
      </p:sp>
    </p:spTree>
    <p:extLst>
      <p:ext uri="{BB962C8B-B14F-4D97-AF65-F5344CB8AC3E}">
        <p14:creationId xmlns:p14="http://schemas.microsoft.com/office/powerpoint/2010/main" val="2956321627"/>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4E471-1B58-407C-BCCC-B92AD7F364A7}"/>
              </a:ext>
            </a:extLst>
          </p:cNvPr>
          <p:cNvSpPr>
            <a:spLocks noGrp="1"/>
          </p:cNvSpPr>
          <p:nvPr>
            <p:ph type="title"/>
          </p:nvPr>
        </p:nvSpPr>
        <p:spPr>
          <a:xfrm>
            <a:off x="199332" y="273686"/>
            <a:ext cx="8220075" cy="1196440"/>
          </a:xfrm>
          <a:solidFill>
            <a:schemeClr val="bg1"/>
          </a:solidFill>
        </p:spPr>
        <p:txBody>
          <a:bodyPr/>
          <a:lstStyle/>
          <a:p>
            <a:pPr algn="l"/>
            <a:r>
              <a:rPr lang="en-US" dirty="0"/>
              <a:t>Lessons Learned – Education </a:t>
            </a:r>
          </a:p>
        </p:txBody>
      </p:sp>
      <p:sp>
        <p:nvSpPr>
          <p:cNvPr id="6" name="Content Placeholder 2">
            <a:extLst>
              <a:ext uri="{FF2B5EF4-FFF2-40B4-BE49-F238E27FC236}">
                <a16:creationId xmlns:a16="http://schemas.microsoft.com/office/drawing/2014/main" id="{2636C7C1-C67A-487A-93C5-A2ED7D3A9608}"/>
              </a:ext>
            </a:extLst>
          </p:cNvPr>
          <p:cNvSpPr txBox="1">
            <a:spLocks/>
          </p:cNvSpPr>
          <p:nvPr/>
        </p:nvSpPr>
        <p:spPr>
          <a:xfrm>
            <a:off x="413163" y="1265971"/>
            <a:ext cx="11582399" cy="45540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Font typeface="Arial" panose="020B0604020202020204" pitchFamily="34" charset="0"/>
              <a:buChar char="•"/>
            </a:pPr>
            <a:r>
              <a:rPr lang="en-US" dirty="0"/>
              <a:t>$7 million education campaign</a:t>
            </a:r>
          </a:p>
          <a:p>
            <a:pPr marL="573088" lvl="1">
              <a:buSzPct val="100000"/>
              <a:buFont typeface="Courier New" panose="02070309020205020404" pitchFamily="49" charset="0"/>
              <a:buChar char="o"/>
            </a:pPr>
            <a:r>
              <a:rPr lang="en-US" dirty="0"/>
              <a:t>Funded through tax revenue</a:t>
            </a:r>
          </a:p>
          <a:p>
            <a:pPr marL="344488" lvl="1" indent="0">
              <a:buSzPct val="100000"/>
              <a:buNone/>
            </a:pPr>
            <a:endParaRPr lang="en-US" dirty="0"/>
          </a:p>
          <a:p>
            <a:pPr>
              <a:buFont typeface="Arial" panose="020B0604020202020204" pitchFamily="34" charset="0"/>
              <a:buChar char="•"/>
            </a:pPr>
            <a:r>
              <a:rPr lang="en-US" dirty="0"/>
              <a:t>Refined issues/messaging</a:t>
            </a:r>
          </a:p>
          <a:p>
            <a:pPr marL="573088" lvl="1" indent="-233363">
              <a:buFont typeface="Courier New" panose="02070309020205020404" pitchFamily="49" charset="0"/>
              <a:buChar char="o"/>
            </a:pPr>
            <a:r>
              <a:rPr lang="en-US" dirty="0"/>
              <a:t>Time from ingestion to “high”</a:t>
            </a:r>
          </a:p>
          <a:p>
            <a:pPr marL="573088" lvl="1" indent="-233363">
              <a:buFont typeface="Courier New" panose="02070309020205020404" pitchFamily="49" charset="0"/>
              <a:buChar char="o"/>
            </a:pPr>
            <a:r>
              <a:rPr lang="en-US" dirty="0"/>
              <a:t>Understanding standard dosage</a:t>
            </a:r>
          </a:p>
          <a:p>
            <a:pPr marL="573088" lvl="1" indent="-233363">
              <a:buFont typeface="Courier New" panose="02070309020205020404" pitchFamily="49" charset="0"/>
              <a:buChar char="o"/>
            </a:pPr>
            <a:r>
              <a:rPr lang="en-US" dirty="0"/>
              <a:t>Potency and effects vary across products</a:t>
            </a:r>
          </a:p>
          <a:p>
            <a:pPr marL="573088" lvl="1" indent="-233363">
              <a:buFont typeface="Courier New" panose="02070309020205020404" pitchFamily="49" charset="0"/>
              <a:buChar char="o"/>
            </a:pPr>
            <a:r>
              <a:rPr lang="en-US" dirty="0"/>
              <a:t>Accidental ingestions, especially children</a:t>
            </a:r>
          </a:p>
          <a:p>
            <a:pPr marL="573088" lvl="1" indent="-233363">
              <a:buFont typeface="Courier New" panose="02070309020205020404" pitchFamily="49" charset="0"/>
              <a:buChar char="o"/>
            </a:pPr>
            <a:r>
              <a:rPr lang="en-US" dirty="0"/>
              <a:t>Packaging matters</a:t>
            </a:r>
          </a:p>
          <a:p>
            <a:pPr marL="573088" lvl="1" indent="-233363">
              <a:buFont typeface="Courier New" panose="02070309020205020404" pitchFamily="49" charset="0"/>
              <a:buChar char="o"/>
            </a:pPr>
            <a:r>
              <a:rPr lang="en-US" dirty="0"/>
              <a:t>Dangers of illegal/unregulated </a:t>
            </a:r>
            <a:br>
              <a:rPr lang="en-US" dirty="0"/>
            </a:br>
            <a:r>
              <a:rPr lang="en-US" dirty="0"/>
              <a:t>production (e.g., hash oil)</a:t>
            </a:r>
          </a:p>
        </p:txBody>
      </p:sp>
      <p:pic>
        <p:nvPicPr>
          <p:cNvPr id="8" name="Picture 7">
            <a:extLst>
              <a:ext uri="{FF2B5EF4-FFF2-40B4-BE49-F238E27FC236}">
                <a16:creationId xmlns:a16="http://schemas.microsoft.com/office/drawing/2014/main" id="{FDEA925F-A683-4043-9E74-57F9091F081E}"/>
              </a:ext>
            </a:extLst>
          </p:cNvPr>
          <p:cNvPicPr>
            <a:picLocks noChangeAspect="1"/>
          </p:cNvPicPr>
          <p:nvPr/>
        </p:nvPicPr>
        <p:blipFill rotWithShape="1">
          <a:blip r:embed="rId2"/>
          <a:srcRect l="1" r="-1835" b="88356"/>
          <a:stretch/>
        </p:blipFill>
        <p:spPr>
          <a:xfrm>
            <a:off x="6788169" y="5018690"/>
            <a:ext cx="5305612" cy="638175"/>
          </a:xfrm>
          <a:prstGeom prst="rect">
            <a:avLst/>
          </a:prstGeom>
        </p:spPr>
      </p:pic>
      <p:pic>
        <p:nvPicPr>
          <p:cNvPr id="9" name="Picture 8">
            <a:extLst>
              <a:ext uri="{FF2B5EF4-FFF2-40B4-BE49-F238E27FC236}">
                <a16:creationId xmlns:a16="http://schemas.microsoft.com/office/drawing/2014/main" id="{A7D87460-E7D9-41E6-BF3E-2DCC702A0C55}"/>
              </a:ext>
            </a:extLst>
          </p:cNvPr>
          <p:cNvPicPr>
            <a:picLocks noChangeAspect="1"/>
          </p:cNvPicPr>
          <p:nvPr/>
        </p:nvPicPr>
        <p:blipFill rotWithShape="1">
          <a:blip r:embed="rId3"/>
          <a:srcRect b="45662"/>
          <a:stretch/>
        </p:blipFill>
        <p:spPr>
          <a:xfrm>
            <a:off x="8994370" y="525933"/>
            <a:ext cx="3197629" cy="1449802"/>
          </a:xfrm>
          <a:prstGeom prst="rect">
            <a:avLst/>
          </a:prstGeom>
        </p:spPr>
      </p:pic>
      <p:pic>
        <p:nvPicPr>
          <p:cNvPr id="10" name="Picture 9">
            <a:extLst>
              <a:ext uri="{FF2B5EF4-FFF2-40B4-BE49-F238E27FC236}">
                <a16:creationId xmlns:a16="http://schemas.microsoft.com/office/drawing/2014/main" id="{02C8DF71-BCD4-4F6D-9F57-B775A4A86A23}"/>
              </a:ext>
            </a:extLst>
          </p:cNvPr>
          <p:cNvPicPr>
            <a:picLocks noChangeAspect="1"/>
          </p:cNvPicPr>
          <p:nvPr/>
        </p:nvPicPr>
        <p:blipFill rotWithShape="1">
          <a:blip r:embed="rId4"/>
          <a:srcRect l="50833" t="18962" r="15483" b="59378"/>
          <a:stretch/>
        </p:blipFill>
        <p:spPr>
          <a:xfrm>
            <a:off x="8824339" y="1916512"/>
            <a:ext cx="3197629" cy="1156589"/>
          </a:xfrm>
          <a:prstGeom prst="rect">
            <a:avLst/>
          </a:prstGeom>
        </p:spPr>
      </p:pic>
      <p:pic>
        <p:nvPicPr>
          <p:cNvPr id="11" name="Picture 10">
            <a:extLst>
              <a:ext uri="{FF2B5EF4-FFF2-40B4-BE49-F238E27FC236}">
                <a16:creationId xmlns:a16="http://schemas.microsoft.com/office/drawing/2014/main" id="{9C65BB52-3571-4B3B-98F3-629B75F034D4}"/>
              </a:ext>
            </a:extLst>
          </p:cNvPr>
          <p:cNvPicPr>
            <a:picLocks noChangeAspect="1"/>
          </p:cNvPicPr>
          <p:nvPr/>
        </p:nvPicPr>
        <p:blipFill>
          <a:blip r:embed="rId5"/>
          <a:stretch>
            <a:fillRect/>
          </a:stretch>
        </p:blipFill>
        <p:spPr>
          <a:xfrm>
            <a:off x="9114645" y="3073101"/>
            <a:ext cx="2907323" cy="1947907"/>
          </a:xfrm>
          <a:prstGeom prst="rect">
            <a:avLst/>
          </a:prstGeom>
        </p:spPr>
      </p:pic>
      <p:pic>
        <p:nvPicPr>
          <p:cNvPr id="12" name="Picture 2" descr="Image result for good to know education campaign">
            <a:extLst>
              <a:ext uri="{FF2B5EF4-FFF2-40B4-BE49-F238E27FC236}">
                <a16:creationId xmlns:a16="http://schemas.microsoft.com/office/drawing/2014/main" id="{7E3737C2-0F03-4A33-BA8F-B1E1F2FFA9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9789" y="1628502"/>
            <a:ext cx="2971800" cy="1776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8353697"/>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4E471-1B58-407C-BCCC-B92AD7F364A7}"/>
              </a:ext>
            </a:extLst>
          </p:cNvPr>
          <p:cNvSpPr>
            <a:spLocks noGrp="1"/>
          </p:cNvSpPr>
          <p:nvPr>
            <p:ph type="title"/>
          </p:nvPr>
        </p:nvSpPr>
        <p:spPr>
          <a:xfrm>
            <a:off x="199332" y="273686"/>
            <a:ext cx="8853228" cy="1196440"/>
          </a:xfrm>
          <a:solidFill>
            <a:schemeClr val="bg1"/>
          </a:solidFill>
        </p:spPr>
        <p:txBody>
          <a:bodyPr>
            <a:normAutofit/>
          </a:bodyPr>
          <a:lstStyle/>
          <a:p>
            <a:pPr algn="l"/>
            <a:r>
              <a:rPr lang="en-US" dirty="0"/>
              <a:t>Lessons Learned – Resource Materials</a:t>
            </a:r>
          </a:p>
        </p:txBody>
      </p:sp>
      <p:sp>
        <p:nvSpPr>
          <p:cNvPr id="6" name="Content Placeholder 2">
            <a:extLst>
              <a:ext uri="{FF2B5EF4-FFF2-40B4-BE49-F238E27FC236}">
                <a16:creationId xmlns:a16="http://schemas.microsoft.com/office/drawing/2014/main" id="{3242A10D-0F12-43C5-9073-12130CBB2510}"/>
              </a:ext>
            </a:extLst>
          </p:cNvPr>
          <p:cNvSpPr txBox="1">
            <a:spLocks/>
          </p:cNvSpPr>
          <p:nvPr/>
        </p:nvSpPr>
        <p:spPr>
          <a:xfrm>
            <a:off x="381462" y="1583246"/>
            <a:ext cx="10898909" cy="3570646"/>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8000"/>
              </a:lnSpc>
              <a:spcAft>
                <a:spcPts val="800"/>
              </a:spcAft>
              <a:buFont typeface="Arial" panose="020B0604020202020204" pitchFamily="34" charset="0"/>
              <a:buChar char="•"/>
            </a:pPr>
            <a:r>
              <a:rPr lang="en-US" sz="2600" dirty="0">
                <a:hlinkClick r:id="rId2"/>
              </a:rPr>
              <a:t>https://www.colorado.gov/pacific/marijuana/laws-about-marijuana-use</a:t>
            </a:r>
            <a:endParaRPr lang="en-US" sz="2600" dirty="0"/>
          </a:p>
          <a:p>
            <a:pPr>
              <a:lnSpc>
                <a:spcPct val="108000"/>
              </a:lnSpc>
              <a:spcAft>
                <a:spcPts val="800"/>
              </a:spcAft>
              <a:buFont typeface="Arial" panose="020B0604020202020204" pitchFamily="34" charset="0"/>
              <a:buChar char="•"/>
            </a:pPr>
            <a:r>
              <a:rPr lang="en-US" sz="2600" dirty="0"/>
              <a:t>Denver Public Health -</a:t>
            </a:r>
            <a:r>
              <a:rPr lang="en-US" sz="2600" u="sng" dirty="0">
                <a:hlinkClick r:id="rId3"/>
              </a:rPr>
              <a:t>http://denverpublichealth.org/Portals/32/Public-Health-and-Wellness/Public-Health/Health-Information/Docs/DPH-Marijuana-Fact-Sheet-FINAL-9-2015.pdf?ver=2015-09-17-085655-937</a:t>
            </a:r>
            <a:endParaRPr lang="en-US" sz="2600" dirty="0"/>
          </a:p>
          <a:p>
            <a:pPr>
              <a:lnSpc>
                <a:spcPct val="108000"/>
              </a:lnSpc>
              <a:spcAft>
                <a:spcPts val="800"/>
              </a:spcAft>
              <a:buFont typeface="Arial" panose="020B0604020202020204" pitchFamily="34" charset="0"/>
              <a:buChar char="•"/>
            </a:pPr>
            <a:r>
              <a:rPr lang="en-US" sz="2600" dirty="0"/>
              <a:t>Data - </a:t>
            </a:r>
            <a:r>
              <a:rPr lang="en-US" sz="2600" u="sng" dirty="0">
                <a:hlinkClick r:id="rId4"/>
              </a:rPr>
              <a:t>http://denverpublichealth.org/home/health-information-and-reports/reports-and-publications/marijuana-data</a:t>
            </a:r>
            <a:endParaRPr lang="en-US" sz="2600" dirty="0"/>
          </a:p>
          <a:p>
            <a:pPr>
              <a:lnSpc>
                <a:spcPct val="108000"/>
              </a:lnSpc>
              <a:spcAft>
                <a:spcPts val="800"/>
              </a:spcAft>
              <a:buFont typeface="Arial" panose="020B0604020202020204" pitchFamily="34" charset="0"/>
              <a:buChar char="•"/>
            </a:pPr>
            <a:r>
              <a:rPr lang="en-US" sz="2600" dirty="0"/>
              <a:t>State Health Department: https://www.colorado.gov/pacific/cdphe/retail-marijuana</a:t>
            </a:r>
          </a:p>
          <a:p>
            <a:pPr lvl="1"/>
            <a:endParaRPr lang="en-US" dirty="0"/>
          </a:p>
          <a:p>
            <a:pPr lvl="1"/>
            <a:endParaRPr lang="en-US" dirty="0"/>
          </a:p>
          <a:p>
            <a:pPr lvl="1"/>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293136903"/>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15CC1-0979-46AF-B66E-EB932CDCB97F}"/>
              </a:ext>
            </a:extLst>
          </p:cNvPr>
          <p:cNvSpPr>
            <a:spLocks noGrp="1"/>
          </p:cNvSpPr>
          <p:nvPr>
            <p:ph type="title"/>
          </p:nvPr>
        </p:nvSpPr>
        <p:spPr/>
        <p:txBody>
          <a:bodyPr/>
          <a:lstStyle/>
          <a:p>
            <a:r>
              <a:rPr lang="en-US" dirty="0"/>
              <a:t>Adjourn</a:t>
            </a:r>
          </a:p>
        </p:txBody>
      </p:sp>
      <p:sp>
        <p:nvSpPr>
          <p:cNvPr id="3" name="Content Placeholder 2">
            <a:extLst>
              <a:ext uri="{FF2B5EF4-FFF2-40B4-BE49-F238E27FC236}">
                <a16:creationId xmlns:a16="http://schemas.microsoft.com/office/drawing/2014/main" id="{AD4DA4DF-3A7A-4DF1-8361-10D4E137AF26}"/>
              </a:ext>
            </a:extLst>
          </p:cNvPr>
          <p:cNvSpPr>
            <a:spLocks noGrp="1"/>
          </p:cNvSpPr>
          <p:nvPr>
            <p:ph idx="1"/>
          </p:nvPr>
        </p:nvSpPr>
        <p:spPr/>
        <p:txBody>
          <a:bodyPr/>
          <a:lstStyle/>
          <a:p>
            <a:pPr>
              <a:lnSpc>
                <a:spcPct val="108000"/>
              </a:lnSpc>
            </a:pPr>
            <a:r>
              <a:rPr lang="en-US" dirty="0"/>
              <a:t>Spring 2019: Chicago</a:t>
            </a:r>
          </a:p>
          <a:p>
            <a:pPr lvl="1">
              <a:lnSpc>
                <a:spcPct val="108000"/>
              </a:lnSpc>
            </a:pPr>
            <a:r>
              <a:rPr lang="en-US" dirty="0"/>
              <a:t>What do we need to do?</a:t>
            </a:r>
          </a:p>
          <a:p>
            <a:pPr lvl="1">
              <a:lnSpc>
                <a:spcPct val="108000"/>
              </a:lnSpc>
            </a:pPr>
            <a:r>
              <a:rPr lang="en-US" dirty="0"/>
              <a:t>Who can help?</a:t>
            </a:r>
          </a:p>
          <a:p>
            <a:pPr>
              <a:lnSpc>
                <a:spcPct val="108000"/>
              </a:lnSpc>
            </a:pPr>
            <a:r>
              <a:rPr lang="en-US" dirty="0"/>
              <a:t>Fall 2019: Boston</a:t>
            </a:r>
          </a:p>
          <a:p>
            <a:pPr lvl="1">
              <a:lnSpc>
                <a:spcPct val="108000"/>
              </a:lnSpc>
            </a:pPr>
            <a:r>
              <a:rPr lang="en-US" dirty="0"/>
              <a:t>Oct. 27-29</a:t>
            </a:r>
          </a:p>
          <a:p>
            <a:pPr>
              <a:lnSpc>
                <a:spcPct val="108000"/>
              </a:lnSpc>
            </a:pPr>
            <a:r>
              <a:rPr lang="en-US" dirty="0"/>
              <a:t>Travel Safe</a:t>
            </a:r>
          </a:p>
          <a:p>
            <a:pPr>
              <a:lnSpc>
                <a:spcPct val="108000"/>
              </a:lnSpc>
            </a:pPr>
            <a:r>
              <a:rPr lang="en-US" dirty="0"/>
              <a:t>Thank you</a:t>
            </a:r>
          </a:p>
        </p:txBody>
      </p:sp>
      <p:pic>
        <p:nvPicPr>
          <p:cNvPr id="4" name="Picture 3">
            <a:extLst>
              <a:ext uri="{FF2B5EF4-FFF2-40B4-BE49-F238E27FC236}">
                <a16:creationId xmlns:a16="http://schemas.microsoft.com/office/drawing/2014/main" id="{E1361C60-6137-41FD-B32B-FC070B0424BF}"/>
              </a:ext>
            </a:extLst>
          </p:cNvPr>
          <p:cNvPicPr>
            <a:picLocks noChangeAspect="1"/>
          </p:cNvPicPr>
          <p:nvPr/>
        </p:nvPicPr>
        <p:blipFill>
          <a:blip r:embed="rId3"/>
          <a:stretch>
            <a:fillRect/>
          </a:stretch>
        </p:blipFill>
        <p:spPr>
          <a:xfrm>
            <a:off x="5752070" y="1551803"/>
            <a:ext cx="5601729" cy="4201297"/>
          </a:xfrm>
          <a:prstGeom prst="rect">
            <a:avLst/>
          </a:prstGeom>
        </p:spPr>
      </p:pic>
    </p:spTree>
    <p:extLst>
      <p:ext uri="{BB962C8B-B14F-4D97-AF65-F5344CB8AC3E}">
        <p14:creationId xmlns:p14="http://schemas.microsoft.com/office/powerpoint/2010/main" val="30885805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OQR: Measures Proposed for Removal</a:t>
            </a:r>
          </a:p>
        </p:txBody>
      </p:sp>
      <p:sp>
        <p:nvSpPr>
          <p:cNvPr id="5" name="Rectangle 4"/>
          <p:cNvSpPr/>
          <p:nvPr/>
        </p:nvSpPr>
        <p:spPr>
          <a:xfrm>
            <a:off x="10189029" y="5500914"/>
            <a:ext cx="1901371"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4" name="Content Placeholder 3"/>
          <p:cNvGraphicFramePr>
            <a:graphicFrameLocks noGrp="1"/>
          </p:cNvGraphicFramePr>
          <p:nvPr>
            <p:ph idx="1"/>
            <p:extLst/>
          </p:nvPr>
        </p:nvGraphicFramePr>
        <p:xfrm>
          <a:off x="395287" y="911831"/>
          <a:ext cx="11390313" cy="5120640"/>
        </p:xfrm>
        <a:graphic>
          <a:graphicData uri="http://schemas.openxmlformats.org/drawingml/2006/table">
            <a:tbl>
              <a:tblPr firstRow="1" bandRow="1">
                <a:tableStyleId>{5C22544A-7EE6-4342-B048-85BDC9FD1C3A}</a:tableStyleId>
              </a:tblPr>
              <a:tblGrid>
                <a:gridCol w="1912484">
                  <a:extLst>
                    <a:ext uri="{9D8B030D-6E8A-4147-A177-3AD203B41FA5}">
                      <a16:colId xmlns:a16="http://schemas.microsoft.com/office/drawing/2014/main" val="3897236123"/>
                    </a:ext>
                  </a:extLst>
                </a:gridCol>
                <a:gridCol w="5681058">
                  <a:extLst>
                    <a:ext uri="{9D8B030D-6E8A-4147-A177-3AD203B41FA5}">
                      <a16:colId xmlns:a16="http://schemas.microsoft.com/office/drawing/2014/main" val="26894951"/>
                    </a:ext>
                  </a:extLst>
                </a:gridCol>
                <a:gridCol w="3796771">
                  <a:extLst>
                    <a:ext uri="{9D8B030D-6E8A-4147-A177-3AD203B41FA5}">
                      <a16:colId xmlns:a16="http://schemas.microsoft.com/office/drawing/2014/main" val="2442385701"/>
                    </a:ext>
                  </a:extLst>
                </a:gridCol>
              </a:tblGrid>
              <a:tr h="370840">
                <a:tc>
                  <a:txBody>
                    <a:bodyPr/>
                    <a:lstStyle/>
                    <a:p>
                      <a:r>
                        <a:rPr lang="en-US" sz="2000" dirty="0"/>
                        <a:t>Measure Number</a:t>
                      </a:r>
                    </a:p>
                  </a:txBody>
                  <a:tcPr/>
                </a:tc>
                <a:tc>
                  <a:txBody>
                    <a:bodyPr/>
                    <a:lstStyle/>
                    <a:p>
                      <a:r>
                        <a:rPr lang="en-US" sz="2000" dirty="0"/>
                        <a:t>Measure Title</a:t>
                      </a:r>
                    </a:p>
                  </a:txBody>
                  <a:tcPr/>
                </a:tc>
                <a:tc>
                  <a:txBody>
                    <a:bodyPr/>
                    <a:lstStyle/>
                    <a:p>
                      <a:r>
                        <a:rPr lang="en-US" sz="2000" dirty="0"/>
                        <a:t>Rationale</a:t>
                      </a:r>
                      <a:r>
                        <a:rPr lang="en-US" sz="2000" baseline="0" dirty="0"/>
                        <a:t> for Removal</a:t>
                      </a:r>
                      <a:endParaRPr lang="en-US" sz="2000" dirty="0"/>
                    </a:p>
                  </a:txBody>
                  <a:tcPr/>
                </a:tc>
                <a:extLst>
                  <a:ext uri="{0D108BD9-81ED-4DB2-BD59-A6C34878D82A}">
                    <a16:rowId xmlns:a16="http://schemas.microsoft.com/office/drawing/2014/main" val="842923801"/>
                  </a:ext>
                </a:extLst>
              </a:tr>
              <a:tr h="370840">
                <a:tc>
                  <a:txBody>
                    <a:bodyPr/>
                    <a:lstStyle/>
                    <a:p>
                      <a:r>
                        <a:rPr lang="en-US" sz="2000" dirty="0"/>
                        <a:t>OP-27</a:t>
                      </a:r>
                    </a:p>
                  </a:txBody>
                  <a:tcPr/>
                </a:tc>
                <a:tc>
                  <a:txBody>
                    <a:bodyPr/>
                    <a:lstStyle/>
                    <a:p>
                      <a:r>
                        <a:rPr lang="en-US" sz="2000" dirty="0"/>
                        <a:t>Influenza Vaccination Coverage among</a:t>
                      </a:r>
                      <a:r>
                        <a:rPr lang="en-US" sz="2000" baseline="0" dirty="0"/>
                        <a:t> Healthcare Personnel</a:t>
                      </a:r>
                      <a:endParaRPr lang="en-US" sz="2000" dirty="0"/>
                    </a:p>
                  </a:txBody>
                  <a:tcPr/>
                </a:tc>
                <a:tc>
                  <a:txBody>
                    <a:bodyPr/>
                    <a:lstStyle/>
                    <a:p>
                      <a:r>
                        <a:rPr lang="en-US" sz="2000" dirty="0"/>
                        <a:t>Costs</a:t>
                      </a:r>
                      <a:r>
                        <a:rPr lang="en-US" sz="2000" baseline="0" dirty="0"/>
                        <a:t> to use NHSN outweigh benefits of measure</a:t>
                      </a:r>
                      <a:endParaRPr lang="en-US" sz="2000" dirty="0"/>
                    </a:p>
                  </a:txBody>
                  <a:tcPr/>
                </a:tc>
                <a:extLst>
                  <a:ext uri="{0D108BD9-81ED-4DB2-BD59-A6C34878D82A}">
                    <a16:rowId xmlns:a16="http://schemas.microsoft.com/office/drawing/2014/main" val="19995279"/>
                  </a:ext>
                </a:extLst>
              </a:tr>
              <a:tr h="370840">
                <a:tc>
                  <a:txBody>
                    <a:bodyPr/>
                    <a:lstStyle/>
                    <a:p>
                      <a:r>
                        <a:rPr lang="en-US" sz="2000" dirty="0"/>
                        <a:t>OP-5</a:t>
                      </a:r>
                    </a:p>
                  </a:txBody>
                  <a:tcPr/>
                </a:tc>
                <a:tc>
                  <a:txBody>
                    <a:bodyPr/>
                    <a:lstStyle/>
                    <a:p>
                      <a:r>
                        <a:rPr lang="en-US" sz="2000" dirty="0"/>
                        <a:t>Median Time to ECG</a:t>
                      </a:r>
                    </a:p>
                  </a:txBody>
                  <a:tcPr/>
                </a:tc>
                <a:tc>
                  <a:txBody>
                    <a:bodyPr/>
                    <a:lstStyle/>
                    <a:p>
                      <a:r>
                        <a:rPr lang="en-US" sz="2000" dirty="0"/>
                        <a:t>Costs outweigh benefits; little variation; </a:t>
                      </a:r>
                      <a:r>
                        <a:rPr lang="en-US" sz="2000" dirty="0">
                          <a:solidFill>
                            <a:srgbClr val="FF0000"/>
                          </a:solidFill>
                        </a:rPr>
                        <a:t>NQF endorsement removed</a:t>
                      </a:r>
                    </a:p>
                  </a:txBody>
                  <a:tcPr/>
                </a:tc>
                <a:extLst>
                  <a:ext uri="{0D108BD9-81ED-4DB2-BD59-A6C34878D82A}">
                    <a16:rowId xmlns:a16="http://schemas.microsoft.com/office/drawing/2014/main" val="2330788447"/>
                  </a:ext>
                </a:extLst>
              </a:tr>
              <a:tr h="370840">
                <a:tc>
                  <a:txBody>
                    <a:bodyPr/>
                    <a:lstStyle/>
                    <a:p>
                      <a:r>
                        <a:rPr lang="en-US" sz="2000" dirty="0"/>
                        <a:t>OP-9</a:t>
                      </a:r>
                    </a:p>
                  </a:txBody>
                  <a:tcPr/>
                </a:tc>
                <a:tc>
                  <a:txBody>
                    <a:bodyPr/>
                    <a:lstStyle/>
                    <a:p>
                      <a:r>
                        <a:rPr lang="en-US" sz="2000" dirty="0"/>
                        <a:t>Mammography Follow-up Rates</a:t>
                      </a:r>
                    </a:p>
                  </a:txBody>
                  <a:tcPr/>
                </a:tc>
                <a:tc>
                  <a:txBody>
                    <a:bodyPr/>
                    <a:lstStyle/>
                    <a:p>
                      <a:r>
                        <a:rPr lang="en-US" sz="2000" dirty="0"/>
                        <a:t>Not in</a:t>
                      </a:r>
                      <a:r>
                        <a:rPr lang="en-US" sz="2000" baseline="0" dirty="0"/>
                        <a:t> line with recently updated clinical practices</a:t>
                      </a:r>
                      <a:endParaRPr lang="en-US" sz="2000" dirty="0"/>
                    </a:p>
                  </a:txBody>
                  <a:tcPr/>
                </a:tc>
                <a:extLst>
                  <a:ext uri="{0D108BD9-81ED-4DB2-BD59-A6C34878D82A}">
                    <a16:rowId xmlns:a16="http://schemas.microsoft.com/office/drawing/2014/main" val="3310702013"/>
                  </a:ext>
                </a:extLst>
              </a:tr>
              <a:tr h="370840">
                <a:tc>
                  <a:txBody>
                    <a:bodyPr/>
                    <a:lstStyle/>
                    <a:p>
                      <a:r>
                        <a:rPr lang="en-US" sz="2000" dirty="0"/>
                        <a:t>OP-11</a:t>
                      </a:r>
                    </a:p>
                  </a:txBody>
                  <a:tcPr/>
                </a:tc>
                <a:tc>
                  <a:txBody>
                    <a:bodyPr/>
                    <a:lstStyle/>
                    <a:p>
                      <a:r>
                        <a:rPr lang="en-US" sz="2000" dirty="0"/>
                        <a:t>Thorax Computed</a:t>
                      </a:r>
                      <a:r>
                        <a:rPr lang="en-US" sz="2000" baseline="0" dirty="0"/>
                        <a:t> Tomography (CT) Use of Contrast Material</a:t>
                      </a:r>
                      <a:endParaRPr lang="en-US" sz="2000" dirty="0"/>
                    </a:p>
                  </a:txBody>
                  <a:tcPr/>
                </a:tc>
                <a:tc>
                  <a:txBody>
                    <a:bodyPr/>
                    <a:lstStyle/>
                    <a:p>
                      <a:r>
                        <a:rPr lang="en-US" sz="2000" dirty="0"/>
                        <a:t>Topped out</a:t>
                      </a:r>
                    </a:p>
                  </a:txBody>
                  <a:tcPr/>
                </a:tc>
                <a:extLst>
                  <a:ext uri="{0D108BD9-81ED-4DB2-BD59-A6C34878D82A}">
                    <a16:rowId xmlns:a16="http://schemas.microsoft.com/office/drawing/2014/main" val="1423874245"/>
                  </a:ext>
                </a:extLst>
              </a:tr>
              <a:tr h="370840">
                <a:tc>
                  <a:txBody>
                    <a:bodyPr/>
                    <a:lstStyle/>
                    <a:p>
                      <a:r>
                        <a:rPr lang="en-US" sz="2000" dirty="0"/>
                        <a:t>OP-12</a:t>
                      </a:r>
                    </a:p>
                  </a:txBody>
                  <a:tcPr/>
                </a:tc>
                <a:tc>
                  <a:txBody>
                    <a:bodyPr/>
                    <a:lstStyle/>
                    <a:p>
                      <a:r>
                        <a:rPr lang="en-US" sz="2000" kern="1200" dirty="0">
                          <a:solidFill>
                            <a:schemeClr val="dk1"/>
                          </a:solidFill>
                          <a:effectLst/>
                          <a:latin typeface="+mn-lt"/>
                          <a:ea typeface="+mn-ea"/>
                          <a:cs typeface="+mn-cs"/>
                        </a:rPr>
                        <a:t>The Ability for Providers with HIT to Receive Laboratory Data Electronically Directly into Their Qualified/Certified EHR System as Discrete Searchable Data</a:t>
                      </a:r>
                      <a:endParaRPr lang="en-US" sz="2000" dirty="0"/>
                    </a:p>
                  </a:txBody>
                  <a:tcPr/>
                </a:tc>
                <a:tc>
                  <a:txBody>
                    <a:bodyPr/>
                    <a:lstStyle/>
                    <a:p>
                      <a:r>
                        <a:rPr lang="en-US" sz="2000" dirty="0"/>
                        <a:t>Does</a:t>
                      </a:r>
                      <a:r>
                        <a:rPr lang="en-US" sz="2000" baseline="0" dirty="0"/>
                        <a:t> not directly assess quality or patient outcomes; </a:t>
                      </a:r>
                      <a:r>
                        <a:rPr lang="en-US" sz="2000" baseline="0" dirty="0">
                          <a:solidFill>
                            <a:srgbClr val="FF0000"/>
                          </a:solidFill>
                        </a:rPr>
                        <a:t>not NQF-endorsed</a:t>
                      </a:r>
                      <a:endParaRPr lang="en-US" sz="2000" dirty="0">
                        <a:solidFill>
                          <a:srgbClr val="FF0000"/>
                        </a:solidFill>
                      </a:endParaRPr>
                    </a:p>
                  </a:txBody>
                  <a:tcPr/>
                </a:tc>
                <a:extLst>
                  <a:ext uri="{0D108BD9-81ED-4DB2-BD59-A6C34878D82A}">
                    <a16:rowId xmlns:a16="http://schemas.microsoft.com/office/drawing/2014/main" val="2963433846"/>
                  </a:ext>
                </a:extLst>
              </a:tr>
            </a:tbl>
          </a:graphicData>
        </a:graphic>
      </p:graphicFrame>
    </p:spTree>
    <p:extLst>
      <p:ext uri="{BB962C8B-B14F-4D97-AF65-F5344CB8AC3E}">
        <p14:creationId xmlns:p14="http://schemas.microsoft.com/office/powerpoint/2010/main" val="5546661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Measures Proposed for Removal, cont.</a:t>
            </a:r>
          </a:p>
        </p:txBody>
      </p:sp>
      <p:sp>
        <p:nvSpPr>
          <p:cNvPr id="5" name="Rectangle 4"/>
          <p:cNvSpPr/>
          <p:nvPr/>
        </p:nvSpPr>
        <p:spPr>
          <a:xfrm>
            <a:off x="10029371" y="5500914"/>
            <a:ext cx="2061029"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4" name="Content Placeholder 3"/>
          <p:cNvGraphicFramePr>
            <a:graphicFrameLocks noGrp="1"/>
          </p:cNvGraphicFramePr>
          <p:nvPr>
            <p:ph idx="1"/>
            <p:extLst/>
          </p:nvPr>
        </p:nvGraphicFramePr>
        <p:xfrm>
          <a:off x="395287" y="911831"/>
          <a:ext cx="11390313" cy="4815840"/>
        </p:xfrm>
        <a:graphic>
          <a:graphicData uri="http://schemas.openxmlformats.org/drawingml/2006/table">
            <a:tbl>
              <a:tblPr firstRow="1" bandRow="1">
                <a:tableStyleId>{5C22544A-7EE6-4342-B048-85BDC9FD1C3A}</a:tableStyleId>
              </a:tblPr>
              <a:tblGrid>
                <a:gridCol w="2086656">
                  <a:extLst>
                    <a:ext uri="{9D8B030D-6E8A-4147-A177-3AD203B41FA5}">
                      <a16:colId xmlns:a16="http://schemas.microsoft.com/office/drawing/2014/main" val="3897236123"/>
                    </a:ext>
                  </a:extLst>
                </a:gridCol>
                <a:gridCol w="5506886">
                  <a:extLst>
                    <a:ext uri="{9D8B030D-6E8A-4147-A177-3AD203B41FA5}">
                      <a16:colId xmlns:a16="http://schemas.microsoft.com/office/drawing/2014/main" val="26894951"/>
                    </a:ext>
                  </a:extLst>
                </a:gridCol>
                <a:gridCol w="3796771">
                  <a:extLst>
                    <a:ext uri="{9D8B030D-6E8A-4147-A177-3AD203B41FA5}">
                      <a16:colId xmlns:a16="http://schemas.microsoft.com/office/drawing/2014/main" val="2442385701"/>
                    </a:ext>
                  </a:extLst>
                </a:gridCol>
              </a:tblGrid>
              <a:tr h="370840">
                <a:tc>
                  <a:txBody>
                    <a:bodyPr/>
                    <a:lstStyle/>
                    <a:p>
                      <a:pPr marL="0" algn="l" defTabSz="914400" rtl="0" eaLnBrk="1" latinLnBrk="0" hangingPunct="1"/>
                      <a:r>
                        <a:rPr lang="en-US" sz="2000" kern="1200" dirty="0">
                          <a:solidFill>
                            <a:schemeClr val="bg1"/>
                          </a:solidFill>
                          <a:effectLst/>
                          <a:latin typeface="+mn-lt"/>
                          <a:ea typeface="+mn-ea"/>
                          <a:cs typeface="+mn-cs"/>
                        </a:rPr>
                        <a:t>Measure Number</a:t>
                      </a:r>
                    </a:p>
                  </a:txBody>
                  <a:tcPr/>
                </a:tc>
                <a:tc>
                  <a:txBody>
                    <a:bodyPr/>
                    <a:lstStyle/>
                    <a:p>
                      <a:pPr marL="0" algn="l" defTabSz="914400" rtl="0" eaLnBrk="1" latinLnBrk="0" hangingPunct="1"/>
                      <a:r>
                        <a:rPr lang="en-US" sz="2000" kern="1200" dirty="0">
                          <a:solidFill>
                            <a:schemeClr val="bg1"/>
                          </a:solidFill>
                          <a:effectLst/>
                          <a:latin typeface="+mn-lt"/>
                          <a:ea typeface="+mn-ea"/>
                          <a:cs typeface="+mn-cs"/>
                        </a:rPr>
                        <a:t>Measure Title</a:t>
                      </a:r>
                    </a:p>
                  </a:txBody>
                  <a:tcPr/>
                </a:tc>
                <a:tc>
                  <a:txBody>
                    <a:bodyPr/>
                    <a:lstStyle/>
                    <a:p>
                      <a:pPr marL="0" algn="l" defTabSz="914400" rtl="0" eaLnBrk="1" latinLnBrk="0" hangingPunct="1"/>
                      <a:r>
                        <a:rPr lang="en-US" sz="2000" kern="1200" dirty="0">
                          <a:solidFill>
                            <a:schemeClr val="bg1"/>
                          </a:solidFill>
                          <a:effectLst/>
                          <a:latin typeface="+mn-lt"/>
                          <a:ea typeface="+mn-ea"/>
                          <a:cs typeface="+mn-cs"/>
                        </a:rPr>
                        <a:t>Rationale for Removal</a:t>
                      </a:r>
                    </a:p>
                  </a:txBody>
                  <a:tcPr/>
                </a:tc>
                <a:extLst>
                  <a:ext uri="{0D108BD9-81ED-4DB2-BD59-A6C34878D82A}">
                    <a16:rowId xmlns:a16="http://schemas.microsoft.com/office/drawing/2014/main" val="842923801"/>
                  </a:ext>
                </a:extLst>
              </a:tr>
              <a:tr h="370840">
                <a:tc>
                  <a:txBody>
                    <a:bodyPr/>
                    <a:lstStyle/>
                    <a:p>
                      <a:pPr marL="0" algn="l" defTabSz="914400" rtl="0" eaLnBrk="1" latinLnBrk="0" hangingPunct="1"/>
                      <a:r>
                        <a:rPr lang="en-US" sz="2000" kern="1200" dirty="0">
                          <a:solidFill>
                            <a:schemeClr val="dk1"/>
                          </a:solidFill>
                          <a:effectLst/>
                          <a:latin typeface="+mn-lt"/>
                          <a:ea typeface="+mn-ea"/>
                          <a:cs typeface="+mn-cs"/>
                        </a:rPr>
                        <a:t>OP-14</a:t>
                      </a:r>
                    </a:p>
                  </a:txBody>
                  <a:tcPr/>
                </a:tc>
                <a:tc>
                  <a:txBody>
                    <a:bodyPr/>
                    <a:lstStyle/>
                    <a:p>
                      <a:pPr marL="0" algn="l" defTabSz="914400" rtl="0" eaLnBrk="1" latinLnBrk="0" hangingPunct="1"/>
                      <a:r>
                        <a:rPr lang="en-US" sz="2000" kern="1200" dirty="0">
                          <a:solidFill>
                            <a:schemeClr val="dk1"/>
                          </a:solidFill>
                          <a:effectLst/>
                          <a:latin typeface="+mn-lt"/>
                          <a:ea typeface="+mn-ea"/>
                          <a:cs typeface="+mn-cs"/>
                        </a:rPr>
                        <a:t>Simultaneous Use of Brain Computed Tomography (CT) and Sinus CT</a:t>
                      </a:r>
                    </a:p>
                  </a:txBody>
                  <a:tcPr/>
                </a:tc>
                <a:tc>
                  <a:txBody>
                    <a:bodyPr/>
                    <a:lstStyle/>
                    <a:p>
                      <a:pPr marL="0" algn="l" defTabSz="914400" rtl="0" eaLnBrk="1" latinLnBrk="0" hangingPunct="1"/>
                      <a:r>
                        <a:rPr lang="en-US" sz="2000" kern="1200" dirty="0">
                          <a:solidFill>
                            <a:schemeClr val="dk1"/>
                          </a:solidFill>
                          <a:effectLst/>
                          <a:latin typeface="+mn-lt"/>
                          <a:ea typeface="+mn-ea"/>
                          <a:cs typeface="+mn-cs"/>
                        </a:rPr>
                        <a:t>Topped out</a:t>
                      </a:r>
                    </a:p>
                  </a:txBody>
                  <a:tcPr/>
                </a:tc>
                <a:extLst>
                  <a:ext uri="{0D108BD9-81ED-4DB2-BD59-A6C34878D82A}">
                    <a16:rowId xmlns:a16="http://schemas.microsoft.com/office/drawing/2014/main" val="19995279"/>
                  </a:ext>
                </a:extLst>
              </a:tr>
              <a:tr h="370840">
                <a:tc>
                  <a:txBody>
                    <a:bodyPr/>
                    <a:lstStyle/>
                    <a:p>
                      <a:pPr marL="0" algn="l" defTabSz="914400" rtl="0" eaLnBrk="1" latinLnBrk="0" hangingPunct="1"/>
                      <a:r>
                        <a:rPr lang="en-US" sz="2000" kern="1200" dirty="0">
                          <a:solidFill>
                            <a:schemeClr val="dk1"/>
                          </a:solidFill>
                          <a:effectLst/>
                          <a:latin typeface="+mn-lt"/>
                          <a:ea typeface="+mn-ea"/>
                          <a:cs typeface="+mn-cs"/>
                        </a:rPr>
                        <a:t>OP-17</a:t>
                      </a:r>
                    </a:p>
                  </a:txBody>
                  <a:tcPr/>
                </a:tc>
                <a:tc>
                  <a:txBody>
                    <a:bodyPr/>
                    <a:lstStyle/>
                    <a:p>
                      <a:pPr marL="0" algn="l" defTabSz="914400" rtl="0" eaLnBrk="1" latinLnBrk="0" hangingPunct="1"/>
                      <a:r>
                        <a:rPr lang="en-US" sz="2000" kern="1200" dirty="0">
                          <a:solidFill>
                            <a:schemeClr val="dk1"/>
                          </a:solidFill>
                          <a:effectLst/>
                          <a:latin typeface="+mn-lt"/>
                          <a:ea typeface="+mn-ea"/>
                          <a:cs typeface="+mn-cs"/>
                        </a:rPr>
                        <a:t>Tracking Clinical Results between Visits</a:t>
                      </a:r>
                    </a:p>
                  </a:txBody>
                  <a:tcPr/>
                </a:tc>
                <a:tc>
                  <a:txBody>
                    <a:bodyPr/>
                    <a:lstStyle/>
                    <a:p>
                      <a:pPr marL="0" algn="l" defTabSz="914400" rtl="0" eaLnBrk="1" latinLnBrk="0" hangingPunct="1"/>
                      <a:r>
                        <a:rPr lang="en-US" sz="2000" kern="1200" dirty="0">
                          <a:solidFill>
                            <a:schemeClr val="dk1"/>
                          </a:solidFill>
                          <a:effectLst/>
                          <a:latin typeface="+mn-lt"/>
                          <a:ea typeface="+mn-ea"/>
                          <a:cs typeface="+mn-cs"/>
                        </a:rPr>
                        <a:t>Does not directly assess quality or patient outcomes; </a:t>
                      </a:r>
                      <a:r>
                        <a:rPr lang="en-US" sz="2000" kern="1200" dirty="0">
                          <a:solidFill>
                            <a:srgbClr val="FF0000"/>
                          </a:solidFill>
                          <a:effectLst/>
                          <a:latin typeface="+mn-lt"/>
                          <a:ea typeface="+mn-ea"/>
                          <a:cs typeface="+mn-cs"/>
                        </a:rPr>
                        <a:t>NQF endorsement removed</a:t>
                      </a:r>
                    </a:p>
                  </a:txBody>
                  <a:tcPr/>
                </a:tc>
                <a:extLst>
                  <a:ext uri="{0D108BD9-81ED-4DB2-BD59-A6C34878D82A}">
                    <a16:rowId xmlns:a16="http://schemas.microsoft.com/office/drawing/2014/main" val="2330788447"/>
                  </a:ext>
                </a:extLst>
              </a:tr>
              <a:tr h="370840">
                <a:tc>
                  <a:txBody>
                    <a:bodyPr/>
                    <a:lstStyle/>
                    <a:p>
                      <a:pPr marL="0" algn="l" defTabSz="914400" rtl="0" eaLnBrk="1" latinLnBrk="0" hangingPunct="1"/>
                      <a:r>
                        <a:rPr lang="en-US" sz="2000" kern="1200" dirty="0">
                          <a:solidFill>
                            <a:schemeClr val="dk1"/>
                          </a:solidFill>
                          <a:effectLst/>
                          <a:latin typeface="+mn-lt"/>
                          <a:ea typeface="+mn-ea"/>
                          <a:cs typeface="+mn-cs"/>
                        </a:rPr>
                        <a:t>OP-29*</a:t>
                      </a:r>
                    </a:p>
                  </a:txBody>
                  <a:tcPr/>
                </a:tc>
                <a:tc>
                  <a:txBody>
                    <a:bodyPr/>
                    <a:lstStyle/>
                    <a:p>
                      <a:pPr marL="0" algn="l" defTabSz="914400" rtl="0" eaLnBrk="1" latinLnBrk="0" hangingPunct="1"/>
                      <a:r>
                        <a:rPr lang="en-US" sz="2000" kern="1200" dirty="0">
                          <a:solidFill>
                            <a:schemeClr val="dk1"/>
                          </a:solidFill>
                          <a:effectLst/>
                          <a:latin typeface="+mn-lt"/>
                          <a:ea typeface="+mn-ea"/>
                          <a:cs typeface="+mn-cs"/>
                        </a:rPr>
                        <a:t>Endoscopy/Polyp Surveillance: Appropriate Follow-up Interval for Normal Colonoscopy in Average Risk Patients</a:t>
                      </a:r>
                    </a:p>
                  </a:txBody>
                  <a:tcPr/>
                </a:tc>
                <a:tc>
                  <a:txBody>
                    <a:bodyPr/>
                    <a:lstStyle/>
                    <a:p>
                      <a:pPr marL="0" algn="l" defTabSz="914400" rtl="0" eaLnBrk="1" latinLnBrk="0" hangingPunct="1"/>
                      <a:r>
                        <a:rPr lang="en-US" sz="2000" kern="1200" dirty="0">
                          <a:solidFill>
                            <a:schemeClr val="dk1"/>
                          </a:solidFill>
                          <a:effectLst/>
                          <a:latin typeface="+mn-lt"/>
                          <a:ea typeface="+mn-ea"/>
                          <a:cs typeface="+mn-cs"/>
                        </a:rPr>
                        <a:t>Costs outweigh benefits; measure available in MIPS</a:t>
                      </a:r>
                    </a:p>
                  </a:txBody>
                  <a:tcPr/>
                </a:tc>
                <a:extLst>
                  <a:ext uri="{0D108BD9-81ED-4DB2-BD59-A6C34878D82A}">
                    <a16:rowId xmlns:a16="http://schemas.microsoft.com/office/drawing/2014/main" val="3310702013"/>
                  </a:ext>
                </a:extLst>
              </a:tr>
              <a:tr h="370840">
                <a:tc>
                  <a:txBody>
                    <a:bodyPr/>
                    <a:lstStyle/>
                    <a:p>
                      <a:pPr marL="0" algn="l" defTabSz="914400" rtl="0" eaLnBrk="1" latinLnBrk="0" hangingPunct="1"/>
                      <a:r>
                        <a:rPr lang="en-US" sz="2000" kern="1200" dirty="0">
                          <a:solidFill>
                            <a:schemeClr val="dk1"/>
                          </a:solidFill>
                          <a:effectLst/>
                          <a:latin typeface="+mn-lt"/>
                          <a:ea typeface="+mn-ea"/>
                          <a:cs typeface="+mn-cs"/>
                        </a:rPr>
                        <a:t>OP-30*</a:t>
                      </a:r>
                    </a:p>
                  </a:txBody>
                  <a:tcPr/>
                </a:tc>
                <a:tc>
                  <a:txBody>
                    <a:bodyPr/>
                    <a:lstStyle/>
                    <a:p>
                      <a:pPr marL="0" algn="l" defTabSz="914400" rtl="0" eaLnBrk="1" latinLnBrk="0" hangingPunct="1"/>
                      <a:r>
                        <a:rPr lang="en-US" sz="2000" kern="1200" dirty="0">
                          <a:solidFill>
                            <a:schemeClr val="dk1"/>
                          </a:solidFill>
                          <a:effectLst/>
                          <a:latin typeface="+mn-lt"/>
                          <a:ea typeface="+mn-ea"/>
                          <a:cs typeface="+mn-cs"/>
                        </a:rPr>
                        <a:t>Endoscopy/Polyp Surveillance: Colonoscopy Interval for Patients with a History of Adenomatous Polyps-Avoidance of Inappropriate Use</a:t>
                      </a:r>
                    </a:p>
                  </a:txBody>
                  <a:tcPr/>
                </a:tc>
                <a:tc>
                  <a:txBody>
                    <a:bodyPr/>
                    <a:lstStyle/>
                    <a:p>
                      <a:pPr marL="0" algn="l" defTabSz="914400" rtl="0" eaLnBrk="1" latinLnBrk="0" hangingPunct="1"/>
                      <a:r>
                        <a:rPr lang="en-US" sz="2000" kern="1200" dirty="0">
                          <a:solidFill>
                            <a:schemeClr val="dk1"/>
                          </a:solidFill>
                          <a:effectLst/>
                          <a:latin typeface="+mn-lt"/>
                          <a:ea typeface="+mn-ea"/>
                          <a:cs typeface="+mn-cs"/>
                        </a:rPr>
                        <a:t>Costs outweigh benefits; measure available in MIPS</a:t>
                      </a:r>
                    </a:p>
                  </a:txBody>
                  <a:tcPr/>
                </a:tc>
                <a:extLst>
                  <a:ext uri="{0D108BD9-81ED-4DB2-BD59-A6C34878D82A}">
                    <a16:rowId xmlns:a16="http://schemas.microsoft.com/office/drawing/2014/main" val="1423874245"/>
                  </a:ext>
                </a:extLst>
              </a:tr>
              <a:tr h="370840">
                <a:tc>
                  <a:txBody>
                    <a:bodyPr/>
                    <a:lstStyle/>
                    <a:p>
                      <a:pPr marL="0" algn="l" defTabSz="914400" rtl="0" eaLnBrk="1" latinLnBrk="0" hangingPunct="1"/>
                      <a:r>
                        <a:rPr lang="en-US" sz="2000" kern="1200" dirty="0">
                          <a:solidFill>
                            <a:schemeClr val="dk1"/>
                          </a:solidFill>
                          <a:effectLst/>
                          <a:latin typeface="+mn-lt"/>
                          <a:ea typeface="+mn-ea"/>
                          <a:cs typeface="+mn-cs"/>
                        </a:rPr>
                        <a:t>OP-31*</a:t>
                      </a:r>
                    </a:p>
                  </a:txBody>
                  <a:tcPr/>
                </a:tc>
                <a:tc>
                  <a:txBody>
                    <a:bodyPr/>
                    <a:lstStyle/>
                    <a:p>
                      <a:pPr marL="0" marR="0" algn="l" defTabSz="914400" rtl="0" eaLnBrk="1" latinLnBrk="0" hangingPunct="1">
                        <a:spcBef>
                          <a:spcPts val="0"/>
                        </a:spcBef>
                        <a:spcAft>
                          <a:spcPts val="0"/>
                        </a:spcAft>
                      </a:pPr>
                      <a:r>
                        <a:rPr lang="en-US" sz="2000" kern="1200" dirty="0">
                          <a:solidFill>
                            <a:schemeClr val="dk1"/>
                          </a:solidFill>
                          <a:effectLst/>
                          <a:latin typeface="+mn-lt"/>
                          <a:ea typeface="+mn-ea"/>
                          <a:cs typeface="+mn-cs"/>
                        </a:rPr>
                        <a:t>Cataracts: Improvement in Patient’s Visual Function within 90 Days Following Cataract Surgery</a:t>
                      </a:r>
                    </a:p>
                  </a:txBody>
                  <a:tcPr marL="68580" marR="68580" marT="0" marB="0"/>
                </a:tc>
                <a:tc>
                  <a:txBody>
                    <a:bodyPr/>
                    <a:lstStyle/>
                    <a:p>
                      <a:pPr marL="0" algn="l" defTabSz="914400" rtl="0" eaLnBrk="1" latinLnBrk="0" hangingPunct="1"/>
                      <a:r>
                        <a:rPr lang="en-US" sz="2000" kern="1200" dirty="0">
                          <a:solidFill>
                            <a:schemeClr val="dk1"/>
                          </a:solidFill>
                          <a:effectLst/>
                          <a:latin typeface="+mn-lt"/>
                          <a:ea typeface="+mn-ea"/>
                          <a:cs typeface="+mn-cs"/>
                        </a:rPr>
                        <a:t>Costs outweigh benefits; low reporting rates</a:t>
                      </a:r>
                    </a:p>
                  </a:txBody>
                  <a:tcPr/>
                </a:tc>
                <a:extLst>
                  <a:ext uri="{0D108BD9-81ED-4DB2-BD59-A6C34878D82A}">
                    <a16:rowId xmlns:a16="http://schemas.microsoft.com/office/drawing/2014/main" val="2963433846"/>
                  </a:ext>
                </a:extLst>
              </a:tr>
            </a:tbl>
          </a:graphicData>
        </a:graphic>
      </p:graphicFrame>
      <p:sp>
        <p:nvSpPr>
          <p:cNvPr id="3" name="TextBox 2"/>
          <p:cNvSpPr txBox="1"/>
          <p:nvPr/>
        </p:nvSpPr>
        <p:spPr>
          <a:xfrm>
            <a:off x="395438" y="6107537"/>
            <a:ext cx="431735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*Proposed for removal from ASCQR as well</a:t>
            </a:r>
          </a:p>
        </p:txBody>
      </p:sp>
    </p:spTree>
    <p:extLst>
      <p:ext uri="{BB962C8B-B14F-4D97-AF65-F5344CB8AC3E}">
        <p14:creationId xmlns:p14="http://schemas.microsoft.com/office/powerpoint/2010/main" val="26287975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ASCQR: Measures Proposed for Removal</a:t>
            </a:r>
          </a:p>
        </p:txBody>
      </p:sp>
      <p:sp>
        <p:nvSpPr>
          <p:cNvPr id="5" name="Rectangle 4"/>
          <p:cNvSpPr/>
          <p:nvPr/>
        </p:nvSpPr>
        <p:spPr>
          <a:xfrm>
            <a:off x="9971315" y="5500914"/>
            <a:ext cx="2119086"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4" name="Content Placeholder 3"/>
          <p:cNvGraphicFramePr>
            <a:graphicFrameLocks noGrp="1"/>
          </p:cNvGraphicFramePr>
          <p:nvPr>
            <p:ph idx="1"/>
            <p:extLst/>
          </p:nvPr>
        </p:nvGraphicFramePr>
        <p:xfrm>
          <a:off x="395287" y="1090099"/>
          <a:ext cx="11390313" cy="4206240"/>
        </p:xfrm>
        <a:graphic>
          <a:graphicData uri="http://schemas.openxmlformats.org/drawingml/2006/table">
            <a:tbl>
              <a:tblPr firstRow="1" bandRow="1">
                <a:tableStyleId>{5C22544A-7EE6-4342-B048-85BDC9FD1C3A}</a:tableStyleId>
              </a:tblPr>
              <a:tblGrid>
                <a:gridCol w="1912484">
                  <a:extLst>
                    <a:ext uri="{9D8B030D-6E8A-4147-A177-3AD203B41FA5}">
                      <a16:colId xmlns:a16="http://schemas.microsoft.com/office/drawing/2014/main" val="3897236123"/>
                    </a:ext>
                  </a:extLst>
                </a:gridCol>
                <a:gridCol w="5681058">
                  <a:extLst>
                    <a:ext uri="{9D8B030D-6E8A-4147-A177-3AD203B41FA5}">
                      <a16:colId xmlns:a16="http://schemas.microsoft.com/office/drawing/2014/main" val="26894951"/>
                    </a:ext>
                  </a:extLst>
                </a:gridCol>
                <a:gridCol w="3796771">
                  <a:extLst>
                    <a:ext uri="{9D8B030D-6E8A-4147-A177-3AD203B41FA5}">
                      <a16:colId xmlns:a16="http://schemas.microsoft.com/office/drawing/2014/main" val="2442385701"/>
                    </a:ext>
                  </a:extLst>
                </a:gridCol>
              </a:tblGrid>
              <a:tr h="370840">
                <a:tc>
                  <a:txBody>
                    <a:bodyPr/>
                    <a:lstStyle/>
                    <a:p>
                      <a:r>
                        <a:rPr lang="en-US" sz="2000" dirty="0"/>
                        <a:t>Measure Number</a:t>
                      </a:r>
                    </a:p>
                  </a:txBody>
                  <a:tcPr/>
                </a:tc>
                <a:tc>
                  <a:txBody>
                    <a:bodyPr/>
                    <a:lstStyle/>
                    <a:p>
                      <a:r>
                        <a:rPr lang="en-US" sz="2000" dirty="0"/>
                        <a:t>Measure Title</a:t>
                      </a:r>
                    </a:p>
                  </a:txBody>
                  <a:tcPr/>
                </a:tc>
                <a:tc>
                  <a:txBody>
                    <a:bodyPr/>
                    <a:lstStyle/>
                    <a:p>
                      <a:r>
                        <a:rPr lang="en-US" sz="2000" dirty="0"/>
                        <a:t>Rationale</a:t>
                      </a:r>
                      <a:r>
                        <a:rPr lang="en-US" sz="2000" baseline="0" dirty="0"/>
                        <a:t> for Removal</a:t>
                      </a:r>
                      <a:endParaRPr lang="en-US" sz="2000" dirty="0"/>
                    </a:p>
                  </a:txBody>
                  <a:tcPr/>
                </a:tc>
                <a:extLst>
                  <a:ext uri="{0D108BD9-81ED-4DB2-BD59-A6C34878D82A}">
                    <a16:rowId xmlns:a16="http://schemas.microsoft.com/office/drawing/2014/main" val="842923801"/>
                  </a:ext>
                </a:extLst>
              </a:tr>
              <a:tr h="370840">
                <a:tc>
                  <a:txBody>
                    <a:bodyPr/>
                    <a:lstStyle/>
                    <a:p>
                      <a:r>
                        <a:rPr lang="en-US" sz="2000" dirty="0"/>
                        <a:t>ASC-8</a:t>
                      </a:r>
                    </a:p>
                  </a:txBody>
                  <a:tcPr/>
                </a:tc>
                <a:tc>
                  <a:txBody>
                    <a:bodyPr/>
                    <a:lstStyle/>
                    <a:p>
                      <a:r>
                        <a:rPr lang="en-US" sz="2000" dirty="0"/>
                        <a:t>Influenza Vaccination Coverage among</a:t>
                      </a:r>
                      <a:r>
                        <a:rPr lang="en-US" sz="2000" baseline="0" dirty="0"/>
                        <a:t> Healthcare Personnel</a:t>
                      </a:r>
                      <a:endParaRPr lang="en-US" sz="2000" dirty="0"/>
                    </a:p>
                  </a:txBody>
                  <a:tcPr/>
                </a:tc>
                <a:tc>
                  <a:txBody>
                    <a:bodyPr/>
                    <a:lstStyle/>
                    <a:p>
                      <a:r>
                        <a:rPr lang="en-US" sz="2000" dirty="0"/>
                        <a:t>Costs</a:t>
                      </a:r>
                      <a:r>
                        <a:rPr lang="en-US" sz="2000" baseline="0" dirty="0"/>
                        <a:t> to use NHSN outweigh benefits of measure</a:t>
                      </a:r>
                      <a:endParaRPr lang="en-US" sz="2000" dirty="0"/>
                    </a:p>
                  </a:txBody>
                  <a:tcPr/>
                </a:tc>
                <a:extLst>
                  <a:ext uri="{0D108BD9-81ED-4DB2-BD59-A6C34878D82A}">
                    <a16:rowId xmlns:a16="http://schemas.microsoft.com/office/drawing/2014/main" val="19995279"/>
                  </a:ext>
                </a:extLst>
              </a:tr>
              <a:tr h="370840">
                <a:tc>
                  <a:txBody>
                    <a:bodyPr/>
                    <a:lstStyle/>
                    <a:p>
                      <a:r>
                        <a:rPr lang="en-US" sz="2000" dirty="0"/>
                        <a:t>ASC-1</a:t>
                      </a:r>
                    </a:p>
                  </a:txBody>
                  <a:tcPr/>
                </a:tc>
                <a:tc>
                  <a:txBody>
                    <a:bodyPr/>
                    <a:lstStyle/>
                    <a:p>
                      <a:r>
                        <a:rPr lang="en-US" sz="2000" dirty="0"/>
                        <a:t>Patient Burn</a:t>
                      </a:r>
                    </a:p>
                  </a:txBody>
                  <a:tcPr/>
                </a:tc>
                <a:tc>
                  <a:txBody>
                    <a:bodyPr/>
                    <a:lstStyle/>
                    <a:p>
                      <a:r>
                        <a:rPr lang="en-US" sz="2000" dirty="0"/>
                        <a:t>Topped Out; </a:t>
                      </a:r>
                      <a:r>
                        <a:rPr lang="en-US" sz="2000" dirty="0">
                          <a:solidFill>
                            <a:srgbClr val="FF0000"/>
                          </a:solidFill>
                        </a:rPr>
                        <a:t>NQF endorsement</a:t>
                      </a:r>
                      <a:r>
                        <a:rPr lang="en-US" sz="2000" baseline="0" dirty="0">
                          <a:solidFill>
                            <a:srgbClr val="FF0000"/>
                          </a:solidFill>
                        </a:rPr>
                        <a:t> removed</a:t>
                      </a:r>
                      <a:endParaRPr lang="en-US" sz="2000" dirty="0">
                        <a:solidFill>
                          <a:srgbClr val="FF0000"/>
                        </a:solidFill>
                      </a:endParaRPr>
                    </a:p>
                  </a:txBody>
                  <a:tcPr/>
                </a:tc>
                <a:extLst>
                  <a:ext uri="{0D108BD9-81ED-4DB2-BD59-A6C34878D82A}">
                    <a16:rowId xmlns:a16="http://schemas.microsoft.com/office/drawing/2014/main" val="2330788447"/>
                  </a:ext>
                </a:extLst>
              </a:tr>
              <a:tr h="370840">
                <a:tc>
                  <a:txBody>
                    <a:bodyPr/>
                    <a:lstStyle/>
                    <a:p>
                      <a:r>
                        <a:rPr lang="en-US" sz="2000" dirty="0"/>
                        <a:t>ASC-2</a:t>
                      </a:r>
                    </a:p>
                  </a:txBody>
                  <a:tcPr/>
                </a:tc>
                <a:tc>
                  <a:txBody>
                    <a:bodyPr/>
                    <a:lstStyle/>
                    <a:p>
                      <a:r>
                        <a:rPr lang="en-US" sz="2000" dirty="0"/>
                        <a:t>Patient Fall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Topped Out; </a:t>
                      </a:r>
                      <a:r>
                        <a:rPr kumimoji="0" lang="en-US" sz="2000" b="0" i="0" u="none" strike="noStrike" kern="1200" cap="none" spc="0" normalizeH="0" baseline="0" noProof="0" dirty="0">
                          <a:ln>
                            <a:noFill/>
                          </a:ln>
                          <a:solidFill>
                            <a:srgbClr val="FF0000"/>
                          </a:solidFill>
                          <a:effectLst/>
                          <a:uLnTx/>
                          <a:uFillTx/>
                          <a:latin typeface="Calibri" panose="020F0502020204030204"/>
                          <a:ea typeface="+mn-ea"/>
                          <a:cs typeface="+mn-cs"/>
                        </a:rPr>
                        <a:t>NQF endorsement removed</a:t>
                      </a:r>
                    </a:p>
                  </a:txBody>
                  <a:tcPr/>
                </a:tc>
                <a:extLst>
                  <a:ext uri="{0D108BD9-81ED-4DB2-BD59-A6C34878D82A}">
                    <a16:rowId xmlns:a16="http://schemas.microsoft.com/office/drawing/2014/main" val="3310702013"/>
                  </a:ext>
                </a:extLst>
              </a:tr>
              <a:tr h="370840">
                <a:tc>
                  <a:txBody>
                    <a:bodyPr/>
                    <a:lstStyle/>
                    <a:p>
                      <a:r>
                        <a:rPr lang="en-US" sz="2000" dirty="0"/>
                        <a:t>ASC-3</a:t>
                      </a:r>
                    </a:p>
                  </a:txBody>
                  <a:tcPr/>
                </a:tc>
                <a:tc>
                  <a:txBody>
                    <a:bodyPr/>
                    <a:lstStyle/>
                    <a:p>
                      <a:r>
                        <a:rPr lang="en-US" sz="2000" kern="1200" dirty="0">
                          <a:solidFill>
                            <a:schemeClr val="dk1"/>
                          </a:solidFill>
                          <a:effectLst/>
                          <a:latin typeface="+mn-lt"/>
                          <a:ea typeface="+mn-ea"/>
                          <a:cs typeface="+mn-cs"/>
                        </a:rPr>
                        <a:t>Wrong Site, Wrong Side, Wrong Patient, Wrong Procedure, Wrong Implant</a:t>
                      </a:r>
                      <a:endParaRPr lang="en-US"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Topped Out; </a:t>
                      </a:r>
                      <a:r>
                        <a:rPr kumimoji="0" lang="en-US" sz="2000" b="0" i="0" u="none" strike="noStrike" kern="1200" cap="none" spc="0" normalizeH="0" baseline="0" noProof="0" dirty="0">
                          <a:ln>
                            <a:noFill/>
                          </a:ln>
                          <a:solidFill>
                            <a:srgbClr val="FF0000"/>
                          </a:solidFill>
                          <a:effectLst/>
                          <a:uLnTx/>
                          <a:uFillTx/>
                          <a:latin typeface="Calibri" panose="020F0502020204030204"/>
                          <a:ea typeface="+mn-ea"/>
                          <a:cs typeface="+mn-cs"/>
                        </a:rPr>
                        <a:t>NQF endorsement removed</a:t>
                      </a:r>
                    </a:p>
                  </a:txBody>
                  <a:tcPr/>
                </a:tc>
                <a:extLst>
                  <a:ext uri="{0D108BD9-81ED-4DB2-BD59-A6C34878D82A}">
                    <a16:rowId xmlns:a16="http://schemas.microsoft.com/office/drawing/2014/main" val="1423874245"/>
                  </a:ext>
                </a:extLst>
              </a:tr>
              <a:tr h="370840">
                <a:tc>
                  <a:txBody>
                    <a:bodyPr/>
                    <a:lstStyle/>
                    <a:p>
                      <a:r>
                        <a:rPr lang="en-US" sz="2000" dirty="0"/>
                        <a:t>ASC-4</a:t>
                      </a:r>
                    </a:p>
                  </a:txBody>
                  <a:tcPr/>
                </a:tc>
                <a:tc>
                  <a:txBody>
                    <a:bodyPr/>
                    <a:lstStyle/>
                    <a:p>
                      <a:r>
                        <a:rPr lang="en-US" sz="2000" kern="1200" dirty="0">
                          <a:solidFill>
                            <a:schemeClr val="dk1"/>
                          </a:solidFill>
                          <a:effectLst/>
                          <a:latin typeface="+mn-lt"/>
                          <a:ea typeface="+mn-ea"/>
                          <a:cs typeface="+mn-cs"/>
                        </a:rPr>
                        <a:t>All-Cause Hospital Transfer/Admission</a:t>
                      </a:r>
                      <a:endParaRPr lang="en-US"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Topped Out; </a:t>
                      </a:r>
                      <a:r>
                        <a:rPr kumimoji="0" lang="en-US" sz="2000" b="0" i="0" u="none" strike="noStrike" kern="1200" cap="none" spc="0" normalizeH="0" baseline="0" noProof="0" dirty="0">
                          <a:ln>
                            <a:noFill/>
                          </a:ln>
                          <a:solidFill>
                            <a:srgbClr val="FF0000"/>
                          </a:solidFill>
                          <a:effectLst/>
                          <a:uLnTx/>
                          <a:uFillTx/>
                          <a:latin typeface="Calibri" panose="020F0502020204030204"/>
                          <a:ea typeface="+mn-ea"/>
                          <a:cs typeface="+mn-cs"/>
                        </a:rPr>
                        <a:t>NQF endorsement removed</a:t>
                      </a:r>
                    </a:p>
                  </a:txBody>
                  <a:tcPr/>
                </a:tc>
                <a:extLst>
                  <a:ext uri="{0D108BD9-81ED-4DB2-BD59-A6C34878D82A}">
                    <a16:rowId xmlns:a16="http://schemas.microsoft.com/office/drawing/2014/main" val="2963433846"/>
                  </a:ext>
                </a:extLst>
              </a:tr>
            </a:tbl>
          </a:graphicData>
        </a:graphic>
      </p:graphicFrame>
    </p:spTree>
    <p:extLst>
      <p:ext uri="{BB962C8B-B14F-4D97-AF65-F5344CB8AC3E}">
        <p14:creationId xmlns:p14="http://schemas.microsoft.com/office/powerpoint/2010/main" val="41527357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HH Proposed Rule: Measures for Removal</a:t>
            </a:r>
          </a:p>
        </p:txBody>
      </p:sp>
      <p:sp>
        <p:nvSpPr>
          <p:cNvPr id="3" name="Content Placeholder 2"/>
          <p:cNvSpPr>
            <a:spLocks noGrp="1"/>
          </p:cNvSpPr>
          <p:nvPr>
            <p:ph idx="1"/>
          </p:nvPr>
        </p:nvSpPr>
        <p:spPr>
          <a:xfrm>
            <a:off x="395438" y="1086480"/>
            <a:ext cx="11663212" cy="5352420"/>
          </a:xfrm>
        </p:spPr>
        <p:txBody>
          <a:bodyPr>
            <a:normAutofit/>
          </a:bodyPr>
          <a:lstStyle/>
          <a:p>
            <a:pPr>
              <a:defRPr/>
            </a:pPr>
            <a:r>
              <a:rPr lang="en-US" sz="2400" dirty="0">
                <a:solidFill>
                  <a:schemeClr val="tx2"/>
                </a:solidFill>
              </a:rPr>
              <a:t>Depression Assessment Conducted</a:t>
            </a:r>
          </a:p>
          <a:p>
            <a:pPr lvl="1">
              <a:defRPr/>
            </a:pPr>
            <a:r>
              <a:rPr lang="en-US" b="1" dirty="0">
                <a:solidFill>
                  <a:schemeClr val="tx2"/>
                </a:solidFill>
              </a:rPr>
              <a:t>Still required for risk adjustment</a:t>
            </a:r>
          </a:p>
          <a:p>
            <a:pPr>
              <a:defRPr/>
            </a:pPr>
            <a:r>
              <a:rPr lang="en-US" sz="2400" dirty="0">
                <a:solidFill>
                  <a:schemeClr val="tx2"/>
                </a:solidFill>
              </a:rPr>
              <a:t>Diabetic Foot Care and Patient/Caregiver Education</a:t>
            </a:r>
          </a:p>
          <a:p>
            <a:pPr>
              <a:defRPr/>
            </a:pPr>
            <a:r>
              <a:rPr lang="en-US" sz="2400" dirty="0">
                <a:solidFill>
                  <a:schemeClr val="tx2"/>
                </a:solidFill>
              </a:rPr>
              <a:t>Multifactor Fall Risk Assessment</a:t>
            </a:r>
          </a:p>
          <a:p>
            <a:pPr>
              <a:defRPr/>
            </a:pPr>
            <a:r>
              <a:rPr lang="en-US" sz="2400" dirty="0">
                <a:solidFill>
                  <a:schemeClr val="tx2"/>
                </a:solidFill>
              </a:rPr>
              <a:t>Improvement of Surgical Wounds</a:t>
            </a:r>
          </a:p>
          <a:p>
            <a:pPr lvl="1">
              <a:defRPr/>
            </a:pPr>
            <a:r>
              <a:rPr lang="en-US" b="1" dirty="0">
                <a:solidFill>
                  <a:schemeClr val="tx2"/>
                </a:solidFill>
              </a:rPr>
              <a:t>Still required for risk adjustment</a:t>
            </a:r>
          </a:p>
          <a:p>
            <a:pPr>
              <a:defRPr/>
            </a:pPr>
            <a:r>
              <a:rPr lang="en-US" sz="2400" dirty="0">
                <a:solidFill>
                  <a:schemeClr val="tx2"/>
                </a:solidFill>
              </a:rPr>
              <a:t>ED Use Without Readmission in First 30 Days</a:t>
            </a:r>
          </a:p>
          <a:p>
            <a:pPr>
              <a:defRPr/>
            </a:pPr>
            <a:r>
              <a:rPr lang="en-US" sz="2400" dirty="0" err="1">
                <a:solidFill>
                  <a:schemeClr val="tx2"/>
                </a:solidFill>
              </a:rPr>
              <a:t>Rehospitalization</a:t>
            </a:r>
            <a:r>
              <a:rPr lang="en-US" sz="2400" dirty="0">
                <a:solidFill>
                  <a:schemeClr val="tx2"/>
                </a:solidFill>
              </a:rPr>
              <a:t> in First 30 Days</a:t>
            </a:r>
          </a:p>
          <a:p>
            <a:pPr>
              <a:defRPr/>
            </a:pPr>
            <a:r>
              <a:rPr lang="en-US" sz="2400" dirty="0">
                <a:solidFill>
                  <a:schemeClr val="tx2"/>
                </a:solidFill>
              </a:rPr>
              <a:t>Pneumococcal Polysaccharide Vaccine</a:t>
            </a:r>
          </a:p>
          <a:p>
            <a:pPr>
              <a:defRPr/>
            </a:pPr>
            <a:endParaRPr lang="en-US" sz="2400" dirty="0">
              <a:solidFill>
                <a:schemeClr val="tx2"/>
              </a:solidFill>
            </a:endParaRPr>
          </a:p>
        </p:txBody>
      </p:sp>
      <p:sp>
        <p:nvSpPr>
          <p:cNvPr id="4" name="Right Bracket 3"/>
          <p:cNvSpPr/>
          <p:nvPr/>
        </p:nvSpPr>
        <p:spPr>
          <a:xfrm>
            <a:off x="7756070" y="1273629"/>
            <a:ext cx="179614" cy="1481328"/>
          </a:xfrm>
          <a:prstGeom prst="righ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p:cNvSpPr txBox="1"/>
          <p:nvPr/>
        </p:nvSpPr>
        <p:spPr>
          <a:xfrm>
            <a:off x="8005076" y="1746502"/>
            <a:ext cx="21875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Topped Out</a:t>
            </a:r>
          </a:p>
        </p:txBody>
      </p:sp>
      <p:sp>
        <p:nvSpPr>
          <p:cNvPr id="6" name="Right Bracket 5"/>
          <p:cNvSpPr/>
          <p:nvPr/>
        </p:nvSpPr>
        <p:spPr>
          <a:xfrm>
            <a:off x="7756070" y="2938954"/>
            <a:ext cx="179614" cy="1480887"/>
          </a:xfrm>
          <a:prstGeom prst="righ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p:cNvSpPr txBox="1"/>
          <p:nvPr/>
        </p:nvSpPr>
        <p:spPr>
          <a:xfrm>
            <a:off x="8005076" y="3463953"/>
            <a:ext cx="435565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More applicable measure available</a:t>
            </a:r>
          </a:p>
        </p:txBody>
      </p:sp>
      <p:sp>
        <p:nvSpPr>
          <p:cNvPr id="8" name="TextBox 7"/>
          <p:cNvSpPr txBox="1"/>
          <p:nvPr/>
        </p:nvSpPr>
        <p:spPr>
          <a:xfrm>
            <a:off x="8005076" y="4527689"/>
            <a:ext cx="489449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Not in line with clinical guidelines</a:t>
            </a:r>
          </a:p>
        </p:txBody>
      </p:sp>
      <p:sp>
        <p:nvSpPr>
          <p:cNvPr id="9" name="Right Bracket 8"/>
          <p:cNvSpPr/>
          <p:nvPr/>
        </p:nvSpPr>
        <p:spPr>
          <a:xfrm>
            <a:off x="7756070" y="4603838"/>
            <a:ext cx="179614" cy="294734"/>
          </a:xfrm>
          <a:prstGeom prst="righ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90175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HH VBP: New Composite Measures</a:t>
            </a:r>
          </a:p>
        </p:txBody>
      </p:sp>
      <p:sp>
        <p:nvSpPr>
          <p:cNvPr id="3" name="Content Placeholder 2"/>
          <p:cNvSpPr>
            <a:spLocks noGrp="1"/>
          </p:cNvSpPr>
          <p:nvPr>
            <p:ph idx="1"/>
          </p:nvPr>
        </p:nvSpPr>
        <p:spPr/>
        <p:txBody>
          <a:bodyPr/>
          <a:lstStyle/>
          <a:p>
            <a:pPr>
              <a:defRPr/>
            </a:pPr>
            <a:r>
              <a:rPr lang="en-US" sz="2000" dirty="0">
                <a:solidFill>
                  <a:schemeClr val="tx2"/>
                </a:solidFill>
              </a:rPr>
              <a:t>Replace Improvement in Bathing, Bed Transferring, and Ambulation-Locomotion measures</a:t>
            </a:r>
          </a:p>
          <a:p>
            <a:pPr>
              <a:defRPr/>
            </a:pPr>
            <a:r>
              <a:rPr lang="en-US" sz="2000" dirty="0">
                <a:solidFill>
                  <a:schemeClr val="tx2"/>
                </a:solidFill>
              </a:rPr>
              <a:t>Incorporates those OASIS items with 6 others to create two new measures:</a:t>
            </a:r>
          </a:p>
          <a:p>
            <a:pPr lvl="1">
              <a:defRPr/>
            </a:pPr>
            <a:r>
              <a:rPr lang="en-US" sz="2000" dirty="0">
                <a:solidFill>
                  <a:schemeClr val="tx2"/>
                </a:solidFill>
              </a:rPr>
              <a:t>Total Normalized Composite </a:t>
            </a:r>
            <a:r>
              <a:rPr lang="en-US" sz="2000" b="1" dirty="0">
                <a:solidFill>
                  <a:schemeClr val="tx2"/>
                </a:solidFill>
              </a:rPr>
              <a:t>Change in Self-Care</a:t>
            </a:r>
          </a:p>
          <a:p>
            <a:pPr lvl="2">
              <a:defRPr/>
            </a:pPr>
            <a:r>
              <a:rPr lang="en-US" dirty="0">
                <a:solidFill>
                  <a:schemeClr val="tx2"/>
                </a:solidFill>
              </a:rPr>
              <a:t>Grooming, upper body/lower body dressing, bathing, toileting hygiene, eating</a:t>
            </a:r>
          </a:p>
          <a:p>
            <a:pPr lvl="1">
              <a:defRPr/>
            </a:pPr>
            <a:r>
              <a:rPr lang="en-US" sz="2000" dirty="0">
                <a:solidFill>
                  <a:schemeClr val="tx2"/>
                </a:solidFill>
              </a:rPr>
              <a:t>Total Normalized Composite </a:t>
            </a:r>
            <a:r>
              <a:rPr lang="en-US" sz="2000" b="1" dirty="0">
                <a:solidFill>
                  <a:schemeClr val="tx2"/>
                </a:solidFill>
              </a:rPr>
              <a:t>Change in Mobility</a:t>
            </a:r>
          </a:p>
          <a:p>
            <a:pPr lvl="2">
              <a:defRPr/>
            </a:pPr>
            <a:r>
              <a:rPr lang="en-US" dirty="0">
                <a:solidFill>
                  <a:schemeClr val="tx2"/>
                </a:solidFill>
              </a:rPr>
              <a:t>Toilet transferring, bed transferring, ambulation/locomotion</a:t>
            </a:r>
          </a:p>
          <a:p>
            <a:pPr>
              <a:defRPr/>
            </a:pPr>
            <a:r>
              <a:rPr lang="en-US" sz="2000" dirty="0">
                <a:solidFill>
                  <a:schemeClr val="tx2"/>
                </a:solidFill>
              </a:rPr>
              <a:t>Calculates absolute change for each OASIS item at episode level</a:t>
            </a:r>
          </a:p>
          <a:p>
            <a:pPr>
              <a:defRPr/>
            </a:pPr>
            <a:r>
              <a:rPr lang="en-US" sz="2000" dirty="0">
                <a:solidFill>
                  <a:schemeClr val="tx2"/>
                </a:solidFill>
              </a:rPr>
              <a:t>Normalizes scores; sums normalized scores</a:t>
            </a:r>
          </a:p>
          <a:p>
            <a:pPr>
              <a:defRPr/>
            </a:pPr>
            <a:r>
              <a:rPr lang="en-US" sz="2000" dirty="0">
                <a:solidFill>
                  <a:schemeClr val="tx2"/>
                </a:solidFill>
              </a:rPr>
              <a:t>Averages scores for all episodes</a:t>
            </a:r>
          </a:p>
          <a:p>
            <a:pPr>
              <a:defRPr/>
            </a:pPr>
            <a:r>
              <a:rPr lang="en-US" sz="2000" dirty="0">
                <a:solidFill>
                  <a:schemeClr val="tx2"/>
                </a:solidFill>
              </a:rPr>
              <a:t>Risk-adjustment with national and HHA-specific predicted values</a:t>
            </a:r>
          </a:p>
          <a:p>
            <a:endParaRPr lang="en-US" dirty="0"/>
          </a:p>
        </p:txBody>
      </p:sp>
      <p:sp>
        <p:nvSpPr>
          <p:cNvPr id="4" name="TextBox 1"/>
          <p:cNvSpPr txBox="1">
            <a:spLocks noChangeArrowheads="1"/>
          </p:cNvSpPr>
          <p:nvPr/>
        </p:nvSpPr>
        <p:spPr bwMode="auto">
          <a:xfrm>
            <a:off x="0" y="5207887"/>
            <a:ext cx="121920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b="1" i="1" u="sng">
                <a:solidFill>
                  <a:srgbClr val="000099"/>
                </a:solidFill>
                <a:latin typeface="Arial" panose="020B0604020202020204" pitchFamily="34" charset="0"/>
                <a:cs typeface="Arial" panose="020B0604020202020204" pitchFamily="34" charset="0"/>
              </a:defRPr>
            </a:lvl1pPr>
            <a:lvl2pPr marL="742950" indent="-285750">
              <a:defRPr sz="2800" b="1" i="1" u="sng">
                <a:solidFill>
                  <a:srgbClr val="000099"/>
                </a:solidFill>
                <a:latin typeface="Arial" panose="020B0604020202020204" pitchFamily="34" charset="0"/>
                <a:cs typeface="Arial" panose="020B0604020202020204" pitchFamily="34" charset="0"/>
              </a:defRPr>
            </a:lvl2pPr>
            <a:lvl3pPr marL="1143000" indent="-228600">
              <a:defRPr sz="2800" b="1" i="1" u="sng">
                <a:solidFill>
                  <a:srgbClr val="000099"/>
                </a:solidFill>
                <a:latin typeface="Arial" panose="020B0604020202020204" pitchFamily="34" charset="0"/>
                <a:cs typeface="Arial" panose="020B0604020202020204" pitchFamily="34" charset="0"/>
              </a:defRPr>
            </a:lvl3pPr>
            <a:lvl4pPr marL="1600200" indent="-228600">
              <a:defRPr sz="2800" b="1" i="1" u="sng">
                <a:solidFill>
                  <a:srgbClr val="000099"/>
                </a:solidFill>
                <a:latin typeface="Arial" panose="020B0604020202020204" pitchFamily="34" charset="0"/>
                <a:cs typeface="Arial" panose="020B0604020202020204" pitchFamily="34" charset="0"/>
              </a:defRPr>
            </a:lvl4pPr>
            <a:lvl5pPr marL="2057400" indent="-228600">
              <a:defRPr sz="2800" b="1" i="1" u="sng">
                <a:solidFill>
                  <a:srgbClr val="00009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b="1" i="1" u="sng">
                <a:solidFill>
                  <a:srgbClr val="00009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b="1" i="1" u="sng">
                <a:solidFill>
                  <a:srgbClr val="00009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b="1" i="1" u="sng">
                <a:solidFill>
                  <a:srgbClr val="00009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b="1" i="1" u="sng">
                <a:solidFill>
                  <a:srgbClr val="000099"/>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200" b="1" i="1" u="sng"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HHA Risk-Adjusted Score = HHA Observed + (National Predicted – HHA Predicted)</a:t>
            </a:r>
          </a:p>
        </p:txBody>
      </p:sp>
    </p:spTree>
    <p:extLst>
      <p:ext uri="{BB962C8B-B14F-4D97-AF65-F5344CB8AC3E}">
        <p14:creationId xmlns:p14="http://schemas.microsoft.com/office/powerpoint/2010/main" val="5815291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3"/>
          <p:cNvSpPr>
            <a:spLocks noGrp="1"/>
          </p:cNvSpPr>
          <p:nvPr>
            <p:ph idx="10"/>
          </p:nvPr>
        </p:nvSpPr>
        <p:spPr>
          <a:xfrm>
            <a:off x="395437" y="935476"/>
            <a:ext cx="5493137" cy="5402262"/>
          </a:xfrm>
        </p:spPr>
        <p:txBody>
          <a:bodyPr>
            <a:normAutofit lnSpcReduction="10000"/>
          </a:bodyPr>
          <a:lstStyle/>
          <a:p>
            <a:pPr marL="0" indent="0">
              <a:buNone/>
            </a:pPr>
            <a:endParaRPr lang="en-US" sz="1050" dirty="0"/>
          </a:p>
          <a:p>
            <a:pPr>
              <a:spcBef>
                <a:spcPts val="0"/>
              </a:spcBef>
            </a:pPr>
            <a:r>
              <a:rPr lang="en-US" dirty="0"/>
              <a:t>Proposed redesign of Medicare Shared Savings Program</a:t>
            </a:r>
          </a:p>
          <a:p>
            <a:pPr lvl="1"/>
            <a:r>
              <a:rPr lang="en-US" sz="2500" dirty="0"/>
              <a:t>New tracks</a:t>
            </a:r>
          </a:p>
          <a:p>
            <a:pPr lvl="1">
              <a:spcAft>
                <a:spcPts val="600"/>
              </a:spcAft>
            </a:pPr>
            <a:r>
              <a:rPr lang="en-US" sz="2500" dirty="0"/>
              <a:t>Differentiated options by ACO characteristics</a:t>
            </a:r>
          </a:p>
          <a:p>
            <a:pPr>
              <a:spcAft>
                <a:spcPts val="1200"/>
              </a:spcAft>
            </a:pPr>
            <a:r>
              <a:rPr lang="en-US" dirty="0"/>
              <a:t>If finalized, would be harder for “high-revenue” ACOs to achieve savings</a:t>
            </a:r>
          </a:p>
          <a:p>
            <a:r>
              <a:rPr lang="en-US" dirty="0"/>
              <a:t>Other proposals include less time for upside-only risk, fewer shared savings, and refinements to benchmarking methodology</a:t>
            </a:r>
          </a:p>
          <a:p>
            <a:endParaRPr lang="en-US" dirty="0"/>
          </a:p>
        </p:txBody>
      </p:sp>
      <p:pic>
        <p:nvPicPr>
          <p:cNvPr id="1026"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8574" y="1150882"/>
            <a:ext cx="6331034" cy="4020207"/>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C6936869-059E-694E-89DA-366D0BF62161}"/>
              </a:ext>
            </a:extLst>
          </p:cNvPr>
          <p:cNvSpPr txBox="1">
            <a:spLocks/>
          </p:cNvSpPr>
          <p:nvPr/>
        </p:nvSpPr>
        <p:spPr>
          <a:xfrm>
            <a:off x="395438" y="288123"/>
            <a:ext cx="10895414" cy="5974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400" b="1" kern="1200">
                <a:solidFill>
                  <a:srgbClr val="003087"/>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400" b="1" i="0" u="none" strike="noStrike" kern="1200" cap="none" spc="0" normalizeH="0" baseline="0" noProof="0" dirty="0">
                <a:ln>
                  <a:noFill/>
                </a:ln>
                <a:solidFill>
                  <a:srgbClr val="003087"/>
                </a:solidFill>
                <a:effectLst/>
                <a:uLnTx/>
                <a:uFillTx/>
                <a:latin typeface="Arial" panose="020B0604020202020204" pitchFamily="34" charset="0"/>
                <a:ea typeface="+mj-ea"/>
                <a:cs typeface="Arial" panose="020B0604020202020204" pitchFamily="34" charset="0"/>
              </a:rPr>
              <a:t>MSSP: ACOs – Pathways to Success Rule</a:t>
            </a:r>
          </a:p>
        </p:txBody>
      </p:sp>
    </p:spTree>
    <p:extLst>
      <p:ext uri="{BB962C8B-B14F-4D97-AF65-F5344CB8AC3E}">
        <p14:creationId xmlns:p14="http://schemas.microsoft.com/office/powerpoint/2010/main" val="11474518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Where are we on MACRA Quality Payment Program?</a:t>
            </a:r>
          </a:p>
        </p:txBody>
      </p:sp>
      <p:sp>
        <p:nvSpPr>
          <p:cNvPr id="4" name="Pentagon 3"/>
          <p:cNvSpPr/>
          <p:nvPr/>
        </p:nvSpPr>
        <p:spPr bwMode="auto">
          <a:xfrm>
            <a:off x="395437" y="1906228"/>
            <a:ext cx="11397169" cy="239497"/>
          </a:xfrm>
          <a:prstGeom prst="homePlate">
            <a:avLst/>
          </a:prstGeom>
          <a:solidFill>
            <a:schemeClr val="accent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7" name="Flowchart: Connector 6"/>
          <p:cNvSpPr/>
          <p:nvPr/>
        </p:nvSpPr>
        <p:spPr bwMode="auto">
          <a:xfrm>
            <a:off x="353011" y="1843887"/>
            <a:ext cx="381000" cy="364177"/>
          </a:xfrm>
          <a:prstGeom prst="flowChartConnector">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 name="TextBox 18"/>
          <p:cNvSpPr txBox="1"/>
          <p:nvPr/>
        </p:nvSpPr>
        <p:spPr>
          <a:xfrm>
            <a:off x="-40978" y="1340928"/>
            <a:ext cx="1168977"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mn-ea"/>
                <a:cs typeface="+mn-cs"/>
              </a:rPr>
              <a:t>2016</a:t>
            </a:r>
          </a:p>
        </p:txBody>
      </p:sp>
      <p:sp>
        <p:nvSpPr>
          <p:cNvPr id="22" name="Flowchart: Connector 21"/>
          <p:cNvSpPr/>
          <p:nvPr/>
        </p:nvSpPr>
        <p:spPr bwMode="auto">
          <a:xfrm>
            <a:off x="2447860" y="1809236"/>
            <a:ext cx="381000" cy="381000"/>
          </a:xfrm>
          <a:prstGeom prst="flowChartConnector">
            <a:avLst/>
          </a:prstGeom>
          <a:solidFill>
            <a:schemeClr val="accent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4" name="Rounded Rectangle 23"/>
          <p:cNvSpPr/>
          <p:nvPr/>
        </p:nvSpPr>
        <p:spPr bwMode="auto">
          <a:xfrm>
            <a:off x="2795408" y="2332130"/>
            <a:ext cx="2194030" cy="812770"/>
          </a:xfrm>
          <a:prstGeom prst="roundRect">
            <a:avLst/>
          </a:prstGeom>
          <a:solidFill>
            <a:schemeClr val="accent1">
              <a:lumMod val="75000"/>
              <a:alpha val="20000"/>
            </a:schemeClr>
          </a:solidFill>
          <a:ln w="47625"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1</a:t>
            </a:r>
            <a:r>
              <a:rPr kumimoji="0" lang="en-US" sz="2000" b="0" i="0" u="none" strike="noStrike" kern="1200" cap="none" spc="0" normalizeH="0" baseline="30000" noProof="0" dirty="0">
                <a:ln>
                  <a:noFill/>
                </a:ln>
                <a:solidFill>
                  <a:srgbClr val="000000"/>
                </a:solidFill>
                <a:effectLst/>
                <a:uLnTx/>
                <a:uFillTx/>
                <a:latin typeface="Arial" charset="0"/>
                <a:ea typeface="+mn-ea"/>
                <a:cs typeface="+mn-cs"/>
              </a:rPr>
              <a:t>st</a:t>
            </a:r>
            <a:r>
              <a:rPr kumimoji="0" lang="en-US" sz="2000" b="0" i="0" u="none" strike="noStrike" kern="1200" cap="none" spc="0" normalizeH="0" baseline="0" noProof="0" dirty="0">
                <a:ln>
                  <a:noFill/>
                </a:ln>
                <a:solidFill>
                  <a:srgbClr val="000000"/>
                </a:solidFill>
                <a:effectLst/>
                <a:uLnTx/>
                <a:uFillTx/>
                <a:latin typeface="Arial" charset="0"/>
                <a:ea typeface="+mn-ea"/>
                <a:cs typeface="+mn-cs"/>
              </a:rPr>
              <a:t> Performance Period</a:t>
            </a:r>
          </a:p>
        </p:txBody>
      </p:sp>
      <p:sp>
        <p:nvSpPr>
          <p:cNvPr id="25" name="TextBox 24"/>
          <p:cNvSpPr txBox="1"/>
          <p:nvPr/>
        </p:nvSpPr>
        <p:spPr>
          <a:xfrm>
            <a:off x="2053871" y="1350274"/>
            <a:ext cx="1168977"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mn-ea"/>
                <a:cs typeface="+mn-cs"/>
              </a:rPr>
              <a:t>2017</a:t>
            </a:r>
          </a:p>
        </p:txBody>
      </p:sp>
      <p:sp>
        <p:nvSpPr>
          <p:cNvPr id="37" name="Flowchart: Connector 36"/>
          <p:cNvSpPr/>
          <p:nvPr/>
        </p:nvSpPr>
        <p:spPr bwMode="auto">
          <a:xfrm>
            <a:off x="4938234" y="1814282"/>
            <a:ext cx="381000" cy="381000"/>
          </a:xfrm>
          <a:prstGeom prst="flowChartConnector">
            <a:avLst/>
          </a:prstGeom>
          <a:solidFill>
            <a:schemeClr val="accent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1" name="TextBox 40"/>
          <p:cNvSpPr txBox="1"/>
          <p:nvPr/>
        </p:nvSpPr>
        <p:spPr>
          <a:xfrm>
            <a:off x="4542708" y="1340321"/>
            <a:ext cx="1168977"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mn-ea"/>
                <a:cs typeface="+mn-cs"/>
              </a:rPr>
              <a:t>2018</a:t>
            </a:r>
          </a:p>
        </p:txBody>
      </p:sp>
      <p:sp>
        <p:nvSpPr>
          <p:cNvPr id="53" name="Flowchart: Connector 52"/>
          <p:cNvSpPr/>
          <p:nvPr/>
        </p:nvSpPr>
        <p:spPr bwMode="auto">
          <a:xfrm>
            <a:off x="7694230" y="1814282"/>
            <a:ext cx="381000" cy="381000"/>
          </a:xfrm>
          <a:prstGeom prst="flowChartConnector">
            <a:avLst/>
          </a:prstGeom>
          <a:solidFill>
            <a:schemeClr val="accent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6" name="TextBox 55"/>
          <p:cNvSpPr txBox="1"/>
          <p:nvPr/>
        </p:nvSpPr>
        <p:spPr>
          <a:xfrm>
            <a:off x="7300241" y="1337718"/>
            <a:ext cx="1168977"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mn-ea"/>
                <a:cs typeface="+mn-cs"/>
              </a:rPr>
              <a:t>2019</a:t>
            </a:r>
          </a:p>
        </p:txBody>
      </p:sp>
      <p:sp>
        <p:nvSpPr>
          <p:cNvPr id="59" name="Rounded Rectangle 58"/>
          <p:cNvSpPr/>
          <p:nvPr/>
        </p:nvSpPr>
        <p:spPr bwMode="auto">
          <a:xfrm>
            <a:off x="677533" y="2332130"/>
            <a:ext cx="1739612" cy="783555"/>
          </a:xfrm>
          <a:prstGeom prst="roundRect">
            <a:avLst/>
          </a:prstGeom>
          <a:solidFill>
            <a:srgbClr val="7030A0">
              <a:alpha val="14000"/>
            </a:srgbClr>
          </a:solidFill>
          <a:ln w="4762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1</a:t>
            </a:r>
            <a:r>
              <a:rPr kumimoji="0" lang="en-US" sz="2000" b="0" i="0" u="none" strike="noStrike" kern="1200" cap="none" spc="0" normalizeH="0" baseline="30000" noProof="0" dirty="0">
                <a:ln>
                  <a:noFill/>
                </a:ln>
                <a:solidFill>
                  <a:srgbClr val="000000"/>
                </a:solidFill>
                <a:effectLst/>
                <a:uLnTx/>
                <a:uFillTx/>
                <a:latin typeface="Arial" charset="0"/>
                <a:ea typeface="+mn-ea"/>
                <a:cs typeface="+mn-cs"/>
              </a:rPr>
              <a:t>st</a:t>
            </a:r>
            <a:r>
              <a:rPr kumimoji="0" lang="en-US" sz="2000" b="0" i="0" u="none" strike="noStrike" kern="1200" cap="none" spc="0" normalizeH="0" baseline="0" noProof="0" dirty="0">
                <a:ln>
                  <a:noFill/>
                </a:ln>
                <a:solidFill>
                  <a:srgbClr val="000000"/>
                </a:solidFill>
                <a:effectLst/>
                <a:uLnTx/>
                <a:uFillTx/>
                <a:latin typeface="Arial" charset="0"/>
                <a:ea typeface="+mn-ea"/>
                <a:cs typeface="+mn-cs"/>
              </a:rPr>
              <a:t> round of rulemaking</a:t>
            </a:r>
          </a:p>
        </p:txBody>
      </p:sp>
      <p:sp>
        <p:nvSpPr>
          <p:cNvPr id="64" name="Rounded Rectangle 63"/>
          <p:cNvSpPr/>
          <p:nvPr/>
        </p:nvSpPr>
        <p:spPr bwMode="auto">
          <a:xfrm>
            <a:off x="5493619" y="3219154"/>
            <a:ext cx="1924660" cy="812770"/>
          </a:xfrm>
          <a:prstGeom prst="roundRect">
            <a:avLst/>
          </a:prstGeom>
          <a:solidFill>
            <a:schemeClr val="accent1">
              <a:lumMod val="75000"/>
              <a:alpha val="25000"/>
            </a:schemeClr>
          </a:solidFill>
          <a:ln w="53975" cap="flat" cmpd="sng" algn="ctr">
            <a:solidFill>
              <a:schemeClr val="accent1">
                <a:lumMod val="75000"/>
              </a:schemeClr>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Submit 2017 data (Mar 31)</a:t>
            </a:r>
          </a:p>
        </p:txBody>
      </p:sp>
      <p:sp>
        <p:nvSpPr>
          <p:cNvPr id="65" name="Rounded Rectangle 64"/>
          <p:cNvSpPr/>
          <p:nvPr/>
        </p:nvSpPr>
        <p:spPr bwMode="auto">
          <a:xfrm>
            <a:off x="2869342" y="3286794"/>
            <a:ext cx="1673366" cy="783555"/>
          </a:xfrm>
          <a:prstGeom prst="roundRect">
            <a:avLst/>
          </a:prstGeom>
          <a:solidFill>
            <a:srgbClr val="7030A0">
              <a:alpha val="12000"/>
            </a:srgbClr>
          </a:solidFill>
          <a:ln w="4762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2</a:t>
            </a:r>
            <a:r>
              <a:rPr kumimoji="0" lang="en-US" sz="2000" b="0" i="0" u="none" strike="noStrike" kern="1200" cap="none" spc="0" normalizeH="0" baseline="30000" noProof="0" dirty="0">
                <a:ln>
                  <a:noFill/>
                </a:ln>
                <a:solidFill>
                  <a:srgbClr val="000000"/>
                </a:solidFill>
                <a:effectLst/>
                <a:uLnTx/>
                <a:uFillTx/>
                <a:latin typeface="Arial" charset="0"/>
                <a:ea typeface="+mn-ea"/>
                <a:cs typeface="+mn-cs"/>
              </a:rPr>
              <a:t>nd</a:t>
            </a:r>
            <a:r>
              <a:rPr kumimoji="0" lang="en-US" sz="2000" b="0" i="0" u="none" strike="noStrike" kern="1200" cap="none" spc="0" normalizeH="0" baseline="0" noProof="0" dirty="0">
                <a:ln>
                  <a:noFill/>
                </a:ln>
                <a:solidFill>
                  <a:srgbClr val="000000"/>
                </a:solidFill>
                <a:effectLst/>
                <a:uLnTx/>
                <a:uFillTx/>
                <a:latin typeface="Arial" charset="0"/>
                <a:ea typeface="+mn-ea"/>
                <a:cs typeface="+mn-cs"/>
              </a:rPr>
              <a:t> round of rulemaking</a:t>
            </a:r>
          </a:p>
        </p:txBody>
      </p:sp>
      <p:sp>
        <p:nvSpPr>
          <p:cNvPr id="66" name="Rounded Rectangle 65"/>
          <p:cNvSpPr/>
          <p:nvPr/>
        </p:nvSpPr>
        <p:spPr bwMode="auto">
          <a:xfrm>
            <a:off x="5448826" y="5095730"/>
            <a:ext cx="1979033" cy="783555"/>
          </a:xfrm>
          <a:prstGeom prst="roundRect">
            <a:avLst/>
          </a:prstGeom>
          <a:solidFill>
            <a:srgbClr val="7030A0">
              <a:alpha val="12000"/>
            </a:srgbClr>
          </a:solidFill>
          <a:ln w="4762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Additional rulemaking</a:t>
            </a:r>
          </a:p>
        </p:txBody>
      </p:sp>
      <p:sp>
        <p:nvSpPr>
          <p:cNvPr id="67" name="Rounded Rectangle 66"/>
          <p:cNvSpPr/>
          <p:nvPr/>
        </p:nvSpPr>
        <p:spPr bwMode="auto">
          <a:xfrm>
            <a:off x="5448826" y="4161520"/>
            <a:ext cx="1952283" cy="804614"/>
          </a:xfrm>
          <a:prstGeom prst="roundRect">
            <a:avLst/>
          </a:prstGeom>
          <a:solidFill>
            <a:schemeClr val="accent1">
              <a:lumMod val="75000"/>
              <a:alpha val="25000"/>
            </a:schemeClr>
          </a:solidFill>
          <a:ln w="53975" cap="flat" cmpd="sng" algn="ctr">
            <a:solidFill>
              <a:schemeClr val="accent1">
                <a:lumMod val="75000"/>
              </a:schemeClr>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2017 feedback report</a:t>
            </a:r>
          </a:p>
        </p:txBody>
      </p:sp>
      <p:sp>
        <p:nvSpPr>
          <p:cNvPr id="68" name="Rounded Rectangle 67"/>
          <p:cNvSpPr/>
          <p:nvPr/>
        </p:nvSpPr>
        <p:spPr bwMode="auto">
          <a:xfrm>
            <a:off x="5448826" y="2337176"/>
            <a:ext cx="2194030" cy="812770"/>
          </a:xfrm>
          <a:prstGeom prst="roundRect">
            <a:avLst/>
          </a:prstGeom>
          <a:solidFill>
            <a:srgbClr val="00B050">
              <a:alpha val="20000"/>
            </a:srgbClr>
          </a:solidFill>
          <a:ln w="47625" cap="flat" cmpd="sng" algn="ctr">
            <a:solidFill>
              <a:srgbClr val="00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2</a:t>
            </a:r>
            <a:r>
              <a:rPr kumimoji="0" lang="en-US" sz="2000" b="0" i="0" u="none" strike="noStrike" kern="1200" cap="none" spc="0" normalizeH="0" baseline="30000" noProof="0" dirty="0">
                <a:ln>
                  <a:noFill/>
                </a:ln>
                <a:solidFill>
                  <a:srgbClr val="000000"/>
                </a:solidFill>
                <a:effectLst/>
                <a:uLnTx/>
                <a:uFillTx/>
                <a:latin typeface="Arial" charset="0"/>
                <a:ea typeface="+mn-ea"/>
                <a:cs typeface="+mn-cs"/>
              </a:rPr>
              <a:t>nd</a:t>
            </a:r>
            <a:r>
              <a:rPr kumimoji="0" lang="en-US" sz="2000" b="0" i="0" u="none" strike="noStrike" kern="1200" cap="none" spc="0" normalizeH="0" baseline="0" noProof="0" dirty="0">
                <a:ln>
                  <a:noFill/>
                </a:ln>
                <a:solidFill>
                  <a:srgbClr val="000000"/>
                </a:solidFill>
                <a:effectLst/>
                <a:uLnTx/>
                <a:uFillTx/>
                <a:latin typeface="Arial" charset="0"/>
                <a:ea typeface="+mn-ea"/>
                <a:cs typeface="+mn-cs"/>
              </a:rPr>
              <a:t>  Performance Period</a:t>
            </a:r>
          </a:p>
        </p:txBody>
      </p:sp>
      <p:sp>
        <p:nvSpPr>
          <p:cNvPr id="69" name="Rounded Rectangle 68"/>
          <p:cNvSpPr/>
          <p:nvPr/>
        </p:nvSpPr>
        <p:spPr bwMode="auto">
          <a:xfrm>
            <a:off x="8033662" y="2359912"/>
            <a:ext cx="3070715" cy="919339"/>
          </a:xfrm>
          <a:prstGeom prst="roundRect">
            <a:avLst/>
          </a:prstGeom>
          <a:solidFill>
            <a:schemeClr val="accent1">
              <a:lumMod val="75000"/>
              <a:alpha val="20000"/>
            </a:schemeClr>
          </a:solidFill>
          <a:ln w="47625"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mn-ea"/>
                <a:cs typeface="+mn-cs"/>
              </a:rPr>
              <a:t>Payment Adjustment</a:t>
            </a:r>
            <a:r>
              <a:rPr kumimoji="0" lang="en-US" sz="2000" b="0" i="0" u="none" strike="noStrike" kern="1200" cap="none" spc="0" normalizeH="0" baseline="0" noProof="0" dirty="0">
                <a:ln>
                  <a:noFill/>
                </a:ln>
                <a:solidFill>
                  <a:srgbClr val="000000"/>
                </a:solidFill>
                <a:effectLst/>
                <a:uLnTx/>
                <a:uFillTx/>
                <a:latin typeface="Arial" charset="0"/>
                <a:ea typeface="+mn-ea"/>
                <a:cs typeface="+mn-cs"/>
              </a:rPr>
              <a:t> (based on 2017 data)</a:t>
            </a:r>
          </a:p>
        </p:txBody>
      </p:sp>
      <p:sp>
        <p:nvSpPr>
          <p:cNvPr id="70" name="Rounded Rectangle 69"/>
          <p:cNvSpPr/>
          <p:nvPr/>
        </p:nvSpPr>
        <p:spPr bwMode="auto">
          <a:xfrm>
            <a:off x="8075230" y="3387224"/>
            <a:ext cx="3029147" cy="918626"/>
          </a:xfrm>
          <a:prstGeom prst="roundRect">
            <a:avLst/>
          </a:prstGeom>
          <a:solidFill>
            <a:srgbClr val="00B050">
              <a:alpha val="20000"/>
            </a:srgbClr>
          </a:solidFill>
          <a:ln w="47625" cap="flat" cmpd="sng" algn="ctr">
            <a:solidFill>
              <a:srgbClr val="00990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Submit 2018 data + 2018 feedback reports</a:t>
            </a:r>
          </a:p>
        </p:txBody>
      </p:sp>
      <p:sp>
        <p:nvSpPr>
          <p:cNvPr id="71" name="Rounded Rectangle 70"/>
          <p:cNvSpPr/>
          <p:nvPr/>
        </p:nvSpPr>
        <p:spPr bwMode="auto">
          <a:xfrm>
            <a:off x="8075229" y="4523019"/>
            <a:ext cx="3029147" cy="572712"/>
          </a:xfrm>
          <a:prstGeom prst="roundRect">
            <a:avLst/>
          </a:prstGeom>
          <a:solidFill>
            <a:srgbClr val="7030A0">
              <a:alpha val="12000"/>
            </a:srgbClr>
          </a:solidFill>
          <a:ln w="4762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Additional rulemaking</a:t>
            </a:r>
          </a:p>
        </p:txBody>
      </p:sp>
      <p:pic>
        <p:nvPicPr>
          <p:cNvPr id="1026" name="Picture 2" descr="Image result for you are her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709" r="25339"/>
          <a:stretch/>
        </p:blipFill>
        <p:spPr bwMode="auto">
          <a:xfrm>
            <a:off x="6396433" y="1337718"/>
            <a:ext cx="851056" cy="875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0234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fade">
                                      <p:cBhvr>
                                        <p:cTn id="16" dur="500"/>
                                        <p:tgtEl>
                                          <p:spTgt spid="5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5"/>
                                        </p:tgtEl>
                                        <p:attrNameLst>
                                          <p:attrName>style.visibility</p:attrName>
                                        </p:attrNameLst>
                                      </p:cBhvr>
                                      <p:to>
                                        <p:strVal val="visible"/>
                                      </p:to>
                                    </p:set>
                                    <p:animEffect transition="in" filter="fade">
                                      <p:cBhvr>
                                        <p:cTn id="32" dur="500"/>
                                        <p:tgtEl>
                                          <p:spTgt spid="65"/>
                                        </p:tgtEl>
                                      </p:cBhvr>
                                    </p:animEffect>
                                  </p:childTnLst>
                                </p:cTn>
                              </p:par>
                              <p:par>
                                <p:cTn id="33" presetID="10" presetClass="entr" presetSubtype="0" fill="hold" nodeType="withEffect">
                                  <p:stCondLst>
                                    <p:cond delay="0"/>
                                  </p:stCondLst>
                                  <p:childTnLst>
                                    <p:set>
                                      <p:cBhvr>
                                        <p:cTn id="34" dur="1" fill="hold">
                                          <p:stCondLst>
                                            <p:cond delay="0"/>
                                          </p:stCondLst>
                                        </p:cTn>
                                        <p:tgtEl>
                                          <p:spTgt spid="1026"/>
                                        </p:tgtEl>
                                        <p:attrNameLst>
                                          <p:attrName>style.visibility</p:attrName>
                                        </p:attrNameLst>
                                      </p:cBhvr>
                                      <p:to>
                                        <p:strVal val="visible"/>
                                      </p:to>
                                    </p:set>
                                    <p:animEffect transition="in" filter="fade">
                                      <p:cBhvr>
                                        <p:cTn id="35" dur="500"/>
                                        <p:tgtEl>
                                          <p:spTgt spid="102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fade">
                                      <p:cBhvr>
                                        <p:cTn id="40" dur="500"/>
                                        <p:tgtEl>
                                          <p:spTgt spid="4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fade">
                                      <p:cBhvr>
                                        <p:cTn id="43" dur="500"/>
                                        <p:tgtEl>
                                          <p:spTgt spid="3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8"/>
                                        </p:tgtEl>
                                        <p:attrNameLst>
                                          <p:attrName>style.visibility</p:attrName>
                                        </p:attrNameLst>
                                      </p:cBhvr>
                                      <p:to>
                                        <p:strVal val="visible"/>
                                      </p:to>
                                    </p:set>
                                    <p:animEffect transition="in" filter="fade">
                                      <p:cBhvr>
                                        <p:cTn id="46" dur="500"/>
                                        <p:tgtEl>
                                          <p:spTgt spid="6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64"/>
                                        </p:tgtEl>
                                        <p:attrNameLst>
                                          <p:attrName>style.visibility</p:attrName>
                                        </p:attrNameLst>
                                      </p:cBhvr>
                                      <p:to>
                                        <p:strVal val="visible"/>
                                      </p:to>
                                    </p:set>
                                    <p:animEffect transition="in" filter="fade">
                                      <p:cBhvr>
                                        <p:cTn id="51" dur="500"/>
                                        <p:tgtEl>
                                          <p:spTgt spid="6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67"/>
                                        </p:tgtEl>
                                        <p:attrNameLst>
                                          <p:attrName>style.visibility</p:attrName>
                                        </p:attrNameLst>
                                      </p:cBhvr>
                                      <p:to>
                                        <p:strVal val="visible"/>
                                      </p:to>
                                    </p:set>
                                    <p:animEffect transition="in" filter="fade">
                                      <p:cBhvr>
                                        <p:cTn id="54" dur="500"/>
                                        <p:tgtEl>
                                          <p:spTgt spid="67"/>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66"/>
                                        </p:tgtEl>
                                        <p:attrNameLst>
                                          <p:attrName>style.visibility</p:attrName>
                                        </p:attrNameLst>
                                      </p:cBhvr>
                                      <p:to>
                                        <p:strVal val="visible"/>
                                      </p:to>
                                    </p:set>
                                    <p:animEffect transition="in" filter="fade">
                                      <p:cBhvr>
                                        <p:cTn id="57" dur="500"/>
                                        <p:tgtEl>
                                          <p:spTgt spid="6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6"/>
                                        </p:tgtEl>
                                        <p:attrNameLst>
                                          <p:attrName>style.visibility</p:attrName>
                                        </p:attrNameLst>
                                      </p:cBhvr>
                                      <p:to>
                                        <p:strVal val="visible"/>
                                      </p:to>
                                    </p:set>
                                    <p:animEffect transition="in" filter="fade">
                                      <p:cBhvr>
                                        <p:cTn id="62" dur="500"/>
                                        <p:tgtEl>
                                          <p:spTgt spid="56"/>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53"/>
                                        </p:tgtEl>
                                        <p:attrNameLst>
                                          <p:attrName>style.visibility</p:attrName>
                                        </p:attrNameLst>
                                      </p:cBhvr>
                                      <p:to>
                                        <p:strVal val="visible"/>
                                      </p:to>
                                    </p:set>
                                    <p:animEffect transition="in" filter="fade">
                                      <p:cBhvr>
                                        <p:cTn id="65" dur="500"/>
                                        <p:tgtEl>
                                          <p:spTgt spid="53"/>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70"/>
                                        </p:tgtEl>
                                        <p:attrNameLst>
                                          <p:attrName>style.visibility</p:attrName>
                                        </p:attrNameLst>
                                      </p:cBhvr>
                                      <p:to>
                                        <p:strVal val="visible"/>
                                      </p:to>
                                    </p:set>
                                    <p:animEffect transition="in" filter="fade">
                                      <p:cBhvr>
                                        <p:cTn id="68" dur="500"/>
                                        <p:tgtEl>
                                          <p:spTgt spid="70"/>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69"/>
                                        </p:tgtEl>
                                        <p:attrNameLst>
                                          <p:attrName>style.visibility</p:attrName>
                                        </p:attrNameLst>
                                      </p:cBhvr>
                                      <p:to>
                                        <p:strVal val="visible"/>
                                      </p:to>
                                    </p:set>
                                    <p:animEffect transition="in" filter="fade">
                                      <p:cBhvr>
                                        <p:cTn id="71" dur="500"/>
                                        <p:tgtEl>
                                          <p:spTgt spid="69"/>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71"/>
                                        </p:tgtEl>
                                        <p:attrNameLst>
                                          <p:attrName>style.visibility</p:attrName>
                                        </p:attrNameLst>
                                      </p:cBhvr>
                                      <p:to>
                                        <p:strVal val="visible"/>
                                      </p:to>
                                    </p:set>
                                    <p:animEffect transition="in" filter="fade">
                                      <p:cBhvr>
                                        <p:cTn id="74"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9" grpId="0"/>
      <p:bldP spid="22" grpId="0" animBg="1"/>
      <p:bldP spid="24" grpId="0" animBg="1"/>
      <p:bldP spid="25" grpId="0"/>
      <p:bldP spid="37" grpId="0" animBg="1"/>
      <p:bldP spid="41" grpId="0"/>
      <p:bldP spid="53" grpId="0" animBg="1"/>
      <p:bldP spid="56" grpId="0"/>
      <p:bldP spid="59" grpId="0" animBg="1"/>
      <p:bldP spid="64" grpId="0" animBg="1"/>
      <p:bldP spid="65" grpId="0" animBg="1"/>
      <p:bldP spid="66" grpId="0" animBg="1"/>
      <p:bldP spid="67" grpId="0" animBg="1"/>
      <p:bldP spid="68" grpId="0" animBg="1"/>
      <p:bldP spid="69" grpId="0" animBg="1"/>
      <p:bldP spid="70" grpId="0" animBg="1"/>
      <p:bldP spid="7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6CF12-D886-43BB-BEAC-B18BFFD45753}"/>
              </a:ext>
            </a:extLst>
          </p:cNvPr>
          <p:cNvSpPr>
            <a:spLocks noGrp="1"/>
          </p:cNvSpPr>
          <p:nvPr>
            <p:ph type="title"/>
          </p:nvPr>
        </p:nvSpPr>
        <p:spPr/>
        <p:txBody>
          <a:bodyPr/>
          <a:lstStyle/>
          <a:p>
            <a:r>
              <a:rPr lang="en-US" dirty="0"/>
              <a:t>Round Robin Project Discussion</a:t>
            </a:r>
          </a:p>
        </p:txBody>
      </p:sp>
      <p:sp>
        <p:nvSpPr>
          <p:cNvPr id="3" name="Content Placeholder 2">
            <a:extLst>
              <a:ext uri="{FF2B5EF4-FFF2-40B4-BE49-F238E27FC236}">
                <a16:creationId xmlns:a16="http://schemas.microsoft.com/office/drawing/2014/main" id="{17B3D62B-1401-4996-8FC0-431DBA41E6F5}"/>
              </a:ext>
            </a:extLst>
          </p:cNvPr>
          <p:cNvSpPr>
            <a:spLocks noGrp="1"/>
          </p:cNvSpPr>
          <p:nvPr>
            <p:ph idx="1"/>
          </p:nvPr>
        </p:nvSpPr>
        <p:spPr>
          <a:xfrm>
            <a:off x="742949" y="2202873"/>
            <a:ext cx="10610850" cy="3617159"/>
          </a:xfrm>
        </p:spPr>
        <p:txBody>
          <a:bodyPr/>
          <a:lstStyle/>
          <a:p>
            <a:r>
              <a:rPr lang="en-US" dirty="0"/>
              <a:t>Patrice Mayo</a:t>
            </a:r>
          </a:p>
          <a:p>
            <a:r>
              <a:rPr lang="en-US" dirty="0"/>
              <a:t>Rosemary Blackman</a:t>
            </a:r>
          </a:p>
          <a:p>
            <a:pPr marL="0" indent="0">
              <a:buNone/>
            </a:pPr>
            <a:endParaRPr lang="en-US" dirty="0"/>
          </a:p>
        </p:txBody>
      </p:sp>
      <p:pic>
        <p:nvPicPr>
          <p:cNvPr id="4" name="Picture 3">
            <a:extLst>
              <a:ext uri="{FF2B5EF4-FFF2-40B4-BE49-F238E27FC236}">
                <a16:creationId xmlns:a16="http://schemas.microsoft.com/office/drawing/2014/main" id="{9D368C07-59B7-4E78-A841-9D922251A96F}"/>
              </a:ext>
            </a:extLst>
          </p:cNvPr>
          <p:cNvPicPr>
            <a:picLocks noChangeAspect="1"/>
          </p:cNvPicPr>
          <p:nvPr/>
        </p:nvPicPr>
        <p:blipFill>
          <a:blip r:embed="rId2"/>
          <a:stretch>
            <a:fillRect/>
          </a:stretch>
        </p:blipFill>
        <p:spPr>
          <a:xfrm>
            <a:off x="2704408" y="3308436"/>
            <a:ext cx="2743438" cy="1176630"/>
          </a:xfrm>
          <a:prstGeom prst="rect">
            <a:avLst/>
          </a:prstGeom>
        </p:spPr>
      </p:pic>
      <p:pic>
        <p:nvPicPr>
          <p:cNvPr id="5" name="Picture 4">
            <a:extLst>
              <a:ext uri="{FF2B5EF4-FFF2-40B4-BE49-F238E27FC236}">
                <a16:creationId xmlns:a16="http://schemas.microsoft.com/office/drawing/2014/main" id="{71337F48-B34D-4ACB-AA93-8DD1C6E52F0C}"/>
              </a:ext>
            </a:extLst>
          </p:cNvPr>
          <p:cNvPicPr>
            <a:picLocks noChangeAspect="1"/>
          </p:cNvPicPr>
          <p:nvPr/>
        </p:nvPicPr>
        <p:blipFill>
          <a:blip r:embed="rId3"/>
          <a:stretch>
            <a:fillRect/>
          </a:stretch>
        </p:blipFill>
        <p:spPr>
          <a:xfrm>
            <a:off x="2704408" y="4718323"/>
            <a:ext cx="2743200" cy="926184"/>
          </a:xfrm>
          <a:prstGeom prst="rect">
            <a:avLst/>
          </a:prstGeom>
        </p:spPr>
      </p:pic>
    </p:spTree>
    <p:extLst>
      <p:ext uri="{BB962C8B-B14F-4D97-AF65-F5344CB8AC3E}">
        <p14:creationId xmlns:p14="http://schemas.microsoft.com/office/powerpoint/2010/main" val="5748234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2019 QPP Proposals – Key Takeaways</a:t>
            </a:r>
            <a:endParaRPr lang="en-US" dirty="0"/>
          </a:p>
        </p:txBody>
      </p:sp>
      <p:sp>
        <p:nvSpPr>
          <p:cNvPr id="16" name="Content Placeholder 15"/>
          <p:cNvSpPr>
            <a:spLocks noGrp="1"/>
          </p:cNvSpPr>
          <p:nvPr>
            <p:ph idx="1"/>
          </p:nvPr>
        </p:nvSpPr>
        <p:spPr>
          <a:xfrm>
            <a:off x="395438" y="1086480"/>
            <a:ext cx="10515600" cy="5157004"/>
          </a:xfrm>
        </p:spPr>
        <p:txBody>
          <a:bodyPr>
            <a:normAutofit fontScale="62500" lnSpcReduction="20000"/>
          </a:bodyPr>
          <a:lstStyle/>
          <a:p>
            <a:r>
              <a:rPr lang="en-US" sz="3200" b="1" dirty="0"/>
              <a:t>Gradual implementation of MIPS continues </a:t>
            </a:r>
          </a:p>
          <a:p>
            <a:pPr lvl="1"/>
            <a:r>
              <a:rPr lang="en-US" sz="2600" dirty="0"/>
              <a:t>Low-volume threshold still excludes large number of clinicians (590,000)</a:t>
            </a:r>
          </a:p>
          <a:p>
            <a:pPr lvl="1"/>
            <a:r>
              <a:rPr lang="en-US" sz="2600" dirty="0"/>
              <a:t>MIPS opt-in available</a:t>
            </a:r>
          </a:p>
          <a:p>
            <a:pPr lvl="1"/>
            <a:r>
              <a:rPr lang="en-US" sz="2600" dirty="0"/>
              <a:t>Carry over of most 2018 quality reporting requirements</a:t>
            </a:r>
          </a:p>
          <a:p>
            <a:pPr lvl="1"/>
            <a:r>
              <a:rPr lang="en-US" sz="2600" dirty="0"/>
              <a:t>Expansion to new clinician types (PT, OT, social work, psychologists)</a:t>
            </a:r>
          </a:p>
          <a:p>
            <a:endParaRPr lang="en-US" dirty="0"/>
          </a:p>
          <a:p>
            <a:r>
              <a:rPr lang="en-US" sz="3200" b="1" dirty="0"/>
              <a:t>Impact of MIPS cost measurement grows</a:t>
            </a:r>
          </a:p>
          <a:p>
            <a:pPr lvl="1"/>
            <a:r>
              <a:rPr lang="en-US" sz="2600" dirty="0"/>
              <a:t>Increased category weight to 15 percent, and new episode-based measures</a:t>
            </a:r>
          </a:p>
          <a:p>
            <a:endParaRPr lang="en-US" dirty="0"/>
          </a:p>
          <a:p>
            <a:r>
              <a:rPr lang="en-US" sz="3200" b="1" dirty="0"/>
              <a:t>MIPS Advancing Care Information (ACI) category renamed and revamped</a:t>
            </a:r>
          </a:p>
          <a:p>
            <a:pPr lvl="1"/>
            <a:r>
              <a:rPr lang="en-US" sz="2600" dirty="0"/>
              <a:t>Now “Promoting Interoperability”, with greater alignment with hospital program</a:t>
            </a:r>
          </a:p>
          <a:p>
            <a:endParaRPr lang="en-US" dirty="0"/>
          </a:p>
          <a:p>
            <a:r>
              <a:rPr lang="en-US" sz="3200" b="1" dirty="0"/>
              <a:t>CMS staying the course on MIPS facility-based measurement</a:t>
            </a:r>
          </a:p>
          <a:p>
            <a:pPr lvl="1"/>
            <a:r>
              <a:rPr lang="en-US" dirty="0"/>
              <a:t>Available in 2019, with minor proposed expansions</a:t>
            </a:r>
          </a:p>
          <a:p>
            <a:pPr lvl="1"/>
            <a:endParaRPr lang="en-US" dirty="0"/>
          </a:p>
          <a:p>
            <a:r>
              <a:rPr lang="en-US" sz="3200" b="1" dirty="0"/>
              <a:t>Changes to advanced APM track are quite minor</a:t>
            </a:r>
          </a:p>
          <a:p>
            <a:endParaRPr lang="en-US" dirty="0"/>
          </a:p>
          <a:p>
            <a:r>
              <a:rPr lang="en-US" sz="3200" b="1" i="1" dirty="0"/>
              <a:t>Excluded clinicians have more time to prepare…but stakes are rising!</a:t>
            </a:r>
          </a:p>
        </p:txBody>
      </p:sp>
      <p:pic>
        <p:nvPicPr>
          <p:cNvPr id="9" name="Picture 8" descr="More Dogma: Epinephrine in Digital Nerve Blocks - R.E.B.E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6104" y="1086480"/>
            <a:ext cx="2968578" cy="1020449"/>
          </a:xfrm>
          <a:prstGeom prst="rect">
            <a:avLst/>
          </a:prstGeom>
        </p:spPr>
      </p:pic>
    </p:spTree>
    <p:extLst>
      <p:ext uri="{BB962C8B-B14F-4D97-AF65-F5344CB8AC3E}">
        <p14:creationId xmlns:p14="http://schemas.microsoft.com/office/powerpoint/2010/main" val="14996197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IPPS: Impact of CMS Meaningful Measure Policies</a:t>
            </a:r>
          </a:p>
        </p:txBody>
      </p:sp>
      <p:sp>
        <p:nvSpPr>
          <p:cNvPr id="3" name="Content Placeholder 2"/>
          <p:cNvSpPr>
            <a:spLocks noGrp="1"/>
          </p:cNvSpPr>
          <p:nvPr>
            <p:ph idx="1"/>
          </p:nvPr>
        </p:nvSpPr>
        <p:spPr>
          <a:xfrm>
            <a:off x="395438" y="3578942"/>
            <a:ext cx="10515600" cy="2753032"/>
          </a:xfrm>
        </p:spPr>
        <p:txBody>
          <a:bodyPr>
            <a:normAutofit fontScale="77500" lnSpcReduction="20000"/>
          </a:bodyPr>
          <a:lstStyle/>
          <a:p>
            <a:r>
              <a:rPr lang="en-US" dirty="0"/>
              <a:t>IQR:</a:t>
            </a:r>
          </a:p>
          <a:p>
            <a:pPr lvl="1"/>
            <a:r>
              <a:rPr lang="en-US" dirty="0"/>
              <a:t>18 measures removed from ALL CMS hospital quality reporting and value programs because they are topped out, don’t lead to better quality, or have costs outweighing their benefit</a:t>
            </a:r>
          </a:p>
          <a:p>
            <a:pPr lvl="1"/>
            <a:r>
              <a:rPr lang="en-US" dirty="0"/>
              <a:t>21 measures “de-duplicated” (that is, removed from IQR, but retained for only one CMS hospital program)</a:t>
            </a:r>
          </a:p>
          <a:p>
            <a:pPr lvl="1"/>
            <a:endParaRPr lang="en-US" dirty="0"/>
          </a:p>
          <a:p>
            <a:r>
              <a:rPr lang="en-US" dirty="0"/>
              <a:t>VBP </a:t>
            </a:r>
          </a:p>
          <a:p>
            <a:pPr lvl="1"/>
            <a:r>
              <a:rPr lang="en-US" dirty="0"/>
              <a:t>4 measures removed to “de-duplicate” with IQR</a:t>
            </a:r>
          </a:p>
          <a:p>
            <a:pPr lvl="1"/>
            <a:r>
              <a:rPr lang="en-US" dirty="0"/>
              <a:t>CMS did NOT finalize proposal to remove 6 safety measures from VBP</a:t>
            </a:r>
          </a:p>
        </p:txBody>
      </p:sp>
      <p:graphicFrame>
        <p:nvGraphicFramePr>
          <p:cNvPr id="7" name="Table 6"/>
          <p:cNvGraphicFramePr>
            <a:graphicFrameLocks noGrp="1"/>
          </p:cNvGraphicFramePr>
          <p:nvPr>
            <p:extLst/>
          </p:nvPr>
        </p:nvGraphicFramePr>
        <p:xfrm>
          <a:off x="1789898" y="1327355"/>
          <a:ext cx="7726680" cy="1983572"/>
        </p:xfrm>
        <a:graphic>
          <a:graphicData uri="http://schemas.openxmlformats.org/drawingml/2006/table">
            <a:tbl>
              <a:tblPr firstRow="1" bandRow="1"/>
              <a:tblGrid>
                <a:gridCol w="4758369">
                  <a:extLst>
                    <a:ext uri="{9D8B030D-6E8A-4147-A177-3AD203B41FA5}">
                      <a16:colId xmlns:a16="http://schemas.microsoft.com/office/drawing/2014/main" val="853303576"/>
                    </a:ext>
                  </a:extLst>
                </a:gridCol>
                <a:gridCol w="609600">
                  <a:extLst>
                    <a:ext uri="{9D8B030D-6E8A-4147-A177-3AD203B41FA5}">
                      <a16:colId xmlns:a16="http://schemas.microsoft.com/office/drawing/2014/main" val="309935102"/>
                    </a:ext>
                  </a:extLst>
                </a:gridCol>
                <a:gridCol w="762000">
                  <a:extLst>
                    <a:ext uri="{9D8B030D-6E8A-4147-A177-3AD203B41FA5}">
                      <a16:colId xmlns:a16="http://schemas.microsoft.com/office/drawing/2014/main" val="3242177684"/>
                    </a:ext>
                  </a:extLst>
                </a:gridCol>
                <a:gridCol w="716280">
                  <a:extLst>
                    <a:ext uri="{9D8B030D-6E8A-4147-A177-3AD203B41FA5}">
                      <a16:colId xmlns:a16="http://schemas.microsoft.com/office/drawing/2014/main" val="3491191523"/>
                    </a:ext>
                  </a:extLst>
                </a:gridCol>
                <a:gridCol w="880431">
                  <a:extLst>
                    <a:ext uri="{9D8B030D-6E8A-4147-A177-3AD203B41FA5}">
                      <a16:colId xmlns:a16="http://schemas.microsoft.com/office/drawing/2014/main" val="2998435451"/>
                    </a:ext>
                  </a:extLst>
                </a:gridCol>
              </a:tblGrid>
              <a:tr h="334975">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endParaRPr lang="en-US" dirty="0"/>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333399"/>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dirty="0"/>
                        <a:t>IQR</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333399"/>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dirty="0"/>
                        <a:t>VBP</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333399"/>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dirty="0"/>
                        <a:t>HAC</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333399"/>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dirty="0"/>
                        <a:t>HRRP</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333399"/>
                    </a:solidFill>
                  </a:tcPr>
                </a:tc>
                <a:extLst>
                  <a:ext uri="{0D108BD9-81ED-4DB2-BD59-A6C34878D82A}">
                    <a16:rowId xmlns:a16="http://schemas.microsoft.com/office/drawing/2014/main" val="2597076105"/>
                  </a:ext>
                </a:extLst>
              </a:tr>
              <a:tr h="334975">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baseline="0" dirty="0"/>
                        <a:t>Number of measures in FY 2019 Program</a:t>
                      </a:r>
                      <a:endParaRPr lang="en-US" dirty="0"/>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dirty="0"/>
                        <a:t>62</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dirty="0"/>
                        <a:t>18</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dirty="0"/>
                        <a:t>6</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dirty="0"/>
                        <a:t>6</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extLst>
                  <a:ext uri="{0D108BD9-81ED-4DB2-BD59-A6C34878D82A}">
                    <a16:rowId xmlns:a16="http://schemas.microsoft.com/office/drawing/2014/main" val="2381654543"/>
                  </a:ext>
                </a:extLst>
              </a:tr>
              <a:tr h="586207">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dirty="0"/>
                        <a:t>Number</a:t>
                      </a:r>
                      <a:r>
                        <a:rPr lang="en-US" baseline="0" dirty="0"/>
                        <a:t> of Measures Removed, FY 2019 – FY 2023</a:t>
                      </a:r>
                      <a:endParaRPr lang="en-US"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dirty="0"/>
                        <a:t>39</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dirty="0"/>
                        <a:t>4</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dirty="0"/>
                        <a:t>0</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dirty="0"/>
                        <a:t>0</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20000"/>
                      </a:srgbClr>
                    </a:solidFill>
                  </a:tcPr>
                </a:tc>
                <a:extLst>
                  <a:ext uri="{0D108BD9-81ED-4DB2-BD59-A6C34878D82A}">
                    <a16:rowId xmlns:a16="http://schemas.microsoft.com/office/drawing/2014/main" val="2427411156"/>
                  </a:ext>
                </a:extLst>
              </a:tr>
              <a:tr h="611972">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2000" b="1" dirty="0"/>
                        <a:t>Number of Measures in FY 2023</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2000" b="1" dirty="0"/>
                        <a:t>23</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2000" b="1" dirty="0"/>
                        <a:t>14</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2000" b="1" dirty="0"/>
                        <a:t>6</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2000" b="1" dirty="0"/>
                        <a:t>6</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extLst>
                  <a:ext uri="{0D108BD9-81ED-4DB2-BD59-A6C34878D82A}">
                    <a16:rowId xmlns:a16="http://schemas.microsoft.com/office/drawing/2014/main" val="396018903"/>
                  </a:ext>
                </a:extLst>
              </a:tr>
            </a:tbl>
          </a:graphicData>
        </a:graphic>
      </p:graphicFrame>
    </p:spTree>
    <p:extLst>
      <p:ext uri="{BB962C8B-B14F-4D97-AF65-F5344CB8AC3E}">
        <p14:creationId xmlns:p14="http://schemas.microsoft.com/office/powerpoint/2010/main" val="38417451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2265589" y="978582"/>
            <a:ext cx="8077200" cy="4050619"/>
          </a:xfrm>
          <a:prstGeom prst="rect">
            <a:avLst/>
          </a:prstGeom>
          <a:noFill/>
          <a:ln w="9525">
            <a:noFill/>
            <a:miter lim="800000"/>
            <a:headEnd/>
            <a:tailEnd/>
          </a:ln>
        </p:spPr>
        <p:txBody>
          <a:bodyPr/>
          <a:lstStyle/>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endParaRPr kumimoji="0" lang="en-US" sz="3600" b="0" i="0" u="none" strike="noStrike" kern="0" cap="none" spc="0" normalizeH="0" baseline="0" noProof="0" dirty="0">
              <a:ln>
                <a:noFill/>
              </a:ln>
              <a:solidFill>
                <a:srgbClr val="000000"/>
              </a:solidFill>
              <a:effectLst/>
              <a:uLnTx/>
              <a:uFillTx/>
              <a:latin typeface="Arial"/>
              <a:ea typeface="+mn-ea"/>
              <a:cs typeface="+mn-cs"/>
            </a:endParaRPr>
          </a:p>
        </p:txBody>
      </p:sp>
      <p:sp>
        <p:nvSpPr>
          <p:cNvPr id="13" name="Title 12"/>
          <p:cNvSpPr>
            <a:spLocks noGrp="1"/>
          </p:cNvSpPr>
          <p:nvPr>
            <p:ph type="title"/>
          </p:nvPr>
        </p:nvSpPr>
        <p:spPr/>
        <p:txBody>
          <a:bodyPr/>
          <a:lstStyle/>
          <a:p>
            <a:r>
              <a:rPr lang="en-US" altLang="en-US"/>
              <a:t>Hospital VBP</a:t>
            </a:r>
            <a:endParaRPr lang="en-US" dirty="0"/>
          </a:p>
        </p:txBody>
      </p:sp>
      <p:sp>
        <p:nvSpPr>
          <p:cNvPr id="16" name="Content Placeholder 15"/>
          <p:cNvSpPr>
            <a:spLocks noGrp="1"/>
          </p:cNvSpPr>
          <p:nvPr>
            <p:ph idx="1"/>
          </p:nvPr>
        </p:nvSpPr>
        <p:spPr/>
        <p:txBody>
          <a:bodyPr>
            <a:normAutofit fontScale="77500" lnSpcReduction="20000"/>
          </a:bodyPr>
          <a:lstStyle/>
          <a:p>
            <a:r>
              <a:rPr lang="en-US"/>
              <a:t>Funded by reducing base inpatient PPS operating payments by 2.0 percent to create incentive pool -- $1.9 billion for FY 2019</a:t>
            </a:r>
          </a:p>
          <a:p>
            <a:pPr lvl="1"/>
            <a:endParaRPr lang="en-US"/>
          </a:p>
          <a:p>
            <a:r>
              <a:rPr lang="en-US"/>
              <a:t>Budget neutral – all funds must go back to hospitals (not a lever for Medicare savings)</a:t>
            </a:r>
          </a:p>
          <a:p>
            <a:endParaRPr lang="en-US"/>
          </a:p>
          <a:p>
            <a:r>
              <a:rPr lang="en-US"/>
              <a:t>“De-Duplication” of four measures</a:t>
            </a:r>
          </a:p>
          <a:p>
            <a:pPr lvl="1"/>
            <a:r>
              <a:rPr lang="en-US"/>
              <a:t>Remove PC-01 (Early Elective Deliveries)</a:t>
            </a:r>
          </a:p>
          <a:p>
            <a:pPr lvl="2"/>
            <a:r>
              <a:rPr lang="en-US"/>
              <a:t>PC-01 retained in IQR</a:t>
            </a:r>
          </a:p>
          <a:p>
            <a:pPr lvl="1"/>
            <a:r>
              <a:rPr lang="en-US"/>
              <a:t>Remove 3 condition-specific payment measures from VBP (retained in IQR)</a:t>
            </a:r>
          </a:p>
          <a:p>
            <a:pPr lvl="1"/>
            <a:endParaRPr lang="en-US"/>
          </a:p>
          <a:p>
            <a:r>
              <a:rPr lang="en-US"/>
              <a:t>CMS retains safety measures (PSI and infection measures), and will not change domain weights</a:t>
            </a:r>
          </a:p>
          <a:p>
            <a:pPr lvl="1"/>
            <a:r>
              <a:rPr lang="en-US"/>
              <a:t>AHA remains concerned by use of these measures in both VBP and HAC Reduction programs (i.e., potential for double penalties and misaligned performance incentives)</a:t>
            </a:r>
            <a:endParaRPr lang="en-US" dirty="0"/>
          </a:p>
        </p:txBody>
      </p:sp>
    </p:spTree>
    <p:extLst>
      <p:ext uri="{BB962C8B-B14F-4D97-AF65-F5344CB8AC3E}">
        <p14:creationId xmlns:p14="http://schemas.microsoft.com/office/powerpoint/2010/main" val="3023266983"/>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ChangeArrowheads="1"/>
          </p:cNvSpPr>
          <p:nvPr/>
        </p:nvSpPr>
        <p:spPr bwMode="auto">
          <a:xfrm>
            <a:off x="1524000" y="0"/>
            <a:ext cx="9144000" cy="9144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uLnTx/>
                <a:uFillTx/>
                <a:latin typeface="Arial" charset="0"/>
                <a:ea typeface="+mn-ea"/>
                <a:cs typeface="+mn-cs"/>
              </a:rPr>
              <a:t>Hospital Readmissions Reduction Program</a:t>
            </a:r>
          </a:p>
        </p:txBody>
      </p:sp>
      <p:sp>
        <p:nvSpPr>
          <p:cNvPr id="3" name="Rectangle 3"/>
          <p:cNvSpPr txBox="1">
            <a:spLocks noChangeArrowheads="1"/>
          </p:cNvSpPr>
          <p:nvPr/>
        </p:nvSpPr>
        <p:spPr>
          <a:xfrm>
            <a:off x="2438400" y="1143000"/>
            <a:ext cx="7772400" cy="5257800"/>
          </a:xfrm>
          <a:prstGeom prst="rect">
            <a:avLst/>
          </a:prstGeom>
        </p:spPr>
        <p:txBody>
          <a:bodyPr/>
          <a:lstStyle/>
          <a:p>
            <a:pPr marL="0" marR="0" lvl="1" indent="0" algn="l" defTabSz="914400" rtl="0" eaLnBrk="0" fontAlgn="base" latinLnBrk="0" hangingPunct="0">
              <a:lnSpc>
                <a:spcPct val="100000"/>
              </a:lnSpc>
              <a:spcBef>
                <a:spcPct val="20000"/>
              </a:spcBef>
              <a:spcAft>
                <a:spcPct val="0"/>
              </a:spcAft>
              <a:buClrTx/>
              <a:buSzPct val="107000"/>
              <a:buFontTx/>
              <a:buNone/>
              <a:tabLst/>
              <a:defRPr/>
            </a:pPr>
            <a:endParaRPr kumimoji="0" lang="en-US" sz="27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0" fontAlgn="base" latinLnBrk="0" hangingPunct="0">
              <a:lnSpc>
                <a:spcPct val="100000"/>
              </a:lnSpc>
              <a:spcBef>
                <a:spcPct val="20000"/>
              </a:spcBef>
              <a:spcAft>
                <a:spcPct val="0"/>
              </a:spcAft>
              <a:buClrTx/>
              <a:buSzPct val="107000"/>
              <a:buFontTx/>
              <a:buNone/>
              <a:tabLst/>
              <a:defRPr/>
            </a:pPr>
            <a:r>
              <a:rPr kumimoji="0" lang="en-US" sz="2600" b="0" i="0" u="none" strike="noStrike" kern="1200" cap="none" spc="0" normalizeH="0" baseline="0" noProof="0" dirty="0">
                <a:ln>
                  <a:noFill/>
                </a:ln>
                <a:solidFill>
                  <a:srgbClr val="000000"/>
                </a:solidFill>
                <a:effectLst/>
                <a:uLnTx/>
                <a:uFillTx/>
                <a:latin typeface="Arial"/>
                <a:ea typeface="+mn-ea"/>
                <a:cs typeface="+mn-cs"/>
              </a:rPr>
              <a:t> </a:t>
            </a:r>
            <a:r>
              <a:rPr kumimoji="0" lang="en-US" sz="3200" b="0" i="0" u="none" strike="noStrike" kern="1200" cap="none" spc="0" normalizeH="0" baseline="0" noProof="0" dirty="0">
                <a:ln>
                  <a:noFill/>
                </a:ln>
                <a:solidFill>
                  <a:srgbClr val="000000"/>
                </a:solidFill>
                <a:effectLst/>
                <a:uLnTx/>
                <a:uFillTx/>
                <a:latin typeface="Arial"/>
                <a:ea typeface="+mn-ea"/>
                <a:cs typeface="+mn-cs"/>
              </a:rPr>
              <a:t> </a:t>
            </a:r>
          </a:p>
        </p:txBody>
      </p:sp>
      <p:pic>
        <p:nvPicPr>
          <p:cNvPr id="5" name="Picture 2" descr="Hospital.jpg"/>
          <p:cNvPicPr>
            <a:picLocks noChangeAspect="1"/>
          </p:cNvPicPr>
          <p:nvPr/>
        </p:nvPicPr>
        <p:blipFill>
          <a:blip r:embed="rId3" cstate="print"/>
          <a:srcRect/>
          <a:stretch>
            <a:fillRect/>
          </a:stretch>
        </p:blipFill>
        <p:spPr bwMode="auto">
          <a:xfrm>
            <a:off x="5093063" y="5009535"/>
            <a:ext cx="2177317" cy="1524000"/>
          </a:xfrm>
          <a:prstGeom prst="rect">
            <a:avLst/>
          </a:prstGeom>
          <a:noFill/>
          <a:ln w="9525">
            <a:noFill/>
            <a:miter lim="800000"/>
            <a:headEnd/>
            <a:tailEnd/>
          </a:ln>
        </p:spPr>
      </p:pic>
      <p:sp>
        <p:nvSpPr>
          <p:cNvPr id="2" name="Title 1"/>
          <p:cNvSpPr>
            <a:spLocks noGrp="1"/>
          </p:cNvSpPr>
          <p:nvPr>
            <p:ph type="title"/>
          </p:nvPr>
        </p:nvSpPr>
        <p:spPr/>
        <p:txBody>
          <a:bodyPr>
            <a:normAutofit/>
          </a:bodyPr>
          <a:lstStyle/>
          <a:p>
            <a:r>
              <a:rPr lang="en-US" dirty="0"/>
              <a:t>Hospital Readmissions Reduction Program</a:t>
            </a:r>
          </a:p>
        </p:txBody>
      </p:sp>
      <p:sp>
        <p:nvSpPr>
          <p:cNvPr id="7" name="Content Placeholder 6"/>
          <p:cNvSpPr>
            <a:spLocks noGrp="1"/>
          </p:cNvSpPr>
          <p:nvPr>
            <p:ph idx="1"/>
          </p:nvPr>
        </p:nvSpPr>
        <p:spPr/>
        <p:txBody>
          <a:bodyPr>
            <a:normAutofit fontScale="92500" lnSpcReduction="10000"/>
          </a:bodyPr>
          <a:lstStyle/>
          <a:p>
            <a:r>
              <a:rPr lang="en-US" dirty="0"/>
              <a:t>Program began in FY 2013 (Oct. 1, 2012)</a:t>
            </a:r>
          </a:p>
          <a:p>
            <a:pPr lvl="1"/>
            <a:endParaRPr lang="en-US" dirty="0"/>
          </a:p>
          <a:p>
            <a:r>
              <a:rPr lang="en-US" dirty="0"/>
              <a:t>Hospitals with “excess” readmissions have their base inpatient Medicare payments reduced by:</a:t>
            </a:r>
          </a:p>
          <a:p>
            <a:pPr lvl="1"/>
            <a:r>
              <a:rPr lang="en-US" dirty="0"/>
              <a:t>1 percent in FY 2013</a:t>
            </a:r>
          </a:p>
          <a:p>
            <a:pPr lvl="1"/>
            <a:r>
              <a:rPr lang="en-US" dirty="0"/>
              <a:t>2 percent in FY 2014</a:t>
            </a:r>
          </a:p>
          <a:p>
            <a:pPr lvl="1"/>
            <a:r>
              <a:rPr lang="en-US" dirty="0"/>
              <a:t>3 percent in FY 2015 and beyond</a:t>
            </a:r>
          </a:p>
          <a:p>
            <a:pPr lvl="2"/>
            <a:endParaRPr lang="en-US" dirty="0"/>
          </a:p>
          <a:p>
            <a:r>
              <a:rPr lang="en-US" dirty="0"/>
              <a:t>Uses 30-day readmissions measures for a total of six conditions:</a:t>
            </a:r>
          </a:p>
          <a:p>
            <a:pPr lvl="1"/>
            <a:r>
              <a:rPr lang="en-US" dirty="0"/>
              <a:t>FY 2013: AMI, HF, PN</a:t>
            </a:r>
          </a:p>
          <a:p>
            <a:pPr lvl="1"/>
            <a:r>
              <a:rPr lang="en-US" dirty="0"/>
              <a:t>FY 2015: Elective hip/knee, COPD</a:t>
            </a:r>
          </a:p>
          <a:p>
            <a:pPr lvl="1"/>
            <a:r>
              <a:rPr lang="en-US" dirty="0"/>
              <a:t>FY 2017: CABG</a:t>
            </a:r>
          </a:p>
        </p:txBody>
      </p:sp>
    </p:spTree>
    <p:extLst>
      <p:ext uri="{BB962C8B-B14F-4D97-AF65-F5344CB8AC3E}">
        <p14:creationId xmlns:p14="http://schemas.microsoft.com/office/powerpoint/2010/main" val="3205879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Hospital Readmissions Reduction Program</a:t>
            </a:r>
            <a:endParaRPr lang="en-US" dirty="0"/>
          </a:p>
        </p:txBody>
      </p:sp>
      <p:sp>
        <p:nvSpPr>
          <p:cNvPr id="4" name="Content Placeholder 3"/>
          <p:cNvSpPr>
            <a:spLocks noGrp="1"/>
          </p:cNvSpPr>
          <p:nvPr>
            <p:ph idx="1"/>
          </p:nvPr>
        </p:nvSpPr>
        <p:spPr/>
        <p:txBody>
          <a:bodyPr>
            <a:normAutofit fontScale="92500" lnSpcReduction="20000"/>
          </a:bodyPr>
          <a:lstStyle/>
          <a:p>
            <a:r>
              <a:rPr lang="en-US"/>
              <a:t>FY 2019 Performance Period</a:t>
            </a:r>
          </a:p>
          <a:p>
            <a:pPr lvl="1"/>
            <a:r>
              <a:rPr lang="en-US"/>
              <a:t>Jul. 1, 2014 – Jun. 30, 2017</a:t>
            </a:r>
          </a:p>
          <a:p>
            <a:endParaRPr lang="en-US"/>
          </a:p>
          <a:p>
            <a:r>
              <a:rPr lang="en-US"/>
              <a:t>Socioeconomic adjustment will start with FY 2019 penalties</a:t>
            </a:r>
          </a:p>
          <a:p>
            <a:pPr lvl="1"/>
            <a:r>
              <a:rPr lang="en-US"/>
              <a:t>Mandated by 21st Century Cures Act of 2016</a:t>
            </a:r>
          </a:p>
          <a:p>
            <a:pPr lvl="1"/>
            <a:endParaRPr lang="en-US"/>
          </a:p>
          <a:p>
            <a:pPr lvl="1"/>
            <a:r>
              <a:rPr lang="en-US"/>
              <a:t>Statutory Requirements:</a:t>
            </a:r>
          </a:p>
          <a:p>
            <a:pPr lvl="2"/>
            <a:r>
              <a:rPr lang="en-US"/>
              <a:t>“Transitional adjustment” (FYs 2019 and 2020) in which hospitals assessed relative to other hospitals with similar proportions of dual eligible patients</a:t>
            </a:r>
          </a:p>
          <a:p>
            <a:pPr lvl="2"/>
            <a:endParaRPr lang="en-US"/>
          </a:p>
          <a:p>
            <a:pPr lvl="2"/>
            <a:r>
              <a:rPr lang="en-US"/>
              <a:t>CMS may implement different approach in future </a:t>
            </a:r>
          </a:p>
          <a:p>
            <a:pPr lvl="2"/>
            <a:endParaRPr lang="en-US"/>
          </a:p>
          <a:p>
            <a:pPr lvl="2"/>
            <a:r>
              <a:rPr lang="en-US"/>
              <a:t>Budget neutral (that is, aggregate penalties must be same as non-SES adjusted approach)</a:t>
            </a:r>
            <a:endParaRPr lang="en-US" dirty="0"/>
          </a:p>
        </p:txBody>
      </p:sp>
    </p:spTree>
    <p:extLst>
      <p:ext uri="{BB962C8B-B14F-4D97-AF65-F5344CB8AC3E}">
        <p14:creationId xmlns:p14="http://schemas.microsoft.com/office/powerpoint/2010/main" val="12822297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Readmissions Socioeconomic Adjustment</a:t>
            </a:r>
            <a:endParaRPr lang="en-US" dirty="0"/>
          </a:p>
        </p:txBody>
      </p:sp>
      <p:sp>
        <p:nvSpPr>
          <p:cNvPr id="16" name="Freeform 15"/>
          <p:cNvSpPr/>
          <p:nvPr/>
        </p:nvSpPr>
        <p:spPr>
          <a:xfrm>
            <a:off x="2485103" y="1179933"/>
            <a:ext cx="5083629" cy="872615"/>
          </a:xfrm>
          <a:custGeom>
            <a:avLst/>
            <a:gdLst>
              <a:gd name="connsiteX0" fmla="*/ 0 w 4853702"/>
              <a:gd name="connsiteY0" fmla="*/ 112014 h 1120140"/>
              <a:gd name="connsiteX1" fmla="*/ 112014 w 4853702"/>
              <a:gd name="connsiteY1" fmla="*/ 0 h 1120140"/>
              <a:gd name="connsiteX2" fmla="*/ 4741688 w 4853702"/>
              <a:gd name="connsiteY2" fmla="*/ 0 h 1120140"/>
              <a:gd name="connsiteX3" fmla="*/ 4853702 w 4853702"/>
              <a:gd name="connsiteY3" fmla="*/ 112014 h 1120140"/>
              <a:gd name="connsiteX4" fmla="*/ 4853702 w 4853702"/>
              <a:gd name="connsiteY4" fmla="*/ 1008126 h 1120140"/>
              <a:gd name="connsiteX5" fmla="*/ 4741688 w 4853702"/>
              <a:gd name="connsiteY5" fmla="*/ 1120140 h 1120140"/>
              <a:gd name="connsiteX6" fmla="*/ 112014 w 4853702"/>
              <a:gd name="connsiteY6" fmla="*/ 1120140 h 1120140"/>
              <a:gd name="connsiteX7" fmla="*/ 0 w 4853702"/>
              <a:gd name="connsiteY7" fmla="*/ 1008126 h 1120140"/>
              <a:gd name="connsiteX8" fmla="*/ 0 w 4853702"/>
              <a:gd name="connsiteY8" fmla="*/ 112014 h 112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53702" h="1120140">
                <a:moveTo>
                  <a:pt x="0" y="112014"/>
                </a:moveTo>
                <a:cubicBezTo>
                  <a:pt x="0" y="50150"/>
                  <a:pt x="50150" y="0"/>
                  <a:pt x="112014" y="0"/>
                </a:cubicBezTo>
                <a:lnTo>
                  <a:pt x="4741688" y="0"/>
                </a:lnTo>
                <a:cubicBezTo>
                  <a:pt x="4803552" y="0"/>
                  <a:pt x="4853702" y="50150"/>
                  <a:pt x="4853702" y="112014"/>
                </a:cubicBezTo>
                <a:lnTo>
                  <a:pt x="4853702" y="1008126"/>
                </a:lnTo>
                <a:cubicBezTo>
                  <a:pt x="4853702" y="1069990"/>
                  <a:pt x="4803552" y="1120140"/>
                  <a:pt x="4741688" y="1120140"/>
                </a:cubicBezTo>
                <a:lnTo>
                  <a:pt x="112014" y="1120140"/>
                </a:lnTo>
                <a:cubicBezTo>
                  <a:pt x="50150" y="1120140"/>
                  <a:pt x="0" y="1069990"/>
                  <a:pt x="0" y="1008126"/>
                </a:cubicBezTo>
                <a:lnTo>
                  <a:pt x="0" y="112014"/>
                </a:lnTo>
                <a:close/>
              </a:path>
            </a:pathLst>
          </a:custGeom>
          <a:gradFill rotWithShape="1">
            <a:gsLst>
              <a:gs pos="0">
                <a:srgbClr val="2D2D8A">
                  <a:shade val="80000"/>
                  <a:hueOff val="0"/>
                  <a:satOff val="0"/>
                  <a:lumOff val="0"/>
                  <a:alphaOff val="0"/>
                  <a:shade val="51000"/>
                  <a:satMod val="130000"/>
                </a:srgbClr>
              </a:gs>
              <a:gs pos="80000">
                <a:srgbClr val="2D2D8A">
                  <a:shade val="80000"/>
                  <a:hueOff val="0"/>
                  <a:satOff val="0"/>
                  <a:lumOff val="0"/>
                  <a:alphaOff val="0"/>
                  <a:shade val="93000"/>
                  <a:satMod val="130000"/>
                </a:srgbClr>
              </a:gs>
              <a:gs pos="100000">
                <a:srgbClr val="2D2D8A">
                  <a:shade val="80000"/>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p:spPr>
        <p:txBody>
          <a:bodyPr spcFirstLastPara="0" vert="horz" wrap="square" lIns="91440" tIns="101388" rIns="91440" bIns="101388" numCol="1" spcCol="1270" anchor="ctr" anchorCtr="0">
            <a:noAutofit/>
          </a:bodyPr>
          <a:lstStyle/>
          <a:p>
            <a:pPr marL="0" marR="0" lvl="0" indent="0" algn="ctr" defTabSz="800100" rtl="0" eaLnBrk="1" fontAlgn="base" latinLnBrk="0" hangingPunct="1">
              <a:lnSpc>
                <a:spcPct val="90000"/>
              </a:lnSpc>
              <a:spcBef>
                <a:spcPct val="0"/>
              </a:spcBef>
              <a:spcAft>
                <a:spcPct val="3500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rial"/>
                <a:ea typeface="+mn-ea"/>
                <a:cs typeface="+mn-cs"/>
              </a:rPr>
              <a:t>Calculate measure performance (i.e., excess readmission ratios) for all hospitals</a:t>
            </a:r>
          </a:p>
        </p:txBody>
      </p:sp>
      <p:sp>
        <p:nvSpPr>
          <p:cNvPr id="18" name="Freeform 17"/>
          <p:cNvSpPr/>
          <p:nvPr/>
        </p:nvSpPr>
        <p:spPr>
          <a:xfrm>
            <a:off x="2506874" y="2591815"/>
            <a:ext cx="5032228" cy="703354"/>
          </a:xfrm>
          <a:custGeom>
            <a:avLst/>
            <a:gdLst>
              <a:gd name="connsiteX0" fmla="*/ 0 w 4853702"/>
              <a:gd name="connsiteY0" fmla="*/ 112014 h 1120140"/>
              <a:gd name="connsiteX1" fmla="*/ 112014 w 4853702"/>
              <a:gd name="connsiteY1" fmla="*/ 0 h 1120140"/>
              <a:gd name="connsiteX2" fmla="*/ 4741688 w 4853702"/>
              <a:gd name="connsiteY2" fmla="*/ 0 h 1120140"/>
              <a:gd name="connsiteX3" fmla="*/ 4853702 w 4853702"/>
              <a:gd name="connsiteY3" fmla="*/ 112014 h 1120140"/>
              <a:gd name="connsiteX4" fmla="*/ 4853702 w 4853702"/>
              <a:gd name="connsiteY4" fmla="*/ 1008126 h 1120140"/>
              <a:gd name="connsiteX5" fmla="*/ 4741688 w 4853702"/>
              <a:gd name="connsiteY5" fmla="*/ 1120140 h 1120140"/>
              <a:gd name="connsiteX6" fmla="*/ 112014 w 4853702"/>
              <a:gd name="connsiteY6" fmla="*/ 1120140 h 1120140"/>
              <a:gd name="connsiteX7" fmla="*/ 0 w 4853702"/>
              <a:gd name="connsiteY7" fmla="*/ 1008126 h 1120140"/>
              <a:gd name="connsiteX8" fmla="*/ 0 w 4853702"/>
              <a:gd name="connsiteY8" fmla="*/ 112014 h 112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53702" h="1120140">
                <a:moveTo>
                  <a:pt x="0" y="112014"/>
                </a:moveTo>
                <a:cubicBezTo>
                  <a:pt x="0" y="50150"/>
                  <a:pt x="50150" y="0"/>
                  <a:pt x="112014" y="0"/>
                </a:cubicBezTo>
                <a:lnTo>
                  <a:pt x="4741688" y="0"/>
                </a:lnTo>
                <a:cubicBezTo>
                  <a:pt x="4803552" y="0"/>
                  <a:pt x="4853702" y="50150"/>
                  <a:pt x="4853702" y="112014"/>
                </a:cubicBezTo>
                <a:lnTo>
                  <a:pt x="4853702" y="1008126"/>
                </a:lnTo>
                <a:cubicBezTo>
                  <a:pt x="4853702" y="1069990"/>
                  <a:pt x="4803552" y="1120140"/>
                  <a:pt x="4741688" y="1120140"/>
                </a:cubicBezTo>
                <a:lnTo>
                  <a:pt x="112014" y="1120140"/>
                </a:lnTo>
                <a:cubicBezTo>
                  <a:pt x="50150" y="1120140"/>
                  <a:pt x="0" y="1069990"/>
                  <a:pt x="0" y="1008126"/>
                </a:cubicBezTo>
                <a:lnTo>
                  <a:pt x="0" y="112014"/>
                </a:lnTo>
                <a:close/>
              </a:path>
            </a:pathLst>
          </a:custGeom>
          <a:gradFill rotWithShape="1">
            <a:gsLst>
              <a:gs pos="0">
                <a:srgbClr val="2D2D8A">
                  <a:shade val="80000"/>
                  <a:hueOff val="0"/>
                  <a:satOff val="-16910"/>
                  <a:lumOff val="16907"/>
                  <a:alphaOff val="0"/>
                  <a:shade val="51000"/>
                  <a:satMod val="130000"/>
                </a:srgbClr>
              </a:gs>
              <a:gs pos="80000">
                <a:srgbClr val="2D2D8A">
                  <a:shade val="80000"/>
                  <a:hueOff val="0"/>
                  <a:satOff val="-16910"/>
                  <a:lumOff val="16907"/>
                  <a:alphaOff val="0"/>
                  <a:shade val="93000"/>
                  <a:satMod val="130000"/>
                </a:srgbClr>
              </a:gs>
              <a:gs pos="100000">
                <a:srgbClr val="2D2D8A">
                  <a:shade val="80000"/>
                  <a:hueOff val="0"/>
                  <a:satOff val="-16910"/>
                  <a:lumOff val="16907"/>
                  <a:alphaOff val="0"/>
                  <a:shade val="94000"/>
                  <a:satMod val="135000"/>
                </a:srgbClr>
              </a:gs>
            </a:gsLst>
            <a:lin ang="16200000" scaled="0"/>
          </a:gradFill>
          <a:ln>
            <a:noFill/>
          </a:ln>
          <a:effectLst>
            <a:outerShdw blurRad="40000" dist="23000" dir="5400000" rotWithShape="0">
              <a:srgbClr val="000000">
                <a:alpha val="35000"/>
              </a:srgbClr>
            </a:outerShdw>
          </a:effectLst>
        </p:spPr>
        <p:txBody>
          <a:bodyPr spcFirstLastPara="0" vert="horz" wrap="square" lIns="91440" tIns="101388" rIns="91440" bIns="101388" numCol="1" spcCol="1270" anchor="ctr" anchorCtr="0">
            <a:spAutoFit/>
          </a:bodyPr>
          <a:lstStyle/>
          <a:p>
            <a:pPr marL="0" marR="0" lvl="0" indent="0" algn="ctr" defTabSz="800100" rtl="0" eaLnBrk="1" fontAlgn="base" latinLnBrk="0" hangingPunct="1">
              <a:lnSpc>
                <a:spcPct val="90000"/>
              </a:lnSpc>
              <a:spcBef>
                <a:spcPct val="0"/>
              </a:spcBef>
              <a:spcAft>
                <a:spcPct val="3500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rial"/>
                <a:ea typeface="+mn-ea"/>
                <a:cs typeface="+mn-cs"/>
              </a:rPr>
              <a:t>Place hospitals into five peer groups (quintiles) based on proportion of dual eligible patients</a:t>
            </a:r>
          </a:p>
        </p:txBody>
      </p:sp>
      <p:sp>
        <p:nvSpPr>
          <p:cNvPr id="19" name="Freeform 18"/>
          <p:cNvSpPr/>
          <p:nvPr/>
        </p:nvSpPr>
        <p:spPr>
          <a:xfrm>
            <a:off x="2506874" y="3770588"/>
            <a:ext cx="4853702" cy="754173"/>
          </a:xfrm>
          <a:custGeom>
            <a:avLst/>
            <a:gdLst>
              <a:gd name="connsiteX0" fmla="*/ 0 w 4853702"/>
              <a:gd name="connsiteY0" fmla="*/ 112014 h 1120140"/>
              <a:gd name="connsiteX1" fmla="*/ 112014 w 4853702"/>
              <a:gd name="connsiteY1" fmla="*/ 0 h 1120140"/>
              <a:gd name="connsiteX2" fmla="*/ 4741688 w 4853702"/>
              <a:gd name="connsiteY2" fmla="*/ 0 h 1120140"/>
              <a:gd name="connsiteX3" fmla="*/ 4853702 w 4853702"/>
              <a:gd name="connsiteY3" fmla="*/ 112014 h 1120140"/>
              <a:gd name="connsiteX4" fmla="*/ 4853702 w 4853702"/>
              <a:gd name="connsiteY4" fmla="*/ 1008126 h 1120140"/>
              <a:gd name="connsiteX5" fmla="*/ 4741688 w 4853702"/>
              <a:gd name="connsiteY5" fmla="*/ 1120140 h 1120140"/>
              <a:gd name="connsiteX6" fmla="*/ 112014 w 4853702"/>
              <a:gd name="connsiteY6" fmla="*/ 1120140 h 1120140"/>
              <a:gd name="connsiteX7" fmla="*/ 0 w 4853702"/>
              <a:gd name="connsiteY7" fmla="*/ 1008126 h 1120140"/>
              <a:gd name="connsiteX8" fmla="*/ 0 w 4853702"/>
              <a:gd name="connsiteY8" fmla="*/ 112014 h 112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53702" h="1120140">
                <a:moveTo>
                  <a:pt x="0" y="112014"/>
                </a:moveTo>
                <a:cubicBezTo>
                  <a:pt x="0" y="50150"/>
                  <a:pt x="50150" y="0"/>
                  <a:pt x="112014" y="0"/>
                </a:cubicBezTo>
                <a:lnTo>
                  <a:pt x="4741688" y="0"/>
                </a:lnTo>
                <a:cubicBezTo>
                  <a:pt x="4803552" y="0"/>
                  <a:pt x="4853702" y="50150"/>
                  <a:pt x="4853702" y="112014"/>
                </a:cubicBezTo>
                <a:lnTo>
                  <a:pt x="4853702" y="1008126"/>
                </a:lnTo>
                <a:cubicBezTo>
                  <a:pt x="4853702" y="1069990"/>
                  <a:pt x="4803552" y="1120140"/>
                  <a:pt x="4741688" y="1120140"/>
                </a:cubicBezTo>
                <a:lnTo>
                  <a:pt x="112014" y="1120140"/>
                </a:lnTo>
                <a:cubicBezTo>
                  <a:pt x="50150" y="1120140"/>
                  <a:pt x="0" y="1069990"/>
                  <a:pt x="0" y="1008126"/>
                </a:cubicBezTo>
                <a:lnTo>
                  <a:pt x="0" y="112014"/>
                </a:lnTo>
                <a:close/>
              </a:path>
            </a:pathLst>
          </a:custGeom>
          <a:gradFill rotWithShape="1">
            <a:gsLst>
              <a:gs pos="0">
                <a:srgbClr val="2D2D8A">
                  <a:shade val="80000"/>
                  <a:hueOff val="0"/>
                  <a:satOff val="-33821"/>
                  <a:lumOff val="33815"/>
                  <a:alphaOff val="0"/>
                  <a:shade val="51000"/>
                  <a:satMod val="130000"/>
                </a:srgbClr>
              </a:gs>
              <a:gs pos="80000">
                <a:srgbClr val="2D2D8A">
                  <a:shade val="80000"/>
                  <a:hueOff val="0"/>
                  <a:satOff val="-33821"/>
                  <a:lumOff val="33815"/>
                  <a:alphaOff val="0"/>
                  <a:shade val="93000"/>
                  <a:satMod val="130000"/>
                </a:srgbClr>
              </a:gs>
              <a:gs pos="100000">
                <a:srgbClr val="2D2D8A">
                  <a:shade val="80000"/>
                  <a:hueOff val="0"/>
                  <a:satOff val="-33821"/>
                  <a:lumOff val="33815"/>
                  <a:alphaOff val="0"/>
                  <a:shade val="94000"/>
                  <a:satMod val="135000"/>
                </a:srgbClr>
              </a:gs>
            </a:gsLst>
            <a:lin ang="16200000" scaled="0"/>
          </a:gradFill>
          <a:ln>
            <a:noFill/>
          </a:ln>
          <a:effectLst>
            <a:outerShdw blurRad="40000" dist="23000" dir="5400000" rotWithShape="0">
              <a:srgbClr val="000000">
                <a:alpha val="35000"/>
              </a:srgbClr>
            </a:outerShdw>
          </a:effectLst>
        </p:spPr>
        <p:txBody>
          <a:bodyPr spcFirstLastPara="0" vert="horz" wrap="square" lIns="91440" tIns="101388" rIns="91440" bIns="101388" numCol="1" spcCol="1270" anchor="ctr" anchorCtr="0">
            <a:noAutofit/>
          </a:bodyPr>
          <a:lstStyle/>
          <a:p>
            <a:pPr marL="0" marR="0" lvl="0" indent="0" algn="ctr" defTabSz="800100" rtl="0" eaLnBrk="1" fontAlgn="base" latinLnBrk="0" hangingPunct="1">
              <a:lnSpc>
                <a:spcPct val="90000"/>
              </a:lnSpc>
              <a:spcBef>
                <a:spcPct val="0"/>
              </a:spcBef>
              <a:spcAft>
                <a:spcPct val="3500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rial"/>
                <a:ea typeface="+mn-ea"/>
                <a:cs typeface="+mn-cs"/>
              </a:rPr>
              <a:t>Calculate </a:t>
            </a:r>
            <a:r>
              <a:rPr kumimoji="0" lang="en-US" sz="1800" b="0" i="0" u="sng" strike="noStrike" kern="0" cap="none" spc="0" normalizeH="0" baseline="0" noProof="0" dirty="0">
                <a:ln>
                  <a:noFill/>
                </a:ln>
                <a:solidFill>
                  <a:srgbClr val="FFFFFF"/>
                </a:solidFill>
                <a:effectLst/>
                <a:uLnTx/>
                <a:uFillTx/>
                <a:latin typeface="Arial"/>
                <a:ea typeface="+mn-ea"/>
                <a:cs typeface="+mn-cs"/>
              </a:rPr>
              <a:t>median</a:t>
            </a:r>
            <a:r>
              <a:rPr kumimoji="0" lang="en-US" sz="1800" b="0" i="0" u="none" strike="noStrike" kern="0" cap="none" spc="0" normalizeH="0" baseline="0" noProof="0" dirty="0">
                <a:ln>
                  <a:noFill/>
                </a:ln>
                <a:solidFill>
                  <a:srgbClr val="FFFFFF"/>
                </a:solidFill>
                <a:effectLst/>
                <a:uLnTx/>
                <a:uFillTx/>
                <a:latin typeface="Arial"/>
                <a:ea typeface="+mn-ea"/>
                <a:cs typeface="+mn-cs"/>
              </a:rPr>
              <a:t> excess readmission ratio for each measure in each quintile</a:t>
            </a:r>
          </a:p>
        </p:txBody>
      </p:sp>
      <p:sp>
        <p:nvSpPr>
          <p:cNvPr id="20" name="Freeform 19"/>
          <p:cNvSpPr/>
          <p:nvPr/>
        </p:nvSpPr>
        <p:spPr>
          <a:xfrm>
            <a:off x="4662871" y="1860726"/>
            <a:ext cx="728091" cy="728091"/>
          </a:xfrm>
          <a:custGeom>
            <a:avLst/>
            <a:gdLst>
              <a:gd name="connsiteX0" fmla="*/ 0 w 728091"/>
              <a:gd name="connsiteY0" fmla="*/ 400450 h 728091"/>
              <a:gd name="connsiteX1" fmla="*/ 163820 w 728091"/>
              <a:gd name="connsiteY1" fmla="*/ 400450 h 728091"/>
              <a:gd name="connsiteX2" fmla="*/ 163820 w 728091"/>
              <a:gd name="connsiteY2" fmla="*/ 0 h 728091"/>
              <a:gd name="connsiteX3" fmla="*/ 564271 w 728091"/>
              <a:gd name="connsiteY3" fmla="*/ 0 h 728091"/>
              <a:gd name="connsiteX4" fmla="*/ 564271 w 728091"/>
              <a:gd name="connsiteY4" fmla="*/ 400450 h 728091"/>
              <a:gd name="connsiteX5" fmla="*/ 728091 w 728091"/>
              <a:gd name="connsiteY5" fmla="*/ 400450 h 728091"/>
              <a:gd name="connsiteX6" fmla="*/ 364046 w 728091"/>
              <a:gd name="connsiteY6" fmla="*/ 728091 h 728091"/>
              <a:gd name="connsiteX7" fmla="*/ 0 w 728091"/>
              <a:gd name="connsiteY7" fmla="*/ 400450 h 728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8091" h="728091">
                <a:moveTo>
                  <a:pt x="0" y="400450"/>
                </a:moveTo>
                <a:lnTo>
                  <a:pt x="163820" y="400450"/>
                </a:lnTo>
                <a:lnTo>
                  <a:pt x="163820" y="0"/>
                </a:lnTo>
                <a:lnTo>
                  <a:pt x="564271" y="0"/>
                </a:lnTo>
                <a:lnTo>
                  <a:pt x="564271" y="400450"/>
                </a:lnTo>
                <a:lnTo>
                  <a:pt x="728091" y="400450"/>
                </a:lnTo>
                <a:lnTo>
                  <a:pt x="364046" y="728091"/>
                </a:lnTo>
                <a:lnTo>
                  <a:pt x="0" y="400450"/>
                </a:lnTo>
                <a:close/>
              </a:path>
            </a:pathLst>
          </a:custGeom>
          <a:solidFill>
            <a:srgbClr val="2D2D8A">
              <a:alpha val="90000"/>
              <a:tint val="40000"/>
              <a:hueOff val="0"/>
              <a:satOff val="0"/>
              <a:lumOff val="0"/>
              <a:alphaOff val="0"/>
            </a:srgbClr>
          </a:solidFill>
          <a:ln w="9525" cap="flat" cmpd="sng" algn="ctr">
            <a:solidFill>
              <a:srgbClr val="2D2D8A">
                <a:alpha val="90000"/>
                <a:tint val="40000"/>
                <a:hueOff val="0"/>
                <a:satOff val="0"/>
                <a:lumOff val="0"/>
                <a:alphaOff val="0"/>
                <a:shade val="95000"/>
                <a:satMod val="105000"/>
              </a:srgbClr>
            </a:solidFill>
            <a:prstDash val="solid"/>
          </a:ln>
          <a:effectLst/>
        </p:spPr>
        <p:txBody>
          <a:bodyPr spcFirstLastPara="0" vert="horz" wrap="square" lIns="207000" tIns="43180" rIns="207000" bIns="223383" numCol="1" spcCol="1270" anchor="ctr" anchorCtr="0">
            <a:noAutofit/>
          </a:bodyPr>
          <a:lstStyle/>
          <a:p>
            <a:pPr marL="0" marR="0" lvl="0" indent="0" algn="ctr" defTabSz="1511300" rtl="0" eaLnBrk="1" fontAlgn="base" latinLnBrk="0" hangingPunct="1">
              <a:lnSpc>
                <a:spcPct val="90000"/>
              </a:lnSpc>
              <a:spcBef>
                <a:spcPct val="0"/>
              </a:spcBef>
              <a:spcAft>
                <a:spcPct val="35000"/>
              </a:spcAft>
              <a:buClrTx/>
              <a:buSzTx/>
              <a:buFontTx/>
              <a:buNone/>
              <a:tabLst/>
              <a:defRPr/>
            </a:pPr>
            <a:endParaRPr kumimoji="0" lang="en-US" sz="3400" b="0" i="0" u="none" strike="noStrike" kern="0" cap="none" spc="0" normalizeH="0" baseline="0" noProof="0" dirty="0">
              <a:ln>
                <a:noFill/>
              </a:ln>
              <a:solidFill>
                <a:srgbClr val="000000">
                  <a:hueOff val="0"/>
                  <a:satOff val="0"/>
                  <a:lumOff val="0"/>
                  <a:alphaOff val="0"/>
                </a:srgbClr>
              </a:solidFill>
              <a:effectLst/>
              <a:uLnTx/>
              <a:uFillTx/>
              <a:latin typeface="Arial"/>
              <a:ea typeface="+mn-ea"/>
              <a:cs typeface="+mn-cs"/>
            </a:endParaRPr>
          </a:p>
        </p:txBody>
      </p:sp>
      <p:sp>
        <p:nvSpPr>
          <p:cNvPr id="21" name="Freeform 20"/>
          <p:cNvSpPr/>
          <p:nvPr/>
        </p:nvSpPr>
        <p:spPr>
          <a:xfrm>
            <a:off x="4552725" y="3322938"/>
            <a:ext cx="762000" cy="538685"/>
          </a:xfrm>
          <a:custGeom>
            <a:avLst/>
            <a:gdLst>
              <a:gd name="connsiteX0" fmla="*/ 0 w 728091"/>
              <a:gd name="connsiteY0" fmla="*/ 400450 h 728091"/>
              <a:gd name="connsiteX1" fmla="*/ 163820 w 728091"/>
              <a:gd name="connsiteY1" fmla="*/ 400450 h 728091"/>
              <a:gd name="connsiteX2" fmla="*/ 163820 w 728091"/>
              <a:gd name="connsiteY2" fmla="*/ 0 h 728091"/>
              <a:gd name="connsiteX3" fmla="*/ 564271 w 728091"/>
              <a:gd name="connsiteY3" fmla="*/ 0 h 728091"/>
              <a:gd name="connsiteX4" fmla="*/ 564271 w 728091"/>
              <a:gd name="connsiteY4" fmla="*/ 400450 h 728091"/>
              <a:gd name="connsiteX5" fmla="*/ 728091 w 728091"/>
              <a:gd name="connsiteY5" fmla="*/ 400450 h 728091"/>
              <a:gd name="connsiteX6" fmla="*/ 364046 w 728091"/>
              <a:gd name="connsiteY6" fmla="*/ 728091 h 728091"/>
              <a:gd name="connsiteX7" fmla="*/ 0 w 728091"/>
              <a:gd name="connsiteY7" fmla="*/ 400450 h 728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8091" h="728091">
                <a:moveTo>
                  <a:pt x="0" y="400450"/>
                </a:moveTo>
                <a:lnTo>
                  <a:pt x="163820" y="400450"/>
                </a:lnTo>
                <a:lnTo>
                  <a:pt x="163820" y="0"/>
                </a:lnTo>
                <a:lnTo>
                  <a:pt x="564271" y="0"/>
                </a:lnTo>
                <a:lnTo>
                  <a:pt x="564271" y="400450"/>
                </a:lnTo>
                <a:lnTo>
                  <a:pt x="728091" y="400450"/>
                </a:lnTo>
                <a:lnTo>
                  <a:pt x="364046" y="728091"/>
                </a:lnTo>
                <a:lnTo>
                  <a:pt x="0" y="400450"/>
                </a:lnTo>
                <a:close/>
              </a:path>
            </a:pathLst>
          </a:custGeom>
          <a:solidFill>
            <a:srgbClr val="2D2D8A">
              <a:alpha val="90000"/>
              <a:tint val="40000"/>
              <a:hueOff val="0"/>
              <a:satOff val="0"/>
              <a:lumOff val="0"/>
              <a:alphaOff val="0"/>
            </a:srgbClr>
          </a:solidFill>
          <a:ln w="9525" cap="flat" cmpd="sng" algn="ctr">
            <a:solidFill>
              <a:srgbClr val="2D2D8A">
                <a:alpha val="90000"/>
                <a:tint val="40000"/>
                <a:hueOff val="0"/>
                <a:satOff val="0"/>
                <a:lumOff val="0"/>
                <a:alphaOff val="0"/>
                <a:shade val="95000"/>
                <a:satMod val="105000"/>
              </a:srgbClr>
            </a:solidFill>
            <a:prstDash val="solid"/>
          </a:ln>
          <a:effectLst/>
        </p:spPr>
        <p:txBody>
          <a:bodyPr spcFirstLastPara="0" vert="horz" wrap="square" lIns="207000" tIns="43180" rIns="207000" bIns="223383" numCol="1" spcCol="1270" anchor="ctr" anchorCtr="0">
            <a:noAutofit/>
          </a:bodyPr>
          <a:lstStyle/>
          <a:p>
            <a:pPr marL="0" marR="0" lvl="0" indent="0" algn="ctr" defTabSz="1511300" rtl="0" eaLnBrk="1" fontAlgn="base" latinLnBrk="0" hangingPunct="1">
              <a:lnSpc>
                <a:spcPct val="90000"/>
              </a:lnSpc>
              <a:spcBef>
                <a:spcPct val="0"/>
              </a:spcBef>
              <a:spcAft>
                <a:spcPct val="35000"/>
              </a:spcAft>
              <a:buClrTx/>
              <a:buSzTx/>
              <a:buFontTx/>
              <a:buNone/>
              <a:tabLst/>
              <a:defRPr/>
            </a:pPr>
            <a:endParaRPr kumimoji="0" lang="en-US" sz="3400" b="0" i="0" u="none" strike="noStrike" kern="0" cap="none" spc="0" normalizeH="0" baseline="0" noProof="0" dirty="0">
              <a:ln>
                <a:noFill/>
              </a:ln>
              <a:solidFill>
                <a:srgbClr val="000000">
                  <a:hueOff val="0"/>
                  <a:satOff val="0"/>
                  <a:lumOff val="0"/>
                  <a:alphaOff val="0"/>
                </a:srgbClr>
              </a:solidFill>
              <a:effectLst/>
              <a:uLnTx/>
              <a:uFillTx/>
              <a:latin typeface="Arial"/>
              <a:ea typeface="+mn-ea"/>
              <a:cs typeface="+mn-cs"/>
            </a:endParaRPr>
          </a:p>
        </p:txBody>
      </p:sp>
      <p:sp>
        <p:nvSpPr>
          <p:cNvPr id="23" name="Freeform 22"/>
          <p:cNvSpPr/>
          <p:nvPr/>
        </p:nvSpPr>
        <p:spPr>
          <a:xfrm>
            <a:off x="2533000" y="5092517"/>
            <a:ext cx="4853702" cy="754173"/>
          </a:xfrm>
          <a:custGeom>
            <a:avLst/>
            <a:gdLst>
              <a:gd name="connsiteX0" fmla="*/ 0 w 4853702"/>
              <a:gd name="connsiteY0" fmla="*/ 112014 h 1120140"/>
              <a:gd name="connsiteX1" fmla="*/ 112014 w 4853702"/>
              <a:gd name="connsiteY1" fmla="*/ 0 h 1120140"/>
              <a:gd name="connsiteX2" fmla="*/ 4741688 w 4853702"/>
              <a:gd name="connsiteY2" fmla="*/ 0 h 1120140"/>
              <a:gd name="connsiteX3" fmla="*/ 4853702 w 4853702"/>
              <a:gd name="connsiteY3" fmla="*/ 112014 h 1120140"/>
              <a:gd name="connsiteX4" fmla="*/ 4853702 w 4853702"/>
              <a:gd name="connsiteY4" fmla="*/ 1008126 h 1120140"/>
              <a:gd name="connsiteX5" fmla="*/ 4741688 w 4853702"/>
              <a:gd name="connsiteY5" fmla="*/ 1120140 h 1120140"/>
              <a:gd name="connsiteX6" fmla="*/ 112014 w 4853702"/>
              <a:gd name="connsiteY6" fmla="*/ 1120140 h 1120140"/>
              <a:gd name="connsiteX7" fmla="*/ 0 w 4853702"/>
              <a:gd name="connsiteY7" fmla="*/ 1008126 h 1120140"/>
              <a:gd name="connsiteX8" fmla="*/ 0 w 4853702"/>
              <a:gd name="connsiteY8" fmla="*/ 112014 h 112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53702" h="1120140">
                <a:moveTo>
                  <a:pt x="0" y="112014"/>
                </a:moveTo>
                <a:cubicBezTo>
                  <a:pt x="0" y="50150"/>
                  <a:pt x="50150" y="0"/>
                  <a:pt x="112014" y="0"/>
                </a:cubicBezTo>
                <a:lnTo>
                  <a:pt x="4741688" y="0"/>
                </a:lnTo>
                <a:cubicBezTo>
                  <a:pt x="4803552" y="0"/>
                  <a:pt x="4853702" y="50150"/>
                  <a:pt x="4853702" y="112014"/>
                </a:cubicBezTo>
                <a:lnTo>
                  <a:pt x="4853702" y="1008126"/>
                </a:lnTo>
                <a:cubicBezTo>
                  <a:pt x="4853702" y="1069990"/>
                  <a:pt x="4803552" y="1120140"/>
                  <a:pt x="4741688" y="1120140"/>
                </a:cubicBezTo>
                <a:lnTo>
                  <a:pt x="112014" y="1120140"/>
                </a:lnTo>
                <a:cubicBezTo>
                  <a:pt x="50150" y="1120140"/>
                  <a:pt x="0" y="1069990"/>
                  <a:pt x="0" y="1008126"/>
                </a:cubicBezTo>
                <a:lnTo>
                  <a:pt x="0" y="112014"/>
                </a:lnTo>
                <a:close/>
              </a:path>
            </a:pathLst>
          </a:custGeom>
          <a:gradFill rotWithShape="1">
            <a:gsLst>
              <a:gs pos="0">
                <a:srgbClr val="2D2D8A">
                  <a:lumMod val="60000"/>
                  <a:lumOff val="40000"/>
                </a:srgbClr>
              </a:gs>
              <a:gs pos="80000">
                <a:srgbClr val="2D2D8A">
                  <a:shade val="80000"/>
                  <a:hueOff val="0"/>
                  <a:satOff val="-33821"/>
                  <a:lumOff val="33815"/>
                  <a:alphaOff val="0"/>
                  <a:shade val="93000"/>
                  <a:satMod val="130000"/>
                </a:srgbClr>
              </a:gs>
              <a:gs pos="100000">
                <a:srgbClr val="2D2D8A">
                  <a:shade val="80000"/>
                  <a:hueOff val="0"/>
                  <a:satOff val="-33821"/>
                  <a:lumOff val="33815"/>
                  <a:alphaOff val="0"/>
                  <a:shade val="94000"/>
                  <a:satMod val="135000"/>
                </a:srgbClr>
              </a:gs>
            </a:gsLst>
            <a:lin ang="16200000" scaled="0"/>
          </a:gradFill>
          <a:ln>
            <a:noFill/>
          </a:ln>
          <a:effectLst>
            <a:outerShdw blurRad="40000" dist="23000" dir="5400000" rotWithShape="0">
              <a:srgbClr val="000000">
                <a:alpha val="35000"/>
              </a:srgbClr>
            </a:outerShdw>
          </a:effectLst>
        </p:spPr>
        <p:txBody>
          <a:bodyPr spcFirstLastPara="0" vert="horz" wrap="square" lIns="91440" tIns="101388" rIns="91440" bIns="101388" numCol="1" spcCol="1270" anchor="ctr" anchorCtr="0">
            <a:noAutofit/>
          </a:bodyPr>
          <a:lstStyle/>
          <a:p>
            <a:pPr marL="0" marR="0" lvl="0" indent="0" algn="ctr" defTabSz="800100" rtl="0" eaLnBrk="1" fontAlgn="base" latinLnBrk="0" hangingPunct="1">
              <a:lnSpc>
                <a:spcPct val="90000"/>
              </a:lnSpc>
              <a:spcBef>
                <a:spcPct val="0"/>
              </a:spcBef>
              <a:spcAft>
                <a:spcPct val="3500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rial"/>
                <a:ea typeface="+mn-ea"/>
                <a:cs typeface="+mn-cs"/>
              </a:rPr>
              <a:t>Calculate each hospital’s performance versus the quintile median and apply budget neutrality modifier</a:t>
            </a:r>
          </a:p>
        </p:txBody>
      </p:sp>
      <p:sp>
        <p:nvSpPr>
          <p:cNvPr id="25" name="Rectangular Callout 24"/>
          <p:cNvSpPr/>
          <p:nvPr/>
        </p:nvSpPr>
        <p:spPr>
          <a:xfrm>
            <a:off x="8052057" y="2545817"/>
            <a:ext cx="2311037" cy="874002"/>
          </a:xfrm>
          <a:prstGeom prst="wedgeRectCallout">
            <a:avLst>
              <a:gd name="adj1" fmla="val -72757"/>
              <a:gd name="adj2" fmla="val -3761"/>
            </a:avLst>
          </a:prstGeom>
          <a:solidFill>
            <a:srgbClr val="2D2D8A">
              <a:lumMod val="40000"/>
              <a:lumOff val="60000"/>
            </a:srgbClr>
          </a:solidFill>
          <a:ln w="25400" cap="flat" cmpd="sng" algn="ctr">
            <a:solidFill>
              <a:srgbClr val="333399"/>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Arial"/>
                <a:ea typeface="+mn-ea"/>
                <a:cs typeface="+mn-cs"/>
              </a:rPr>
              <a:t>Includes dual-eligible Medicare FFS </a:t>
            </a:r>
            <a:r>
              <a:rPr kumimoji="0" lang="en-US" sz="1600" b="0" i="0" u="sng" strike="noStrike" kern="0" cap="none" spc="0" normalizeH="0" baseline="0" noProof="0" dirty="0">
                <a:ln>
                  <a:noFill/>
                </a:ln>
                <a:solidFill>
                  <a:srgbClr val="FFFFFF"/>
                </a:solidFill>
                <a:effectLst/>
                <a:uLnTx/>
                <a:uFillTx/>
                <a:latin typeface="Arial"/>
                <a:ea typeface="+mn-ea"/>
                <a:cs typeface="+mn-cs"/>
              </a:rPr>
              <a:t>&amp;</a:t>
            </a:r>
            <a:r>
              <a:rPr kumimoji="0" lang="en-US" sz="1600" b="0" i="0" u="none" strike="noStrike" kern="0" cap="none" spc="0" normalizeH="0" baseline="0" noProof="0" dirty="0">
                <a:ln>
                  <a:noFill/>
                </a:ln>
                <a:solidFill>
                  <a:srgbClr val="FFFFFF"/>
                </a:solidFill>
                <a:effectLst/>
                <a:uLnTx/>
                <a:uFillTx/>
                <a:latin typeface="Arial"/>
                <a:ea typeface="+mn-ea"/>
                <a:cs typeface="+mn-cs"/>
              </a:rPr>
              <a:t> Medicare Advantage</a:t>
            </a:r>
          </a:p>
        </p:txBody>
      </p:sp>
      <p:sp>
        <p:nvSpPr>
          <p:cNvPr id="27" name="Freeform 26"/>
          <p:cNvSpPr/>
          <p:nvPr/>
        </p:nvSpPr>
        <p:spPr>
          <a:xfrm>
            <a:off x="4552725" y="4384949"/>
            <a:ext cx="762000" cy="707960"/>
          </a:xfrm>
          <a:custGeom>
            <a:avLst/>
            <a:gdLst>
              <a:gd name="connsiteX0" fmla="*/ 0 w 728091"/>
              <a:gd name="connsiteY0" fmla="*/ 400450 h 728091"/>
              <a:gd name="connsiteX1" fmla="*/ 163820 w 728091"/>
              <a:gd name="connsiteY1" fmla="*/ 400450 h 728091"/>
              <a:gd name="connsiteX2" fmla="*/ 163820 w 728091"/>
              <a:gd name="connsiteY2" fmla="*/ 0 h 728091"/>
              <a:gd name="connsiteX3" fmla="*/ 564271 w 728091"/>
              <a:gd name="connsiteY3" fmla="*/ 0 h 728091"/>
              <a:gd name="connsiteX4" fmla="*/ 564271 w 728091"/>
              <a:gd name="connsiteY4" fmla="*/ 400450 h 728091"/>
              <a:gd name="connsiteX5" fmla="*/ 728091 w 728091"/>
              <a:gd name="connsiteY5" fmla="*/ 400450 h 728091"/>
              <a:gd name="connsiteX6" fmla="*/ 364046 w 728091"/>
              <a:gd name="connsiteY6" fmla="*/ 728091 h 728091"/>
              <a:gd name="connsiteX7" fmla="*/ 0 w 728091"/>
              <a:gd name="connsiteY7" fmla="*/ 400450 h 728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8091" h="728091">
                <a:moveTo>
                  <a:pt x="0" y="400450"/>
                </a:moveTo>
                <a:lnTo>
                  <a:pt x="163820" y="400450"/>
                </a:lnTo>
                <a:lnTo>
                  <a:pt x="163820" y="0"/>
                </a:lnTo>
                <a:lnTo>
                  <a:pt x="564271" y="0"/>
                </a:lnTo>
                <a:lnTo>
                  <a:pt x="564271" y="400450"/>
                </a:lnTo>
                <a:lnTo>
                  <a:pt x="728091" y="400450"/>
                </a:lnTo>
                <a:lnTo>
                  <a:pt x="364046" y="728091"/>
                </a:lnTo>
                <a:lnTo>
                  <a:pt x="0" y="400450"/>
                </a:lnTo>
                <a:close/>
              </a:path>
            </a:pathLst>
          </a:custGeom>
          <a:solidFill>
            <a:srgbClr val="2D2D8A">
              <a:alpha val="90000"/>
              <a:tint val="40000"/>
              <a:hueOff val="0"/>
              <a:satOff val="0"/>
              <a:lumOff val="0"/>
              <a:alphaOff val="0"/>
            </a:srgbClr>
          </a:solidFill>
          <a:ln w="9525" cap="flat" cmpd="sng" algn="ctr">
            <a:solidFill>
              <a:srgbClr val="2D2D8A">
                <a:alpha val="90000"/>
                <a:tint val="40000"/>
                <a:hueOff val="0"/>
                <a:satOff val="0"/>
                <a:lumOff val="0"/>
                <a:alphaOff val="0"/>
                <a:shade val="95000"/>
                <a:satMod val="105000"/>
              </a:srgbClr>
            </a:solidFill>
            <a:prstDash val="solid"/>
          </a:ln>
          <a:effectLst/>
        </p:spPr>
        <p:txBody>
          <a:bodyPr spcFirstLastPara="0" vert="horz" wrap="square" lIns="207000" tIns="43180" rIns="207000" bIns="223383" numCol="1" spcCol="1270" anchor="ctr" anchorCtr="0">
            <a:noAutofit/>
          </a:bodyPr>
          <a:lstStyle/>
          <a:p>
            <a:pPr marL="0" marR="0" lvl="0" indent="0" algn="ctr" defTabSz="1511300" rtl="0" eaLnBrk="1" fontAlgn="base" latinLnBrk="0" hangingPunct="1">
              <a:lnSpc>
                <a:spcPct val="90000"/>
              </a:lnSpc>
              <a:spcBef>
                <a:spcPct val="0"/>
              </a:spcBef>
              <a:spcAft>
                <a:spcPct val="35000"/>
              </a:spcAft>
              <a:buClrTx/>
              <a:buSzTx/>
              <a:buFontTx/>
              <a:buNone/>
              <a:tabLst/>
              <a:defRPr/>
            </a:pPr>
            <a:endParaRPr kumimoji="0" lang="en-US" sz="3400" b="0" i="0" u="none" strike="noStrike" kern="0" cap="none" spc="0" normalizeH="0" baseline="0" noProof="0" dirty="0">
              <a:ln>
                <a:noFill/>
              </a:ln>
              <a:solidFill>
                <a:srgbClr val="000000">
                  <a:hueOff val="0"/>
                  <a:satOff val="0"/>
                  <a:lumOff val="0"/>
                  <a:alphaOff val="0"/>
                </a:srgbClr>
              </a:solidFill>
              <a:effectLst/>
              <a:uLnTx/>
              <a:uFillTx/>
              <a:latin typeface="Arial"/>
              <a:ea typeface="+mn-ea"/>
              <a:cs typeface="+mn-cs"/>
            </a:endParaRPr>
          </a:p>
        </p:txBody>
      </p:sp>
    </p:spTree>
    <p:extLst>
      <p:ext uri="{BB962C8B-B14F-4D97-AF65-F5344CB8AC3E}">
        <p14:creationId xmlns:p14="http://schemas.microsoft.com/office/powerpoint/2010/main" val="42364217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1828801" y="990600"/>
            <a:ext cx="8696325" cy="4800600"/>
          </a:xfrm>
          <a:prstGeom prst="rect">
            <a:avLst/>
          </a:prstGeom>
          <a:noFill/>
          <a:ln w="9525">
            <a:noFill/>
            <a:miter lim="800000"/>
            <a:headEnd/>
            <a:tailEnd/>
          </a:ln>
        </p:spPr>
        <p:txBody>
          <a:bodyPr/>
          <a:lstStyle/>
          <a:p>
            <a:pPr marL="914400" marR="0" lvl="1" indent="-457200" algn="l" defTabSz="914400" rtl="0" eaLnBrk="0" fontAlgn="auto" latinLnBrk="0" hangingPunct="0">
              <a:lnSpc>
                <a:spcPct val="100000"/>
              </a:lnSpc>
              <a:spcBef>
                <a:spcPct val="20000"/>
              </a:spcBef>
              <a:spcAft>
                <a:spcPts val="0"/>
              </a:spcAft>
              <a:buClrTx/>
              <a:buSzTx/>
              <a:buFont typeface="Arial" pitchFamily="34" charset="0"/>
              <a:buChar char="•"/>
              <a:tabLst/>
              <a:defRPr/>
            </a:pPr>
            <a:endParaRPr kumimoji="0" lang="en-US" sz="2300" b="0" i="0" u="none" strike="noStrike" kern="0" cap="none" spc="0" normalizeH="0" baseline="0" noProof="0" dirty="0">
              <a:ln>
                <a:noFill/>
              </a:ln>
              <a:solidFill>
                <a:prstClr val="black"/>
              </a:solidFill>
              <a:effectLst/>
              <a:uLnTx/>
              <a:uFillTx/>
              <a:latin typeface="Arial"/>
              <a:ea typeface="+mn-ea"/>
              <a:cs typeface="+mn-cs"/>
            </a:endParaRPr>
          </a:p>
        </p:txBody>
      </p:sp>
      <p:sp>
        <p:nvSpPr>
          <p:cNvPr id="4" name="Title 3"/>
          <p:cNvSpPr>
            <a:spLocks noGrp="1"/>
          </p:cNvSpPr>
          <p:nvPr>
            <p:ph type="title"/>
          </p:nvPr>
        </p:nvSpPr>
        <p:spPr/>
        <p:txBody>
          <a:bodyPr/>
          <a:lstStyle/>
          <a:p>
            <a:r>
              <a:rPr lang="en-US" altLang="en-US"/>
              <a:t>HAC Reduction Program</a:t>
            </a:r>
            <a:endParaRPr lang="en-US" dirty="0"/>
          </a:p>
        </p:txBody>
      </p:sp>
      <p:sp>
        <p:nvSpPr>
          <p:cNvPr id="9" name="Content Placeholder 8"/>
          <p:cNvSpPr>
            <a:spLocks noGrp="1"/>
          </p:cNvSpPr>
          <p:nvPr>
            <p:ph idx="1"/>
          </p:nvPr>
        </p:nvSpPr>
        <p:spPr/>
        <p:txBody>
          <a:bodyPr>
            <a:normAutofit lnSpcReduction="10000"/>
          </a:bodyPr>
          <a:lstStyle/>
          <a:p>
            <a:r>
              <a:rPr lang="en-US" dirty="0"/>
              <a:t>Beginning in FY 2015, 1-percent reduction to total inpatient PPS payments for hospitals in worst-performing quartile of HAC rates</a:t>
            </a:r>
          </a:p>
          <a:p>
            <a:endParaRPr lang="en-US" dirty="0"/>
          </a:p>
          <a:p>
            <a:r>
              <a:rPr lang="en-US" dirty="0"/>
              <a:t>HAC Measures:</a:t>
            </a:r>
          </a:p>
          <a:p>
            <a:pPr lvl="2"/>
            <a:r>
              <a:rPr lang="en-US" dirty="0"/>
              <a:t>Patient Safety Indicator 90 (claims-based)</a:t>
            </a:r>
          </a:p>
          <a:p>
            <a:pPr lvl="2"/>
            <a:r>
              <a:rPr lang="en-US" dirty="0"/>
              <a:t>Healthcare-Associated Infections (HAIs)</a:t>
            </a:r>
          </a:p>
          <a:p>
            <a:pPr lvl="3"/>
            <a:r>
              <a:rPr lang="en-US" dirty="0"/>
              <a:t>CAUTI</a:t>
            </a:r>
          </a:p>
          <a:p>
            <a:pPr lvl="3"/>
            <a:r>
              <a:rPr lang="en-US" dirty="0"/>
              <a:t>CLABSI</a:t>
            </a:r>
          </a:p>
          <a:p>
            <a:pPr lvl="3"/>
            <a:r>
              <a:rPr lang="en-US" dirty="0"/>
              <a:t>Surgical Site Infection</a:t>
            </a:r>
          </a:p>
          <a:p>
            <a:pPr lvl="3"/>
            <a:r>
              <a:rPr lang="en-US" dirty="0"/>
              <a:t>MRSA </a:t>
            </a:r>
          </a:p>
          <a:p>
            <a:pPr lvl="3"/>
            <a:r>
              <a:rPr lang="en-US" dirty="0"/>
              <a:t>C Difficile</a:t>
            </a:r>
          </a:p>
          <a:p>
            <a:endParaRPr lang="en-US" dirty="0"/>
          </a:p>
        </p:txBody>
      </p:sp>
    </p:spTree>
    <p:extLst>
      <p:ext uri="{BB962C8B-B14F-4D97-AF65-F5344CB8AC3E}">
        <p14:creationId xmlns:p14="http://schemas.microsoft.com/office/powerpoint/2010/main" val="2278920839"/>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HACs: Current Scoring Approach</a:t>
            </a:r>
            <a:endParaRPr lang="en-US" dirty="0"/>
          </a:p>
        </p:txBody>
      </p:sp>
      <p:sp>
        <p:nvSpPr>
          <p:cNvPr id="6" name="TextBox 5"/>
          <p:cNvSpPr txBox="1"/>
          <p:nvPr/>
        </p:nvSpPr>
        <p:spPr>
          <a:xfrm>
            <a:off x="1183481" y="994201"/>
            <a:ext cx="6934200" cy="70788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Arial" charset="0"/>
                <a:ea typeface="+mn-ea"/>
                <a:cs typeface="+mn-cs"/>
              </a:rPr>
              <a:t>A hospital’s Total HAC Score determines its performance…</a:t>
            </a:r>
          </a:p>
        </p:txBody>
      </p:sp>
      <p:sp>
        <p:nvSpPr>
          <p:cNvPr id="23" name="TextBox 22"/>
          <p:cNvSpPr txBox="1"/>
          <p:nvPr/>
        </p:nvSpPr>
        <p:spPr>
          <a:xfrm>
            <a:off x="2209800" y="5657671"/>
            <a:ext cx="6934200" cy="70788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Arial" charset="0"/>
                <a:ea typeface="+mn-ea"/>
                <a:cs typeface="+mn-cs"/>
              </a:rPr>
              <a:t>…hospitals with Total HAC Scores in highest (i.e., worst performing) quartile receive penalty</a:t>
            </a:r>
          </a:p>
        </p:txBody>
      </p:sp>
      <p:graphicFrame>
        <p:nvGraphicFramePr>
          <p:cNvPr id="8" name="Diagram 7"/>
          <p:cNvGraphicFramePr/>
          <p:nvPr>
            <p:extLst/>
          </p:nvPr>
        </p:nvGraphicFramePr>
        <p:xfrm>
          <a:off x="1528762" y="1828799"/>
          <a:ext cx="6243638" cy="38288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18817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HACs: New Scoring Approach (Starting FY 2020)</a:t>
            </a:r>
            <a:endParaRPr lang="en-US" dirty="0"/>
          </a:p>
        </p:txBody>
      </p:sp>
      <p:sp>
        <p:nvSpPr>
          <p:cNvPr id="6" name="TextBox 5"/>
          <p:cNvSpPr txBox="1"/>
          <p:nvPr/>
        </p:nvSpPr>
        <p:spPr>
          <a:xfrm>
            <a:off x="2362200" y="994201"/>
            <a:ext cx="6934200" cy="70788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Arial" charset="0"/>
                <a:ea typeface="+mn-ea"/>
                <a:cs typeface="+mn-cs"/>
              </a:rPr>
              <a:t>A hospital’s Total HAC Score determines its performance…</a:t>
            </a:r>
          </a:p>
        </p:txBody>
      </p:sp>
      <p:sp>
        <p:nvSpPr>
          <p:cNvPr id="23" name="TextBox 22"/>
          <p:cNvSpPr txBox="1"/>
          <p:nvPr/>
        </p:nvSpPr>
        <p:spPr>
          <a:xfrm>
            <a:off x="2209800" y="5657671"/>
            <a:ext cx="6934200" cy="70788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Arial" charset="0"/>
                <a:ea typeface="+mn-ea"/>
                <a:cs typeface="+mn-cs"/>
              </a:rPr>
              <a:t>…hospitals with Total HAC Scores in highest (i.e., worst performing) quartile receive penalty</a:t>
            </a:r>
          </a:p>
        </p:txBody>
      </p:sp>
      <p:sp>
        <p:nvSpPr>
          <p:cNvPr id="24" name="TextBox 23"/>
          <p:cNvSpPr txBox="1"/>
          <p:nvPr/>
        </p:nvSpPr>
        <p:spPr>
          <a:xfrm>
            <a:off x="4381500" y="6514714"/>
            <a:ext cx="3810000" cy="27699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 American Hospital Association</a:t>
            </a:r>
          </a:p>
        </p:txBody>
      </p:sp>
      <p:sp>
        <p:nvSpPr>
          <p:cNvPr id="26" name="TextBox 25"/>
          <p:cNvSpPr txBox="1"/>
          <p:nvPr/>
        </p:nvSpPr>
        <p:spPr>
          <a:xfrm>
            <a:off x="10134600" y="6427461"/>
            <a:ext cx="533400"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fld id="{E89844E1-1DC1-4E53-B236-AFEB212288DC}" type="slidenum">
              <a:rPr kumimoji="0" lang="en-US" sz="2000" b="0" i="0" u="none" strike="noStrike" kern="1200" cap="none" spc="0" normalizeH="0" baseline="0" noProof="0">
                <a:ln>
                  <a:noFill/>
                </a:ln>
                <a:solidFill>
                  <a:srgbClr val="000000"/>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38</a:t>
            </a:fld>
            <a:endParaRPr kumimoji="0" lang="en-US" sz="2000" b="0" i="0" u="none" strike="noStrike" kern="1200" cap="none" spc="0" normalizeH="0" baseline="0" noProof="0" dirty="0">
              <a:ln>
                <a:noFill/>
              </a:ln>
              <a:solidFill>
                <a:srgbClr val="000000"/>
              </a:solidFill>
              <a:effectLst/>
              <a:uLnTx/>
              <a:uFillTx/>
              <a:latin typeface="Arial" charset="0"/>
              <a:ea typeface="+mn-ea"/>
              <a:cs typeface="+mn-cs"/>
            </a:endParaRPr>
          </a:p>
        </p:txBody>
      </p:sp>
      <p:graphicFrame>
        <p:nvGraphicFramePr>
          <p:cNvPr id="10" name="Diagram 9"/>
          <p:cNvGraphicFramePr/>
          <p:nvPr>
            <p:extLst/>
          </p:nvPr>
        </p:nvGraphicFramePr>
        <p:xfrm>
          <a:off x="838200" y="1786746"/>
          <a:ext cx="8189119" cy="36797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481567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Inpatient Psych Quality Reporting Program: FY2020</a:t>
            </a:r>
          </a:p>
        </p:txBody>
      </p:sp>
      <p:sp>
        <p:nvSpPr>
          <p:cNvPr id="3" name="Content Placeholder 2"/>
          <p:cNvSpPr>
            <a:spLocks noGrp="1"/>
          </p:cNvSpPr>
          <p:nvPr>
            <p:ph idx="1"/>
          </p:nvPr>
        </p:nvSpPr>
        <p:spPr>
          <a:xfrm>
            <a:off x="121118" y="1395090"/>
            <a:ext cx="5971072" cy="5123820"/>
          </a:xfrm>
        </p:spPr>
        <p:txBody>
          <a:bodyPr>
            <a:normAutofit fontScale="70000" lnSpcReduction="20000"/>
          </a:bodyPr>
          <a:lstStyle/>
          <a:p>
            <a:pPr>
              <a:defRPr/>
            </a:pPr>
            <a:r>
              <a:rPr lang="en-US" sz="2900" dirty="0">
                <a:solidFill>
                  <a:schemeClr val="tx2"/>
                </a:solidFill>
              </a:rPr>
              <a:t>Influenza Vaccination Coverage Among Healthcare Personnel</a:t>
            </a:r>
          </a:p>
          <a:p>
            <a:pPr lvl="1">
              <a:defRPr/>
            </a:pPr>
            <a:r>
              <a:rPr lang="en-US" sz="2900" dirty="0">
                <a:solidFill>
                  <a:schemeClr val="tx2"/>
                </a:solidFill>
              </a:rPr>
              <a:t>Requires registration with NHSN, not used for any other purpose by IPFs</a:t>
            </a:r>
          </a:p>
          <a:p>
            <a:pPr>
              <a:defRPr/>
            </a:pPr>
            <a:r>
              <a:rPr lang="en-US" sz="2900" dirty="0">
                <a:solidFill>
                  <a:schemeClr val="tx2"/>
                </a:solidFill>
              </a:rPr>
              <a:t>Alcohol Use Screening (SUB-1)</a:t>
            </a:r>
          </a:p>
          <a:p>
            <a:pPr lvl="1">
              <a:defRPr/>
            </a:pPr>
            <a:r>
              <a:rPr lang="en-US" sz="2900" dirty="0">
                <a:solidFill>
                  <a:schemeClr val="tx2"/>
                </a:solidFill>
              </a:rPr>
              <a:t>Routinely high performance; moving away from chart-abstracted measures</a:t>
            </a:r>
          </a:p>
          <a:p>
            <a:pPr>
              <a:defRPr/>
            </a:pPr>
            <a:r>
              <a:rPr lang="en-US" sz="2900" dirty="0">
                <a:solidFill>
                  <a:schemeClr val="tx2"/>
                </a:solidFill>
              </a:rPr>
              <a:t>Tobacco Use Screening (TOB-1)</a:t>
            </a:r>
          </a:p>
          <a:p>
            <a:pPr lvl="1">
              <a:defRPr/>
            </a:pPr>
            <a:r>
              <a:rPr lang="en-US" sz="2900" dirty="0">
                <a:solidFill>
                  <a:schemeClr val="tx2"/>
                </a:solidFill>
              </a:rPr>
              <a:t>Topped out</a:t>
            </a:r>
          </a:p>
          <a:p>
            <a:pPr>
              <a:defRPr/>
            </a:pPr>
            <a:r>
              <a:rPr lang="en-US" sz="2900" dirty="0">
                <a:solidFill>
                  <a:schemeClr val="tx2"/>
                </a:solidFill>
              </a:rPr>
              <a:t>Use of an Electronic Health Record</a:t>
            </a:r>
          </a:p>
          <a:p>
            <a:pPr lvl="1">
              <a:defRPr/>
            </a:pPr>
            <a:r>
              <a:rPr lang="en-US" sz="2900" dirty="0">
                <a:solidFill>
                  <a:schemeClr val="tx2"/>
                </a:solidFill>
              </a:rPr>
              <a:t>Structural measure; not tied to improved patient outcomes</a:t>
            </a:r>
          </a:p>
          <a:p>
            <a:pPr lvl="1">
              <a:defRPr/>
            </a:pPr>
            <a:r>
              <a:rPr lang="en-US" sz="2900" dirty="0">
                <a:solidFill>
                  <a:schemeClr val="tx2"/>
                </a:solidFill>
              </a:rPr>
              <a:t>Static performance over past 2 program years</a:t>
            </a:r>
          </a:p>
          <a:p>
            <a:pPr>
              <a:defRPr/>
            </a:pPr>
            <a:r>
              <a:rPr lang="en-US" sz="2900" dirty="0">
                <a:solidFill>
                  <a:schemeClr val="tx2"/>
                </a:solidFill>
              </a:rPr>
              <a:t>Assessment of Patient Experience of Care</a:t>
            </a:r>
          </a:p>
          <a:p>
            <a:pPr lvl="1">
              <a:defRPr/>
            </a:pPr>
            <a:r>
              <a:rPr lang="en-US" sz="2900" dirty="0">
                <a:solidFill>
                  <a:schemeClr val="tx2"/>
                </a:solidFill>
              </a:rPr>
              <a:t>Structural measure; not tied to improved patient outcomes</a:t>
            </a:r>
          </a:p>
          <a:p>
            <a:pPr lvl="1">
              <a:defRPr/>
            </a:pPr>
            <a:r>
              <a:rPr lang="en-US" sz="2900" dirty="0">
                <a:solidFill>
                  <a:schemeClr val="tx2"/>
                </a:solidFill>
              </a:rPr>
              <a:t>Originally intended as information gathering tool for future measures</a:t>
            </a:r>
          </a:p>
          <a:p>
            <a:endParaRPr lang="en-US" dirty="0"/>
          </a:p>
        </p:txBody>
      </p:sp>
      <p:sp>
        <p:nvSpPr>
          <p:cNvPr id="4" name="Content Placeholder 2"/>
          <p:cNvSpPr txBox="1">
            <a:spLocks/>
          </p:cNvSpPr>
          <p:nvPr/>
        </p:nvSpPr>
        <p:spPr>
          <a:xfrm>
            <a:off x="6430478" y="1395090"/>
            <a:ext cx="5262412"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9D2235"/>
              </a:buClr>
              <a:buFont typeface="Wingdings" pitchFamily="2" charset="2"/>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9D2235"/>
              </a:buClr>
              <a:buFont typeface="Wingdings" pitchFamily="2" charset="2"/>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9D2235"/>
              </a:buClr>
              <a:buFont typeface="Wingdings" pitchFamily="2" charset="2"/>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9D2235"/>
              </a:buClr>
              <a:buFont typeface="Wingdings" pitchFamily="2" charset="2"/>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9D2235"/>
              </a:buClr>
              <a:buFont typeface="Wingdings" pitchFamily="2" charset="2"/>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9D2235"/>
              </a:buClr>
              <a:buSzTx/>
              <a:buFont typeface="Wingdings" pitchFamily="2" charset="2"/>
              <a:buChar char="§"/>
              <a:tabLst/>
              <a:defRPr/>
            </a:pPr>
            <a:r>
              <a:rPr kumimoji="0" lang="en-US" sz="20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Tobacco Use Treatment Provided or Offered at Discharge/Tobacco Use Treatment at Discharge (TOB-3/3a)</a:t>
            </a:r>
          </a:p>
          <a:p>
            <a:pPr marL="228600" marR="0" lvl="0" indent="-228600" algn="l" defTabSz="914400" rtl="0" eaLnBrk="1" fontAlgn="auto" latinLnBrk="0" hangingPunct="1">
              <a:lnSpc>
                <a:spcPct val="90000"/>
              </a:lnSpc>
              <a:spcBef>
                <a:spcPts val="1000"/>
              </a:spcBef>
              <a:spcAft>
                <a:spcPts val="0"/>
              </a:spcAft>
              <a:buClr>
                <a:srgbClr val="9D2235"/>
              </a:buClr>
              <a:buSzTx/>
              <a:buFont typeface="Wingdings" pitchFamily="2" charset="2"/>
              <a:buChar char="§"/>
              <a:tabLst/>
              <a:defRPr/>
            </a:pPr>
            <a:r>
              <a:rPr kumimoji="0" lang="en-US" sz="20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Hours of Physical Restraint Use (HBIPS-2)</a:t>
            </a:r>
          </a:p>
          <a:p>
            <a:pPr marL="228600" marR="0" lvl="0" indent="-228600" algn="l" defTabSz="914400" rtl="0" eaLnBrk="1" fontAlgn="auto" latinLnBrk="0" hangingPunct="1">
              <a:lnSpc>
                <a:spcPct val="90000"/>
              </a:lnSpc>
              <a:spcBef>
                <a:spcPts val="1000"/>
              </a:spcBef>
              <a:spcAft>
                <a:spcPts val="0"/>
              </a:spcAft>
              <a:buClr>
                <a:srgbClr val="9D2235"/>
              </a:buClr>
              <a:buSzTx/>
              <a:buFont typeface="Wingdings" pitchFamily="2" charset="2"/>
              <a:buChar char="§"/>
              <a:tabLst/>
              <a:defRPr/>
            </a:pPr>
            <a:r>
              <a:rPr kumimoji="0" lang="en-US" sz="20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Hours of Seclusion Use (HBIPS-3)</a:t>
            </a:r>
          </a:p>
          <a:p>
            <a:pPr marL="0" marR="0" lvl="0" indent="0" algn="l" defTabSz="914400" rtl="0" eaLnBrk="1" fontAlgn="auto" latinLnBrk="0" hangingPunct="1">
              <a:lnSpc>
                <a:spcPct val="90000"/>
              </a:lnSpc>
              <a:spcBef>
                <a:spcPts val="1000"/>
              </a:spcBef>
              <a:spcAft>
                <a:spcPts val="0"/>
              </a:spcAft>
              <a:buClr>
                <a:srgbClr val="9D2235"/>
              </a:buClr>
              <a:buSzTx/>
              <a:buFont typeface="Wingdings" pitchFamily="2" charset="2"/>
              <a:buNone/>
              <a:tabLst/>
              <a:defRPr/>
            </a:pPr>
            <a:endParaRPr kumimoji="0" lang="en-US" sz="20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p:txBody>
      </p:sp>
      <p:sp>
        <p:nvSpPr>
          <p:cNvPr id="5" name="TextBox 4"/>
          <p:cNvSpPr txBox="1"/>
          <p:nvPr/>
        </p:nvSpPr>
        <p:spPr>
          <a:xfrm>
            <a:off x="834390" y="885524"/>
            <a:ext cx="377190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4472C4"/>
                </a:solidFill>
                <a:effectLst/>
                <a:uLnTx/>
                <a:uFillTx/>
                <a:latin typeface="Calibri" panose="020F0502020204030204"/>
                <a:ea typeface="+mn-ea"/>
                <a:cs typeface="+mn-cs"/>
              </a:rPr>
              <a:t>Removal Finalized</a:t>
            </a:r>
          </a:p>
        </p:txBody>
      </p:sp>
      <p:sp>
        <p:nvSpPr>
          <p:cNvPr id="6" name="TextBox 5"/>
          <p:cNvSpPr txBox="1"/>
          <p:nvPr/>
        </p:nvSpPr>
        <p:spPr>
          <a:xfrm>
            <a:off x="7175734" y="885524"/>
            <a:ext cx="377190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4472C4"/>
                </a:solidFill>
                <a:effectLst/>
                <a:uLnTx/>
                <a:uFillTx/>
                <a:latin typeface="Calibri" panose="020F0502020204030204"/>
                <a:ea typeface="+mn-ea"/>
                <a:cs typeface="+mn-cs"/>
              </a:rPr>
              <a:t>Not Removed</a:t>
            </a:r>
          </a:p>
        </p:txBody>
      </p:sp>
      <p:cxnSp>
        <p:nvCxnSpPr>
          <p:cNvPr id="8" name="Straight Connector 7"/>
          <p:cNvCxnSpPr/>
          <p:nvPr/>
        </p:nvCxnSpPr>
        <p:spPr>
          <a:xfrm>
            <a:off x="6096000" y="1140306"/>
            <a:ext cx="0" cy="526049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72797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9F0D3E-0255-4652-AC99-75E67432D53C}"/>
              </a:ext>
            </a:extLst>
          </p:cNvPr>
          <p:cNvPicPr>
            <a:picLocks noChangeAspect="1"/>
          </p:cNvPicPr>
          <p:nvPr/>
        </p:nvPicPr>
        <p:blipFill>
          <a:blip r:embed="rId2"/>
          <a:stretch>
            <a:fillRect/>
          </a:stretch>
        </p:blipFill>
        <p:spPr>
          <a:xfrm>
            <a:off x="837744" y="1252539"/>
            <a:ext cx="10516511" cy="4352921"/>
          </a:xfrm>
          <a:prstGeom prst="rect">
            <a:avLst/>
          </a:prstGeom>
        </p:spPr>
      </p:pic>
      <p:sp>
        <p:nvSpPr>
          <p:cNvPr id="2" name="TextBox 1">
            <a:extLst>
              <a:ext uri="{FF2B5EF4-FFF2-40B4-BE49-F238E27FC236}">
                <a16:creationId xmlns:a16="http://schemas.microsoft.com/office/drawing/2014/main" id="{43A71A25-7906-4851-891A-AD2D58E3989C}"/>
              </a:ext>
            </a:extLst>
          </p:cNvPr>
          <p:cNvSpPr txBox="1"/>
          <p:nvPr/>
        </p:nvSpPr>
        <p:spPr>
          <a:xfrm>
            <a:off x="963827" y="1698502"/>
            <a:ext cx="10021329" cy="2862322"/>
          </a:xfrm>
          <a:prstGeom prst="rect">
            <a:avLst/>
          </a:prstGeom>
          <a:noFill/>
        </p:spPr>
        <p:txBody>
          <a:bodyPr wrap="square" rtlCol="0">
            <a:spAutoFit/>
          </a:bodyPr>
          <a:lstStyle/>
          <a:p>
            <a:pPr algn="ctr"/>
            <a:r>
              <a:rPr lang="en-US" sz="6000" dirty="0"/>
              <a:t>Networking</a:t>
            </a:r>
          </a:p>
          <a:p>
            <a:pPr algn="ctr"/>
            <a:r>
              <a:rPr lang="en-US" sz="6000" dirty="0"/>
              <a:t>And</a:t>
            </a:r>
          </a:p>
          <a:p>
            <a:pPr algn="ctr"/>
            <a:r>
              <a:rPr lang="en-US" sz="6000" dirty="0"/>
              <a:t>Refreshment Break</a:t>
            </a:r>
          </a:p>
        </p:txBody>
      </p:sp>
    </p:spTree>
    <p:extLst>
      <p:ext uri="{BB962C8B-B14F-4D97-AF65-F5344CB8AC3E}">
        <p14:creationId xmlns:p14="http://schemas.microsoft.com/office/powerpoint/2010/main" val="10803032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36869-059E-694E-89DA-366D0BF62161}"/>
              </a:ext>
            </a:extLst>
          </p:cNvPr>
          <p:cNvSpPr>
            <a:spLocks noGrp="1"/>
          </p:cNvSpPr>
          <p:nvPr>
            <p:ph type="title"/>
          </p:nvPr>
        </p:nvSpPr>
        <p:spPr/>
        <p:txBody>
          <a:bodyPr/>
          <a:lstStyle/>
          <a:p>
            <a:r>
              <a:rPr lang="en-US" dirty="0"/>
              <a:t>IPFQR: Developing New Measures</a:t>
            </a:r>
          </a:p>
        </p:txBody>
      </p:sp>
      <p:sp>
        <p:nvSpPr>
          <p:cNvPr id="3" name="Content Placeholder 2">
            <a:extLst>
              <a:ext uri="{FF2B5EF4-FFF2-40B4-BE49-F238E27FC236}">
                <a16:creationId xmlns:a16="http://schemas.microsoft.com/office/drawing/2014/main" id="{18BAC12E-77B0-5840-B72A-62AA41397927}"/>
              </a:ext>
            </a:extLst>
          </p:cNvPr>
          <p:cNvSpPr>
            <a:spLocks noGrp="1"/>
          </p:cNvSpPr>
          <p:nvPr>
            <p:ph idx="1"/>
          </p:nvPr>
        </p:nvSpPr>
        <p:spPr>
          <a:xfrm>
            <a:off x="395438" y="891995"/>
            <a:ext cx="11796562" cy="1806960"/>
          </a:xfrm>
        </p:spPr>
        <p:txBody>
          <a:bodyPr>
            <a:normAutofit/>
          </a:bodyPr>
          <a:lstStyle/>
          <a:p>
            <a:r>
              <a:rPr lang="en-US" dirty="0"/>
              <a:t>Only 3 measures in program developed specifically for psych (HBIPS)</a:t>
            </a:r>
          </a:p>
          <a:p>
            <a:r>
              <a:rPr lang="en-US" dirty="0"/>
              <a:t>August meeting with SAMHSA, CMS, APA, NABH, NAMI on developing new measures for IPFQR</a:t>
            </a:r>
          </a:p>
          <a:p>
            <a:pPr lvl="0"/>
            <a:endParaRPr lang="en-US" dirty="0"/>
          </a:p>
          <a:p>
            <a:endParaRPr lang="en-US" dirty="0"/>
          </a:p>
        </p:txBody>
      </p:sp>
      <p:graphicFrame>
        <p:nvGraphicFramePr>
          <p:cNvPr id="5" name="Chart 4">
            <a:extLst>
              <a:ext uri="{FF2B5EF4-FFF2-40B4-BE49-F238E27FC236}">
                <a16:creationId xmlns:a16="http://schemas.microsoft.com/office/drawing/2014/main" id="{00000000-0008-0000-0B00-000002000000}"/>
              </a:ext>
            </a:extLst>
          </p:cNvPr>
          <p:cNvGraphicFramePr>
            <a:graphicFrameLocks/>
          </p:cNvGraphicFramePr>
          <p:nvPr>
            <p:extLst/>
          </p:nvPr>
        </p:nvGraphicFramePr>
        <p:xfrm>
          <a:off x="1324586" y="3067664"/>
          <a:ext cx="8657303" cy="3428693"/>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3746089" y="2846439"/>
            <a:ext cx="423278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IPF Discharges by Diagnostic Group</a:t>
            </a:r>
          </a:p>
        </p:txBody>
      </p:sp>
    </p:spTree>
    <p:extLst>
      <p:ext uri="{BB962C8B-B14F-4D97-AF65-F5344CB8AC3E}">
        <p14:creationId xmlns:p14="http://schemas.microsoft.com/office/powerpoint/2010/main" val="6069233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IQR </a:t>
            </a:r>
            <a:r>
              <a:rPr lang="en-US" dirty="0" err="1"/>
              <a:t>eCQM</a:t>
            </a:r>
            <a:r>
              <a:rPr lang="en-US" dirty="0"/>
              <a:t> Reporting Changes for FY 2021</a:t>
            </a:r>
          </a:p>
        </p:txBody>
      </p:sp>
      <p:sp>
        <p:nvSpPr>
          <p:cNvPr id="3" name="Content Placeholder 2"/>
          <p:cNvSpPr>
            <a:spLocks noGrp="1"/>
          </p:cNvSpPr>
          <p:nvPr>
            <p:ph idx="1"/>
          </p:nvPr>
        </p:nvSpPr>
        <p:spPr>
          <a:xfrm>
            <a:off x="395438" y="1302789"/>
            <a:ext cx="9476149" cy="4351338"/>
          </a:xfrm>
        </p:spPr>
        <p:txBody>
          <a:bodyPr>
            <a:normAutofit fontScale="77500" lnSpcReduction="20000"/>
          </a:bodyPr>
          <a:lstStyle/>
          <a:p>
            <a:r>
              <a:rPr lang="en-US" dirty="0"/>
              <a:t>Report on at least 4 of the </a:t>
            </a:r>
            <a:r>
              <a:rPr lang="en-US" dirty="0" err="1"/>
              <a:t>eCQMs</a:t>
            </a:r>
            <a:r>
              <a:rPr lang="en-US" dirty="0"/>
              <a:t> available in the CY 2019 reporting year</a:t>
            </a:r>
          </a:p>
          <a:p>
            <a:pPr lvl="1"/>
            <a:r>
              <a:rPr lang="en-US" dirty="0"/>
              <a:t>Report one, self-selected quarter from 2019</a:t>
            </a:r>
          </a:p>
          <a:p>
            <a:pPr lvl="1"/>
            <a:endParaRPr lang="en-US" dirty="0"/>
          </a:p>
          <a:p>
            <a:r>
              <a:rPr lang="en-US" dirty="0"/>
              <a:t>Hospital required to use the 2015 edition of certified EHR technology</a:t>
            </a:r>
          </a:p>
          <a:p>
            <a:pPr marL="0" indent="0">
              <a:buNone/>
            </a:pPr>
            <a:endParaRPr lang="en-US" dirty="0"/>
          </a:p>
          <a:p>
            <a:r>
              <a:rPr lang="en-US" dirty="0"/>
              <a:t>Changes aligned with </a:t>
            </a:r>
            <a:r>
              <a:rPr lang="en-US" dirty="0" err="1"/>
              <a:t>eCQM</a:t>
            </a:r>
            <a:r>
              <a:rPr lang="en-US" dirty="0"/>
              <a:t> policies in the “Promoting Interoperability” program (formerly known as the Medicare EHR Incentive Program)</a:t>
            </a:r>
          </a:p>
          <a:p>
            <a:endParaRPr lang="en-US" dirty="0"/>
          </a:p>
          <a:p>
            <a:r>
              <a:rPr lang="en-US" dirty="0"/>
              <a:t>Looking Ahead:</a:t>
            </a:r>
          </a:p>
          <a:p>
            <a:pPr lvl="1"/>
            <a:r>
              <a:rPr lang="en-US" dirty="0"/>
              <a:t>Seven </a:t>
            </a:r>
            <a:r>
              <a:rPr lang="en-US" dirty="0" err="1"/>
              <a:t>eCQMs</a:t>
            </a:r>
            <a:r>
              <a:rPr lang="en-US" dirty="0"/>
              <a:t> removed from IQR for CY 2020 reporting year</a:t>
            </a:r>
          </a:p>
          <a:p>
            <a:endParaRPr lang="en-US" dirty="0"/>
          </a:p>
          <a:p>
            <a:pPr lvl="1"/>
            <a:r>
              <a:rPr lang="en-US" dirty="0"/>
              <a:t>CMS received feedback on future development and use of </a:t>
            </a:r>
            <a:r>
              <a:rPr lang="en-US" dirty="0" err="1"/>
              <a:t>eCQMs</a:t>
            </a:r>
            <a:r>
              <a:rPr lang="en-US" dirty="0"/>
              <a:t> and hybrid measures</a:t>
            </a:r>
          </a:p>
          <a:p>
            <a:endParaRPr lang="en-US" dirty="0"/>
          </a:p>
        </p:txBody>
      </p:sp>
      <p:pic>
        <p:nvPicPr>
          <p:cNvPr id="4" name="Picture 3" descr="Free vector graphic: &lt;strong&gt;Ehr&lt;/strong&gt;, Emr, Electronic Medical Record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85522" y="801543"/>
            <a:ext cx="1800000" cy="1428750"/>
          </a:xfrm>
          <a:prstGeom prst="rect">
            <a:avLst/>
          </a:prstGeom>
        </p:spPr>
      </p:pic>
    </p:spTree>
    <p:extLst>
      <p:ext uri="{BB962C8B-B14F-4D97-AF65-F5344CB8AC3E}">
        <p14:creationId xmlns:p14="http://schemas.microsoft.com/office/powerpoint/2010/main" val="890470632"/>
      </p:ext>
    </p:extLst>
  </p:cSld>
  <p:clrMapOvr>
    <a:masterClrMapping/>
  </p:clrMapOvr>
  <p:transition spd="slow" advTm="0"/>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36869-059E-694E-89DA-366D0BF62161}"/>
              </a:ext>
            </a:extLst>
          </p:cNvPr>
          <p:cNvSpPr>
            <a:spLocks noGrp="1"/>
          </p:cNvSpPr>
          <p:nvPr>
            <p:ph type="title"/>
          </p:nvPr>
        </p:nvSpPr>
        <p:spPr>
          <a:xfrm>
            <a:off x="5165385" y="288123"/>
            <a:ext cx="9333365" cy="597401"/>
          </a:xfrm>
        </p:spPr>
        <p:txBody>
          <a:bodyPr>
            <a:normAutofit fontScale="90000"/>
          </a:bodyPr>
          <a:lstStyle/>
          <a:p>
            <a:r>
              <a:rPr lang="en-US" dirty="0"/>
              <a:t>Promoting Interoperability </a:t>
            </a:r>
            <a:br>
              <a:rPr lang="en-US" dirty="0"/>
            </a:br>
            <a:r>
              <a:rPr lang="en-US" dirty="0"/>
              <a:t>Programs (aka Meaningful Use)</a:t>
            </a:r>
          </a:p>
        </p:txBody>
      </p:sp>
      <p:sp>
        <p:nvSpPr>
          <p:cNvPr id="3" name="Content Placeholder 2">
            <a:extLst>
              <a:ext uri="{FF2B5EF4-FFF2-40B4-BE49-F238E27FC236}">
                <a16:creationId xmlns:a16="http://schemas.microsoft.com/office/drawing/2014/main" id="{18BAC12E-77B0-5840-B72A-62AA41397927}"/>
              </a:ext>
            </a:extLst>
          </p:cNvPr>
          <p:cNvSpPr>
            <a:spLocks noGrp="1"/>
          </p:cNvSpPr>
          <p:nvPr>
            <p:ph idx="1"/>
          </p:nvPr>
        </p:nvSpPr>
        <p:spPr>
          <a:xfrm>
            <a:off x="5345687" y="1083459"/>
            <a:ext cx="6112365" cy="4954780"/>
          </a:xfrm>
        </p:spPr>
        <p:txBody>
          <a:bodyPr>
            <a:normAutofit fontScale="92500"/>
          </a:bodyPr>
          <a:lstStyle/>
          <a:p>
            <a:pPr>
              <a:spcAft>
                <a:spcPts val="1200"/>
              </a:spcAft>
            </a:pPr>
            <a:r>
              <a:rPr lang="en-US" dirty="0"/>
              <a:t>Greater flexibility in requirements</a:t>
            </a:r>
          </a:p>
          <a:p>
            <a:pPr>
              <a:spcAft>
                <a:spcPts val="1200"/>
              </a:spcAft>
            </a:pPr>
            <a:r>
              <a:rPr lang="en-US" dirty="0"/>
              <a:t>Better alignment across hospitals and physicians</a:t>
            </a:r>
          </a:p>
          <a:p>
            <a:pPr>
              <a:spcAft>
                <a:spcPts val="600"/>
              </a:spcAft>
            </a:pPr>
            <a:r>
              <a:rPr lang="en-US" dirty="0"/>
              <a:t>Emphasis on sharing health information with patients and other providers</a:t>
            </a:r>
          </a:p>
          <a:p>
            <a:pPr lvl="1"/>
            <a:r>
              <a:rPr lang="en-US" dirty="0"/>
              <a:t>2015 Edition Certified EHR </a:t>
            </a:r>
          </a:p>
          <a:p>
            <a:pPr lvl="1"/>
            <a:r>
              <a:rPr lang="en-US" dirty="0"/>
              <a:t>Enabling use of “apps”</a:t>
            </a:r>
          </a:p>
          <a:p>
            <a:pPr lvl="1"/>
            <a:r>
              <a:rPr lang="en-US" dirty="0"/>
              <a:t>RFI on Conditions of Participation</a:t>
            </a:r>
          </a:p>
          <a:p>
            <a:pPr lvl="1"/>
            <a:r>
              <a:rPr lang="en-US" dirty="0"/>
              <a:t>Forthcoming ONC actions on a Trusted Exchange Framework and from ONC and CMS on information exchange</a:t>
            </a:r>
          </a:p>
        </p:txBody>
      </p:sp>
      <p:sp>
        <p:nvSpPr>
          <p:cNvPr id="4" name="Rectangle 3">
            <a:extLst>
              <a:ext uri="{FF2B5EF4-FFF2-40B4-BE49-F238E27FC236}">
                <a16:creationId xmlns:a16="http://schemas.microsoft.com/office/drawing/2014/main" id="{5987C18C-F3D3-054A-BE28-835C4B4E0EE9}"/>
              </a:ext>
            </a:extLst>
          </p:cNvPr>
          <p:cNvSpPr/>
          <p:nvPr/>
        </p:nvSpPr>
        <p:spPr>
          <a:xfrm>
            <a:off x="0" y="9728"/>
            <a:ext cx="5165387" cy="65564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D01DD886-206E-CF4D-98A0-6D0046E18D98}"/>
              </a:ext>
            </a:extLst>
          </p:cNvPr>
          <p:cNvSpPr txBox="1">
            <a:spLocks/>
          </p:cNvSpPr>
          <p:nvPr/>
        </p:nvSpPr>
        <p:spPr>
          <a:xfrm>
            <a:off x="0" y="2963448"/>
            <a:ext cx="5165387" cy="5974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400" b="1" kern="1200">
                <a:solidFill>
                  <a:srgbClr val="003087"/>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4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rPr>
              <a:t>Image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83" y="6426"/>
            <a:ext cx="5083803" cy="6559745"/>
          </a:xfrm>
          <a:prstGeom prst="rect">
            <a:avLst/>
          </a:prstGeom>
        </p:spPr>
      </p:pic>
    </p:spTree>
    <p:extLst>
      <p:ext uri="{BB962C8B-B14F-4D97-AF65-F5344CB8AC3E}">
        <p14:creationId xmlns:p14="http://schemas.microsoft.com/office/powerpoint/2010/main" val="24617381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IQR HCAHPS Pain Questions</a:t>
            </a:r>
          </a:p>
        </p:txBody>
      </p:sp>
      <p:sp>
        <p:nvSpPr>
          <p:cNvPr id="3" name="Content Placeholder 2"/>
          <p:cNvSpPr>
            <a:spLocks noGrp="1"/>
          </p:cNvSpPr>
          <p:nvPr>
            <p:ph idx="1"/>
          </p:nvPr>
        </p:nvSpPr>
        <p:spPr/>
        <p:txBody>
          <a:bodyPr/>
          <a:lstStyle/>
          <a:p>
            <a:r>
              <a:rPr lang="en-US" dirty="0"/>
              <a:t>CMS previously replaced pain management questions in HCAHPS with “Communication about Pain” questions</a:t>
            </a:r>
          </a:p>
          <a:p>
            <a:r>
              <a:rPr lang="en-US" dirty="0"/>
              <a:t>Stakeholders continue to voice concerns regarding inadvertent pressure to prescribe opioids for pain</a:t>
            </a:r>
          </a:p>
          <a:p>
            <a:r>
              <a:rPr lang="en-US" dirty="0"/>
              <a:t>CMS proposes to remove questions beginning with </a:t>
            </a:r>
            <a:r>
              <a:rPr lang="en-US" b="1" dirty="0"/>
              <a:t>Jan. 2022</a:t>
            </a:r>
            <a:r>
              <a:rPr lang="en-US" dirty="0"/>
              <a:t> discharges</a:t>
            </a:r>
          </a:p>
          <a:p>
            <a:pPr lvl="1"/>
            <a:r>
              <a:rPr lang="en-US" dirty="0"/>
              <a:t>Can’t do it earlier: agency needs time to make “necessary updates”</a:t>
            </a:r>
          </a:p>
          <a:p>
            <a:pPr lvl="1"/>
            <a:r>
              <a:rPr lang="en-US" dirty="0"/>
              <a:t>Still wants to collect data on impact of questions to inform future program changes</a:t>
            </a:r>
          </a:p>
        </p:txBody>
      </p:sp>
    </p:spTree>
    <p:extLst>
      <p:ext uri="{BB962C8B-B14F-4D97-AF65-F5344CB8AC3E}">
        <p14:creationId xmlns:p14="http://schemas.microsoft.com/office/powerpoint/2010/main" val="38287860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CAHPS Survey Developments</a:t>
            </a:r>
          </a:p>
        </p:txBody>
      </p:sp>
      <p:sp>
        <p:nvSpPr>
          <p:cNvPr id="3" name="Content Placeholder 2"/>
          <p:cNvSpPr>
            <a:spLocks noGrp="1"/>
          </p:cNvSpPr>
          <p:nvPr>
            <p:ph idx="1"/>
          </p:nvPr>
        </p:nvSpPr>
        <p:spPr>
          <a:xfrm>
            <a:off x="395438" y="1086480"/>
            <a:ext cx="7942446" cy="4351338"/>
          </a:xfrm>
        </p:spPr>
        <p:txBody>
          <a:bodyPr>
            <a:normAutofit lnSpcReduction="10000"/>
          </a:bodyPr>
          <a:lstStyle/>
          <a:p>
            <a:r>
              <a:rPr lang="en-US" dirty="0"/>
              <a:t>Wide range of surveys available, some used in CMS program</a:t>
            </a:r>
          </a:p>
          <a:p>
            <a:endParaRPr lang="en-US" dirty="0"/>
          </a:p>
          <a:p>
            <a:r>
              <a:rPr lang="en-US" dirty="0"/>
              <a:t>Limited survey administration modes permitted in CMS programs (mail, phone)</a:t>
            </a:r>
          </a:p>
          <a:p>
            <a:endParaRPr lang="en-US" dirty="0"/>
          </a:p>
          <a:p>
            <a:r>
              <a:rPr lang="en-US" dirty="0"/>
              <a:t>CAHPS Consortium exploring ways to enhance response rates and refine surveys</a:t>
            </a:r>
          </a:p>
          <a:p>
            <a:pPr lvl="1"/>
            <a:r>
              <a:rPr lang="en-US" dirty="0"/>
              <a:t>Web and app-based survey modes</a:t>
            </a:r>
          </a:p>
          <a:p>
            <a:pPr lvl="1"/>
            <a:r>
              <a:rPr lang="en-US" dirty="0"/>
              <a:t>Survey length</a:t>
            </a:r>
          </a:p>
        </p:txBody>
      </p:sp>
      <p:pic>
        <p:nvPicPr>
          <p:cNvPr id="4" name="Picture 3"/>
          <p:cNvPicPr>
            <a:picLocks noChangeAspect="1"/>
          </p:cNvPicPr>
          <p:nvPr/>
        </p:nvPicPr>
        <p:blipFill rotWithShape="1">
          <a:blip r:embed="rId3"/>
          <a:srcRect l="4754" t="29385" r="5093" b="21831"/>
          <a:stretch/>
        </p:blipFill>
        <p:spPr>
          <a:xfrm>
            <a:off x="3523648" y="5578616"/>
            <a:ext cx="4259179" cy="673768"/>
          </a:xfrm>
          <a:prstGeom prst="rect">
            <a:avLst/>
          </a:prstGeom>
        </p:spPr>
      </p:pic>
      <p:sp>
        <p:nvSpPr>
          <p:cNvPr id="5" name="TextBox 4"/>
          <p:cNvSpPr txBox="1"/>
          <p:nvPr/>
        </p:nvSpPr>
        <p:spPr>
          <a:xfrm>
            <a:off x="8669439" y="540983"/>
            <a:ext cx="3300380" cy="5047536"/>
          </a:xfrm>
          <a:prstGeom prst="rect">
            <a:avLst/>
          </a:prstGeom>
          <a:solidFill>
            <a:schemeClr val="accent1">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CAHPS Survey Family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Calibri" panose="020F0502020204030204"/>
                <a:ea typeface="+mn-ea"/>
                <a:cs typeface="+mn-cs"/>
              </a:rPr>
              <a:t>Used in CMS Programs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Hospital CAHPS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CG CAHPS</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MIPS</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ACOs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Home Health CAHPS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CAHPS for Health Plans</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Medicare Advantage</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Part D Drug Plans</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Medicaid</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ICH CAHPS (ESRD)</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Outpatient and ASC CAHPS (indefinitely suspended)</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Calibri" panose="020F0502020204030204"/>
                <a:ea typeface="+mn-ea"/>
                <a:cs typeface="+mn-cs"/>
              </a:rPr>
              <a:t>Other CAHPS Surveys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Surgical CAHPS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Dental CAHPS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Nursing Home CAHPS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ED CAHPS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(under development)</a:t>
            </a:r>
          </a:p>
        </p:txBody>
      </p:sp>
    </p:spTree>
    <p:extLst>
      <p:ext uri="{BB962C8B-B14F-4D97-AF65-F5344CB8AC3E}">
        <p14:creationId xmlns:p14="http://schemas.microsoft.com/office/powerpoint/2010/main" val="39402873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AOs: Proposed Requirements (HH P Rule)</a:t>
            </a:r>
          </a:p>
        </p:txBody>
      </p:sp>
      <p:sp>
        <p:nvSpPr>
          <p:cNvPr id="3" name="Content Placeholder 2"/>
          <p:cNvSpPr>
            <a:spLocks noGrp="1"/>
          </p:cNvSpPr>
          <p:nvPr>
            <p:ph idx="1"/>
          </p:nvPr>
        </p:nvSpPr>
        <p:spPr/>
        <p:txBody>
          <a:bodyPr/>
          <a:lstStyle/>
          <a:p>
            <a:r>
              <a:rPr lang="en-US" dirty="0"/>
              <a:t>Honoring term of accreditation</a:t>
            </a:r>
          </a:p>
          <a:p>
            <a:pPr lvl="1"/>
            <a:r>
              <a:rPr lang="en-US" dirty="0"/>
              <a:t>AOs would have to provide written agreement to sustain accreditation for facilities that voluntarily withdraw from program until original end of accreditation or date of facility’s choosing</a:t>
            </a:r>
          </a:p>
          <a:p>
            <a:r>
              <a:rPr lang="en-US" dirty="0"/>
              <a:t>Surveyor training requirements</a:t>
            </a:r>
          </a:p>
          <a:p>
            <a:pPr lvl="1"/>
            <a:r>
              <a:rPr lang="en-US" dirty="0"/>
              <a:t>Would require all surveyors to take CMS program-specific training</a:t>
            </a:r>
          </a:p>
          <a:p>
            <a:pPr lvl="1"/>
            <a:r>
              <a:rPr lang="en-US" dirty="0"/>
              <a:t>AOs would have to provide documentation that all surveyors completed training</a:t>
            </a:r>
          </a:p>
        </p:txBody>
      </p:sp>
    </p:spTree>
    <p:extLst>
      <p:ext uri="{BB962C8B-B14F-4D97-AF65-F5344CB8AC3E}">
        <p14:creationId xmlns:p14="http://schemas.microsoft.com/office/powerpoint/2010/main" val="38329772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TJC Study on Patient Suicide</a:t>
            </a:r>
          </a:p>
        </p:txBody>
      </p:sp>
      <p:sp>
        <p:nvSpPr>
          <p:cNvPr id="3" name="Content Placeholder 2"/>
          <p:cNvSpPr>
            <a:spLocks noGrp="1"/>
          </p:cNvSpPr>
          <p:nvPr>
            <p:ph idx="1"/>
          </p:nvPr>
        </p:nvSpPr>
        <p:spPr>
          <a:xfrm>
            <a:off x="395438" y="1086480"/>
            <a:ext cx="11796562" cy="5219070"/>
          </a:xfrm>
        </p:spPr>
        <p:txBody>
          <a:bodyPr>
            <a:normAutofit/>
          </a:bodyPr>
          <a:lstStyle/>
          <a:p>
            <a:r>
              <a:rPr lang="en-US" dirty="0"/>
              <a:t>First data-driven estimate of number of suicides in US hospitals</a:t>
            </a:r>
          </a:p>
          <a:p>
            <a:pPr lvl="1"/>
            <a:r>
              <a:rPr lang="en-US" dirty="0"/>
              <a:t>Based on CDC National Violent Death Reporting System (NCDRS) and TJC Sentinel Event Database</a:t>
            </a:r>
          </a:p>
          <a:p>
            <a:r>
              <a:rPr lang="en-US" dirty="0"/>
              <a:t>Major Findings:</a:t>
            </a:r>
          </a:p>
          <a:p>
            <a:pPr lvl="1"/>
            <a:r>
              <a:rPr lang="en-US" b="1" dirty="0"/>
              <a:t>49-65</a:t>
            </a:r>
            <a:r>
              <a:rPr lang="en-US" dirty="0"/>
              <a:t> hospital inpatient suicides per year (less than often cited 1,500)</a:t>
            </a:r>
          </a:p>
          <a:p>
            <a:pPr lvl="1"/>
            <a:r>
              <a:rPr lang="en-US" b="1" dirty="0"/>
              <a:t>75-80%</a:t>
            </a:r>
            <a:r>
              <a:rPr lang="en-US" dirty="0"/>
              <a:t> among psychiatric inpatients</a:t>
            </a:r>
          </a:p>
          <a:p>
            <a:pPr lvl="2"/>
            <a:r>
              <a:rPr lang="en-US" sz="2400" b="1" dirty="0"/>
              <a:t>3.2 per 100,000 </a:t>
            </a:r>
            <a:r>
              <a:rPr lang="en-US" sz="2400" dirty="0"/>
              <a:t>psychiatric inpatient admissions (0.03 per 100,000 non-psychiatric inpatients)</a:t>
            </a:r>
          </a:p>
          <a:p>
            <a:pPr lvl="1"/>
            <a:r>
              <a:rPr lang="en-US" dirty="0"/>
              <a:t>Method, location, fixture use</a:t>
            </a:r>
          </a:p>
          <a:p>
            <a:pPr lvl="2"/>
            <a:r>
              <a:rPr lang="en-US" sz="2400" dirty="0"/>
              <a:t>70% by hanging</a:t>
            </a:r>
          </a:p>
          <a:p>
            <a:pPr lvl="2"/>
            <a:r>
              <a:rPr lang="en-US" sz="2400" dirty="0"/>
              <a:t>~50% in bathroom (~33% in bedroom)</a:t>
            </a:r>
          </a:p>
          <a:p>
            <a:pPr lvl="2"/>
            <a:r>
              <a:rPr lang="en-US" sz="2400" dirty="0"/>
              <a:t>54% used door, door handle, or door hinge</a:t>
            </a:r>
          </a:p>
        </p:txBody>
      </p:sp>
      <p:pic>
        <p:nvPicPr>
          <p:cNvPr id="2050" name="Picture 2" descr="Image result for joint commission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8933" y="4483510"/>
            <a:ext cx="4130132" cy="716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83515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Mismatch of Prevalence and Access</a:t>
            </a:r>
          </a:p>
        </p:txBody>
      </p:sp>
      <p:graphicFrame>
        <p:nvGraphicFramePr>
          <p:cNvPr id="4" name="Chart 3"/>
          <p:cNvGraphicFramePr>
            <a:graphicFrameLocks/>
          </p:cNvGraphicFramePr>
          <p:nvPr>
            <p:extLst/>
          </p:nvPr>
        </p:nvGraphicFramePr>
        <p:xfrm>
          <a:off x="2203412" y="984963"/>
          <a:ext cx="7785176" cy="5133238"/>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395438" y="6217641"/>
            <a:ext cx="6096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Calibri" panose="020F0502020204030204"/>
                <a:ea typeface="+mn-ea"/>
                <a:cs typeface="+mn-cs"/>
              </a:rPr>
              <a:t>Source:  Substance Abuse and Mental Health Services Administration (SAMHSA). (2017).</a:t>
            </a:r>
          </a:p>
        </p:txBody>
      </p:sp>
    </p:spTree>
    <p:extLst>
      <p:ext uri="{BB962C8B-B14F-4D97-AF65-F5344CB8AC3E}">
        <p14:creationId xmlns:p14="http://schemas.microsoft.com/office/powerpoint/2010/main" val="2265501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Multiple Barriers to Access</a:t>
            </a:r>
          </a:p>
        </p:txBody>
      </p:sp>
      <p:pic>
        <p:nvPicPr>
          <p:cNvPr id="4" name="Picture 3"/>
          <p:cNvPicPr>
            <a:picLocks noChangeAspect="1"/>
          </p:cNvPicPr>
          <p:nvPr/>
        </p:nvPicPr>
        <p:blipFill rotWithShape="1">
          <a:blip r:embed="rId3"/>
          <a:srcRect l="40411" t="43474" r="23252" b="13038"/>
          <a:stretch/>
        </p:blipFill>
        <p:spPr>
          <a:xfrm>
            <a:off x="2573078" y="2004005"/>
            <a:ext cx="6964325" cy="4530477"/>
          </a:xfrm>
          <a:prstGeom prst="rect">
            <a:avLst/>
          </a:prstGeom>
        </p:spPr>
      </p:pic>
      <p:sp>
        <p:nvSpPr>
          <p:cNvPr id="6" name="TextBox 5"/>
          <p:cNvSpPr txBox="1"/>
          <p:nvPr/>
        </p:nvSpPr>
        <p:spPr>
          <a:xfrm>
            <a:off x="2222203" y="1029266"/>
            <a:ext cx="766607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Reasons for Not Receiving Mental Health Services, Among Adults Reporting Unmet Need</a:t>
            </a:r>
          </a:p>
        </p:txBody>
      </p:sp>
    </p:spTree>
    <p:extLst>
      <p:ext uri="{BB962C8B-B14F-4D97-AF65-F5344CB8AC3E}">
        <p14:creationId xmlns:p14="http://schemas.microsoft.com/office/powerpoint/2010/main" val="23019117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Reimbursement &amp; Parity Enforcement</a:t>
            </a:r>
          </a:p>
        </p:txBody>
      </p:sp>
      <p:sp>
        <p:nvSpPr>
          <p:cNvPr id="3" name="Content Placeholder 2"/>
          <p:cNvSpPr>
            <a:spLocks noGrp="1"/>
          </p:cNvSpPr>
          <p:nvPr>
            <p:ph idx="1"/>
          </p:nvPr>
        </p:nvSpPr>
        <p:spPr>
          <a:xfrm>
            <a:off x="395438" y="1086480"/>
            <a:ext cx="7757962" cy="4351338"/>
          </a:xfrm>
        </p:spPr>
        <p:txBody>
          <a:bodyPr/>
          <a:lstStyle/>
          <a:p>
            <a:r>
              <a:rPr lang="en-US" dirty="0"/>
              <a:t>MHPAEA Enforcement</a:t>
            </a:r>
          </a:p>
          <a:p>
            <a:r>
              <a:rPr lang="en-US" dirty="0"/>
              <a:t>IMD Exclusion</a:t>
            </a:r>
          </a:p>
          <a:p>
            <a:r>
              <a:rPr lang="en-US" dirty="0"/>
              <a:t>190-day Lifetime Limit</a:t>
            </a:r>
          </a:p>
          <a:p>
            <a:r>
              <a:rPr lang="en-US" dirty="0"/>
              <a:t>Lack of bundled payment options</a:t>
            </a:r>
          </a:p>
          <a:p>
            <a:r>
              <a:rPr lang="en-US" dirty="0"/>
              <a:t>Non-compliant plans, benefit design restrictions</a:t>
            </a:r>
          </a:p>
          <a:p>
            <a:pPr lvl="1"/>
            <a:r>
              <a:rPr lang="en-US" dirty="0"/>
              <a:t>Short term/association plans</a:t>
            </a:r>
          </a:p>
          <a:p>
            <a:pPr lvl="1"/>
            <a:r>
              <a:rPr lang="en-US" dirty="0"/>
              <a:t>Narrow networks, high deductibles</a:t>
            </a:r>
          </a:p>
          <a:p>
            <a:pPr lvl="1"/>
            <a:r>
              <a:rPr lang="en-US" dirty="0"/>
              <a:t>“Medical necessity” reviews</a:t>
            </a:r>
          </a:p>
        </p:txBody>
      </p:sp>
      <p:pic>
        <p:nvPicPr>
          <p:cNvPr id="4" name="Picture 3"/>
          <p:cNvPicPr>
            <a:picLocks noChangeAspect="1"/>
          </p:cNvPicPr>
          <p:nvPr/>
        </p:nvPicPr>
        <p:blipFill rotWithShape="1">
          <a:blip r:embed="rId3"/>
          <a:srcRect l="36946" t="27411" r="33437" b="18700"/>
          <a:stretch/>
        </p:blipFill>
        <p:spPr>
          <a:xfrm>
            <a:off x="8610600" y="3078560"/>
            <a:ext cx="3507828" cy="3469385"/>
          </a:xfrm>
          <a:prstGeom prst="rect">
            <a:avLst/>
          </a:prstGeom>
          <a:ln>
            <a:solidFill>
              <a:schemeClr val="tx2"/>
            </a:solidFill>
          </a:ln>
        </p:spPr>
      </p:pic>
      <p:pic>
        <p:nvPicPr>
          <p:cNvPr id="1028" name="Picture 4" descr="Image result for mhpae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94308" y="389511"/>
            <a:ext cx="2488092" cy="2488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30731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6CF12-D886-43BB-BEAC-B18BFFD45753}"/>
              </a:ext>
            </a:extLst>
          </p:cNvPr>
          <p:cNvSpPr>
            <a:spLocks noGrp="1"/>
          </p:cNvSpPr>
          <p:nvPr>
            <p:ph type="title"/>
          </p:nvPr>
        </p:nvSpPr>
        <p:spPr/>
        <p:txBody>
          <a:bodyPr/>
          <a:lstStyle/>
          <a:p>
            <a:r>
              <a:rPr lang="en-US" dirty="0"/>
              <a:t>Round Robin Project Discussion</a:t>
            </a:r>
          </a:p>
        </p:txBody>
      </p:sp>
      <p:sp>
        <p:nvSpPr>
          <p:cNvPr id="3" name="Content Placeholder 2">
            <a:extLst>
              <a:ext uri="{FF2B5EF4-FFF2-40B4-BE49-F238E27FC236}">
                <a16:creationId xmlns:a16="http://schemas.microsoft.com/office/drawing/2014/main" id="{17B3D62B-1401-4996-8FC0-431DBA41E6F5}"/>
              </a:ext>
            </a:extLst>
          </p:cNvPr>
          <p:cNvSpPr>
            <a:spLocks noGrp="1"/>
          </p:cNvSpPr>
          <p:nvPr>
            <p:ph idx="1"/>
          </p:nvPr>
        </p:nvSpPr>
        <p:spPr>
          <a:xfrm>
            <a:off x="742949" y="2202873"/>
            <a:ext cx="10610850" cy="3617159"/>
          </a:xfrm>
        </p:spPr>
        <p:txBody>
          <a:bodyPr/>
          <a:lstStyle/>
          <a:p>
            <a:r>
              <a:rPr lang="en-US" dirty="0"/>
              <a:t>Patrice Mayo</a:t>
            </a:r>
          </a:p>
          <a:p>
            <a:r>
              <a:rPr lang="en-US" dirty="0"/>
              <a:t>Rosemary Blackman</a:t>
            </a:r>
          </a:p>
          <a:p>
            <a:pPr marL="0" indent="0">
              <a:buNone/>
            </a:pPr>
            <a:endParaRPr lang="en-US" dirty="0"/>
          </a:p>
        </p:txBody>
      </p:sp>
      <p:pic>
        <p:nvPicPr>
          <p:cNvPr id="4" name="Picture 3">
            <a:extLst>
              <a:ext uri="{FF2B5EF4-FFF2-40B4-BE49-F238E27FC236}">
                <a16:creationId xmlns:a16="http://schemas.microsoft.com/office/drawing/2014/main" id="{9D368C07-59B7-4E78-A841-9D922251A96F}"/>
              </a:ext>
            </a:extLst>
          </p:cNvPr>
          <p:cNvPicPr>
            <a:picLocks noChangeAspect="1"/>
          </p:cNvPicPr>
          <p:nvPr/>
        </p:nvPicPr>
        <p:blipFill>
          <a:blip r:embed="rId2"/>
          <a:stretch>
            <a:fillRect/>
          </a:stretch>
        </p:blipFill>
        <p:spPr>
          <a:xfrm>
            <a:off x="2704408" y="3308436"/>
            <a:ext cx="2743438" cy="1176630"/>
          </a:xfrm>
          <a:prstGeom prst="rect">
            <a:avLst/>
          </a:prstGeom>
        </p:spPr>
      </p:pic>
      <p:pic>
        <p:nvPicPr>
          <p:cNvPr id="5" name="Picture 4">
            <a:extLst>
              <a:ext uri="{FF2B5EF4-FFF2-40B4-BE49-F238E27FC236}">
                <a16:creationId xmlns:a16="http://schemas.microsoft.com/office/drawing/2014/main" id="{71337F48-B34D-4ACB-AA93-8DD1C6E52F0C}"/>
              </a:ext>
            </a:extLst>
          </p:cNvPr>
          <p:cNvPicPr>
            <a:picLocks noChangeAspect="1"/>
          </p:cNvPicPr>
          <p:nvPr/>
        </p:nvPicPr>
        <p:blipFill>
          <a:blip r:embed="rId3"/>
          <a:stretch>
            <a:fillRect/>
          </a:stretch>
        </p:blipFill>
        <p:spPr>
          <a:xfrm>
            <a:off x="2704408" y="4718323"/>
            <a:ext cx="2743200" cy="926184"/>
          </a:xfrm>
          <a:prstGeom prst="rect">
            <a:avLst/>
          </a:prstGeom>
        </p:spPr>
      </p:pic>
    </p:spTree>
    <p:extLst>
      <p:ext uri="{BB962C8B-B14F-4D97-AF65-F5344CB8AC3E}">
        <p14:creationId xmlns:p14="http://schemas.microsoft.com/office/powerpoint/2010/main" val="1706560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 Shortages</a:t>
            </a:r>
          </a:p>
        </p:txBody>
      </p:sp>
      <p:sp>
        <p:nvSpPr>
          <p:cNvPr id="3" name="Content Placeholder 2"/>
          <p:cNvSpPr>
            <a:spLocks noGrp="1"/>
          </p:cNvSpPr>
          <p:nvPr>
            <p:ph idx="1"/>
          </p:nvPr>
        </p:nvSpPr>
        <p:spPr>
          <a:xfrm>
            <a:off x="395438" y="1086480"/>
            <a:ext cx="6100896" cy="4351338"/>
          </a:xfrm>
        </p:spPr>
        <p:txBody>
          <a:bodyPr/>
          <a:lstStyle/>
          <a:p>
            <a:r>
              <a:rPr lang="en-US" dirty="0"/>
              <a:t>Decreasing number of state psychiatric beds</a:t>
            </a:r>
          </a:p>
          <a:p>
            <a:r>
              <a:rPr lang="en-US" dirty="0"/>
              <a:t>Workforce shortages</a:t>
            </a:r>
          </a:p>
          <a:p>
            <a:r>
              <a:rPr lang="en-US" dirty="0"/>
              <a:t>ED Boarding</a:t>
            </a:r>
          </a:p>
        </p:txBody>
      </p:sp>
      <p:pic>
        <p:nvPicPr>
          <p:cNvPr id="2050" name="Picture 2" descr="Image result for state psych hospit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438" y="3662649"/>
            <a:ext cx="4759325" cy="2677121"/>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2052" name="Picture 4" descr="http://www.mentalhealthamerica.net/sites/default/files/2018%20MHIA%20infographic%20for%20web-01.png"/>
          <p:cNvPicPr>
            <a:picLocks noChangeAspect="1" noChangeArrowheads="1"/>
          </p:cNvPicPr>
          <p:nvPr/>
        </p:nvPicPr>
        <p:blipFill rotWithShape="1">
          <a:blip r:embed="rId4">
            <a:extLst>
              <a:ext uri="{28A0092B-C50C-407E-A947-70E740481C1C}">
                <a14:useLocalDpi xmlns:a14="http://schemas.microsoft.com/office/drawing/2010/main" val="0"/>
              </a:ext>
            </a:extLst>
          </a:blip>
          <a:srcRect t="69134" b="16945"/>
          <a:stretch/>
        </p:blipFill>
        <p:spPr bwMode="auto">
          <a:xfrm>
            <a:off x="5653148" y="3662649"/>
            <a:ext cx="6265894" cy="2677121"/>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2056" name="Picture 8" descr="Image result for emergency department boarding ace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6334" y="214743"/>
            <a:ext cx="5379906" cy="3133280"/>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42950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36869-059E-694E-89DA-366D0BF62161}"/>
              </a:ext>
            </a:extLst>
          </p:cNvPr>
          <p:cNvSpPr>
            <a:spLocks noGrp="1"/>
          </p:cNvSpPr>
          <p:nvPr>
            <p:ph type="title"/>
          </p:nvPr>
        </p:nvSpPr>
        <p:spPr>
          <a:xfrm>
            <a:off x="5590009" y="288123"/>
            <a:ext cx="10515600" cy="597401"/>
          </a:xfrm>
        </p:spPr>
        <p:txBody>
          <a:bodyPr/>
          <a:lstStyle/>
          <a:p>
            <a:r>
              <a:rPr lang="en-US" dirty="0"/>
              <a:t>Treatment &amp; Quality</a:t>
            </a:r>
          </a:p>
        </p:txBody>
      </p:sp>
      <p:sp>
        <p:nvSpPr>
          <p:cNvPr id="3" name="Content Placeholder 2">
            <a:extLst>
              <a:ext uri="{FF2B5EF4-FFF2-40B4-BE49-F238E27FC236}">
                <a16:creationId xmlns:a16="http://schemas.microsoft.com/office/drawing/2014/main" id="{18BAC12E-77B0-5840-B72A-62AA41397927}"/>
              </a:ext>
            </a:extLst>
          </p:cNvPr>
          <p:cNvSpPr>
            <a:spLocks noGrp="1"/>
          </p:cNvSpPr>
          <p:nvPr>
            <p:ph idx="1"/>
          </p:nvPr>
        </p:nvSpPr>
        <p:spPr>
          <a:xfrm>
            <a:off x="5590009" y="1086480"/>
            <a:ext cx="6188009" cy="4351338"/>
          </a:xfrm>
        </p:spPr>
        <p:txBody>
          <a:bodyPr>
            <a:normAutofit/>
          </a:bodyPr>
          <a:lstStyle/>
          <a:p>
            <a:r>
              <a:rPr lang="en-US" dirty="0"/>
              <a:t>Assisted Outpatient Treatment (AOT)</a:t>
            </a:r>
          </a:p>
          <a:p>
            <a:r>
              <a:rPr lang="en-US" dirty="0"/>
              <a:t>Long-acting Injectable (LAI) Antipsychotics</a:t>
            </a:r>
          </a:p>
          <a:p>
            <a:r>
              <a:rPr lang="en-US" dirty="0"/>
              <a:t>Restraint &amp; Seclusion</a:t>
            </a:r>
          </a:p>
          <a:p>
            <a:r>
              <a:rPr lang="en-US" dirty="0"/>
              <a:t>Inpatient Psychiatric Facility Quality Reporting Program (IPFQR)</a:t>
            </a:r>
          </a:p>
          <a:p>
            <a:r>
              <a:rPr lang="en-US" dirty="0"/>
              <a:t>Ligature Risk</a:t>
            </a:r>
          </a:p>
          <a:p>
            <a:endParaRPr lang="en-US" dirty="0"/>
          </a:p>
        </p:txBody>
      </p:sp>
      <p:sp>
        <p:nvSpPr>
          <p:cNvPr id="4" name="Rectangle 3">
            <a:extLst>
              <a:ext uri="{FF2B5EF4-FFF2-40B4-BE49-F238E27FC236}">
                <a16:creationId xmlns:a16="http://schemas.microsoft.com/office/drawing/2014/main" id="{5987C18C-F3D3-054A-BE28-835C4B4E0EE9}"/>
              </a:ext>
            </a:extLst>
          </p:cNvPr>
          <p:cNvSpPr/>
          <p:nvPr/>
        </p:nvSpPr>
        <p:spPr>
          <a:xfrm>
            <a:off x="0" y="9728"/>
            <a:ext cx="5165387" cy="65564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2" descr="Image result for psychiatric quality of ca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728"/>
            <a:ext cx="2446869" cy="244686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long acting injectable antipsychotics"/>
          <p:cNvPicPr>
            <a:picLocks noChangeAspect="1" noChangeArrowheads="1"/>
          </p:cNvPicPr>
          <p:nvPr/>
        </p:nvPicPr>
        <p:blipFill rotWithShape="1">
          <a:blip r:embed="rId4">
            <a:extLst>
              <a:ext uri="{28A0092B-C50C-407E-A947-70E740481C1C}">
                <a14:useLocalDpi xmlns:a14="http://schemas.microsoft.com/office/drawing/2010/main" val="0"/>
              </a:ext>
            </a:extLst>
          </a:blip>
          <a:srcRect t="16799"/>
          <a:stretch/>
        </p:blipFill>
        <p:spPr bwMode="auto">
          <a:xfrm>
            <a:off x="-30996" y="2480148"/>
            <a:ext cx="2991173" cy="134007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mage result for ipfqr"/>
          <p:cNvPicPr>
            <a:picLocks noChangeAspect="1" noChangeArrowheads="1"/>
          </p:cNvPicPr>
          <p:nvPr/>
        </p:nvPicPr>
        <p:blipFill rotWithShape="1">
          <a:blip r:embed="rId5">
            <a:extLst>
              <a:ext uri="{28A0092B-C50C-407E-A947-70E740481C1C}">
                <a14:useLocalDpi xmlns:a14="http://schemas.microsoft.com/office/drawing/2010/main" val="0"/>
              </a:ext>
            </a:extLst>
          </a:blip>
          <a:srcRect r="669"/>
          <a:stretch/>
        </p:blipFill>
        <p:spPr bwMode="auto">
          <a:xfrm>
            <a:off x="2461617" y="9728"/>
            <a:ext cx="2700318" cy="2446869"/>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Image result for suicide prevention hospit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820221"/>
            <a:ext cx="5165387" cy="2761448"/>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Image result for assisted outpatient treatmen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91173" y="2623230"/>
            <a:ext cx="2169171" cy="1030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60935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Overarching Issues</a:t>
            </a:r>
          </a:p>
        </p:txBody>
      </p:sp>
      <p:sp>
        <p:nvSpPr>
          <p:cNvPr id="3" name="Content Placeholder 2"/>
          <p:cNvSpPr>
            <a:spLocks noGrp="1"/>
          </p:cNvSpPr>
          <p:nvPr>
            <p:ph idx="1"/>
          </p:nvPr>
        </p:nvSpPr>
        <p:spPr/>
        <p:txBody>
          <a:bodyPr/>
          <a:lstStyle/>
          <a:p>
            <a:r>
              <a:rPr lang="en-US" dirty="0"/>
              <a:t>Stigma</a:t>
            </a:r>
          </a:p>
          <a:p>
            <a:r>
              <a:rPr lang="en-US" dirty="0"/>
              <a:t>Integration of Behavioral Health with Physical Health</a:t>
            </a:r>
          </a:p>
        </p:txBody>
      </p:sp>
      <p:pic>
        <p:nvPicPr>
          <p:cNvPr id="5122" name="Picture 2" descr="Image result for stigm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439" y="2483892"/>
            <a:ext cx="2698772" cy="261780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pediatricsnationwide.org/wp-content/uploads/2017/10/13798_MKTG_PN.org-Images_Integrated-Behavioral-Health-Graphic.jpg"/>
          <p:cNvPicPr>
            <a:picLocks noChangeAspect="1" noChangeArrowheads="1"/>
          </p:cNvPicPr>
          <p:nvPr/>
        </p:nvPicPr>
        <p:blipFill rotWithShape="1">
          <a:blip r:embed="rId4">
            <a:extLst>
              <a:ext uri="{28A0092B-C50C-407E-A947-70E740481C1C}">
                <a14:useLocalDpi xmlns:a14="http://schemas.microsoft.com/office/drawing/2010/main" val="0"/>
              </a:ext>
            </a:extLst>
          </a:blip>
          <a:srcRect l="4235" t="8960" r="4712" b="5548"/>
          <a:stretch/>
        </p:blipFill>
        <p:spPr bwMode="auto">
          <a:xfrm>
            <a:off x="3650703" y="2483892"/>
            <a:ext cx="7944466" cy="2617804"/>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37689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Extra-hospital Issues</a:t>
            </a:r>
          </a:p>
        </p:txBody>
      </p:sp>
      <p:sp>
        <p:nvSpPr>
          <p:cNvPr id="3" name="Content Placeholder 2"/>
          <p:cNvSpPr>
            <a:spLocks noGrp="1"/>
          </p:cNvSpPr>
          <p:nvPr>
            <p:ph idx="1"/>
          </p:nvPr>
        </p:nvSpPr>
        <p:spPr/>
        <p:txBody>
          <a:bodyPr/>
          <a:lstStyle/>
          <a:p>
            <a:r>
              <a:rPr lang="en-US" dirty="0"/>
              <a:t>Suicide Prevention </a:t>
            </a:r>
          </a:p>
          <a:p>
            <a:r>
              <a:rPr lang="en-US" dirty="0"/>
              <a:t>Community-based Services</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8834" r="4386"/>
          <a:stretch/>
        </p:blipFill>
        <p:spPr>
          <a:xfrm>
            <a:off x="5295901" y="885524"/>
            <a:ext cx="6667500" cy="5488051"/>
          </a:xfrm>
          <a:prstGeom prst="rect">
            <a:avLst/>
          </a:prstGeom>
          <a:ln>
            <a:noFill/>
          </a:ln>
        </p:spPr>
      </p:pic>
    </p:spTree>
    <p:extLst>
      <p:ext uri="{BB962C8B-B14F-4D97-AF65-F5344CB8AC3E}">
        <p14:creationId xmlns:p14="http://schemas.microsoft.com/office/powerpoint/2010/main" val="41033763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Opioid Action in Congress</a:t>
            </a:r>
          </a:p>
        </p:txBody>
      </p:sp>
      <p:sp>
        <p:nvSpPr>
          <p:cNvPr id="3" name="Content Placeholder 2"/>
          <p:cNvSpPr>
            <a:spLocks noGrp="1"/>
          </p:cNvSpPr>
          <p:nvPr>
            <p:ph idx="1"/>
          </p:nvPr>
        </p:nvSpPr>
        <p:spPr>
          <a:xfrm>
            <a:off x="299645" y="1161619"/>
            <a:ext cx="8051875" cy="5599103"/>
          </a:xfrm>
        </p:spPr>
        <p:txBody>
          <a:bodyPr>
            <a:normAutofit fontScale="85000" lnSpcReduction="20000"/>
          </a:bodyPr>
          <a:lstStyle/>
          <a:p>
            <a:r>
              <a:rPr lang="en-US" sz="3400" dirty="0"/>
              <a:t>H.R. 6, the SUPPORT for Patients and Communities Act of 2018</a:t>
            </a:r>
          </a:p>
          <a:p>
            <a:pPr lvl="1">
              <a:buFont typeface="Arial" panose="020B0604020202020204" pitchFamily="34" charset="0"/>
              <a:buChar char="•"/>
            </a:pPr>
            <a:r>
              <a:rPr lang="en-US" sz="2600" dirty="0"/>
              <a:t>Increases funding and flexibility for existing SAMHSA grants to states</a:t>
            </a:r>
          </a:p>
          <a:p>
            <a:pPr lvl="1">
              <a:buFont typeface="Arial" panose="020B0604020202020204" pitchFamily="34" charset="0"/>
              <a:buChar char="•"/>
            </a:pPr>
            <a:r>
              <a:rPr lang="en-US" sz="2600" dirty="0"/>
              <a:t>Gives other federal agencies (CDC, FDA, NIH) more authority to address crisis</a:t>
            </a:r>
          </a:p>
          <a:p>
            <a:pPr lvl="1">
              <a:buFont typeface="Arial" panose="020B0604020202020204" pitchFamily="34" charset="0"/>
              <a:buChar char="•"/>
            </a:pPr>
            <a:r>
              <a:rPr lang="en-US" sz="2600" dirty="0"/>
              <a:t>Demo to promote follow-up to ED care of overdose patients </a:t>
            </a:r>
          </a:p>
          <a:p>
            <a:pPr lvl="1">
              <a:buFont typeface="Arial" panose="020B0604020202020204" pitchFamily="34" charset="0"/>
              <a:buChar char="•"/>
            </a:pPr>
            <a:r>
              <a:rPr lang="en-US" sz="2600" dirty="0"/>
              <a:t>Targets Medicare, Medicaid and CHIP programs’ ability to address crisis </a:t>
            </a:r>
          </a:p>
          <a:p>
            <a:pPr marL="0" indent="0">
              <a:buNone/>
            </a:pPr>
            <a:endParaRPr lang="en-US" sz="2300" dirty="0"/>
          </a:p>
          <a:p>
            <a:r>
              <a:rPr lang="en-US" sz="3400" dirty="0"/>
              <a:t>The House and Senate passed the bill and it </a:t>
            </a:r>
            <a:r>
              <a:rPr lang="en-US" sz="3400"/>
              <a:t>is going to </a:t>
            </a:r>
            <a:r>
              <a:rPr lang="en-US" sz="3400" dirty="0"/>
              <a:t>the President for signature</a:t>
            </a:r>
          </a:p>
          <a:p>
            <a:pPr marL="0" indent="0">
              <a:buNone/>
            </a:pPr>
            <a:endParaRPr lang="en-US" sz="2300" dirty="0"/>
          </a:p>
          <a:p>
            <a:pPr marL="0" indent="0" algn="ctr">
              <a:buNone/>
            </a:pPr>
            <a:r>
              <a:rPr lang="en-US" sz="4000" b="1" u="sng" dirty="0"/>
              <a:t>AHA Priorities</a:t>
            </a:r>
            <a:r>
              <a:rPr lang="en-US" sz="4000" b="1" dirty="0"/>
              <a:t>: </a:t>
            </a:r>
          </a:p>
          <a:p>
            <a:pPr marL="0" indent="0" algn="ctr">
              <a:buNone/>
            </a:pPr>
            <a:r>
              <a:rPr lang="en-US" sz="4000" b="1" dirty="0"/>
              <a:t>IMD included in Conference Package</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83484" y="1252260"/>
            <a:ext cx="2766546" cy="2708910"/>
          </a:xfrm>
          <a:prstGeom prst="rect">
            <a:avLst/>
          </a:prstGeom>
        </p:spPr>
      </p:pic>
    </p:spTree>
    <p:extLst>
      <p:ext uri="{BB962C8B-B14F-4D97-AF65-F5344CB8AC3E}">
        <p14:creationId xmlns:p14="http://schemas.microsoft.com/office/powerpoint/2010/main" val="7378803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42 CFR Part 2 Reform</a:t>
            </a:r>
          </a:p>
        </p:txBody>
      </p:sp>
      <p:sp>
        <p:nvSpPr>
          <p:cNvPr id="3" name="Content Placeholder 2"/>
          <p:cNvSpPr>
            <a:spLocks noGrp="1"/>
          </p:cNvSpPr>
          <p:nvPr>
            <p:ph idx="1"/>
          </p:nvPr>
        </p:nvSpPr>
        <p:spPr/>
        <p:txBody>
          <a:bodyPr/>
          <a:lstStyle/>
          <a:p>
            <a:pPr lvl="1"/>
            <a:r>
              <a:rPr lang="en-US" dirty="0"/>
              <a:t>H.R. 6082, the Overdose Prevention and Patient Safety Act </a:t>
            </a:r>
          </a:p>
          <a:p>
            <a:pPr lvl="1"/>
            <a:r>
              <a:rPr lang="en-US" dirty="0"/>
              <a:t>Delayed Action in Energy and Commerce</a:t>
            </a:r>
          </a:p>
          <a:p>
            <a:pPr lvl="1"/>
            <a:r>
              <a:rPr lang="en-US" dirty="0"/>
              <a:t>Passed House 357-57</a:t>
            </a:r>
          </a:p>
          <a:p>
            <a:pPr lvl="1"/>
            <a:endParaRPr lang="en-US" dirty="0"/>
          </a:p>
          <a:p>
            <a:pPr lvl="1"/>
            <a:r>
              <a:rPr lang="en-US" dirty="0"/>
              <a:t>S. 1850, the Protecting Jessica Grubb’s Legacy Act</a:t>
            </a:r>
          </a:p>
          <a:p>
            <a:pPr lvl="1"/>
            <a:r>
              <a:rPr lang="en-US" dirty="0"/>
              <a:t>Cosponsors: Manchin (WV), </a:t>
            </a:r>
            <a:r>
              <a:rPr lang="en-US" dirty="0" err="1"/>
              <a:t>Capito</a:t>
            </a:r>
            <a:r>
              <a:rPr lang="en-US" dirty="0"/>
              <a:t> (WV), Feinstein (CA), King (ME), Harris (CA), Klobuchar (MN), Rounds (SD), Tillis (NC), Donnelly (IN), Whitehouse (RI), Collins (ME)</a:t>
            </a:r>
          </a:p>
          <a:p>
            <a:pPr lvl="1"/>
            <a:endParaRPr lang="en-US" dirty="0"/>
          </a:p>
          <a:p>
            <a:pPr lvl="1"/>
            <a:r>
              <a:rPr lang="en-US" dirty="0"/>
              <a:t>Jessie’s Law (Manchin)</a:t>
            </a:r>
          </a:p>
          <a:p>
            <a:pPr lvl="1"/>
            <a:endParaRPr lang="en-US" dirty="0"/>
          </a:p>
          <a:p>
            <a:pPr marL="457200" lvl="1" indent="0">
              <a:buNone/>
            </a:pPr>
            <a:endParaRPr lang="en-US" dirty="0"/>
          </a:p>
          <a:p>
            <a:endParaRPr lang="en-US" dirty="0"/>
          </a:p>
          <a:p>
            <a:endParaRPr lang="en-US" dirty="0"/>
          </a:p>
        </p:txBody>
      </p:sp>
    </p:spTree>
    <p:extLst>
      <p:ext uri="{BB962C8B-B14F-4D97-AF65-F5344CB8AC3E}">
        <p14:creationId xmlns:p14="http://schemas.microsoft.com/office/powerpoint/2010/main" val="18362770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Federal Efforts on Opioids</a:t>
            </a:r>
          </a:p>
        </p:txBody>
      </p:sp>
      <p:sp>
        <p:nvSpPr>
          <p:cNvPr id="3" name="Content Placeholder 2"/>
          <p:cNvSpPr>
            <a:spLocks noGrp="1"/>
          </p:cNvSpPr>
          <p:nvPr>
            <p:ph idx="1"/>
          </p:nvPr>
        </p:nvSpPr>
        <p:spPr/>
        <p:txBody>
          <a:bodyPr/>
          <a:lstStyle/>
          <a:p>
            <a:r>
              <a:rPr lang="en-US" dirty="0"/>
              <a:t>CMS Roadmap: Prevention, Treatment, Data</a:t>
            </a:r>
          </a:p>
          <a:p>
            <a:r>
              <a:rPr lang="en-US" dirty="0"/>
              <a:t>FDA MAT: approving generic versions, new dosages of </a:t>
            </a:r>
            <a:r>
              <a:rPr lang="en-US" dirty="0" err="1"/>
              <a:t>Suboxone</a:t>
            </a:r>
            <a:endParaRPr lang="en-US" dirty="0"/>
          </a:p>
          <a:p>
            <a:r>
              <a:rPr lang="en-US" dirty="0"/>
              <a:t>DEA Production Quotas: FY19 quotas  </a:t>
            </a:r>
          </a:p>
          <a:p>
            <a:r>
              <a:rPr lang="en-US" dirty="0"/>
              <a:t>National Academy of Medicine Action Collaborative</a:t>
            </a:r>
          </a:p>
        </p:txBody>
      </p:sp>
      <p:pic>
        <p:nvPicPr>
          <p:cNvPr id="1026" name="Picture 2" descr="Image result for cms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20271"/>
            <a:ext cx="3086100" cy="15240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fda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8756" y="4129310"/>
            <a:ext cx="2196178" cy="90592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dea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4067" y="3829796"/>
            <a:ext cx="1555257" cy="155525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national academy of medicine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84671" y="3829796"/>
            <a:ext cx="2095500" cy="1504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26139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Addiction Recovery Medical Home APM</a:t>
            </a:r>
          </a:p>
        </p:txBody>
      </p:sp>
      <p:sp>
        <p:nvSpPr>
          <p:cNvPr id="3" name="Content Placeholder 2"/>
          <p:cNvSpPr>
            <a:spLocks noGrp="1"/>
          </p:cNvSpPr>
          <p:nvPr>
            <p:ph idx="1"/>
          </p:nvPr>
        </p:nvSpPr>
        <p:spPr>
          <a:xfrm>
            <a:off x="395438" y="1086480"/>
            <a:ext cx="10515600" cy="5352420"/>
          </a:xfrm>
        </p:spPr>
        <p:txBody>
          <a:bodyPr>
            <a:normAutofit lnSpcReduction="10000"/>
          </a:bodyPr>
          <a:lstStyle/>
          <a:p>
            <a:r>
              <a:rPr lang="en-US" dirty="0"/>
              <a:t>Announced publicly Sept. 7</a:t>
            </a:r>
          </a:p>
          <a:p>
            <a:r>
              <a:rPr lang="en-US" dirty="0"/>
              <a:t>Five Elements to ARMH:</a:t>
            </a:r>
          </a:p>
          <a:p>
            <a:pPr lvl="1"/>
            <a:r>
              <a:rPr lang="en-US" dirty="0"/>
              <a:t>Payment in 3 phases: pre-recovery and stabilization (&lt;30 days), recovery initiation and active treatment (0-12 months), and community-based recovery management (0-5 years)</a:t>
            </a:r>
          </a:p>
          <a:p>
            <a:pPr lvl="1"/>
            <a:r>
              <a:rPr lang="en-US" dirty="0"/>
              <a:t>Quality metrics developed by National Committee for Quality Assurance</a:t>
            </a:r>
          </a:p>
          <a:p>
            <a:pPr lvl="1"/>
            <a:r>
              <a:rPr lang="en-US" dirty="0"/>
              <a:t>Integrated treatment and recovery network</a:t>
            </a:r>
          </a:p>
          <a:p>
            <a:pPr lvl="1"/>
            <a:r>
              <a:rPr lang="en-US" dirty="0"/>
              <a:t>Care recovery team</a:t>
            </a:r>
          </a:p>
          <a:p>
            <a:pPr lvl="1"/>
            <a:r>
              <a:rPr lang="en-US" dirty="0"/>
              <a:t>Treatment and recovery plan</a:t>
            </a:r>
          </a:p>
          <a:p>
            <a:r>
              <a:rPr lang="en-US" dirty="0"/>
              <a:t>Looking for additional organizations to pilot model</a:t>
            </a:r>
          </a:p>
          <a:p>
            <a:r>
              <a:rPr lang="en-US" dirty="0"/>
              <a:t>Partners from Facing Addiction with National Council on Alcoholism and Drug Dependence have offered to provide </a:t>
            </a:r>
            <a:br>
              <a:rPr lang="en-US" dirty="0"/>
            </a:br>
            <a:r>
              <a:rPr lang="en-US" dirty="0"/>
              <a:t>live webinars with our members, interested providers</a:t>
            </a:r>
          </a:p>
        </p:txBody>
      </p:sp>
    </p:spTree>
    <p:extLst>
      <p:ext uri="{BB962C8B-B14F-4D97-AF65-F5344CB8AC3E}">
        <p14:creationId xmlns:p14="http://schemas.microsoft.com/office/powerpoint/2010/main" val="40111694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5" name="Picture 2" descr="https://www.incentivizerecovery.org/wp-content/uploads/2018/09/flow-graphics__01.jpg"/>
          <p:cNvPicPr>
            <a:picLocks noChangeAspect="1" noChangeArrowheads="1"/>
          </p:cNvPicPr>
          <p:nvPr/>
        </p:nvPicPr>
        <p:blipFill rotWithShape="1">
          <a:blip r:embed="rId3">
            <a:extLst>
              <a:ext uri="{28A0092B-C50C-407E-A947-70E740481C1C}">
                <a14:useLocalDpi xmlns:a14="http://schemas.microsoft.com/office/drawing/2010/main" val="0"/>
              </a:ext>
            </a:extLst>
          </a:blip>
          <a:srcRect b="56239"/>
          <a:stretch/>
        </p:blipFill>
        <p:spPr bwMode="auto">
          <a:xfrm>
            <a:off x="395438" y="0"/>
            <a:ext cx="11543168" cy="6539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85183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10248523" y="4970352"/>
            <a:ext cx="1801639" cy="1475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2" descr="https://www.incentivizerecovery.org/wp-content/uploads/2018/09/flow-graphics__01.jpg"/>
          <p:cNvPicPr>
            <a:picLocks noChangeAspect="1" noChangeArrowheads="1"/>
          </p:cNvPicPr>
          <p:nvPr/>
        </p:nvPicPr>
        <p:blipFill rotWithShape="1">
          <a:blip r:embed="rId3">
            <a:extLst>
              <a:ext uri="{28A0092B-C50C-407E-A947-70E740481C1C}">
                <a14:useLocalDpi xmlns:a14="http://schemas.microsoft.com/office/drawing/2010/main" val="0"/>
              </a:ext>
            </a:extLst>
          </a:blip>
          <a:srcRect t="44064"/>
          <a:stretch/>
        </p:blipFill>
        <p:spPr bwMode="auto">
          <a:xfrm>
            <a:off x="1569268" y="0"/>
            <a:ext cx="9053465" cy="6555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59898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15D1C-06EF-47FF-9295-CEA1A53763A6}"/>
              </a:ext>
            </a:extLst>
          </p:cNvPr>
          <p:cNvSpPr>
            <a:spLocks noGrp="1"/>
          </p:cNvSpPr>
          <p:nvPr>
            <p:ph type="title"/>
          </p:nvPr>
        </p:nvSpPr>
        <p:spPr/>
        <p:txBody>
          <a:bodyPr/>
          <a:lstStyle/>
          <a:p>
            <a:r>
              <a:rPr lang="en-US" dirty="0"/>
              <a:t>Administrative Wrap-Up</a:t>
            </a:r>
          </a:p>
        </p:txBody>
      </p:sp>
      <p:sp>
        <p:nvSpPr>
          <p:cNvPr id="3" name="Content Placeholder 2">
            <a:extLst>
              <a:ext uri="{FF2B5EF4-FFF2-40B4-BE49-F238E27FC236}">
                <a16:creationId xmlns:a16="http://schemas.microsoft.com/office/drawing/2014/main" id="{2674B81A-F974-4A2E-92B0-F967F3E39615}"/>
              </a:ext>
            </a:extLst>
          </p:cNvPr>
          <p:cNvSpPr>
            <a:spLocks noGrp="1"/>
          </p:cNvSpPr>
          <p:nvPr>
            <p:ph idx="1"/>
          </p:nvPr>
        </p:nvSpPr>
        <p:spPr/>
        <p:txBody>
          <a:bodyPr/>
          <a:lstStyle/>
          <a:p>
            <a:r>
              <a:rPr lang="en-US" dirty="0"/>
              <a:t>Dinner: 6:30 p.m., Venice Ristorante (across the street)</a:t>
            </a:r>
          </a:p>
          <a:p>
            <a:pPr lvl="1">
              <a:buFont typeface="Courier New" panose="02070309020205020404" pitchFamily="49" charset="0"/>
              <a:buChar char="o"/>
            </a:pPr>
            <a:r>
              <a:rPr lang="en-US" dirty="0"/>
              <a:t>RSVP at registration not necessary</a:t>
            </a:r>
          </a:p>
          <a:p>
            <a:pPr lvl="1">
              <a:buFont typeface="Courier New" panose="02070309020205020404" pitchFamily="49" charset="0"/>
              <a:buChar char="o"/>
            </a:pPr>
            <a:r>
              <a:rPr lang="en-US" dirty="0"/>
              <a:t>Check in with team</a:t>
            </a:r>
          </a:p>
          <a:p>
            <a:pPr lvl="1"/>
            <a:endParaRPr lang="en-US" dirty="0"/>
          </a:p>
          <a:p>
            <a:r>
              <a:rPr lang="en-US" dirty="0"/>
              <a:t>Tomorrow start:</a:t>
            </a:r>
          </a:p>
          <a:p>
            <a:pPr lvl="1">
              <a:buFont typeface="Courier New" panose="02070309020205020404" pitchFamily="49" charset="0"/>
              <a:buChar char="o"/>
            </a:pPr>
            <a:r>
              <a:rPr lang="en-US" dirty="0"/>
              <a:t>Breakfast 7:30-8:00 a.m.</a:t>
            </a:r>
          </a:p>
          <a:p>
            <a:pPr lvl="1">
              <a:buFont typeface="Courier New" panose="02070309020205020404" pitchFamily="49" charset="0"/>
              <a:buChar char="o"/>
            </a:pPr>
            <a:r>
              <a:rPr lang="en-US" dirty="0"/>
              <a:t>CHA President’s Welcome 8:00 a.m.</a:t>
            </a:r>
          </a:p>
          <a:p>
            <a:endParaRPr lang="en-US" dirty="0"/>
          </a:p>
        </p:txBody>
      </p:sp>
      <p:pic>
        <p:nvPicPr>
          <p:cNvPr id="1026" name="Picture 2" descr="Venice Ristorante &amp; Wine Bar">
            <a:extLst>
              <a:ext uri="{FF2B5EF4-FFF2-40B4-BE49-F238E27FC236}">
                <a16:creationId xmlns:a16="http://schemas.microsoft.com/office/drawing/2014/main" id="{4940E18B-8963-4B3C-9DB8-9EB4737E19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934" y="2585258"/>
            <a:ext cx="3268449" cy="1656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93804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36869-059E-694E-89DA-366D0BF62161}"/>
              </a:ext>
            </a:extLst>
          </p:cNvPr>
          <p:cNvSpPr>
            <a:spLocks noGrp="1"/>
          </p:cNvSpPr>
          <p:nvPr>
            <p:ph type="title"/>
          </p:nvPr>
        </p:nvSpPr>
        <p:spPr>
          <a:xfrm>
            <a:off x="4552950" y="182345"/>
            <a:ext cx="7694733" cy="597401"/>
          </a:xfrm>
        </p:spPr>
        <p:txBody>
          <a:bodyPr>
            <a:noAutofit/>
          </a:bodyPr>
          <a:lstStyle/>
          <a:p>
            <a:r>
              <a:rPr lang="en-US" dirty="0"/>
              <a:t>Cornerstones of Rural Communities</a:t>
            </a:r>
          </a:p>
        </p:txBody>
      </p:sp>
      <p:sp>
        <p:nvSpPr>
          <p:cNvPr id="3" name="Content Placeholder 2">
            <a:extLst>
              <a:ext uri="{FF2B5EF4-FFF2-40B4-BE49-F238E27FC236}">
                <a16:creationId xmlns:a16="http://schemas.microsoft.com/office/drawing/2014/main" id="{18BAC12E-77B0-5840-B72A-62AA41397927}"/>
              </a:ext>
            </a:extLst>
          </p:cNvPr>
          <p:cNvSpPr>
            <a:spLocks noGrp="1"/>
          </p:cNvSpPr>
          <p:nvPr>
            <p:ph idx="1"/>
          </p:nvPr>
        </p:nvSpPr>
        <p:spPr>
          <a:xfrm>
            <a:off x="4647677" y="918599"/>
            <a:ext cx="7400624" cy="5142870"/>
          </a:xfrm>
        </p:spPr>
        <p:txBody>
          <a:bodyPr/>
          <a:lstStyle/>
          <a:p>
            <a:r>
              <a:rPr lang="en-US" b="1" dirty="0"/>
              <a:t>National reach</a:t>
            </a:r>
            <a:r>
              <a:rPr lang="en-US" dirty="0"/>
              <a:t>: </a:t>
            </a:r>
          </a:p>
          <a:p>
            <a:pPr lvl="1"/>
            <a:r>
              <a:rPr lang="en-US" dirty="0"/>
              <a:t>20% of Americans live in rural areas</a:t>
            </a:r>
          </a:p>
          <a:p>
            <a:pPr marL="457200" lvl="1" indent="0">
              <a:buNone/>
            </a:pPr>
            <a:endParaRPr lang="en-US" dirty="0"/>
          </a:p>
          <a:p>
            <a:r>
              <a:rPr lang="en-US" b="1" dirty="0"/>
              <a:t>Key access points</a:t>
            </a:r>
            <a:r>
              <a:rPr lang="en-US" dirty="0"/>
              <a:t>: </a:t>
            </a:r>
          </a:p>
          <a:p>
            <a:pPr lvl="1"/>
            <a:r>
              <a:rPr lang="en-US" dirty="0"/>
              <a:t>Local, timely access to health care</a:t>
            </a:r>
          </a:p>
          <a:p>
            <a:pPr marL="457200" lvl="1" indent="0">
              <a:buNone/>
            </a:pPr>
            <a:endParaRPr lang="en-US" dirty="0"/>
          </a:p>
          <a:p>
            <a:r>
              <a:rPr lang="en-US" b="1" dirty="0"/>
              <a:t>Economic anchors</a:t>
            </a:r>
            <a:r>
              <a:rPr lang="en-US" dirty="0"/>
              <a:t>: </a:t>
            </a:r>
          </a:p>
          <a:p>
            <a:pPr lvl="1"/>
            <a:r>
              <a:rPr lang="en-US" dirty="0"/>
              <a:t>Employment opportunities</a:t>
            </a:r>
          </a:p>
          <a:p>
            <a:pPr lvl="1"/>
            <a:r>
              <a:rPr lang="en-US" dirty="0"/>
              <a:t>Transactions, attraction for business investment</a:t>
            </a:r>
          </a:p>
          <a:p>
            <a:pPr lvl="1"/>
            <a:r>
              <a:rPr lang="en-US" dirty="0"/>
              <a:t>Contributions local taxes, public services</a:t>
            </a:r>
          </a:p>
          <a:p>
            <a:pPr marL="0" indent="0">
              <a:buNone/>
            </a:pPr>
            <a:endParaRPr lang="en-US" dirty="0"/>
          </a:p>
          <a:p>
            <a:endParaRPr lang="en-US" dirty="0"/>
          </a:p>
        </p:txBody>
      </p:sp>
      <p:sp>
        <p:nvSpPr>
          <p:cNvPr id="4" name="Rectangle 3">
            <a:extLst>
              <a:ext uri="{FF2B5EF4-FFF2-40B4-BE49-F238E27FC236}">
                <a16:creationId xmlns:a16="http://schemas.microsoft.com/office/drawing/2014/main" id="{5987C18C-F3D3-054A-BE28-835C4B4E0EE9}"/>
              </a:ext>
            </a:extLst>
          </p:cNvPr>
          <p:cNvSpPr/>
          <p:nvPr/>
        </p:nvSpPr>
        <p:spPr>
          <a:xfrm>
            <a:off x="-81009" y="6518948"/>
            <a:ext cx="2416442" cy="296981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D01DD886-206E-CF4D-98A0-6D0046E18D98}"/>
              </a:ext>
            </a:extLst>
          </p:cNvPr>
          <p:cNvSpPr txBox="1">
            <a:spLocks/>
          </p:cNvSpPr>
          <p:nvPr/>
        </p:nvSpPr>
        <p:spPr>
          <a:xfrm>
            <a:off x="0" y="2963448"/>
            <a:ext cx="5165387" cy="5974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400" b="1" kern="1200">
                <a:solidFill>
                  <a:srgbClr val="003087"/>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4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rPr>
              <a:t>Image</a:t>
            </a:r>
          </a:p>
        </p:txBody>
      </p:sp>
      <p:pic>
        <p:nvPicPr>
          <p:cNvPr id="1028" name="Picture 4" descr="Image result for rural america people hospit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2" y="-32751"/>
            <a:ext cx="4541424" cy="352278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rowd at rural hospitals rally"/>
          <p:cNvPicPr>
            <a:picLocks noChangeAspect="1" noChangeArrowheads="1"/>
          </p:cNvPicPr>
          <p:nvPr/>
        </p:nvPicPr>
        <p:blipFill rotWithShape="1">
          <a:blip r:embed="rId4">
            <a:extLst>
              <a:ext uri="{28A0092B-C50C-407E-A947-70E740481C1C}">
                <a14:useLocalDpi xmlns:a14="http://schemas.microsoft.com/office/drawing/2010/main" val="0"/>
              </a:ext>
            </a:extLst>
          </a:blip>
          <a:srcRect r="10879" b="49540"/>
          <a:stretch/>
        </p:blipFill>
        <p:spPr bwMode="auto">
          <a:xfrm>
            <a:off x="0" y="3490033"/>
            <a:ext cx="4566668" cy="3099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0219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36869-059E-694E-89DA-366D0BF62161}"/>
              </a:ext>
            </a:extLst>
          </p:cNvPr>
          <p:cNvSpPr>
            <a:spLocks noGrp="1"/>
          </p:cNvSpPr>
          <p:nvPr>
            <p:ph type="title"/>
          </p:nvPr>
        </p:nvSpPr>
        <p:spPr/>
        <p:txBody>
          <a:bodyPr>
            <a:normAutofit/>
          </a:bodyPr>
          <a:lstStyle/>
          <a:p>
            <a:r>
              <a:rPr lang="en-US" dirty="0"/>
              <a:t>Facing Difficult Decisions</a:t>
            </a:r>
          </a:p>
        </p:txBody>
      </p:sp>
      <p:sp>
        <p:nvSpPr>
          <p:cNvPr id="6" name="Content Placeholder 2">
            <a:extLst>
              <a:ext uri="{FF2B5EF4-FFF2-40B4-BE49-F238E27FC236}">
                <a16:creationId xmlns:a16="http://schemas.microsoft.com/office/drawing/2014/main" id="{18BAC12E-77B0-5840-B72A-62AA41397927}"/>
              </a:ext>
            </a:extLst>
          </p:cNvPr>
          <p:cNvSpPr>
            <a:spLocks noGrp="1"/>
          </p:cNvSpPr>
          <p:nvPr>
            <p:ph idx="1"/>
          </p:nvPr>
        </p:nvSpPr>
        <p:spPr>
          <a:xfrm>
            <a:off x="200937" y="1282240"/>
            <a:ext cx="5239961" cy="3602558"/>
          </a:xfrm>
        </p:spPr>
        <p:txBody>
          <a:bodyPr>
            <a:normAutofit fontScale="92500"/>
          </a:bodyPr>
          <a:lstStyle/>
          <a:p>
            <a:r>
              <a:rPr lang="en-US" b="1" u="sng" dirty="0"/>
              <a:t>More than 40%</a:t>
            </a:r>
            <a:r>
              <a:rPr lang="en-US" b="1" dirty="0"/>
              <a:t> of rural hospitals have negative operating margins</a:t>
            </a:r>
          </a:p>
          <a:p>
            <a:endParaRPr lang="en-US" sz="2000" dirty="0"/>
          </a:p>
          <a:p>
            <a:r>
              <a:rPr lang="en-US" b="1" dirty="0"/>
              <a:t>Hospital responses</a:t>
            </a:r>
            <a:r>
              <a:rPr lang="en-US" dirty="0"/>
              <a:t>:</a:t>
            </a:r>
          </a:p>
          <a:p>
            <a:pPr lvl="1"/>
            <a:r>
              <a:rPr lang="en-US" i="1" dirty="0"/>
              <a:t>Conversion</a:t>
            </a:r>
            <a:r>
              <a:rPr lang="en-US" dirty="0"/>
              <a:t>: service reduction</a:t>
            </a:r>
          </a:p>
          <a:p>
            <a:pPr lvl="1"/>
            <a:r>
              <a:rPr lang="en-US" i="1" dirty="0"/>
              <a:t>Merger</a:t>
            </a:r>
            <a:r>
              <a:rPr lang="en-US" dirty="0"/>
              <a:t>: 380 between 2005 - 2016</a:t>
            </a:r>
          </a:p>
          <a:p>
            <a:pPr lvl="1"/>
            <a:r>
              <a:rPr lang="en-US" i="1" dirty="0"/>
              <a:t>Closure</a:t>
            </a:r>
            <a:r>
              <a:rPr lang="en-US" dirty="0"/>
              <a:t>: 88 rural hospitals closed since 2010</a:t>
            </a:r>
          </a:p>
          <a:p>
            <a:pPr marL="0" indent="0">
              <a:buNone/>
            </a:pPr>
            <a:endParaRPr lang="en-US" sz="2000" dirty="0"/>
          </a:p>
          <a:p>
            <a:endParaRPr lang="en-US" b="1" dirty="0"/>
          </a:p>
        </p:txBody>
      </p:sp>
      <p:sp>
        <p:nvSpPr>
          <p:cNvPr id="7" name="TextBox 6"/>
          <p:cNvSpPr txBox="1"/>
          <p:nvPr/>
        </p:nvSpPr>
        <p:spPr>
          <a:xfrm>
            <a:off x="8588014" y="4884797"/>
            <a:ext cx="337893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Source: http://www.shepscenter.unc.edu</a:t>
            </a:r>
          </a:p>
        </p:txBody>
      </p:sp>
      <p:sp>
        <p:nvSpPr>
          <p:cNvPr id="9" name="Rectangle 8"/>
          <p:cNvSpPr/>
          <p:nvPr/>
        </p:nvSpPr>
        <p:spPr>
          <a:xfrm>
            <a:off x="6732322" y="1020630"/>
            <a:ext cx="364394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Closures since 2010</a:t>
            </a:r>
          </a:p>
        </p:txBody>
      </p:sp>
      <p:sp>
        <p:nvSpPr>
          <p:cNvPr id="8" name="Content Placeholder 2">
            <a:extLst>
              <a:ext uri="{FF2B5EF4-FFF2-40B4-BE49-F238E27FC236}">
                <a16:creationId xmlns:a16="http://schemas.microsoft.com/office/drawing/2014/main" id="{18BAC12E-77B0-5840-B72A-62AA41397927}"/>
              </a:ext>
            </a:extLst>
          </p:cNvPr>
          <p:cNvSpPr txBox="1">
            <a:spLocks/>
          </p:cNvSpPr>
          <p:nvPr/>
        </p:nvSpPr>
        <p:spPr>
          <a:xfrm>
            <a:off x="229074" y="5362503"/>
            <a:ext cx="9651526" cy="6171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9D2235"/>
              </a:buClr>
              <a:buFont typeface="Wingdings" pitchFamily="2" charset="2"/>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9D2235"/>
              </a:buClr>
              <a:buFont typeface="Wingdings" pitchFamily="2" charset="2"/>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9D2235"/>
              </a:buClr>
              <a:buFont typeface="Wingdings" pitchFamily="2" charset="2"/>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9D2235"/>
              </a:buClr>
              <a:buFont typeface="Wingdings" pitchFamily="2" charset="2"/>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9D2235"/>
              </a:buClr>
              <a:buFont typeface="Wingdings" pitchFamily="2" charset="2"/>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0"/>
              </a:spcAft>
              <a:buClr>
                <a:srgbClr val="9D2235"/>
              </a:buClr>
              <a:buSzTx/>
              <a:buFont typeface="Wingdings" pitchFamily="2" charset="2"/>
              <a:buChar char="§"/>
              <a:tabLst/>
              <a:defRPr/>
            </a:pPr>
            <a:r>
              <a:rPr kumimoji="0" lang="en-US" sz="28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Service reductions + closures </a:t>
            </a:r>
            <a:r>
              <a:rPr kumimoji="0" lang="en-US" sz="28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en-US" sz="28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access barriers</a:t>
            </a:r>
            <a:endParaRPr kumimoji="0" lang="en-US" sz="22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p:txBody>
      </p:sp>
      <p:pic>
        <p:nvPicPr>
          <p:cNvPr id="3" name="Picture 2"/>
          <p:cNvPicPr>
            <a:picLocks noChangeAspect="1"/>
          </p:cNvPicPr>
          <p:nvPr/>
        </p:nvPicPr>
        <p:blipFill>
          <a:blip r:embed="rId3"/>
          <a:stretch>
            <a:fillRect/>
          </a:stretch>
        </p:blipFill>
        <p:spPr>
          <a:xfrm>
            <a:off x="6010115" y="1504125"/>
            <a:ext cx="5853178" cy="3295708"/>
          </a:xfrm>
          <a:prstGeom prst="rect">
            <a:avLst/>
          </a:prstGeom>
        </p:spPr>
      </p:pic>
    </p:spTree>
    <p:extLst>
      <p:ext uri="{BB962C8B-B14F-4D97-AF65-F5344CB8AC3E}">
        <p14:creationId xmlns:p14="http://schemas.microsoft.com/office/powerpoint/2010/main" val="35405846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the challenges?</a:t>
            </a:r>
          </a:p>
        </p:txBody>
      </p:sp>
      <p:graphicFrame>
        <p:nvGraphicFramePr>
          <p:cNvPr id="4" name="Diagram 3"/>
          <p:cNvGraphicFramePr/>
          <p:nvPr>
            <p:extLst/>
          </p:nvPr>
        </p:nvGraphicFramePr>
        <p:xfrm>
          <a:off x="118713" y="1181100"/>
          <a:ext cx="5081937" cy="4895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ounded Rectangle 4"/>
          <p:cNvSpPr/>
          <p:nvPr/>
        </p:nvSpPr>
        <p:spPr>
          <a:xfrm>
            <a:off x="2728963" y="1543050"/>
            <a:ext cx="2833637" cy="89535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Emergent</a:t>
            </a:r>
          </a:p>
        </p:txBody>
      </p:sp>
      <p:sp>
        <p:nvSpPr>
          <p:cNvPr id="6" name="Rounded Rectangle 5"/>
          <p:cNvSpPr/>
          <p:nvPr/>
        </p:nvSpPr>
        <p:spPr>
          <a:xfrm>
            <a:off x="2728963" y="4743450"/>
            <a:ext cx="2833637" cy="89535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Persistent</a:t>
            </a:r>
          </a:p>
        </p:txBody>
      </p:sp>
      <p:sp>
        <p:nvSpPr>
          <p:cNvPr id="7" name="Rounded Rectangle 6"/>
          <p:cNvSpPr/>
          <p:nvPr/>
        </p:nvSpPr>
        <p:spPr>
          <a:xfrm>
            <a:off x="2728963" y="3157499"/>
            <a:ext cx="2833637" cy="89535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Recent</a:t>
            </a:r>
          </a:p>
        </p:txBody>
      </p:sp>
      <p:cxnSp>
        <p:nvCxnSpPr>
          <p:cNvPr id="9" name="Straight Connector 8"/>
          <p:cNvCxnSpPr/>
          <p:nvPr/>
        </p:nvCxnSpPr>
        <p:spPr>
          <a:xfrm>
            <a:off x="3657600" y="2781300"/>
            <a:ext cx="84963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495800" y="4400550"/>
            <a:ext cx="84963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18BAC12E-77B0-5840-B72A-62AA41397927}"/>
              </a:ext>
            </a:extLst>
          </p:cNvPr>
          <p:cNvSpPr>
            <a:spLocks noGrp="1"/>
          </p:cNvSpPr>
          <p:nvPr>
            <p:ph idx="1"/>
          </p:nvPr>
        </p:nvSpPr>
        <p:spPr>
          <a:xfrm>
            <a:off x="5910484" y="4500602"/>
            <a:ext cx="3330824" cy="2176211"/>
          </a:xfrm>
        </p:spPr>
        <p:txBody>
          <a:bodyPr>
            <a:normAutofit/>
          </a:bodyPr>
          <a:lstStyle/>
          <a:p>
            <a:r>
              <a:rPr lang="en-US" sz="2400" dirty="0"/>
              <a:t>Low patient volume</a:t>
            </a:r>
          </a:p>
          <a:p>
            <a:r>
              <a:rPr lang="en-US" sz="2400" dirty="0"/>
              <a:t>Payer mix</a:t>
            </a:r>
          </a:p>
          <a:p>
            <a:r>
              <a:rPr lang="en-US" sz="2400" dirty="0"/>
              <a:t>Patient mix</a:t>
            </a:r>
          </a:p>
          <a:p>
            <a:r>
              <a:rPr lang="en-US" sz="2400" dirty="0"/>
              <a:t>Geographic isolation</a:t>
            </a:r>
          </a:p>
          <a:p>
            <a:endParaRPr lang="en-US" sz="2400" dirty="0"/>
          </a:p>
          <a:p>
            <a:endParaRPr lang="en-US" sz="2400" dirty="0"/>
          </a:p>
          <a:p>
            <a:endParaRPr lang="en-US" sz="2400" dirty="0"/>
          </a:p>
        </p:txBody>
      </p:sp>
      <p:sp>
        <p:nvSpPr>
          <p:cNvPr id="12" name="Content Placeholder 2">
            <a:extLst>
              <a:ext uri="{FF2B5EF4-FFF2-40B4-BE49-F238E27FC236}">
                <a16:creationId xmlns:a16="http://schemas.microsoft.com/office/drawing/2014/main" id="{18BAC12E-77B0-5840-B72A-62AA41397927}"/>
              </a:ext>
            </a:extLst>
          </p:cNvPr>
          <p:cNvSpPr txBox="1">
            <a:spLocks/>
          </p:cNvSpPr>
          <p:nvPr/>
        </p:nvSpPr>
        <p:spPr>
          <a:xfrm>
            <a:off x="5910484" y="2881352"/>
            <a:ext cx="3041364" cy="10577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9D2235"/>
              </a:buClr>
              <a:buFont typeface="Wingdings" pitchFamily="2" charset="2"/>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9D2235"/>
              </a:buClr>
              <a:buFont typeface="Wingdings" pitchFamily="2" charset="2"/>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9D2235"/>
              </a:buClr>
              <a:buFont typeface="Wingdings" pitchFamily="2" charset="2"/>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9D2235"/>
              </a:buClr>
              <a:buFont typeface="Wingdings" pitchFamily="2" charset="2"/>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9D2235"/>
              </a:buClr>
              <a:buFont typeface="Wingdings" pitchFamily="2" charset="2"/>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9D2235"/>
              </a:buClr>
              <a:buSzTx/>
              <a:buFont typeface="Wingdings" pitchFamily="2" charset="2"/>
              <a:buChar char="§"/>
              <a:tabLst/>
              <a:defRPr/>
            </a:pPr>
            <a:r>
              <a:rPr kumimoji="0" lang="en-US" sz="24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Care delivery shifts</a:t>
            </a:r>
          </a:p>
          <a:p>
            <a:pPr marL="228600" marR="0" lvl="0" indent="-228600" algn="l" defTabSz="914400" rtl="0" eaLnBrk="1" fontAlgn="auto" latinLnBrk="0" hangingPunct="1">
              <a:lnSpc>
                <a:spcPct val="90000"/>
              </a:lnSpc>
              <a:spcBef>
                <a:spcPts val="1000"/>
              </a:spcBef>
              <a:spcAft>
                <a:spcPts val="0"/>
              </a:spcAft>
              <a:buClr>
                <a:srgbClr val="9D2235"/>
              </a:buClr>
              <a:buSzTx/>
              <a:buFont typeface="Wingdings" pitchFamily="2" charset="2"/>
              <a:buChar char="§"/>
              <a:tabLst/>
              <a:defRPr/>
            </a:pPr>
            <a:r>
              <a:rPr kumimoji="0" lang="en-US" sz="24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Behavioral health</a:t>
            </a:r>
          </a:p>
        </p:txBody>
      </p:sp>
      <p:sp>
        <p:nvSpPr>
          <p:cNvPr id="13" name="Content Placeholder 2">
            <a:extLst>
              <a:ext uri="{FF2B5EF4-FFF2-40B4-BE49-F238E27FC236}">
                <a16:creationId xmlns:a16="http://schemas.microsoft.com/office/drawing/2014/main" id="{18BAC12E-77B0-5840-B72A-62AA41397927}"/>
              </a:ext>
            </a:extLst>
          </p:cNvPr>
          <p:cNvSpPr txBox="1">
            <a:spLocks/>
          </p:cNvSpPr>
          <p:nvPr/>
        </p:nvSpPr>
        <p:spPr>
          <a:xfrm>
            <a:off x="5936132" y="1467209"/>
            <a:ext cx="3009079" cy="12232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9D2235"/>
              </a:buClr>
              <a:buFont typeface="Wingdings" pitchFamily="2" charset="2"/>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9D2235"/>
              </a:buClr>
              <a:buFont typeface="Wingdings" pitchFamily="2" charset="2"/>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9D2235"/>
              </a:buClr>
              <a:buFont typeface="Wingdings" pitchFamily="2" charset="2"/>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9D2235"/>
              </a:buClr>
              <a:buFont typeface="Wingdings" pitchFamily="2" charset="2"/>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9D2235"/>
              </a:buClr>
              <a:buFont typeface="Wingdings" pitchFamily="2" charset="2"/>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9D2235"/>
              </a:buClr>
              <a:buSzTx/>
              <a:buFont typeface="Wingdings" pitchFamily="2" charset="2"/>
              <a:buChar char="§"/>
              <a:tabLst/>
              <a:defRPr/>
            </a:pPr>
            <a:r>
              <a:rPr kumimoji="0" lang="en-US" sz="24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Opioid epidemic</a:t>
            </a:r>
          </a:p>
          <a:p>
            <a:pPr marL="228600" marR="0" lvl="0" indent="-228600" algn="l" defTabSz="914400" rtl="0" eaLnBrk="1" fontAlgn="auto" latinLnBrk="0" hangingPunct="1">
              <a:lnSpc>
                <a:spcPct val="90000"/>
              </a:lnSpc>
              <a:spcBef>
                <a:spcPts val="1000"/>
              </a:spcBef>
              <a:spcAft>
                <a:spcPts val="0"/>
              </a:spcAft>
              <a:buClr>
                <a:srgbClr val="9D2235"/>
              </a:buClr>
              <a:buSzTx/>
              <a:buFont typeface="Wingdings" pitchFamily="2" charset="2"/>
              <a:buChar char="§"/>
              <a:tabLst/>
              <a:defRPr/>
            </a:pPr>
            <a:r>
              <a:rPr kumimoji="0" lang="en-US" sz="24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Violence in communities</a:t>
            </a:r>
          </a:p>
          <a:p>
            <a:pPr marL="228600" marR="0" lvl="0" indent="-228600" algn="l" defTabSz="914400" rtl="0" eaLnBrk="1" fontAlgn="auto" latinLnBrk="0" hangingPunct="1">
              <a:lnSpc>
                <a:spcPct val="90000"/>
              </a:lnSpc>
              <a:spcBef>
                <a:spcPts val="1000"/>
              </a:spcBef>
              <a:spcAft>
                <a:spcPts val="0"/>
              </a:spcAft>
              <a:buClr>
                <a:srgbClr val="9D2235"/>
              </a:buClr>
              <a:buSzTx/>
              <a:buFont typeface="Wingdings" pitchFamily="2" charset="2"/>
              <a:buChar char="§"/>
              <a:tabLst/>
              <a:defRPr/>
            </a:pPr>
            <a:endParaRPr kumimoji="0" lang="en-US" sz="24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p:txBody>
      </p:sp>
      <p:sp>
        <p:nvSpPr>
          <p:cNvPr id="14" name="Content Placeholder 2">
            <a:extLst>
              <a:ext uri="{FF2B5EF4-FFF2-40B4-BE49-F238E27FC236}">
                <a16:creationId xmlns:a16="http://schemas.microsoft.com/office/drawing/2014/main" id="{18BAC12E-77B0-5840-B72A-62AA41397927}"/>
              </a:ext>
            </a:extLst>
          </p:cNvPr>
          <p:cNvSpPr txBox="1">
            <a:spLocks/>
          </p:cNvSpPr>
          <p:nvPr/>
        </p:nvSpPr>
        <p:spPr>
          <a:xfrm>
            <a:off x="9025990" y="4510338"/>
            <a:ext cx="3390471" cy="21762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9D2235"/>
              </a:buClr>
              <a:buFont typeface="Wingdings" pitchFamily="2" charset="2"/>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9D2235"/>
              </a:buClr>
              <a:buFont typeface="Wingdings" pitchFamily="2" charset="2"/>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9D2235"/>
              </a:buClr>
              <a:buFont typeface="Wingdings" pitchFamily="2" charset="2"/>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9D2235"/>
              </a:buClr>
              <a:buFont typeface="Wingdings" pitchFamily="2" charset="2"/>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9D2235"/>
              </a:buClr>
              <a:buFont typeface="Wingdings" pitchFamily="2" charset="2"/>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9D2235"/>
              </a:buClr>
              <a:buSzTx/>
              <a:buFont typeface="Wingdings" pitchFamily="2" charset="2"/>
              <a:buChar char="§"/>
              <a:tabLst/>
              <a:defRPr/>
            </a:pPr>
            <a:r>
              <a:rPr kumimoji="0" lang="en-US" sz="24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Workforce shortage</a:t>
            </a:r>
          </a:p>
          <a:p>
            <a:pPr marL="228600" marR="0" lvl="0" indent="-228600" algn="l" defTabSz="914400" rtl="0" eaLnBrk="1" fontAlgn="auto" latinLnBrk="0" hangingPunct="1">
              <a:lnSpc>
                <a:spcPct val="90000"/>
              </a:lnSpc>
              <a:spcBef>
                <a:spcPts val="1000"/>
              </a:spcBef>
              <a:spcAft>
                <a:spcPts val="0"/>
              </a:spcAft>
              <a:buClr>
                <a:srgbClr val="9D2235"/>
              </a:buClr>
              <a:buSzTx/>
              <a:buFont typeface="Wingdings" pitchFamily="2" charset="2"/>
              <a:buChar char="§"/>
              <a:tabLst/>
              <a:defRPr/>
            </a:pPr>
            <a:r>
              <a:rPr kumimoji="0" lang="en-US" sz="24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Aging infrastructure</a:t>
            </a:r>
          </a:p>
          <a:p>
            <a:pPr marL="228600" marR="0" lvl="0" indent="-228600" algn="l" defTabSz="914400" rtl="0" eaLnBrk="1" fontAlgn="auto" latinLnBrk="0" hangingPunct="1">
              <a:lnSpc>
                <a:spcPct val="90000"/>
              </a:lnSpc>
              <a:spcBef>
                <a:spcPts val="1000"/>
              </a:spcBef>
              <a:spcAft>
                <a:spcPts val="0"/>
              </a:spcAft>
              <a:buClr>
                <a:srgbClr val="9D2235"/>
              </a:buClr>
              <a:buSzTx/>
              <a:buFont typeface="Wingdings" pitchFamily="2" charset="2"/>
              <a:buChar char="§"/>
              <a:tabLst/>
              <a:defRPr/>
            </a:pPr>
            <a:endParaRPr kumimoji="0" lang="en-US" sz="24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p:txBody>
      </p:sp>
      <p:sp>
        <p:nvSpPr>
          <p:cNvPr id="17" name="Content Placeholder 2">
            <a:extLst>
              <a:ext uri="{FF2B5EF4-FFF2-40B4-BE49-F238E27FC236}">
                <a16:creationId xmlns:a16="http://schemas.microsoft.com/office/drawing/2014/main" id="{18BAC12E-77B0-5840-B72A-62AA41397927}"/>
              </a:ext>
            </a:extLst>
          </p:cNvPr>
          <p:cNvSpPr txBox="1">
            <a:spLocks/>
          </p:cNvSpPr>
          <p:nvPr/>
        </p:nvSpPr>
        <p:spPr>
          <a:xfrm>
            <a:off x="9019354" y="2881352"/>
            <a:ext cx="3041364" cy="21762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9D2235"/>
              </a:buClr>
              <a:buFont typeface="Wingdings" pitchFamily="2" charset="2"/>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9D2235"/>
              </a:buClr>
              <a:buFont typeface="Wingdings" pitchFamily="2" charset="2"/>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9D2235"/>
              </a:buClr>
              <a:buFont typeface="Wingdings" pitchFamily="2" charset="2"/>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9D2235"/>
              </a:buClr>
              <a:buFont typeface="Wingdings" pitchFamily="2" charset="2"/>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9D2235"/>
              </a:buClr>
              <a:buFont typeface="Wingdings" pitchFamily="2" charset="2"/>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9D2235"/>
              </a:buClr>
              <a:buSzTx/>
              <a:buFont typeface="Wingdings" pitchFamily="2" charset="2"/>
              <a:buChar char="§"/>
              <a:tabLst/>
              <a:defRPr/>
            </a:pPr>
            <a:r>
              <a:rPr kumimoji="0" lang="en-US" sz="24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High cost of drugs</a:t>
            </a:r>
          </a:p>
          <a:p>
            <a:pPr marL="228600" marR="0" lvl="0" indent="-228600" algn="l" defTabSz="914400" rtl="0" eaLnBrk="1" fontAlgn="auto" latinLnBrk="0" hangingPunct="1">
              <a:lnSpc>
                <a:spcPct val="90000"/>
              </a:lnSpc>
              <a:spcBef>
                <a:spcPts val="1000"/>
              </a:spcBef>
              <a:spcAft>
                <a:spcPts val="0"/>
              </a:spcAft>
              <a:buClr>
                <a:srgbClr val="9D2235"/>
              </a:buClr>
              <a:buSzTx/>
              <a:buFont typeface="Wingdings" pitchFamily="2" charset="2"/>
              <a:buChar char="§"/>
              <a:tabLst/>
              <a:defRPr/>
            </a:pPr>
            <a:r>
              <a:rPr kumimoji="0" lang="en-US" sz="24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Regulatory burden</a:t>
            </a:r>
          </a:p>
        </p:txBody>
      </p:sp>
      <p:sp>
        <p:nvSpPr>
          <p:cNvPr id="18" name="Content Placeholder 2">
            <a:extLst>
              <a:ext uri="{FF2B5EF4-FFF2-40B4-BE49-F238E27FC236}">
                <a16:creationId xmlns:a16="http://schemas.microsoft.com/office/drawing/2014/main" id="{18BAC12E-77B0-5840-B72A-62AA41397927}"/>
              </a:ext>
            </a:extLst>
          </p:cNvPr>
          <p:cNvSpPr txBox="1">
            <a:spLocks/>
          </p:cNvSpPr>
          <p:nvPr/>
        </p:nvSpPr>
        <p:spPr>
          <a:xfrm>
            <a:off x="5910484" y="3803216"/>
            <a:ext cx="4802196" cy="10577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9D2235"/>
              </a:buClr>
              <a:buFont typeface="Wingdings" pitchFamily="2" charset="2"/>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9D2235"/>
              </a:buClr>
              <a:buFont typeface="Wingdings" pitchFamily="2" charset="2"/>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9D2235"/>
              </a:buClr>
              <a:buFont typeface="Wingdings" pitchFamily="2" charset="2"/>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9D2235"/>
              </a:buClr>
              <a:buFont typeface="Wingdings" pitchFamily="2" charset="2"/>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9D2235"/>
              </a:buClr>
              <a:buFont typeface="Wingdings" pitchFamily="2" charset="2"/>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9D2235"/>
              </a:buClr>
              <a:buSzTx/>
              <a:buFont typeface="Wingdings" pitchFamily="2" charset="2"/>
              <a:buChar char="§"/>
              <a:tabLst/>
              <a:defRPr/>
            </a:pPr>
            <a:r>
              <a:rPr kumimoji="0" lang="en-US" sz="24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Economic &amp; demographic shifts</a:t>
            </a:r>
          </a:p>
        </p:txBody>
      </p:sp>
      <p:sp>
        <p:nvSpPr>
          <p:cNvPr id="19" name="Content Placeholder 2">
            <a:extLst>
              <a:ext uri="{FF2B5EF4-FFF2-40B4-BE49-F238E27FC236}">
                <a16:creationId xmlns:a16="http://schemas.microsoft.com/office/drawing/2014/main" id="{18BAC12E-77B0-5840-B72A-62AA41397927}"/>
              </a:ext>
            </a:extLst>
          </p:cNvPr>
          <p:cNvSpPr txBox="1">
            <a:spLocks/>
          </p:cNvSpPr>
          <p:nvPr/>
        </p:nvSpPr>
        <p:spPr>
          <a:xfrm>
            <a:off x="9029093" y="1423956"/>
            <a:ext cx="3024988" cy="12768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9D2235"/>
              </a:buClr>
              <a:buFont typeface="Wingdings" pitchFamily="2" charset="2"/>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9D2235"/>
              </a:buClr>
              <a:buFont typeface="Wingdings" pitchFamily="2" charset="2"/>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9D2235"/>
              </a:buClr>
              <a:buFont typeface="Wingdings" pitchFamily="2" charset="2"/>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9D2235"/>
              </a:buClr>
              <a:buFont typeface="Wingdings" pitchFamily="2" charset="2"/>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9D2235"/>
              </a:buClr>
              <a:buFont typeface="Wingdings" pitchFamily="2" charset="2"/>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9D2235"/>
              </a:buClr>
              <a:buSzTx/>
              <a:buFont typeface="Wingdings" pitchFamily="2" charset="2"/>
              <a:buChar char="§"/>
              <a:tabLst/>
              <a:defRPr/>
            </a:pPr>
            <a:r>
              <a:rPr kumimoji="0" lang="en-US" sz="24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Medical surge capacity</a:t>
            </a:r>
          </a:p>
          <a:p>
            <a:pPr marL="228600" marR="0" lvl="0" indent="-228600" algn="l" defTabSz="914400" rtl="0" eaLnBrk="1" fontAlgn="auto" latinLnBrk="0" hangingPunct="1">
              <a:lnSpc>
                <a:spcPct val="90000"/>
              </a:lnSpc>
              <a:spcBef>
                <a:spcPts val="1000"/>
              </a:spcBef>
              <a:spcAft>
                <a:spcPts val="0"/>
              </a:spcAft>
              <a:buClr>
                <a:srgbClr val="9D2235"/>
              </a:buClr>
              <a:buSzTx/>
              <a:buFont typeface="Wingdings" pitchFamily="2" charset="2"/>
              <a:buChar char="§"/>
              <a:tabLst/>
              <a:defRPr/>
            </a:pPr>
            <a:r>
              <a:rPr kumimoji="0" lang="en-US" sz="24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Cyber threats</a:t>
            </a:r>
          </a:p>
        </p:txBody>
      </p:sp>
    </p:spTree>
    <p:extLst>
      <p:ext uri="{BB962C8B-B14F-4D97-AF65-F5344CB8AC3E}">
        <p14:creationId xmlns:p14="http://schemas.microsoft.com/office/powerpoint/2010/main" val="39410262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8174066" y="885524"/>
            <a:ext cx="3501449" cy="4526735"/>
          </a:xfrm>
          <a:prstGeom prst="rect">
            <a:avLst/>
          </a:prstGeom>
          <a:ln w="6350">
            <a:solidFill>
              <a:schemeClr val="tx1"/>
            </a:solidFill>
          </a:ln>
        </p:spPr>
      </p:pic>
      <p:sp>
        <p:nvSpPr>
          <p:cNvPr id="2" name="Title 1">
            <a:extLst>
              <a:ext uri="{FF2B5EF4-FFF2-40B4-BE49-F238E27FC236}">
                <a16:creationId xmlns:a16="http://schemas.microsoft.com/office/drawing/2014/main" id="{C6936869-059E-694E-89DA-366D0BF62161}"/>
              </a:ext>
            </a:extLst>
          </p:cNvPr>
          <p:cNvSpPr>
            <a:spLocks noGrp="1"/>
          </p:cNvSpPr>
          <p:nvPr>
            <p:ph type="title"/>
          </p:nvPr>
        </p:nvSpPr>
        <p:spPr/>
        <p:txBody>
          <a:bodyPr/>
          <a:lstStyle/>
          <a:p>
            <a:r>
              <a:rPr lang="en-US" dirty="0"/>
              <a:t>AHA Leadership and Member Engagement</a:t>
            </a:r>
          </a:p>
        </p:txBody>
      </p:sp>
      <p:pic>
        <p:nvPicPr>
          <p:cNvPr id="4" name="Picture 3"/>
          <p:cNvPicPr>
            <a:picLocks noChangeAspect="1"/>
          </p:cNvPicPr>
          <p:nvPr/>
        </p:nvPicPr>
        <p:blipFill>
          <a:blip r:embed="rId4"/>
          <a:stretch>
            <a:fillRect/>
          </a:stretch>
        </p:blipFill>
        <p:spPr>
          <a:xfrm>
            <a:off x="4310468" y="3739468"/>
            <a:ext cx="5255563" cy="2631366"/>
          </a:xfrm>
          <a:prstGeom prst="rect">
            <a:avLst/>
          </a:prstGeom>
        </p:spPr>
      </p:pic>
      <p:sp>
        <p:nvSpPr>
          <p:cNvPr id="3" name="Content Placeholder 2">
            <a:extLst>
              <a:ext uri="{FF2B5EF4-FFF2-40B4-BE49-F238E27FC236}">
                <a16:creationId xmlns:a16="http://schemas.microsoft.com/office/drawing/2014/main" id="{18BAC12E-77B0-5840-B72A-62AA41397927}"/>
              </a:ext>
            </a:extLst>
          </p:cNvPr>
          <p:cNvSpPr>
            <a:spLocks noGrp="1"/>
          </p:cNvSpPr>
          <p:nvPr>
            <p:ph idx="1"/>
          </p:nvPr>
        </p:nvSpPr>
        <p:spPr>
          <a:xfrm>
            <a:off x="395438" y="1215639"/>
            <a:ext cx="6957862" cy="2863992"/>
          </a:xfrm>
        </p:spPr>
        <p:txBody>
          <a:bodyPr>
            <a:normAutofit lnSpcReduction="10000"/>
          </a:bodyPr>
          <a:lstStyle/>
          <a:p>
            <a:r>
              <a:rPr lang="en-US" dirty="0"/>
              <a:t>Flexibility needed across rural areas</a:t>
            </a:r>
          </a:p>
          <a:p>
            <a:endParaRPr lang="en-US" sz="1100" dirty="0"/>
          </a:p>
          <a:p>
            <a:r>
              <a:rPr lang="en-US" dirty="0"/>
              <a:t>Task Force </a:t>
            </a:r>
          </a:p>
          <a:p>
            <a:endParaRPr lang="en-US" sz="500" dirty="0"/>
          </a:p>
          <a:p>
            <a:pPr lvl="1"/>
            <a:r>
              <a:rPr lang="en-US" dirty="0"/>
              <a:t>Identified essential services that should be available in all communities </a:t>
            </a:r>
          </a:p>
          <a:p>
            <a:pPr lvl="1"/>
            <a:r>
              <a:rPr lang="en-US" dirty="0"/>
              <a:t>Outlined strategy options for rural communities to protect local access</a:t>
            </a:r>
          </a:p>
        </p:txBody>
      </p:sp>
    </p:spTree>
    <p:extLst>
      <p:ext uri="{BB962C8B-B14F-4D97-AF65-F5344CB8AC3E}">
        <p14:creationId xmlns:p14="http://schemas.microsoft.com/office/powerpoint/2010/main" val="28959637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36869-059E-694E-89DA-366D0BF62161}"/>
              </a:ext>
            </a:extLst>
          </p:cNvPr>
          <p:cNvSpPr>
            <a:spLocks noGrp="1"/>
          </p:cNvSpPr>
          <p:nvPr>
            <p:ph type="title"/>
          </p:nvPr>
        </p:nvSpPr>
        <p:spPr>
          <a:xfrm>
            <a:off x="395438" y="288123"/>
            <a:ext cx="11282212" cy="597401"/>
          </a:xfrm>
        </p:spPr>
        <p:txBody>
          <a:bodyPr>
            <a:normAutofit/>
          </a:bodyPr>
          <a:lstStyle/>
          <a:p>
            <a:r>
              <a:rPr lang="en-US" dirty="0"/>
              <a:t>Increasing Visibility of Rural Issues </a:t>
            </a:r>
          </a:p>
        </p:txBody>
      </p:sp>
      <p:pic>
        <p:nvPicPr>
          <p:cNvPr id="5" name="Picture 4"/>
          <p:cNvPicPr>
            <a:picLocks noChangeAspect="1"/>
          </p:cNvPicPr>
          <p:nvPr/>
        </p:nvPicPr>
        <p:blipFill>
          <a:blip r:embed="rId3"/>
          <a:stretch>
            <a:fillRect/>
          </a:stretch>
        </p:blipFill>
        <p:spPr>
          <a:xfrm>
            <a:off x="2345983" y="1038260"/>
            <a:ext cx="2437865" cy="3125467"/>
          </a:xfrm>
          <a:prstGeom prst="rect">
            <a:avLst/>
          </a:prstGeom>
        </p:spPr>
      </p:pic>
      <p:pic>
        <p:nvPicPr>
          <p:cNvPr id="9" name="Picture 8"/>
          <p:cNvPicPr>
            <a:picLocks noChangeAspect="1"/>
          </p:cNvPicPr>
          <p:nvPr/>
        </p:nvPicPr>
        <p:blipFill rotWithShape="1">
          <a:blip r:embed="rId4"/>
          <a:srcRect b="31478"/>
          <a:stretch/>
        </p:blipFill>
        <p:spPr>
          <a:xfrm>
            <a:off x="395438" y="1420930"/>
            <a:ext cx="2485601" cy="2439662"/>
          </a:xfrm>
          <a:prstGeom prst="rect">
            <a:avLst/>
          </a:prstGeom>
          <a:ln>
            <a:solidFill>
              <a:srgbClr val="003087"/>
            </a:solidFill>
          </a:ln>
        </p:spPr>
      </p:pic>
      <p:pic>
        <p:nvPicPr>
          <p:cNvPr id="6" name="Picture 5"/>
          <p:cNvPicPr>
            <a:picLocks noChangeAspect="1"/>
          </p:cNvPicPr>
          <p:nvPr/>
        </p:nvPicPr>
        <p:blipFill rotWithShape="1">
          <a:blip r:embed="rId5"/>
          <a:srcRect l="-577" r="577" b="21287"/>
          <a:stretch/>
        </p:blipFill>
        <p:spPr>
          <a:xfrm>
            <a:off x="1484440" y="2286000"/>
            <a:ext cx="2610518" cy="2802010"/>
          </a:xfrm>
          <a:prstGeom prst="rect">
            <a:avLst/>
          </a:prstGeom>
          <a:ln>
            <a:solidFill>
              <a:srgbClr val="003087"/>
            </a:solidFill>
          </a:ln>
        </p:spPr>
      </p:pic>
      <p:pic>
        <p:nvPicPr>
          <p:cNvPr id="1026" name="Picture 2" descr="Image result for clip art news headlines"/>
          <p:cNvPicPr>
            <a:picLocks noChangeAspect="1" noChangeArrowheads="1"/>
          </p:cNvPicPr>
          <p:nvPr/>
        </p:nvPicPr>
        <p:blipFill rotWithShape="1">
          <a:blip r:embed="rId6">
            <a:extLst>
              <a:ext uri="{28A0092B-C50C-407E-A947-70E740481C1C}">
                <a14:useLocalDpi xmlns:a14="http://schemas.microsoft.com/office/drawing/2010/main" val="0"/>
              </a:ext>
            </a:extLst>
          </a:blip>
          <a:srcRect b="12506"/>
          <a:stretch/>
        </p:blipFill>
        <p:spPr bwMode="auto">
          <a:xfrm>
            <a:off x="8797022" y="12854"/>
            <a:ext cx="2511468" cy="123552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priority lis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42430" y="4411277"/>
            <a:ext cx="1612835" cy="182686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5659315" y="1244229"/>
            <a:ext cx="5942884" cy="4801314"/>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333333"/>
                </a:solidFill>
                <a:effectLst/>
                <a:uLnTx/>
                <a:uFillTx/>
                <a:latin typeface="Courier New" panose="02070309020205020404" pitchFamily="49" charset="0"/>
                <a:ea typeface="+mn-ea"/>
                <a:cs typeface="Courier New" panose="02070309020205020404" pitchFamily="49" charset="0"/>
              </a:rPr>
              <a:t>Rural Voters Played A Big Part In Helping Trump Defeat Clinton</a:t>
            </a:r>
            <a:r>
              <a:rPr kumimoji="0" lang="en-US" sz="1800" b="1" i="0" u="none" strike="noStrike" kern="1200" cap="none" spc="0" normalizeH="0" baseline="0" noProof="0" dirty="0">
                <a:ln>
                  <a:noFill/>
                </a:ln>
                <a:solidFill>
                  <a:srgbClr val="333333"/>
                </a:solidFill>
                <a:effectLst/>
                <a:uLnTx/>
                <a:uFillTx/>
                <a:latin typeface="Courier New" panose="02070309020205020404" pitchFamily="49" charset="0"/>
                <a:ea typeface="+mn-ea"/>
                <a:cs typeface="Courier New" panose="02070309020205020404" pitchFamily="49" charset="0"/>
              </a:rPr>
              <a:t> –NPR</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333333"/>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333333"/>
                </a:solidFill>
                <a:effectLst/>
                <a:uLnTx/>
                <a:uFillTx/>
                <a:latin typeface="Courier New" panose="02070309020205020404" pitchFamily="49" charset="0"/>
                <a:ea typeface="+mn-ea"/>
                <a:cs typeface="Courier New" panose="02070309020205020404" pitchFamily="49" charset="0"/>
              </a:rPr>
              <a:t>Small hospital closures mean loss of access to care</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800" b="1" i="1" u="none" strike="noStrike" kern="1200" cap="none" spc="0" normalizeH="0" baseline="0" noProof="0" dirty="0">
              <a:ln>
                <a:noFill/>
              </a:ln>
              <a:solidFill>
                <a:srgbClr val="333333"/>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333333"/>
                </a:solidFill>
                <a:effectLst/>
                <a:uLnTx/>
                <a:uFillTx/>
                <a:latin typeface="Courier New" panose="02070309020205020404" pitchFamily="49" charset="0"/>
                <a:ea typeface="+mn-ea"/>
                <a:cs typeface="Courier New" panose="02070309020205020404" pitchFamily="49" charset="0"/>
              </a:rPr>
              <a:t>Rural hospitals are in dire need of regulatory relief</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800" b="1" i="1" u="none" strike="noStrike" kern="1200" cap="none" spc="0" normalizeH="0" baseline="0" noProof="0" dirty="0">
              <a:ln>
                <a:noFill/>
              </a:ln>
              <a:solidFill>
                <a:srgbClr val="333333"/>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333333"/>
                </a:solidFill>
                <a:effectLst/>
                <a:uLnTx/>
                <a:uFillTx/>
                <a:latin typeface="Courier New" panose="02070309020205020404" pitchFamily="49" charset="0"/>
                <a:ea typeface="+mn-ea"/>
                <a:cs typeface="Courier New" panose="02070309020205020404" pitchFamily="49" charset="0"/>
              </a:rPr>
              <a:t>Death by a Thousand Cuts: The Flickering Lights of the U.S. Rural Hospital  </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800" b="1" i="1" u="none" strike="noStrike" kern="1200" cap="none" spc="0" normalizeH="0" baseline="0" noProof="0" dirty="0">
              <a:ln>
                <a:noFill/>
              </a:ln>
              <a:solidFill>
                <a:srgbClr val="333333"/>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333333"/>
                </a:solidFill>
                <a:effectLst/>
                <a:uLnTx/>
                <a:uFillTx/>
                <a:latin typeface="Courier New" panose="02070309020205020404" pitchFamily="49" charset="0"/>
                <a:ea typeface="+mn-ea"/>
                <a:cs typeface="Courier New" panose="02070309020205020404" pitchFamily="49" charset="0"/>
              </a:rPr>
              <a:t>Rural hospitals need flexible policies to survive, report says</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800" b="1" i="1" u="none" strike="noStrike" kern="1200" cap="none" spc="0" normalizeH="0" baseline="0" noProof="0" dirty="0">
              <a:ln>
                <a:noFill/>
              </a:ln>
              <a:solidFill>
                <a:srgbClr val="333333"/>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333333"/>
                </a:solidFill>
                <a:effectLst/>
                <a:uLnTx/>
                <a:uFillTx/>
                <a:latin typeface="Courier New" panose="02070309020205020404" pitchFamily="49" charset="0"/>
                <a:ea typeface="+mn-ea"/>
                <a:cs typeface="Courier New" panose="02070309020205020404" pitchFamily="49" charset="0"/>
              </a:rPr>
              <a:t>Rethinking Rural Health Solutions to Save Patients and Communities</a:t>
            </a:r>
          </a:p>
        </p:txBody>
      </p:sp>
      <p:sp>
        <p:nvSpPr>
          <p:cNvPr id="13" name="AutoShape 8" descr="Image result for medpac"/>
          <p:cNvSpPr>
            <a:spLocks noChangeAspect="1" noChangeArrowheads="1"/>
          </p:cNvSpPr>
          <p:nvPr/>
        </p:nvSpPr>
        <p:spPr bwMode="auto">
          <a:xfrm>
            <a:off x="2526060" y="-29194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36" name="Picture 12" descr="Image result for medpac"/>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4529" y="4430932"/>
            <a:ext cx="2353651" cy="1592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5359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b="33448"/>
          <a:stretch/>
        </p:blipFill>
        <p:spPr>
          <a:xfrm>
            <a:off x="7743825" y="288124"/>
            <a:ext cx="4048276" cy="4698214"/>
          </a:xfrm>
          <a:prstGeom prst="rect">
            <a:avLst/>
          </a:prstGeom>
        </p:spPr>
      </p:pic>
      <p:sp>
        <p:nvSpPr>
          <p:cNvPr id="2" name="Title 1">
            <a:extLst>
              <a:ext uri="{FF2B5EF4-FFF2-40B4-BE49-F238E27FC236}">
                <a16:creationId xmlns:a16="http://schemas.microsoft.com/office/drawing/2014/main" id="{C6936869-059E-694E-89DA-366D0BF62161}"/>
              </a:ext>
            </a:extLst>
          </p:cNvPr>
          <p:cNvSpPr>
            <a:spLocks noGrp="1"/>
          </p:cNvSpPr>
          <p:nvPr>
            <p:ph type="title"/>
          </p:nvPr>
        </p:nvSpPr>
        <p:spPr/>
        <p:txBody>
          <a:bodyPr/>
          <a:lstStyle/>
          <a:p>
            <a:r>
              <a:rPr lang="en-US" dirty="0"/>
              <a:t>Federal Advocacy</a:t>
            </a:r>
          </a:p>
        </p:txBody>
      </p:sp>
      <p:sp>
        <p:nvSpPr>
          <p:cNvPr id="3" name="Content Placeholder 2">
            <a:extLst>
              <a:ext uri="{FF2B5EF4-FFF2-40B4-BE49-F238E27FC236}">
                <a16:creationId xmlns:a16="http://schemas.microsoft.com/office/drawing/2014/main" id="{18BAC12E-77B0-5840-B72A-62AA41397927}"/>
              </a:ext>
            </a:extLst>
          </p:cNvPr>
          <p:cNvSpPr>
            <a:spLocks noGrp="1"/>
          </p:cNvSpPr>
          <p:nvPr>
            <p:ph idx="1"/>
          </p:nvPr>
        </p:nvSpPr>
        <p:spPr>
          <a:xfrm>
            <a:off x="326861" y="1033613"/>
            <a:ext cx="6957862" cy="3505200"/>
          </a:xfrm>
        </p:spPr>
        <p:txBody>
          <a:bodyPr>
            <a:normAutofit/>
          </a:bodyPr>
          <a:lstStyle/>
          <a:p>
            <a:pPr lvl="0" hangingPunct="0"/>
            <a:r>
              <a:rPr lang="en-US" sz="3200" dirty="0"/>
              <a:t>Fair and adequate reimbursement </a:t>
            </a:r>
          </a:p>
          <a:p>
            <a:pPr lvl="0" hangingPunct="0"/>
            <a:r>
              <a:rPr lang="en-US" sz="3200" dirty="0"/>
              <a:t>New models of care </a:t>
            </a:r>
          </a:p>
          <a:p>
            <a:pPr lvl="0" hangingPunct="0"/>
            <a:r>
              <a:rPr lang="en-US" sz="3200" dirty="0"/>
              <a:t>Regulatory relief </a:t>
            </a:r>
          </a:p>
          <a:p>
            <a:pPr lvl="0" hangingPunct="0"/>
            <a:r>
              <a:rPr lang="en-US" sz="3200" dirty="0"/>
              <a:t>Health information technology </a:t>
            </a:r>
          </a:p>
          <a:p>
            <a:pPr lvl="0" hangingPunct="0"/>
            <a:r>
              <a:rPr lang="en-US" sz="3200" dirty="0"/>
              <a:t>Workforce </a:t>
            </a:r>
          </a:p>
          <a:p>
            <a:pPr lvl="0" hangingPunct="0"/>
            <a:r>
              <a:rPr lang="en-US" sz="3200" dirty="0"/>
              <a:t>Prescription drug prices</a:t>
            </a:r>
          </a:p>
        </p:txBody>
      </p:sp>
      <p:sp>
        <p:nvSpPr>
          <p:cNvPr id="5" name="Rectangle 4"/>
          <p:cNvSpPr/>
          <p:nvPr/>
        </p:nvSpPr>
        <p:spPr>
          <a:xfrm>
            <a:off x="326861" y="5091565"/>
            <a:ext cx="8301038" cy="1271890"/>
          </a:xfrm>
          <a:prstGeom prst="rect">
            <a:avLst/>
          </a:prstGeom>
          <a:solidFill>
            <a:srgbClr val="0030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This calamity did not arrive on us in 15 minutes,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we’re not going to solve it in 15 minutes.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Sen Ron Wyden (D-OR), Ranking Member, Senate Finance Committee </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Oval 6"/>
          <p:cNvSpPr/>
          <p:nvPr/>
        </p:nvSpPr>
        <p:spPr>
          <a:xfrm>
            <a:off x="5622761" y="3144003"/>
            <a:ext cx="3214687" cy="1671186"/>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Share the Hospital Story</a:t>
            </a:r>
          </a:p>
        </p:txBody>
      </p:sp>
    </p:spTree>
    <p:extLst>
      <p:ext uri="{BB962C8B-B14F-4D97-AF65-F5344CB8AC3E}">
        <p14:creationId xmlns:p14="http://schemas.microsoft.com/office/powerpoint/2010/main" val="34955813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AHA’s Quality </a:t>
            </a:r>
            <a:r>
              <a:rPr lang="en-US" dirty="0" err="1"/>
              <a:t>TrendWatch</a:t>
            </a:r>
            <a:endParaRPr lang="en-US" dirty="0"/>
          </a:p>
        </p:txBody>
      </p:sp>
      <p:sp>
        <p:nvSpPr>
          <p:cNvPr id="3" name="Content Placeholder 2"/>
          <p:cNvSpPr>
            <a:spLocks noGrp="1"/>
          </p:cNvSpPr>
          <p:nvPr>
            <p:ph idx="1"/>
          </p:nvPr>
        </p:nvSpPr>
        <p:spPr/>
        <p:txBody>
          <a:bodyPr>
            <a:normAutofit lnSpcReduction="10000"/>
          </a:bodyPr>
          <a:lstStyle/>
          <a:p>
            <a:r>
              <a:rPr lang="en-US" dirty="0"/>
              <a:t>Highlights progress in quality improvement </a:t>
            </a:r>
          </a:p>
          <a:p>
            <a:r>
              <a:rPr lang="en-US" dirty="0"/>
              <a:t>Explains various QI programs, infrastructure needed</a:t>
            </a:r>
          </a:p>
          <a:p>
            <a:r>
              <a:rPr lang="en-US" dirty="0"/>
              <a:t>Outlines quality and value-based purchasing programs</a:t>
            </a:r>
          </a:p>
          <a:p>
            <a:r>
              <a:rPr lang="en-US" dirty="0"/>
              <a:t>Details challenges to quality improvement:</a:t>
            </a:r>
          </a:p>
          <a:p>
            <a:pPr lvl="1"/>
            <a:r>
              <a:rPr lang="en-US" dirty="0"/>
              <a:t>Lack of meaningful measurement</a:t>
            </a:r>
          </a:p>
          <a:p>
            <a:pPr lvl="1"/>
            <a:r>
              <a:rPr lang="en-US" dirty="0"/>
              <a:t>Unintended consequences of measurement programs</a:t>
            </a:r>
          </a:p>
          <a:p>
            <a:pPr lvl="1"/>
            <a:r>
              <a:rPr lang="en-US" dirty="0"/>
              <a:t>Lack of useful, accurate comparisons</a:t>
            </a:r>
          </a:p>
          <a:p>
            <a:pPr lvl="1"/>
            <a:r>
              <a:rPr lang="en-US" dirty="0"/>
              <a:t>Challenges with </a:t>
            </a:r>
            <a:r>
              <a:rPr lang="en-US" dirty="0" err="1"/>
              <a:t>eCQMs</a:t>
            </a:r>
            <a:endParaRPr lang="en-US" dirty="0"/>
          </a:p>
          <a:p>
            <a:pPr lvl="1"/>
            <a:r>
              <a:rPr lang="en-US" dirty="0"/>
              <a:t>Outdated, unclear CoPs, standards</a:t>
            </a:r>
          </a:p>
          <a:p>
            <a:r>
              <a:rPr lang="en-US" dirty="0"/>
              <a:t>Recommendations</a:t>
            </a:r>
          </a:p>
          <a:p>
            <a:pPr lvl="1"/>
            <a:endParaRPr lang="en-US" dirty="0"/>
          </a:p>
        </p:txBody>
      </p:sp>
    </p:spTree>
    <p:extLst>
      <p:ext uri="{BB962C8B-B14F-4D97-AF65-F5344CB8AC3E}">
        <p14:creationId xmlns:p14="http://schemas.microsoft.com/office/powerpoint/2010/main" val="7789360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LOOKING AHEAD</a:t>
            </a:r>
          </a:p>
        </p:txBody>
      </p:sp>
      <p:sp>
        <p:nvSpPr>
          <p:cNvPr id="3" name="Content Placeholder 2"/>
          <p:cNvSpPr>
            <a:spLocks noGrp="1"/>
          </p:cNvSpPr>
          <p:nvPr>
            <p:ph idx="1"/>
          </p:nvPr>
        </p:nvSpPr>
        <p:spPr/>
        <p:txBody>
          <a:bodyPr>
            <a:normAutofit fontScale="85000" lnSpcReduction="20000"/>
          </a:bodyPr>
          <a:lstStyle/>
          <a:p>
            <a:r>
              <a:rPr lang="en-US" dirty="0"/>
              <a:t>Measures that Matter</a:t>
            </a:r>
          </a:p>
          <a:p>
            <a:r>
              <a:rPr lang="en-US" dirty="0"/>
              <a:t>Hospital Pay-for-Performance programs </a:t>
            </a:r>
          </a:p>
          <a:p>
            <a:pPr lvl="1"/>
            <a:r>
              <a:rPr lang="en-US" dirty="0" err="1"/>
              <a:t>MedPAC’s</a:t>
            </a:r>
            <a:r>
              <a:rPr lang="en-US" dirty="0"/>
              <a:t> HVIP</a:t>
            </a:r>
          </a:p>
          <a:p>
            <a:pPr lvl="1"/>
            <a:r>
              <a:rPr lang="en-US" dirty="0"/>
              <a:t>Including rural hospitals in quality reporting programs</a:t>
            </a:r>
          </a:p>
          <a:p>
            <a:r>
              <a:rPr lang="en-US" dirty="0"/>
              <a:t>More work on CoPs; right-sizing regulation</a:t>
            </a:r>
          </a:p>
          <a:p>
            <a:r>
              <a:rPr lang="en-US" dirty="0"/>
              <a:t>20</a:t>
            </a:r>
            <a:r>
              <a:rPr lang="en-US" baseline="30000" dirty="0"/>
              <a:t>th</a:t>
            </a:r>
            <a:r>
              <a:rPr lang="en-US" dirty="0"/>
              <a:t> Anniversary of </a:t>
            </a:r>
            <a:r>
              <a:rPr lang="en-US" i="1" dirty="0"/>
              <a:t>To Err is Human</a:t>
            </a:r>
            <a:r>
              <a:rPr lang="en-US" dirty="0"/>
              <a:t>: Telling the story of quality improvement</a:t>
            </a:r>
          </a:p>
          <a:p>
            <a:r>
              <a:rPr lang="en-US" dirty="0"/>
              <a:t>Innovative care/payment models</a:t>
            </a:r>
          </a:p>
          <a:p>
            <a:pPr lvl="1"/>
            <a:r>
              <a:rPr lang="en-US" dirty="0"/>
              <a:t>Advanced Payment Model for Advanced Illness Management</a:t>
            </a:r>
          </a:p>
          <a:p>
            <a:r>
              <a:rPr lang="en-US" dirty="0"/>
              <a:t>Progress (or not?) on the opioid epidemic</a:t>
            </a:r>
          </a:p>
          <a:p>
            <a:pPr lvl="1"/>
            <a:r>
              <a:rPr lang="en-US" dirty="0"/>
              <a:t>How will efforts affect patients with other disorders?</a:t>
            </a:r>
          </a:p>
          <a:p>
            <a:r>
              <a:rPr lang="en-US" dirty="0"/>
              <a:t>Interoperability</a:t>
            </a:r>
          </a:p>
          <a:p>
            <a:pPr lvl="1"/>
            <a:r>
              <a:rPr lang="en-US" dirty="0"/>
              <a:t>Progress on </a:t>
            </a:r>
            <a:r>
              <a:rPr lang="en-US" dirty="0" err="1"/>
              <a:t>eCQM</a:t>
            </a:r>
            <a:r>
              <a:rPr lang="en-US" dirty="0"/>
              <a:t>?</a:t>
            </a:r>
          </a:p>
        </p:txBody>
      </p:sp>
    </p:spTree>
    <p:extLst>
      <p:ext uri="{BB962C8B-B14F-4D97-AF65-F5344CB8AC3E}">
        <p14:creationId xmlns:p14="http://schemas.microsoft.com/office/powerpoint/2010/main" val="4258225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9F0D3E-0255-4652-AC99-75E67432D53C}"/>
              </a:ext>
            </a:extLst>
          </p:cNvPr>
          <p:cNvPicPr>
            <a:picLocks noChangeAspect="1"/>
          </p:cNvPicPr>
          <p:nvPr/>
        </p:nvPicPr>
        <p:blipFill>
          <a:blip r:embed="rId2"/>
          <a:stretch>
            <a:fillRect/>
          </a:stretch>
        </p:blipFill>
        <p:spPr>
          <a:xfrm>
            <a:off x="837744" y="1252539"/>
            <a:ext cx="10516511" cy="4352921"/>
          </a:xfrm>
          <a:prstGeom prst="rect">
            <a:avLst/>
          </a:prstGeom>
        </p:spPr>
      </p:pic>
      <p:sp>
        <p:nvSpPr>
          <p:cNvPr id="2" name="TextBox 1">
            <a:extLst>
              <a:ext uri="{FF2B5EF4-FFF2-40B4-BE49-F238E27FC236}">
                <a16:creationId xmlns:a16="http://schemas.microsoft.com/office/drawing/2014/main" id="{43A71A25-7906-4851-891A-AD2D58E3989C}"/>
              </a:ext>
            </a:extLst>
          </p:cNvPr>
          <p:cNvSpPr txBox="1"/>
          <p:nvPr/>
        </p:nvSpPr>
        <p:spPr>
          <a:xfrm>
            <a:off x="963827" y="1598750"/>
            <a:ext cx="10021329" cy="2862322"/>
          </a:xfrm>
          <a:prstGeom prst="rect">
            <a:avLst/>
          </a:prstGeom>
          <a:noFill/>
        </p:spPr>
        <p:txBody>
          <a:bodyPr wrap="square" rtlCol="0">
            <a:spAutoFit/>
          </a:bodyPr>
          <a:lstStyle/>
          <a:p>
            <a:pPr algn="ctr"/>
            <a:r>
              <a:rPr lang="en-US" sz="6000" dirty="0"/>
              <a:t>Networking</a:t>
            </a:r>
          </a:p>
          <a:p>
            <a:pPr algn="ctr"/>
            <a:r>
              <a:rPr lang="en-US" sz="6000" dirty="0"/>
              <a:t>and</a:t>
            </a:r>
          </a:p>
          <a:p>
            <a:pPr algn="ctr"/>
            <a:r>
              <a:rPr lang="en-US" sz="6000" dirty="0"/>
              <a:t>Refreshment Break</a:t>
            </a:r>
          </a:p>
        </p:txBody>
      </p:sp>
    </p:spTree>
    <p:extLst>
      <p:ext uri="{BB962C8B-B14F-4D97-AF65-F5344CB8AC3E}">
        <p14:creationId xmlns:p14="http://schemas.microsoft.com/office/powerpoint/2010/main" val="33789118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79F00-9AF5-42B3-9E00-08034E67A69A}"/>
              </a:ext>
            </a:extLst>
          </p:cNvPr>
          <p:cNvSpPr>
            <a:spLocks noGrp="1"/>
          </p:cNvSpPr>
          <p:nvPr>
            <p:ph type="title"/>
          </p:nvPr>
        </p:nvSpPr>
        <p:spPr/>
        <p:txBody>
          <a:bodyPr/>
          <a:lstStyle/>
          <a:p>
            <a:r>
              <a:rPr lang="en-US" dirty="0"/>
              <a:t>AHA Regulatory Update</a:t>
            </a:r>
          </a:p>
        </p:txBody>
      </p:sp>
      <p:sp>
        <p:nvSpPr>
          <p:cNvPr id="3" name="Content Placeholder 2">
            <a:extLst>
              <a:ext uri="{FF2B5EF4-FFF2-40B4-BE49-F238E27FC236}">
                <a16:creationId xmlns:a16="http://schemas.microsoft.com/office/drawing/2014/main" id="{EE029615-66A1-40F2-8AAE-88AFB29E1F0A}"/>
              </a:ext>
            </a:extLst>
          </p:cNvPr>
          <p:cNvSpPr>
            <a:spLocks noGrp="1"/>
          </p:cNvSpPr>
          <p:nvPr>
            <p:ph idx="1"/>
          </p:nvPr>
        </p:nvSpPr>
        <p:spPr/>
        <p:txBody>
          <a:bodyPr/>
          <a:lstStyle/>
          <a:p>
            <a:r>
              <a:rPr lang="en-US" dirty="0"/>
              <a:t>Nancy Foster, American Hospital Association</a:t>
            </a:r>
          </a:p>
        </p:txBody>
      </p:sp>
      <p:pic>
        <p:nvPicPr>
          <p:cNvPr id="4" name="Picture 3">
            <a:extLst>
              <a:ext uri="{FF2B5EF4-FFF2-40B4-BE49-F238E27FC236}">
                <a16:creationId xmlns:a16="http://schemas.microsoft.com/office/drawing/2014/main" id="{6E88C8FA-E73F-4D9A-919B-3E9A76549EA2}"/>
              </a:ext>
            </a:extLst>
          </p:cNvPr>
          <p:cNvPicPr>
            <a:picLocks noChangeAspect="1"/>
          </p:cNvPicPr>
          <p:nvPr/>
        </p:nvPicPr>
        <p:blipFill>
          <a:blip r:embed="rId2"/>
          <a:stretch>
            <a:fillRect/>
          </a:stretch>
        </p:blipFill>
        <p:spPr>
          <a:xfrm>
            <a:off x="4724400" y="3139225"/>
            <a:ext cx="2743200" cy="579549"/>
          </a:xfrm>
          <a:prstGeom prst="rect">
            <a:avLst/>
          </a:prstGeom>
        </p:spPr>
      </p:pic>
    </p:spTree>
    <p:extLst>
      <p:ext uri="{BB962C8B-B14F-4D97-AF65-F5344CB8AC3E}">
        <p14:creationId xmlns:p14="http://schemas.microsoft.com/office/powerpoint/2010/main" val="10260943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FDCE2-6F72-40CC-9B38-3FA66658D72C}"/>
              </a:ext>
            </a:extLst>
          </p:cNvPr>
          <p:cNvSpPr>
            <a:spLocks noGrp="1"/>
          </p:cNvSpPr>
          <p:nvPr>
            <p:ph type="title"/>
          </p:nvPr>
        </p:nvSpPr>
        <p:spPr/>
        <p:txBody>
          <a:bodyPr/>
          <a:lstStyle/>
          <a:p>
            <a:r>
              <a:rPr lang="en-US" dirty="0"/>
              <a:t>Welcome – Day 2</a:t>
            </a:r>
          </a:p>
        </p:txBody>
      </p:sp>
      <p:sp>
        <p:nvSpPr>
          <p:cNvPr id="3" name="Content Placeholder 2">
            <a:extLst>
              <a:ext uri="{FF2B5EF4-FFF2-40B4-BE49-F238E27FC236}">
                <a16:creationId xmlns:a16="http://schemas.microsoft.com/office/drawing/2014/main" id="{FD602091-6693-473A-9B34-3A06D13EE17A}"/>
              </a:ext>
            </a:extLst>
          </p:cNvPr>
          <p:cNvSpPr>
            <a:spLocks noGrp="1"/>
          </p:cNvSpPr>
          <p:nvPr>
            <p:ph idx="1"/>
          </p:nvPr>
        </p:nvSpPr>
        <p:spPr>
          <a:xfrm>
            <a:off x="742949" y="1446415"/>
            <a:ext cx="10610850" cy="4373617"/>
          </a:xfrm>
        </p:spPr>
        <p:txBody>
          <a:bodyPr>
            <a:normAutofit fontScale="77500" lnSpcReduction="20000"/>
          </a:bodyPr>
          <a:lstStyle/>
          <a:p>
            <a:pPr marL="0" indent="0">
              <a:buNone/>
            </a:pPr>
            <a:r>
              <a:rPr lang="en-US" dirty="0"/>
              <a:t>Topics:</a:t>
            </a:r>
          </a:p>
          <a:p>
            <a:pPr marL="457200" indent="-233363">
              <a:buFont typeface="Arial" panose="020B0604020202020204" pitchFamily="34" charset="0"/>
              <a:buChar char="•"/>
            </a:pPr>
            <a:r>
              <a:rPr lang="en-US" sz="2600" dirty="0"/>
              <a:t>AHA Regulatory Update</a:t>
            </a:r>
          </a:p>
          <a:p>
            <a:pPr marL="457200" indent="-233363">
              <a:buFont typeface="Arial" panose="020B0604020202020204" pitchFamily="34" charset="0"/>
              <a:buChar char="•"/>
            </a:pPr>
            <a:r>
              <a:rPr lang="en-US" sz="2600" dirty="0"/>
              <a:t>NQIIC</a:t>
            </a:r>
          </a:p>
          <a:p>
            <a:pPr marL="457200" indent="-233363">
              <a:buFont typeface="Arial" panose="020B0604020202020204" pitchFamily="34" charset="0"/>
              <a:buChar char="•"/>
            </a:pPr>
            <a:r>
              <a:rPr lang="en-US" sz="2600" dirty="0"/>
              <a:t>Lunch today in the Sage room</a:t>
            </a:r>
          </a:p>
          <a:p>
            <a:pPr marL="457200" indent="-233363">
              <a:buFont typeface="Arial" panose="020B0604020202020204" pitchFamily="34" charset="0"/>
              <a:buChar char="•"/>
            </a:pPr>
            <a:r>
              <a:rPr lang="en-US" sz="2600" dirty="0"/>
              <a:t>Hospital Violence</a:t>
            </a:r>
          </a:p>
          <a:p>
            <a:pPr marL="457200" indent="-233363">
              <a:buFont typeface="Arial" panose="020B0604020202020204" pitchFamily="34" charset="0"/>
              <a:buChar char="•"/>
            </a:pPr>
            <a:r>
              <a:rPr lang="en-US" sz="2600" dirty="0"/>
              <a:t>Social Determinants</a:t>
            </a:r>
          </a:p>
          <a:p>
            <a:pPr marL="457200" indent="-233363">
              <a:buFont typeface="Arial" panose="020B0604020202020204" pitchFamily="34" charset="0"/>
              <a:buChar char="•"/>
            </a:pPr>
            <a:r>
              <a:rPr lang="en-US" sz="2600" dirty="0"/>
              <a:t>HRO</a:t>
            </a:r>
          </a:p>
          <a:p>
            <a:pPr marL="457200" indent="-233363">
              <a:buFont typeface="Arial" panose="020B0604020202020204" pitchFamily="34" charset="0"/>
              <a:buChar char="•"/>
            </a:pPr>
            <a:r>
              <a:rPr lang="en-US" sz="2600" dirty="0"/>
              <a:t>Sepsis</a:t>
            </a:r>
          </a:p>
          <a:p>
            <a:pPr marL="457200" lvl="1" indent="0">
              <a:buNone/>
            </a:pPr>
            <a:endParaRPr lang="en-US" dirty="0"/>
          </a:p>
          <a:p>
            <a:pPr marL="0" indent="0">
              <a:buNone/>
            </a:pPr>
            <a:r>
              <a:rPr lang="en-US" dirty="0"/>
              <a:t>Evening:  </a:t>
            </a:r>
          </a:p>
          <a:p>
            <a:pPr marL="457200" lvl="1" indent="-223838">
              <a:buFont typeface="Arial" panose="020B0604020202020204" pitchFamily="34" charset="0"/>
              <a:buChar char="•"/>
            </a:pPr>
            <a:r>
              <a:rPr lang="en-US" sz="2600" dirty="0"/>
              <a:t>Dinner - Oxford Buffet 6:00 p.m.</a:t>
            </a:r>
          </a:p>
          <a:p>
            <a:pPr marL="457200" lvl="1" indent="-223838">
              <a:buFont typeface="Arial" panose="020B0604020202020204" pitchFamily="34" charset="0"/>
              <a:buChar char="•"/>
            </a:pPr>
            <a:r>
              <a:rPr lang="en-US" sz="2600" dirty="0"/>
              <a:t>Historical/Haunted Walk 7:00 p.m.</a:t>
            </a:r>
          </a:p>
          <a:p>
            <a:pPr marL="457200" lvl="1" indent="-223838">
              <a:buFont typeface="Arial" panose="020B0604020202020204" pitchFamily="34" charset="0"/>
              <a:buChar char="•"/>
            </a:pPr>
            <a:r>
              <a:rPr lang="en-US" sz="2600" dirty="0"/>
              <a:t>Guided </a:t>
            </a:r>
            <a:r>
              <a:rPr lang="en-US" dirty="0"/>
              <a:t>by noted Denver eccentric, historian and author: Dr. Phil Goodstein</a:t>
            </a:r>
          </a:p>
          <a:p>
            <a:endParaRPr lang="en-US" dirty="0"/>
          </a:p>
        </p:txBody>
      </p:sp>
      <p:pic>
        <p:nvPicPr>
          <p:cNvPr id="4" name="Picture 3">
            <a:extLst>
              <a:ext uri="{FF2B5EF4-FFF2-40B4-BE49-F238E27FC236}">
                <a16:creationId xmlns:a16="http://schemas.microsoft.com/office/drawing/2014/main" id="{43A853BF-58EA-426E-A185-3531716359EC}"/>
              </a:ext>
            </a:extLst>
          </p:cNvPr>
          <p:cNvPicPr>
            <a:picLocks noChangeAspect="1"/>
          </p:cNvPicPr>
          <p:nvPr/>
        </p:nvPicPr>
        <p:blipFill>
          <a:blip r:embed="rId3"/>
          <a:stretch>
            <a:fillRect/>
          </a:stretch>
        </p:blipFill>
        <p:spPr>
          <a:xfrm>
            <a:off x="8618255" y="2001794"/>
            <a:ext cx="2735544" cy="2534937"/>
          </a:xfrm>
          <a:prstGeom prst="rect">
            <a:avLst/>
          </a:prstGeom>
        </p:spPr>
      </p:pic>
    </p:spTree>
    <p:extLst>
      <p:ext uri="{BB962C8B-B14F-4D97-AF65-F5344CB8AC3E}">
        <p14:creationId xmlns:p14="http://schemas.microsoft.com/office/powerpoint/2010/main" val="147775021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79F00-9AF5-42B3-9E00-08034E67A69A}"/>
              </a:ext>
            </a:extLst>
          </p:cNvPr>
          <p:cNvSpPr>
            <a:spLocks noGrp="1"/>
          </p:cNvSpPr>
          <p:nvPr>
            <p:ph type="title"/>
          </p:nvPr>
        </p:nvSpPr>
        <p:spPr/>
        <p:txBody>
          <a:bodyPr/>
          <a:lstStyle/>
          <a:p>
            <a:r>
              <a:rPr lang="en-US" dirty="0"/>
              <a:t>NQIIC Primer</a:t>
            </a:r>
          </a:p>
        </p:txBody>
      </p:sp>
      <p:sp>
        <p:nvSpPr>
          <p:cNvPr id="3" name="Content Placeholder 2">
            <a:extLst>
              <a:ext uri="{FF2B5EF4-FFF2-40B4-BE49-F238E27FC236}">
                <a16:creationId xmlns:a16="http://schemas.microsoft.com/office/drawing/2014/main" id="{EE029615-66A1-40F2-8AAE-88AFB29E1F0A}"/>
              </a:ext>
            </a:extLst>
          </p:cNvPr>
          <p:cNvSpPr>
            <a:spLocks noGrp="1"/>
          </p:cNvSpPr>
          <p:nvPr>
            <p:ph idx="1"/>
          </p:nvPr>
        </p:nvSpPr>
        <p:spPr/>
        <p:txBody>
          <a:bodyPr/>
          <a:lstStyle/>
          <a:p>
            <a:r>
              <a:rPr lang="en-US" dirty="0"/>
              <a:t>Marie Cleary-Fishman, American Hospital Association</a:t>
            </a:r>
          </a:p>
        </p:txBody>
      </p:sp>
      <p:pic>
        <p:nvPicPr>
          <p:cNvPr id="4" name="Picture 3">
            <a:extLst>
              <a:ext uri="{FF2B5EF4-FFF2-40B4-BE49-F238E27FC236}">
                <a16:creationId xmlns:a16="http://schemas.microsoft.com/office/drawing/2014/main" id="{6E88C8FA-E73F-4D9A-919B-3E9A76549EA2}"/>
              </a:ext>
            </a:extLst>
          </p:cNvPr>
          <p:cNvPicPr>
            <a:picLocks noChangeAspect="1"/>
          </p:cNvPicPr>
          <p:nvPr/>
        </p:nvPicPr>
        <p:blipFill>
          <a:blip r:embed="rId2"/>
          <a:stretch>
            <a:fillRect/>
          </a:stretch>
        </p:blipFill>
        <p:spPr>
          <a:xfrm>
            <a:off x="4724400" y="3139225"/>
            <a:ext cx="2743200" cy="579549"/>
          </a:xfrm>
          <a:prstGeom prst="rect">
            <a:avLst/>
          </a:prstGeom>
        </p:spPr>
      </p:pic>
    </p:spTree>
    <p:extLst>
      <p:ext uri="{BB962C8B-B14F-4D97-AF65-F5344CB8AC3E}">
        <p14:creationId xmlns:p14="http://schemas.microsoft.com/office/powerpoint/2010/main" val="87091226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0A10C9-1D7E-9644-9E41-A405A45F40F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3663983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76BA6E-34DA-774D-91EA-EE0AE899ABC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0064308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76BA6E-34DA-774D-91EA-EE0AE899ABC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0716413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76BA6E-34DA-774D-91EA-EE0AE899ABC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855635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76BA6E-34DA-774D-91EA-EE0AE899ABC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5598337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76BA6E-34DA-774D-91EA-EE0AE899ABC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6054790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76BA6E-34DA-774D-91EA-EE0AE899ABC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6575539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1"/>
                </a:solidFill>
              </a:rPr>
              <a:t>What has already happened?</a:t>
            </a:r>
          </a:p>
        </p:txBody>
      </p:sp>
      <p:sp>
        <p:nvSpPr>
          <p:cNvPr id="3" name="Content Placeholder 2"/>
          <p:cNvSpPr>
            <a:spLocks noGrp="1"/>
          </p:cNvSpPr>
          <p:nvPr>
            <p:ph idx="1"/>
          </p:nvPr>
        </p:nvSpPr>
        <p:spPr/>
        <p:txBody>
          <a:bodyPr/>
          <a:lstStyle/>
          <a:p>
            <a:pPr>
              <a:buClr>
                <a:srgbClr val="FF0000"/>
              </a:buClr>
            </a:pPr>
            <a:r>
              <a:rPr lang="en-US" dirty="0"/>
              <a:t>Hired top level staff</a:t>
            </a:r>
          </a:p>
          <a:p>
            <a:pPr>
              <a:buClr>
                <a:srgbClr val="FF0000"/>
              </a:buClr>
            </a:pPr>
            <a:r>
              <a:rPr lang="en-US" dirty="0"/>
              <a:t>Redesigned process for support with group learning and individual touch.</a:t>
            </a:r>
          </a:p>
          <a:p>
            <a:pPr>
              <a:buClr>
                <a:srgbClr val="FF0000"/>
              </a:buClr>
            </a:pPr>
            <a:r>
              <a:rPr lang="en-US" dirty="0"/>
              <a:t>Structured input from the field.</a:t>
            </a:r>
          </a:p>
          <a:p>
            <a:pPr>
              <a:buClr>
                <a:srgbClr val="FF0000"/>
              </a:buClr>
            </a:pPr>
            <a:r>
              <a:rPr lang="en-US" dirty="0"/>
              <a:t>Enhancing data services.</a:t>
            </a:r>
          </a:p>
          <a:p>
            <a:pPr>
              <a:buClr>
                <a:srgbClr val="FF0000"/>
              </a:buClr>
            </a:pPr>
            <a:r>
              <a:rPr lang="en-US" dirty="0"/>
              <a:t>Linkages to the best.</a:t>
            </a:r>
          </a:p>
        </p:txBody>
      </p:sp>
    </p:spTree>
    <p:extLst>
      <p:ext uri="{BB962C8B-B14F-4D97-AF65-F5344CB8AC3E}">
        <p14:creationId xmlns:p14="http://schemas.microsoft.com/office/powerpoint/2010/main" val="90356372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42DCC6-97A9-A243-BD42-120746CA3FB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6267818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F0DD5-E30A-4C3E-9F7C-B43A0762614F}"/>
              </a:ext>
            </a:extLst>
          </p:cNvPr>
          <p:cNvSpPr>
            <a:spLocks noGrp="1"/>
          </p:cNvSpPr>
          <p:nvPr>
            <p:ph type="title"/>
          </p:nvPr>
        </p:nvSpPr>
        <p:spPr/>
        <p:txBody>
          <a:bodyPr/>
          <a:lstStyle/>
          <a:p>
            <a:r>
              <a:rPr lang="en-US" dirty="0"/>
              <a:t>President’s Welcome</a:t>
            </a:r>
          </a:p>
        </p:txBody>
      </p:sp>
      <p:pic>
        <p:nvPicPr>
          <p:cNvPr id="4" name="Content Placeholder 3">
            <a:extLst>
              <a:ext uri="{FF2B5EF4-FFF2-40B4-BE49-F238E27FC236}">
                <a16:creationId xmlns:a16="http://schemas.microsoft.com/office/drawing/2014/main" id="{35EB415C-6775-4B30-969B-71B9E3B3EE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5893" y="2373578"/>
            <a:ext cx="2871453" cy="1196439"/>
          </a:xfrm>
          <a:prstGeom prst="rect">
            <a:avLst/>
          </a:prstGeom>
        </p:spPr>
      </p:pic>
      <p:pic>
        <p:nvPicPr>
          <p:cNvPr id="5" name="Picture 4">
            <a:extLst>
              <a:ext uri="{FF2B5EF4-FFF2-40B4-BE49-F238E27FC236}">
                <a16:creationId xmlns:a16="http://schemas.microsoft.com/office/drawing/2014/main" id="{CD5ACFA8-864D-4A34-9982-A18F935D0AEF}"/>
              </a:ext>
            </a:extLst>
          </p:cNvPr>
          <p:cNvPicPr>
            <a:picLocks noChangeAspect="1"/>
          </p:cNvPicPr>
          <p:nvPr/>
        </p:nvPicPr>
        <p:blipFill rotWithShape="1">
          <a:blip r:embed="rId3"/>
          <a:srcRect r="64882"/>
          <a:stretch/>
        </p:blipFill>
        <p:spPr>
          <a:xfrm>
            <a:off x="7665166" y="1629527"/>
            <a:ext cx="2479731" cy="3170801"/>
          </a:xfrm>
          <a:prstGeom prst="rect">
            <a:avLst/>
          </a:prstGeom>
        </p:spPr>
      </p:pic>
    </p:spTree>
    <p:extLst>
      <p:ext uri="{BB962C8B-B14F-4D97-AF65-F5344CB8AC3E}">
        <p14:creationId xmlns:p14="http://schemas.microsoft.com/office/powerpoint/2010/main" val="275723025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210F9-48B6-044E-A736-DF738D45AABE}"/>
              </a:ext>
            </a:extLst>
          </p:cNvPr>
          <p:cNvSpPr>
            <a:spLocks noGrp="1"/>
          </p:cNvSpPr>
          <p:nvPr>
            <p:ph type="ctrTitle"/>
          </p:nvPr>
        </p:nvSpPr>
        <p:spPr>
          <a:xfrm>
            <a:off x="685800" y="2961778"/>
            <a:ext cx="9144000" cy="2387600"/>
          </a:xfrm>
        </p:spPr>
        <p:txBody>
          <a:bodyPr/>
          <a:lstStyle/>
          <a:p>
            <a:r>
              <a:rPr lang="en-US" dirty="0"/>
              <a:t>NQIIC Primer</a:t>
            </a:r>
          </a:p>
        </p:txBody>
      </p:sp>
      <p:sp>
        <p:nvSpPr>
          <p:cNvPr id="3" name="Subtitle 2">
            <a:extLst>
              <a:ext uri="{FF2B5EF4-FFF2-40B4-BE49-F238E27FC236}">
                <a16:creationId xmlns:a16="http://schemas.microsoft.com/office/drawing/2014/main" id="{9016DBA4-7B25-9F45-BE6C-65D7F87C04CA}"/>
              </a:ext>
            </a:extLst>
          </p:cNvPr>
          <p:cNvSpPr>
            <a:spLocks noGrp="1"/>
          </p:cNvSpPr>
          <p:nvPr>
            <p:ph type="subTitle" idx="1"/>
          </p:nvPr>
        </p:nvSpPr>
        <p:spPr>
          <a:xfrm>
            <a:off x="685800" y="4540953"/>
            <a:ext cx="10515600" cy="1655762"/>
          </a:xfrm>
        </p:spPr>
        <p:txBody>
          <a:bodyPr>
            <a:normAutofit fontScale="92500" lnSpcReduction="10000"/>
          </a:bodyPr>
          <a:lstStyle/>
          <a:p>
            <a:r>
              <a:rPr lang="en-US" dirty="0"/>
              <a:t>Marie Cleary-Fishman</a:t>
            </a:r>
          </a:p>
          <a:p>
            <a:r>
              <a:rPr lang="en-US" dirty="0"/>
              <a:t>Vice President, Clinical Quality</a:t>
            </a:r>
          </a:p>
          <a:p>
            <a:r>
              <a:rPr lang="en-US" dirty="0"/>
              <a:t>October 3-5, 2018</a:t>
            </a:r>
          </a:p>
          <a:p>
            <a:r>
              <a:rPr lang="en-US" dirty="0"/>
              <a:t>A2Q</a:t>
            </a:r>
          </a:p>
        </p:txBody>
      </p:sp>
    </p:spTree>
    <p:extLst>
      <p:ext uri="{BB962C8B-B14F-4D97-AF65-F5344CB8AC3E}">
        <p14:creationId xmlns:p14="http://schemas.microsoft.com/office/powerpoint/2010/main" val="308920889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36869-059E-694E-89DA-366D0BF62161}"/>
              </a:ext>
            </a:extLst>
          </p:cNvPr>
          <p:cNvSpPr>
            <a:spLocks noGrp="1"/>
          </p:cNvSpPr>
          <p:nvPr>
            <p:ph type="title"/>
          </p:nvPr>
        </p:nvSpPr>
        <p:spPr>
          <a:xfrm>
            <a:off x="247650" y="288123"/>
            <a:ext cx="11678053" cy="597401"/>
          </a:xfrm>
        </p:spPr>
        <p:txBody>
          <a:bodyPr/>
          <a:lstStyle/>
          <a:p>
            <a:r>
              <a:rPr lang="en-US" dirty="0"/>
              <a:t>NQIIC</a:t>
            </a:r>
          </a:p>
        </p:txBody>
      </p:sp>
      <p:sp>
        <p:nvSpPr>
          <p:cNvPr id="4" name="Content Placeholder 3">
            <a:extLst>
              <a:ext uri="{FF2B5EF4-FFF2-40B4-BE49-F238E27FC236}">
                <a16:creationId xmlns:a16="http://schemas.microsoft.com/office/drawing/2014/main" id="{9315A1A6-2A77-E243-9421-DF4BE4703A00}"/>
              </a:ext>
            </a:extLst>
          </p:cNvPr>
          <p:cNvSpPr>
            <a:spLocks noGrp="1"/>
          </p:cNvSpPr>
          <p:nvPr>
            <p:ph idx="10"/>
          </p:nvPr>
        </p:nvSpPr>
        <p:spPr>
          <a:xfrm>
            <a:off x="438150" y="1543680"/>
            <a:ext cx="11487553" cy="4351338"/>
          </a:xfrm>
        </p:spPr>
        <p:txBody>
          <a:bodyPr/>
          <a:lstStyle/>
          <a:p>
            <a:r>
              <a:rPr lang="en-US" dirty="0"/>
              <a:t>Network of Quality Improvement &amp; Innovation Contractors (NQIIC)</a:t>
            </a:r>
          </a:p>
          <a:p>
            <a:r>
              <a:rPr lang="en-US" dirty="0"/>
              <a:t>New Indefinite Delivery Indefinite Quantity (IDIQ) contract from CMS</a:t>
            </a:r>
          </a:p>
          <a:p>
            <a:r>
              <a:rPr lang="en-US" dirty="0"/>
              <a:t>Base period: 5 years</a:t>
            </a:r>
          </a:p>
          <a:p>
            <a:r>
              <a:rPr lang="en-US" dirty="0"/>
              <a:t>Option period: Additional 5 years</a:t>
            </a:r>
          </a:p>
          <a:p>
            <a:r>
              <a:rPr lang="en-US" dirty="0"/>
              <a:t>Amount: Up to $25B in contracts, subject to available funds</a:t>
            </a:r>
          </a:p>
          <a:p>
            <a:r>
              <a:rPr lang="en-US" dirty="0"/>
              <a:t>Anticipated award: December 2018</a:t>
            </a:r>
          </a:p>
          <a:p>
            <a:pPr marL="0" indent="0">
              <a:buNone/>
            </a:pPr>
            <a:endParaRPr lang="en-US" dirty="0"/>
          </a:p>
        </p:txBody>
      </p:sp>
    </p:spTree>
    <p:extLst>
      <p:ext uri="{BB962C8B-B14F-4D97-AF65-F5344CB8AC3E}">
        <p14:creationId xmlns:p14="http://schemas.microsoft.com/office/powerpoint/2010/main" val="127125765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36869-059E-694E-89DA-366D0BF62161}"/>
              </a:ext>
            </a:extLst>
          </p:cNvPr>
          <p:cNvSpPr>
            <a:spLocks noGrp="1"/>
          </p:cNvSpPr>
          <p:nvPr>
            <p:ph type="title"/>
          </p:nvPr>
        </p:nvSpPr>
        <p:spPr>
          <a:xfrm>
            <a:off x="247650" y="288123"/>
            <a:ext cx="11678053" cy="597401"/>
          </a:xfrm>
        </p:spPr>
        <p:txBody>
          <a:bodyPr/>
          <a:lstStyle/>
          <a:p>
            <a:r>
              <a:rPr lang="en-US" dirty="0"/>
              <a:t>NQIIC</a:t>
            </a:r>
          </a:p>
        </p:txBody>
      </p:sp>
      <p:sp>
        <p:nvSpPr>
          <p:cNvPr id="4" name="Content Placeholder 3">
            <a:extLst>
              <a:ext uri="{FF2B5EF4-FFF2-40B4-BE49-F238E27FC236}">
                <a16:creationId xmlns:a16="http://schemas.microsoft.com/office/drawing/2014/main" id="{9315A1A6-2A77-E243-9421-DF4BE4703A00}"/>
              </a:ext>
            </a:extLst>
          </p:cNvPr>
          <p:cNvSpPr>
            <a:spLocks noGrp="1"/>
          </p:cNvSpPr>
          <p:nvPr>
            <p:ph idx="10"/>
          </p:nvPr>
        </p:nvSpPr>
        <p:spPr>
          <a:xfrm>
            <a:off x="438150" y="1543680"/>
            <a:ext cx="11487553" cy="4351338"/>
          </a:xfrm>
        </p:spPr>
        <p:txBody>
          <a:bodyPr/>
          <a:lstStyle/>
          <a:p>
            <a:r>
              <a:rPr lang="en-US" dirty="0"/>
              <a:t>Consolidates QIN/QIO, ESRD, Clinician-focused, and HIIN contracts</a:t>
            </a:r>
          </a:p>
          <a:p>
            <a:r>
              <a:rPr lang="en-US" dirty="0"/>
              <a:t>Broad scope of task orders will be available for NQIIC awardees to bid on</a:t>
            </a:r>
          </a:p>
        </p:txBody>
      </p:sp>
    </p:spTree>
    <p:extLst>
      <p:ext uri="{BB962C8B-B14F-4D97-AF65-F5344CB8AC3E}">
        <p14:creationId xmlns:p14="http://schemas.microsoft.com/office/powerpoint/2010/main" val="359330239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36869-059E-694E-89DA-366D0BF62161}"/>
              </a:ext>
            </a:extLst>
          </p:cNvPr>
          <p:cNvSpPr>
            <a:spLocks noGrp="1"/>
          </p:cNvSpPr>
          <p:nvPr>
            <p:ph type="title"/>
          </p:nvPr>
        </p:nvSpPr>
        <p:spPr>
          <a:xfrm>
            <a:off x="247650" y="288123"/>
            <a:ext cx="11678053" cy="597401"/>
          </a:xfrm>
        </p:spPr>
        <p:txBody>
          <a:bodyPr/>
          <a:lstStyle/>
          <a:p>
            <a:r>
              <a:rPr lang="en-US" dirty="0"/>
              <a:t>Focus of new task orders</a:t>
            </a:r>
          </a:p>
        </p:txBody>
      </p:sp>
      <p:sp>
        <p:nvSpPr>
          <p:cNvPr id="4" name="Content Placeholder 3">
            <a:extLst>
              <a:ext uri="{FF2B5EF4-FFF2-40B4-BE49-F238E27FC236}">
                <a16:creationId xmlns:a16="http://schemas.microsoft.com/office/drawing/2014/main" id="{9315A1A6-2A77-E243-9421-DF4BE4703A00}"/>
              </a:ext>
            </a:extLst>
          </p:cNvPr>
          <p:cNvSpPr>
            <a:spLocks noGrp="1"/>
          </p:cNvSpPr>
          <p:nvPr>
            <p:ph idx="10"/>
          </p:nvPr>
        </p:nvSpPr>
        <p:spPr>
          <a:xfrm>
            <a:off x="438150" y="1543680"/>
            <a:ext cx="11487553" cy="4351338"/>
          </a:xfrm>
        </p:spPr>
        <p:txBody>
          <a:bodyPr/>
          <a:lstStyle/>
          <a:p>
            <a:r>
              <a:rPr lang="en-US" dirty="0"/>
              <a:t>Outcomes</a:t>
            </a:r>
          </a:p>
          <a:p>
            <a:r>
              <a:rPr lang="en-US" dirty="0"/>
              <a:t>Return on investment</a:t>
            </a:r>
          </a:p>
          <a:p>
            <a:r>
              <a:rPr lang="en-US" dirty="0"/>
              <a:t>Accountability</a:t>
            </a:r>
          </a:p>
          <a:p>
            <a:r>
              <a:rPr lang="en-US" dirty="0"/>
              <a:t>Real-time data access for faster feedback</a:t>
            </a:r>
          </a:p>
        </p:txBody>
      </p:sp>
    </p:spTree>
    <p:extLst>
      <p:ext uri="{BB962C8B-B14F-4D97-AF65-F5344CB8AC3E}">
        <p14:creationId xmlns:p14="http://schemas.microsoft.com/office/powerpoint/2010/main" val="330690242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36869-059E-694E-89DA-366D0BF62161}"/>
              </a:ext>
            </a:extLst>
          </p:cNvPr>
          <p:cNvSpPr>
            <a:spLocks noGrp="1"/>
          </p:cNvSpPr>
          <p:nvPr>
            <p:ph type="title"/>
          </p:nvPr>
        </p:nvSpPr>
        <p:spPr>
          <a:xfrm>
            <a:off x="247650" y="288123"/>
            <a:ext cx="11678053" cy="597401"/>
          </a:xfrm>
        </p:spPr>
        <p:txBody>
          <a:bodyPr/>
          <a:lstStyle/>
          <a:p>
            <a:r>
              <a:rPr lang="en-US" dirty="0"/>
              <a:t>Priorities</a:t>
            </a:r>
          </a:p>
        </p:txBody>
      </p:sp>
      <p:sp>
        <p:nvSpPr>
          <p:cNvPr id="4" name="Content Placeholder 3">
            <a:extLst>
              <a:ext uri="{FF2B5EF4-FFF2-40B4-BE49-F238E27FC236}">
                <a16:creationId xmlns:a16="http://schemas.microsoft.com/office/drawing/2014/main" id="{9315A1A6-2A77-E243-9421-DF4BE4703A00}"/>
              </a:ext>
            </a:extLst>
          </p:cNvPr>
          <p:cNvSpPr>
            <a:spLocks noGrp="1"/>
          </p:cNvSpPr>
          <p:nvPr>
            <p:ph idx="10"/>
          </p:nvPr>
        </p:nvSpPr>
        <p:spPr>
          <a:xfrm>
            <a:off x="438150" y="1543680"/>
            <a:ext cx="11487553" cy="4351338"/>
          </a:xfrm>
        </p:spPr>
        <p:txBody>
          <a:bodyPr/>
          <a:lstStyle/>
          <a:p>
            <a:r>
              <a:rPr lang="en-US" dirty="0"/>
              <a:t>Workforce burden reduction</a:t>
            </a:r>
          </a:p>
          <a:p>
            <a:r>
              <a:rPr lang="en-US" dirty="0"/>
              <a:t>Behavioral health (including opioid abuse)</a:t>
            </a:r>
          </a:p>
          <a:p>
            <a:r>
              <a:rPr lang="en-US" dirty="0"/>
              <a:t>Chronic disease management</a:t>
            </a:r>
          </a:p>
          <a:p>
            <a:r>
              <a:rPr lang="en-US" dirty="0"/>
              <a:t>Patient safety</a:t>
            </a:r>
          </a:p>
          <a:p>
            <a:r>
              <a:rPr lang="en-US" dirty="0"/>
              <a:t>Care transitions</a:t>
            </a:r>
          </a:p>
          <a:p>
            <a:r>
              <a:rPr lang="en-US" dirty="0"/>
              <a:t>Long-term care</a:t>
            </a:r>
          </a:p>
        </p:txBody>
      </p:sp>
    </p:spTree>
    <p:extLst>
      <p:ext uri="{BB962C8B-B14F-4D97-AF65-F5344CB8AC3E}">
        <p14:creationId xmlns:p14="http://schemas.microsoft.com/office/powerpoint/2010/main" val="168096440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36869-059E-694E-89DA-366D0BF62161}"/>
              </a:ext>
            </a:extLst>
          </p:cNvPr>
          <p:cNvSpPr>
            <a:spLocks noGrp="1"/>
          </p:cNvSpPr>
          <p:nvPr>
            <p:ph type="title"/>
          </p:nvPr>
        </p:nvSpPr>
        <p:spPr>
          <a:xfrm>
            <a:off x="247650" y="288123"/>
            <a:ext cx="11678053" cy="597401"/>
          </a:xfrm>
        </p:spPr>
        <p:txBody>
          <a:bodyPr/>
          <a:lstStyle/>
          <a:p>
            <a:r>
              <a:rPr lang="en-US" dirty="0"/>
              <a:t>Cross-cutting aims</a:t>
            </a:r>
          </a:p>
        </p:txBody>
      </p:sp>
      <p:sp>
        <p:nvSpPr>
          <p:cNvPr id="4" name="Content Placeholder 3">
            <a:extLst>
              <a:ext uri="{FF2B5EF4-FFF2-40B4-BE49-F238E27FC236}">
                <a16:creationId xmlns:a16="http://schemas.microsoft.com/office/drawing/2014/main" id="{9315A1A6-2A77-E243-9421-DF4BE4703A00}"/>
              </a:ext>
            </a:extLst>
          </p:cNvPr>
          <p:cNvSpPr>
            <a:spLocks noGrp="1"/>
          </p:cNvSpPr>
          <p:nvPr>
            <p:ph idx="10"/>
          </p:nvPr>
        </p:nvSpPr>
        <p:spPr>
          <a:xfrm>
            <a:off x="438150" y="1543680"/>
            <a:ext cx="11487553" cy="4351338"/>
          </a:xfrm>
        </p:spPr>
        <p:txBody>
          <a:bodyPr/>
          <a:lstStyle/>
          <a:p>
            <a:r>
              <a:rPr lang="en-US" dirty="0"/>
              <a:t>Rural health</a:t>
            </a:r>
          </a:p>
          <a:p>
            <a:r>
              <a:rPr lang="en-US" dirty="0"/>
              <a:t>Vulnerable populations</a:t>
            </a:r>
          </a:p>
          <a:p>
            <a:r>
              <a:rPr lang="en-US" dirty="0"/>
              <a:t>Patient and family engagement</a:t>
            </a:r>
          </a:p>
        </p:txBody>
      </p:sp>
    </p:spTree>
    <p:extLst>
      <p:ext uri="{BB962C8B-B14F-4D97-AF65-F5344CB8AC3E}">
        <p14:creationId xmlns:p14="http://schemas.microsoft.com/office/powerpoint/2010/main" val="173734333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36869-059E-694E-89DA-366D0BF62161}"/>
              </a:ext>
            </a:extLst>
          </p:cNvPr>
          <p:cNvSpPr>
            <a:spLocks noGrp="1"/>
          </p:cNvSpPr>
          <p:nvPr>
            <p:ph type="title"/>
          </p:nvPr>
        </p:nvSpPr>
        <p:spPr>
          <a:xfrm>
            <a:off x="247650" y="288123"/>
            <a:ext cx="11678053" cy="597401"/>
          </a:xfrm>
        </p:spPr>
        <p:txBody>
          <a:bodyPr/>
          <a:lstStyle/>
          <a:p>
            <a:r>
              <a:rPr lang="en-US" dirty="0"/>
              <a:t>Awardees</a:t>
            </a:r>
          </a:p>
        </p:txBody>
      </p:sp>
      <p:sp>
        <p:nvSpPr>
          <p:cNvPr id="4" name="Content Placeholder 3">
            <a:extLst>
              <a:ext uri="{FF2B5EF4-FFF2-40B4-BE49-F238E27FC236}">
                <a16:creationId xmlns:a16="http://schemas.microsoft.com/office/drawing/2014/main" id="{9315A1A6-2A77-E243-9421-DF4BE4703A00}"/>
              </a:ext>
            </a:extLst>
          </p:cNvPr>
          <p:cNvSpPr>
            <a:spLocks noGrp="1"/>
          </p:cNvSpPr>
          <p:nvPr>
            <p:ph idx="10"/>
          </p:nvPr>
        </p:nvSpPr>
        <p:spPr>
          <a:xfrm>
            <a:off x="438150" y="1543680"/>
            <a:ext cx="11487553" cy="4351338"/>
          </a:xfrm>
        </p:spPr>
        <p:txBody>
          <a:bodyPr/>
          <a:lstStyle/>
          <a:p>
            <a:r>
              <a:rPr lang="en-US" dirty="0"/>
              <a:t>Demonstrated large-scale QI expertise</a:t>
            </a:r>
          </a:p>
          <a:p>
            <a:r>
              <a:rPr lang="en-US" dirty="0"/>
              <a:t>Will provide direct technical assistance</a:t>
            </a:r>
          </a:p>
          <a:p>
            <a:r>
              <a:rPr lang="en-US" dirty="0"/>
              <a:t>Will support providers in use of health information technology and interoperability</a:t>
            </a:r>
          </a:p>
          <a:p>
            <a:r>
              <a:rPr lang="en-US" dirty="0"/>
              <a:t>Will form community coalitions and Learning and Action Networks</a:t>
            </a:r>
          </a:p>
        </p:txBody>
      </p:sp>
    </p:spTree>
    <p:extLst>
      <p:ext uri="{BB962C8B-B14F-4D97-AF65-F5344CB8AC3E}">
        <p14:creationId xmlns:p14="http://schemas.microsoft.com/office/powerpoint/2010/main" val="27941015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36869-059E-694E-89DA-366D0BF62161}"/>
              </a:ext>
            </a:extLst>
          </p:cNvPr>
          <p:cNvSpPr>
            <a:spLocks noGrp="1"/>
          </p:cNvSpPr>
          <p:nvPr>
            <p:ph type="title"/>
          </p:nvPr>
        </p:nvSpPr>
        <p:spPr>
          <a:xfrm>
            <a:off x="247650" y="288123"/>
            <a:ext cx="11678053" cy="597401"/>
          </a:xfrm>
        </p:spPr>
        <p:txBody>
          <a:bodyPr/>
          <a:lstStyle/>
          <a:p>
            <a:r>
              <a:rPr lang="en-US" dirty="0"/>
              <a:t>New awards</a:t>
            </a:r>
          </a:p>
        </p:txBody>
      </p:sp>
      <p:sp>
        <p:nvSpPr>
          <p:cNvPr id="4" name="Content Placeholder 3">
            <a:extLst>
              <a:ext uri="{FF2B5EF4-FFF2-40B4-BE49-F238E27FC236}">
                <a16:creationId xmlns:a16="http://schemas.microsoft.com/office/drawing/2014/main" id="{9315A1A6-2A77-E243-9421-DF4BE4703A00}"/>
              </a:ext>
            </a:extLst>
          </p:cNvPr>
          <p:cNvSpPr>
            <a:spLocks noGrp="1"/>
          </p:cNvSpPr>
          <p:nvPr>
            <p:ph idx="10"/>
          </p:nvPr>
        </p:nvSpPr>
        <p:spPr>
          <a:xfrm>
            <a:off x="438150" y="1543680"/>
            <a:ext cx="11487553" cy="4351338"/>
          </a:xfrm>
        </p:spPr>
        <p:txBody>
          <a:bodyPr/>
          <a:lstStyle/>
          <a:p>
            <a:r>
              <a:rPr lang="en-US" dirty="0"/>
              <a:t>Anticipated QIN/QIO task order, to be released Dec 2018 and awarded July 2019</a:t>
            </a:r>
          </a:p>
          <a:p>
            <a:r>
              <a:rPr lang="en-US" dirty="0"/>
              <a:t>Anticipated clinician-focused task order, to be released Jan 2019 and awarded Sept 2019</a:t>
            </a:r>
          </a:p>
          <a:p>
            <a:r>
              <a:rPr lang="en-US" dirty="0"/>
              <a:t>NQIIC primes can bid on task orders</a:t>
            </a:r>
          </a:p>
          <a:p>
            <a:r>
              <a:rPr lang="en-US" dirty="0"/>
              <a:t>NQIIC primes can also be subcontractors for other NQIIC primes that are bidding</a:t>
            </a:r>
          </a:p>
        </p:txBody>
      </p:sp>
    </p:spTree>
    <p:extLst>
      <p:ext uri="{BB962C8B-B14F-4D97-AF65-F5344CB8AC3E}">
        <p14:creationId xmlns:p14="http://schemas.microsoft.com/office/powerpoint/2010/main" val="55297554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36869-059E-694E-89DA-366D0BF62161}"/>
              </a:ext>
            </a:extLst>
          </p:cNvPr>
          <p:cNvSpPr>
            <a:spLocks noGrp="1"/>
          </p:cNvSpPr>
          <p:nvPr>
            <p:ph type="title"/>
          </p:nvPr>
        </p:nvSpPr>
        <p:spPr>
          <a:xfrm>
            <a:off x="247650" y="288123"/>
            <a:ext cx="11678053" cy="597401"/>
          </a:xfrm>
        </p:spPr>
        <p:txBody>
          <a:bodyPr/>
          <a:lstStyle/>
          <a:p>
            <a:r>
              <a:rPr lang="en-US" dirty="0"/>
              <a:t>Existing contracts</a:t>
            </a:r>
          </a:p>
        </p:txBody>
      </p:sp>
      <p:sp>
        <p:nvSpPr>
          <p:cNvPr id="4" name="Content Placeholder 3">
            <a:extLst>
              <a:ext uri="{FF2B5EF4-FFF2-40B4-BE49-F238E27FC236}">
                <a16:creationId xmlns:a16="http://schemas.microsoft.com/office/drawing/2014/main" id="{9315A1A6-2A77-E243-9421-DF4BE4703A00}"/>
              </a:ext>
            </a:extLst>
          </p:cNvPr>
          <p:cNvSpPr>
            <a:spLocks noGrp="1"/>
          </p:cNvSpPr>
          <p:nvPr>
            <p:ph idx="10"/>
          </p:nvPr>
        </p:nvSpPr>
        <p:spPr>
          <a:xfrm>
            <a:off x="438150" y="1543680"/>
            <a:ext cx="11487553" cy="4351338"/>
          </a:xfrm>
        </p:spPr>
        <p:txBody>
          <a:bodyPr/>
          <a:lstStyle/>
          <a:p>
            <a:r>
              <a:rPr lang="en-US" dirty="0"/>
              <a:t>HIIN extended to March 2019 and may be extended to March 2020</a:t>
            </a:r>
          </a:p>
          <a:p>
            <a:r>
              <a:rPr lang="en-US" dirty="0"/>
              <a:t>QIN/QIO ends July 2019</a:t>
            </a:r>
          </a:p>
          <a:p>
            <a:r>
              <a:rPr lang="en-US" dirty="0"/>
              <a:t>TCPI ends Sept 2019</a:t>
            </a:r>
          </a:p>
        </p:txBody>
      </p:sp>
    </p:spTree>
    <p:extLst>
      <p:ext uri="{BB962C8B-B14F-4D97-AF65-F5344CB8AC3E}">
        <p14:creationId xmlns:p14="http://schemas.microsoft.com/office/powerpoint/2010/main" val="121627625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9F0D3E-0255-4652-AC99-75E67432D53C}"/>
              </a:ext>
            </a:extLst>
          </p:cNvPr>
          <p:cNvPicPr>
            <a:picLocks noChangeAspect="1"/>
          </p:cNvPicPr>
          <p:nvPr/>
        </p:nvPicPr>
        <p:blipFill>
          <a:blip r:embed="rId3"/>
          <a:stretch>
            <a:fillRect/>
          </a:stretch>
        </p:blipFill>
        <p:spPr>
          <a:xfrm>
            <a:off x="837744" y="1645920"/>
            <a:ext cx="10516511" cy="3959540"/>
          </a:xfrm>
          <a:prstGeom prst="rect">
            <a:avLst/>
          </a:prstGeom>
        </p:spPr>
      </p:pic>
      <p:sp>
        <p:nvSpPr>
          <p:cNvPr id="2" name="TextBox 1">
            <a:extLst>
              <a:ext uri="{FF2B5EF4-FFF2-40B4-BE49-F238E27FC236}">
                <a16:creationId xmlns:a16="http://schemas.microsoft.com/office/drawing/2014/main" id="{43A71A25-7906-4851-891A-AD2D58E3989C}"/>
              </a:ext>
            </a:extLst>
          </p:cNvPr>
          <p:cNvSpPr txBox="1"/>
          <p:nvPr/>
        </p:nvSpPr>
        <p:spPr>
          <a:xfrm>
            <a:off x="1085334" y="1701650"/>
            <a:ext cx="10021329" cy="3170099"/>
          </a:xfrm>
          <a:prstGeom prst="rect">
            <a:avLst/>
          </a:prstGeom>
          <a:noFill/>
        </p:spPr>
        <p:txBody>
          <a:bodyPr wrap="square" rtlCol="0">
            <a:spAutoFit/>
          </a:bodyPr>
          <a:lstStyle/>
          <a:p>
            <a:pPr algn="ctr"/>
            <a:r>
              <a:rPr lang="en-US" sz="6000" dirty="0"/>
              <a:t>Lunch in the Sage Room</a:t>
            </a:r>
          </a:p>
          <a:p>
            <a:pPr algn="ctr"/>
            <a:endParaRPr lang="en-US" sz="6000" dirty="0"/>
          </a:p>
          <a:p>
            <a:pPr algn="ctr"/>
            <a:r>
              <a:rPr lang="en-US" sz="4000" dirty="0"/>
              <a:t>Sponsored by</a:t>
            </a:r>
            <a:br>
              <a:rPr lang="en-US" sz="4000" dirty="0"/>
            </a:br>
            <a:r>
              <a:rPr lang="en-US" sz="4000" dirty="0"/>
              <a:t>Collective Medical</a:t>
            </a:r>
          </a:p>
        </p:txBody>
      </p:sp>
    </p:spTree>
    <p:extLst>
      <p:ext uri="{BB962C8B-B14F-4D97-AF65-F5344CB8AC3E}">
        <p14:creationId xmlns:p14="http://schemas.microsoft.com/office/powerpoint/2010/main" val="31825756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79F00-9AF5-42B3-9E00-08034E67A69A}"/>
              </a:ext>
            </a:extLst>
          </p:cNvPr>
          <p:cNvSpPr>
            <a:spLocks noGrp="1"/>
          </p:cNvSpPr>
          <p:nvPr>
            <p:ph type="title"/>
          </p:nvPr>
        </p:nvSpPr>
        <p:spPr/>
        <p:txBody>
          <a:bodyPr/>
          <a:lstStyle/>
          <a:p>
            <a:r>
              <a:rPr lang="en-US" dirty="0"/>
              <a:t>AHA Regulatory Update</a:t>
            </a:r>
          </a:p>
        </p:txBody>
      </p:sp>
      <p:sp>
        <p:nvSpPr>
          <p:cNvPr id="3" name="Content Placeholder 2">
            <a:extLst>
              <a:ext uri="{FF2B5EF4-FFF2-40B4-BE49-F238E27FC236}">
                <a16:creationId xmlns:a16="http://schemas.microsoft.com/office/drawing/2014/main" id="{EE029615-66A1-40F2-8AAE-88AFB29E1F0A}"/>
              </a:ext>
            </a:extLst>
          </p:cNvPr>
          <p:cNvSpPr>
            <a:spLocks noGrp="1"/>
          </p:cNvSpPr>
          <p:nvPr>
            <p:ph idx="1"/>
          </p:nvPr>
        </p:nvSpPr>
        <p:spPr/>
        <p:txBody>
          <a:bodyPr/>
          <a:lstStyle/>
          <a:p>
            <a:r>
              <a:rPr lang="en-US" dirty="0"/>
              <a:t>Nancy Foster, American Hospital Association</a:t>
            </a:r>
          </a:p>
        </p:txBody>
      </p:sp>
      <p:pic>
        <p:nvPicPr>
          <p:cNvPr id="4" name="Picture 3">
            <a:extLst>
              <a:ext uri="{FF2B5EF4-FFF2-40B4-BE49-F238E27FC236}">
                <a16:creationId xmlns:a16="http://schemas.microsoft.com/office/drawing/2014/main" id="{6E88C8FA-E73F-4D9A-919B-3E9A76549EA2}"/>
              </a:ext>
            </a:extLst>
          </p:cNvPr>
          <p:cNvPicPr>
            <a:picLocks noChangeAspect="1"/>
          </p:cNvPicPr>
          <p:nvPr/>
        </p:nvPicPr>
        <p:blipFill>
          <a:blip r:embed="rId2"/>
          <a:stretch>
            <a:fillRect/>
          </a:stretch>
        </p:blipFill>
        <p:spPr>
          <a:xfrm>
            <a:off x="4724400" y="3139225"/>
            <a:ext cx="2743200" cy="579549"/>
          </a:xfrm>
          <a:prstGeom prst="rect">
            <a:avLst/>
          </a:prstGeom>
        </p:spPr>
      </p:pic>
    </p:spTree>
    <p:extLst>
      <p:ext uri="{BB962C8B-B14F-4D97-AF65-F5344CB8AC3E}">
        <p14:creationId xmlns:p14="http://schemas.microsoft.com/office/powerpoint/2010/main" val="423361097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6E5D2-68DC-4DF4-B620-337DC48D6D36}"/>
              </a:ext>
            </a:extLst>
          </p:cNvPr>
          <p:cNvSpPr>
            <a:spLocks noGrp="1"/>
          </p:cNvSpPr>
          <p:nvPr>
            <p:ph type="title"/>
          </p:nvPr>
        </p:nvSpPr>
        <p:spPr>
          <a:xfrm>
            <a:off x="3357562" y="372212"/>
            <a:ext cx="8220075" cy="1196440"/>
          </a:xfrm>
        </p:spPr>
        <p:txBody>
          <a:bodyPr>
            <a:normAutofit/>
          </a:bodyPr>
          <a:lstStyle/>
          <a:p>
            <a:r>
              <a:rPr lang="en-US" sz="3600" dirty="0"/>
              <a:t>Hospital Violence </a:t>
            </a:r>
            <a:br>
              <a:rPr lang="en-US" sz="3600" dirty="0"/>
            </a:br>
            <a:r>
              <a:rPr lang="en-US" sz="2700" dirty="0"/>
              <a:t> Sex Trafficking, Workforce Quality &amp; Safety for Nurses</a:t>
            </a:r>
          </a:p>
        </p:txBody>
      </p:sp>
      <p:sp>
        <p:nvSpPr>
          <p:cNvPr id="3" name="Content Placeholder 2">
            <a:extLst>
              <a:ext uri="{FF2B5EF4-FFF2-40B4-BE49-F238E27FC236}">
                <a16:creationId xmlns:a16="http://schemas.microsoft.com/office/drawing/2014/main" id="{06754A5C-275E-402D-9FDC-F8C8F4242C53}"/>
              </a:ext>
            </a:extLst>
          </p:cNvPr>
          <p:cNvSpPr>
            <a:spLocks noGrp="1"/>
          </p:cNvSpPr>
          <p:nvPr>
            <p:ph idx="1"/>
          </p:nvPr>
        </p:nvSpPr>
        <p:spPr>
          <a:xfrm>
            <a:off x="742949" y="1940011"/>
            <a:ext cx="10610850" cy="3880021"/>
          </a:xfrm>
        </p:spPr>
        <p:txBody>
          <a:bodyPr/>
          <a:lstStyle/>
          <a:p>
            <a:r>
              <a:rPr lang="en-US" dirty="0"/>
              <a:t>Pat Noga, Massachusetts Health and Hospital Association</a:t>
            </a:r>
          </a:p>
          <a:p>
            <a:r>
              <a:rPr lang="en-US" dirty="0"/>
              <a:t>Tania Daniels, Minnesota Hospital Association</a:t>
            </a:r>
          </a:p>
        </p:txBody>
      </p:sp>
      <p:pic>
        <p:nvPicPr>
          <p:cNvPr id="4" name="Picture 3">
            <a:extLst>
              <a:ext uri="{FF2B5EF4-FFF2-40B4-BE49-F238E27FC236}">
                <a16:creationId xmlns:a16="http://schemas.microsoft.com/office/drawing/2014/main" id="{18709FE2-EA7D-40D9-8271-27EC106E96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3716522"/>
            <a:ext cx="2743200" cy="554438"/>
          </a:xfrm>
          <a:prstGeom prst="rect">
            <a:avLst/>
          </a:prstGeom>
        </p:spPr>
      </p:pic>
      <p:pic>
        <p:nvPicPr>
          <p:cNvPr id="5" name="Picture 4">
            <a:extLst>
              <a:ext uri="{FF2B5EF4-FFF2-40B4-BE49-F238E27FC236}">
                <a16:creationId xmlns:a16="http://schemas.microsoft.com/office/drawing/2014/main" id="{C96B419D-EB9C-4B34-AE57-ECDF419928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4535019"/>
            <a:ext cx="2743200" cy="82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058032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ctr"/>
            <a:r>
              <a:rPr lang="en-US" dirty="0"/>
              <a:t>Workplace Violence - Sex Trafficking, </a:t>
            </a:r>
            <a:br>
              <a:rPr lang="en-US" dirty="0"/>
            </a:br>
            <a:r>
              <a:rPr lang="en-US" dirty="0"/>
              <a:t>Workforce Quality &amp; Safety for Nurses</a:t>
            </a:r>
          </a:p>
        </p:txBody>
      </p:sp>
      <p:pic>
        <p:nvPicPr>
          <p:cNvPr id="2056" name="Picture 8" descr="See the source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0"/>
            <a:ext cx="4343400" cy="325368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See the source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24602" y="0"/>
            <a:ext cx="4343398" cy="325368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5334000"/>
            <a:ext cx="3657600" cy="110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500157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pPr algn="ctr"/>
            <a:r>
              <a:rPr lang="en-US" dirty="0"/>
              <a:t>Workplace Violence</a:t>
            </a: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99268C1-3695-C245-97D8-0B1F5EAC8F80}" type="slidenum">
              <a:rPr kumimoji="0" lang="en-US" sz="1000" b="0" i="0" u="none" strike="noStrike" kern="1200" cap="none" spc="0" normalizeH="0" baseline="0" noProof="0">
                <a:ln>
                  <a:noFill/>
                </a:ln>
                <a:solidFill>
                  <a:srgbClr val="011546">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a:t>
            </a:fld>
            <a:endParaRPr kumimoji="0" lang="en-US" sz="1000" b="0" i="0" u="none" strike="noStrike" kern="1200" cap="none" spc="0" normalizeH="0" baseline="0" noProof="0" dirty="0">
              <a:ln>
                <a:noFill/>
              </a:ln>
              <a:solidFill>
                <a:srgbClr val="011546">
                  <a:tint val="75000"/>
                </a:srgbClr>
              </a:solidFill>
              <a:effectLst/>
              <a:uLnTx/>
              <a:uFillTx/>
              <a:latin typeface="Calibri"/>
              <a:ea typeface="+mn-ea"/>
              <a:cs typeface="+mn-cs"/>
            </a:endParaRPr>
          </a:p>
        </p:txBody>
      </p:sp>
      <p:sp>
        <p:nvSpPr>
          <p:cNvPr id="5" name="TextBox 4"/>
          <p:cNvSpPr txBox="1"/>
          <p:nvPr/>
        </p:nvSpPr>
        <p:spPr>
          <a:xfrm>
            <a:off x="1752600" y="6412468"/>
            <a:ext cx="1447800"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1546"/>
              </a:solidFill>
              <a:effectLst/>
              <a:uLnTx/>
              <a:uFillTx/>
              <a:latin typeface="Calibri"/>
              <a:ea typeface="+mn-ea"/>
              <a:cs typeface="+mn-cs"/>
            </a:endParaRPr>
          </a:p>
        </p:txBody>
      </p:sp>
      <p:sp>
        <p:nvSpPr>
          <p:cNvPr id="6" name="Rectangle 5"/>
          <p:cNvSpPr/>
          <p:nvPr/>
        </p:nvSpPr>
        <p:spPr>
          <a:xfrm>
            <a:off x="3945731" y="2540913"/>
            <a:ext cx="4572000" cy="1815882"/>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11546"/>
                </a:solidFill>
                <a:effectLst/>
                <a:uLnTx/>
                <a:uFillTx/>
                <a:latin typeface="Calibri"/>
                <a:ea typeface="+mn-ea"/>
                <a:cs typeface="+mn-cs"/>
              </a:rPr>
              <a:t>Tania Daniels, PT, MBA</a:t>
            </a:r>
            <a:br>
              <a:rPr kumimoji="0" lang="en-US" sz="2800" b="0" i="0" u="none" strike="noStrike" kern="1200" cap="none" spc="0" normalizeH="0" baseline="0" noProof="0" dirty="0">
                <a:ln>
                  <a:noFill/>
                </a:ln>
                <a:solidFill>
                  <a:srgbClr val="011546"/>
                </a:solidFill>
                <a:effectLst/>
                <a:uLnTx/>
                <a:uFillTx/>
                <a:latin typeface="Calibri"/>
                <a:ea typeface="+mn-ea"/>
                <a:cs typeface="+mn-cs"/>
              </a:rPr>
            </a:br>
            <a:r>
              <a:rPr kumimoji="0" lang="en-US" sz="2800" b="0" i="0" u="none" strike="noStrike" kern="1200" cap="none" spc="0" normalizeH="0" baseline="0" noProof="0" dirty="0">
                <a:ln>
                  <a:noFill/>
                </a:ln>
                <a:solidFill>
                  <a:srgbClr val="011546"/>
                </a:solidFill>
                <a:effectLst/>
                <a:uLnTx/>
                <a:uFillTx/>
                <a:latin typeface="Calibri"/>
                <a:ea typeface="+mn-ea"/>
                <a:cs typeface="+mn-cs"/>
              </a:rPr>
              <a:t>VP, Quality &amp; Patient Safety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11546"/>
                </a:solidFill>
                <a:effectLst/>
                <a:uLnTx/>
                <a:uFillTx/>
                <a:latin typeface="Calibri"/>
                <a:ea typeface="+mn-ea"/>
                <a:cs typeface="+mn-cs"/>
                <a:hlinkClick r:id="rId2"/>
              </a:rPr>
              <a:t>tdaniels@mnhospitals.org</a:t>
            </a:r>
            <a:endParaRPr kumimoji="0" lang="en-US" sz="2800" b="0" i="0" u="none" strike="noStrike" kern="1200" cap="none" spc="0" normalizeH="0" baseline="0" noProof="0" dirty="0">
              <a:ln>
                <a:noFill/>
              </a:ln>
              <a:solidFill>
                <a:srgbClr val="011546"/>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11546"/>
              </a:solidFill>
              <a:effectLst/>
              <a:uLnTx/>
              <a:uFillTx/>
              <a:latin typeface="Calibri"/>
              <a:ea typeface="+mn-ea"/>
              <a:cs typeface="+mn-cs"/>
            </a:endParaRPr>
          </a:p>
        </p:txBody>
      </p:sp>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2931" y="1550313"/>
            <a:ext cx="3657600" cy="110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2895600" y="5270718"/>
            <a:ext cx="6672262" cy="181588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11546"/>
                </a:solidFill>
                <a:effectLst/>
                <a:uLnTx/>
                <a:uFillTx/>
                <a:latin typeface="Calibri"/>
                <a:ea typeface="+mn-ea"/>
                <a:cs typeface="+mn-cs"/>
              </a:rPr>
              <a:t>Pat Noga, PhD, RN, MBA, NEA-BC, FAAN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11546"/>
                </a:solidFill>
                <a:effectLst/>
                <a:uLnTx/>
                <a:uFillTx/>
                <a:latin typeface="Calibri"/>
                <a:ea typeface="+mn-ea"/>
                <a:cs typeface="+mn-cs"/>
              </a:rPr>
              <a:t>VP, Clinical Affairs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11546"/>
                </a:solidFill>
                <a:effectLst/>
                <a:uLnTx/>
                <a:uFillTx/>
                <a:latin typeface="Calibri"/>
                <a:ea typeface="+mn-ea"/>
                <a:cs typeface="+mn-cs"/>
                <a:hlinkClick r:id="rId4"/>
              </a:rPr>
              <a:t>pnoga@mhalink.org</a:t>
            </a:r>
            <a:endParaRPr kumimoji="0" lang="en-US" sz="2800" b="0" i="0" u="none" strike="noStrike" kern="1200" cap="none" spc="0" normalizeH="0" baseline="0" noProof="0" dirty="0">
              <a:ln>
                <a:noFill/>
              </a:ln>
              <a:solidFill>
                <a:srgbClr val="011546"/>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11546"/>
              </a:solidFill>
              <a:effectLst/>
              <a:uLnTx/>
              <a:uFillTx/>
              <a:latin typeface="Calibri"/>
              <a:ea typeface="+mn-ea"/>
              <a:cs typeface="+mn-cs"/>
            </a:endParaRPr>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2420" y="4417809"/>
            <a:ext cx="4117181" cy="866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See the source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0"/>
            <a:ext cx="9144000" cy="1341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082113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81200" y="663186"/>
            <a:ext cx="3124200" cy="4267200"/>
          </a:xfrm>
        </p:spPr>
        <p:txBody>
          <a:bodyPr>
            <a:normAutofit/>
          </a:bodyPr>
          <a:lstStyle/>
          <a:p>
            <a:r>
              <a:rPr lang="en-US" sz="4000" dirty="0"/>
              <a:t>Minnesota Hospital Association:</a:t>
            </a:r>
            <a:br>
              <a:rPr lang="en-US" sz="4000" dirty="0"/>
            </a:br>
            <a:r>
              <a:rPr lang="en-US" sz="4000" dirty="0"/>
              <a:t>Workplace Violence Prevention</a:t>
            </a:r>
          </a:p>
        </p:txBody>
      </p:sp>
      <p:pic>
        <p:nvPicPr>
          <p:cNvPr id="6" name="Picture 5" descr="A car driving on a city street&#10;&#10;Description generated with very high confidence">
            <a:extLst>
              <a:ext uri="{FF2B5EF4-FFF2-40B4-BE49-F238E27FC236}">
                <a16:creationId xmlns:a16="http://schemas.microsoft.com/office/drawing/2014/main" id="{029E54E4-D455-4625-BB9A-964DADA4BF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1248296"/>
            <a:ext cx="5844042" cy="3879887"/>
          </a:xfrm>
          <a:prstGeom prst="rect">
            <a:avLst/>
          </a:prstGeom>
        </p:spPr>
      </p:pic>
    </p:spTree>
    <p:extLst>
      <p:ext uri="{BB962C8B-B14F-4D97-AF65-F5344CB8AC3E}">
        <p14:creationId xmlns:p14="http://schemas.microsoft.com/office/powerpoint/2010/main" val="301220995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CA336-4017-41F1-8F6E-9249C8E1D910}"/>
              </a:ext>
            </a:extLst>
          </p:cNvPr>
          <p:cNvSpPr>
            <a:spLocks noGrp="1"/>
          </p:cNvSpPr>
          <p:nvPr>
            <p:ph type="title"/>
          </p:nvPr>
        </p:nvSpPr>
        <p:spPr/>
        <p:txBody>
          <a:bodyPr>
            <a:normAutofit/>
          </a:bodyPr>
          <a:lstStyle/>
          <a:p>
            <a:r>
              <a:rPr lang="en-US" dirty="0"/>
              <a:t>Violence Against Health Care Workers</a:t>
            </a:r>
          </a:p>
        </p:txBody>
      </p:sp>
      <p:sp>
        <p:nvSpPr>
          <p:cNvPr id="3" name="Content Placeholder 2">
            <a:extLst>
              <a:ext uri="{FF2B5EF4-FFF2-40B4-BE49-F238E27FC236}">
                <a16:creationId xmlns:a16="http://schemas.microsoft.com/office/drawing/2014/main" id="{9C3A18D2-84F9-4E6C-A06D-3ABAD62BD9F5}"/>
              </a:ext>
            </a:extLst>
          </p:cNvPr>
          <p:cNvSpPr>
            <a:spLocks noGrp="1"/>
          </p:cNvSpPr>
          <p:nvPr>
            <p:ph idx="1"/>
          </p:nvPr>
        </p:nvSpPr>
        <p:spPr>
          <a:xfrm>
            <a:off x="1981200" y="1676400"/>
            <a:ext cx="4267200" cy="4800600"/>
          </a:xfrm>
        </p:spPr>
        <p:txBody>
          <a:bodyPr>
            <a:normAutofit fontScale="85000" lnSpcReduction="20000"/>
          </a:bodyPr>
          <a:lstStyle/>
          <a:p>
            <a:r>
              <a:rPr lang="en-US" dirty="0"/>
              <a:t>In 2015, the Minnesota Legislature passed a </a:t>
            </a:r>
            <a:r>
              <a:rPr lang="en-US" dirty="0">
                <a:hlinkClick r:id="rId3"/>
              </a:rPr>
              <a:t>law</a:t>
            </a:r>
            <a:r>
              <a:rPr lang="en-US" dirty="0"/>
              <a:t> that hospitals must design and implement preparedness and incident response plans for action of violence that occur on their premises, and provide training for employees. </a:t>
            </a:r>
          </a:p>
          <a:p>
            <a:r>
              <a:rPr lang="en-US" dirty="0"/>
              <a:t>Hospitals must have preparedness and incident response plans in place as of Jan. 15, 2016. </a:t>
            </a:r>
          </a:p>
          <a:p>
            <a:endParaRPr lang="en-US" dirty="0"/>
          </a:p>
        </p:txBody>
      </p:sp>
      <p:pic>
        <p:nvPicPr>
          <p:cNvPr id="4" name="Picture 3">
            <a:extLst>
              <a:ext uri="{FF2B5EF4-FFF2-40B4-BE49-F238E27FC236}">
                <a16:creationId xmlns:a16="http://schemas.microsoft.com/office/drawing/2014/main" id="{F7D4F372-2FCD-4661-981D-704262083170}"/>
              </a:ext>
            </a:extLst>
          </p:cNvPr>
          <p:cNvPicPr>
            <a:picLocks noChangeAspect="1"/>
          </p:cNvPicPr>
          <p:nvPr/>
        </p:nvPicPr>
        <p:blipFill>
          <a:blip r:embed="rId4"/>
          <a:stretch>
            <a:fillRect/>
          </a:stretch>
        </p:blipFill>
        <p:spPr>
          <a:xfrm>
            <a:off x="6192130" y="1661532"/>
            <a:ext cx="4161521" cy="4477448"/>
          </a:xfrm>
          <a:prstGeom prst="rect">
            <a:avLst/>
          </a:prstGeom>
        </p:spPr>
      </p:pic>
    </p:spTree>
    <p:extLst>
      <p:ext uri="{BB962C8B-B14F-4D97-AF65-F5344CB8AC3E}">
        <p14:creationId xmlns:p14="http://schemas.microsoft.com/office/powerpoint/2010/main" val="240562229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CE7C4-1F74-43D9-9401-F59D1C0CF47E}"/>
              </a:ext>
            </a:extLst>
          </p:cNvPr>
          <p:cNvSpPr>
            <a:spLocks noGrp="1"/>
          </p:cNvSpPr>
          <p:nvPr>
            <p:ph type="title"/>
          </p:nvPr>
        </p:nvSpPr>
        <p:spPr/>
        <p:txBody>
          <a:bodyPr/>
          <a:lstStyle/>
          <a:p>
            <a:r>
              <a:rPr lang="en-US" dirty="0"/>
              <a:t>Workplace Violence Coalition</a:t>
            </a:r>
          </a:p>
        </p:txBody>
      </p:sp>
      <p:sp>
        <p:nvSpPr>
          <p:cNvPr id="3" name="Content Placeholder 2">
            <a:extLst>
              <a:ext uri="{FF2B5EF4-FFF2-40B4-BE49-F238E27FC236}">
                <a16:creationId xmlns:a16="http://schemas.microsoft.com/office/drawing/2014/main" id="{8E93DF04-CC43-4BC8-B3EA-135E05EBB096}"/>
              </a:ext>
            </a:extLst>
          </p:cNvPr>
          <p:cNvSpPr>
            <a:spLocks noGrp="1"/>
          </p:cNvSpPr>
          <p:nvPr>
            <p:ph idx="1"/>
          </p:nvPr>
        </p:nvSpPr>
        <p:spPr>
          <a:xfrm>
            <a:off x="1981200" y="1676400"/>
            <a:ext cx="8153400" cy="2895600"/>
          </a:xfrm>
        </p:spPr>
        <p:txBody>
          <a:bodyPr>
            <a:normAutofit fontScale="85000" lnSpcReduction="10000"/>
          </a:bodyPr>
          <a:lstStyle/>
          <a:p>
            <a:r>
              <a:rPr lang="en-US" dirty="0"/>
              <a:t>MHA and MDH led a public-private coalition of health care stakeholders to help identify risks for violence and develop strategies to prevent workplace violence toward staff in health care settings </a:t>
            </a:r>
          </a:p>
          <a:p>
            <a:r>
              <a:rPr lang="en-US" dirty="0"/>
              <a:t>Coalition developed road map/gap analysis with resources for hospitals, long-term care facilities, clinics and other facilities</a:t>
            </a:r>
          </a:p>
        </p:txBody>
      </p:sp>
      <p:pic>
        <p:nvPicPr>
          <p:cNvPr id="5" name="Picture 4">
            <a:extLst>
              <a:ext uri="{FF2B5EF4-FFF2-40B4-BE49-F238E27FC236}">
                <a16:creationId xmlns:a16="http://schemas.microsoft.com/office/drawing/2014/main" id="{D9A76AAC-6780-4301-B0ED-DA6D26D39736}"/>
              </a:ext>
            </a:extLst>
          </p:cNvPr>
          <p:cNvPicPr>
            <a:picLocks noChangeAspect="1"/>
          </p:cNvPicPr>
          <p:nvPr/>
        </p:nvPicPr>
        <p:blipFill>
          <a:blip r:embed="rId3"/>
          <a:stretch>
            <a:fillRect/>
          </a:stretch>
        </p:blipFill>
        <p:spPr>
          <a:xfrm>
            <a:off x="2590800" y="4569262"/>
            <a:ext cx="6934200" cy="2136339"/>
          </a:xfrm>
          <a:prstGeom prst="rect">
            <a:avLst/>
          </a:prstGeom>
        </p:spPr>
      </p:pic>
    </p:spTree>
    <p:extLst>
      <p:ext uri="{BB962C8B-B14F-4D97-AF65-F5344CB8AC3E}">
        <p14:creationId xmlns:p14="http://schemas.microsoft.com/office/powerpoint/2010/main" val="407541048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DAA97-EE84-4782-A080-3FBE6113BB5F}"/>
              </a:ext>
            </a:extLst>
          </p:cNvPr>
          <p:cNvSpPr>
            <a:spLocks noGrp="1"/>
          </p:cNvSpPr>
          <p:nvPr>
            <p:ph type="title"/>
          </p:nvPr>
        </p:nvSpPr>
        <p:spPr/>
        <p:txBody>
          <a:bodyPr/>
          <a:lstStyle/>
          <a:p>
            <a:r>
              <a:rPr lang="en-US" dirty="0"/>
              <a:t>Workplace Violence Gap Analysis</a:t>
            </a:r>
          </a:p>
        </p:txBody>
      </p:sp>
      <p:sp>
        <p:nvSpPr>
          <p:cNvPr id="3" name="Content Placeholder 2">
            <a:extLst>
              <a:ext uri="{FF2B5EF4-FFF2-40B4-BE49-F238E27FC236}">
                <a16:creationId xmlns:a16="http://schemas.microsoft.com/office/drawing/2014/main" id="{457EA9B3-7119-4AF3-8C69-88D2207FF17A}"/>
              </a:ext>
            </a:extLst>
          </p:cNvPr>
          <p:cNvSpPr>
            <a:spLocks noGrp="1"/>
          </p:cNvSpPr>
          <p:nvPr>
            <p:ph idx="1"/>
          </p:nvPr>
        </p:nvSpPr>
        <p:spPr>
          <a:xfrm>
            <a:off x="1981200" y="1676400"/>
            <a:ext cx="2362201" cy="4191000"/>
          </a:xfrm>
        </p:spPr>
        <p:txBody>
          <a:bodyPr>
            <a:normAutofit fontScale="92500" lnSpcReduction="20000"/>
          </a:bodyPr>
          <a:lstStyle/>
          <a:p>
            <a:r>
              <a:rPr lang="en-US" dirty="0"/>
              <a:t>The </a:t>
            </a:r>
            <a:r>
              <a:rPr lang="en-US" dirty="0">
                <a:hlinkClick r:id="rId3"/>
              </a:rPr>
              <a:t>gap analysis</a:t>
            </a:r>
            <a:r>
              <a:rPr lang="en-US" dirty="0"/>
              <a:t> to prevent  violence in healthcare helps health care facilities meet the new mandate. </a:t>
            </a:r>
          </a:p>
          <a:p>
            <a:pPr marL="0" indent="0">
              <a:buNone/>
            </a:pPr>
            <a:endParaRPr lang="en-US" dirty="0"/>
          </a:p>
        </p:txBody>
      </p:sp>
      <p:pic>
        <p:nvPicPr>
          <p:cNvPr id="4" name="Picture 3">
            <a:extLst>
              <a:ext uri="{FF2B5EF4-FFF2-40B4-BE49-F238E27FC236}">
                <a16:creationId xmlns:a16="http://schemas.microsoft.com/office/drawing/2014/main" id="{97B15F37-631E-44E7-80C2-1B18D3E80614}"/>
              </a:ext>
            </a:extLst>
          </p:cNvPr>
          <p:cNvPicPr>
            <a:picLocks noChangeAspect="1"/>
          </p:cNvPicPr>
          <p:nvPr/>
        </p:nvPicPr>
        <p:blipFill>
          <a:blip r:embed="rId4"/>
          <a:stretch>
            <a:fillRect/>
          </a:stretch>
        </p:blipFill>
        <p:spPr>
          <a:xfrm>
            <a:off x="4572000" y="1447801"/>
            <a:ext cx="5423026" cy="5043487"/>
          </a:xfrm>
          <a:prstGeom prst="rect">
            <a:avLst/>
          </a:prstGeom>
        </p:spPr>
      </p:pic>
    </p:spTree>
    <p:extLst>
      <p:ext uri="{BB962C8B-B14F-4D97-AF65-F5344CB8AC3E}">
        <p14:creationId xmlns:p14="http://schemas.microsoft.com/office/powerpoint/2010/main" val="77718518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A136A-0174-48DB-B983-38FF06AEA642}"/>
              </a:ext>
            </a:extLst>
          </p:cNvPr>
          <p:cNvSpPr>
            <a:spLocks noGrp="1"/>
          </p:cNvSpPr>
          <p:nvPr>
            <p:ph type="title"/>
          </p:nvPr>
        </p:nvSpPr>
        <p:spPr/>
        <p:txBody>
          <a:bodyPr/>
          <a:lstStyle/>
          <a:p>
            <a:r>
              <a:rPr lang="en-US" dirty="0"/>
              <a:t>Question to consider</a:t>
            </a:r>
          </a:p>
        </p:txBody>
      </p:sp>
      <p:sp>
        <p:nvSpPr>
          <p:cNvPr id="3" name="Content Placeholder 2">
            <a:extLst>
              <a:ext uri="{FF2B5EF4-FFF2-40B4-BE49-F238E27FC236}">
                <a16:creationId xmlns:a16="http://schemas.microsoft.com/office/drawing/2014/main" id="{95EEC452-5B35-45D9-A3C7-7112760BED6B}"/>
              </a:ext>
            </a:extLst>
          </p:cNvPr>
          <p:cNvSpPr>
            <a:spLocks noGrp="1"/>
          </p:cNvSpPr>
          <p:nvPr>
            <p:ph idx="1"/>
          </p:nvPr>
        </p:nvSpPr>
        <p:spPr>
          <a:xfrm>
            <a:off x="1905000" y="1371600"/>
            <a:ext cx="8686800" cy="5334000"/>
          </a:xfrm>
        </p:spPr>
        <p:txBody>
          <a:bodyPr>
            <a:normAutofit fontScale="70000" lnSpcReduction="20000"/>
          </a:bodyPr>
          <a:lstStyle/>
          <a:p>
            <a:pPr marL="0" indent="0">
              <a:buNone/>
            </a:pPr>
            <a:r>
              <a:rPr lang="en-US" dirty="0"/>
              <a:t>Patient abandonment in active shooter situation</a:t>
            </a:r>
          </a:p>
          <a:p>
            <a:pPr marL="0" indent="0">
              <a:buNone/>
            </a:pPr>
            <a:endParaRPr lang="en-US" dirty="0"/>
          </a:p>
          <a:p>
            <a:r>
              <a:rPr lang="en-US" dirty="0"/>
              <a:t>“Healthcare professionals have a duty to care for the patients for which they are responsible. Since incidents such as an active shooter scenario are highly dynamic, some ethical decisions may need to be made to ensure the least loss of life possible. Every reasonable attempt to continue caring for patients must be made, but in the event this becomes impossible without putting others at risk for loss of life, certain decisions must be made.” </a:t>
            </a:r>
            <a:r>
              <a:rPr lang="en-US" sz="2500" i="1" dirty="0"/>
              <a:t>(Active Shooter Planning and Response, 2017 developed by the Healthcare and Public Health Sector Coordinating Council)</a:t>
            </a:r>
          </a:p>
          <a:p>
            <a:pPr lvl="1"/>
            <a:endParaRPr lang="en-US" dirty="0"/>
          </a:p>
          <a:p>
            <a:r>
              <a:rPr lang="en-US" dirty="0"/>
              <a:t>The MN Board of Nursing has not taken a specific position regarding abandonment, particularly in the event of an active shooter. The Board takes into consideration all of the circumstances surrounding a reported incident. The Board would consider standards of practice and codes of ethics in evaluating a report of abandonment. </a:t>
            </a:r>
          </a:p>
          <a:p>
            <a:pPr lvl="1"/>
            <a:endParaRPr lang="en-US" dirty="0"/>
          </a:p>
          <a:p>
            <a:endParaRPr lang="en-US" dirty="0"/>
          </a:p>
          <a:p>
            <a:pPr marL="0" indent="0">
              <a:buNone/>
            </a:pPr>
            <a:endParaRPr lang="en-US" dirty="0"/>
          </a:p>
        </p:txBody>
      </p:sp>
    </p:spTree>
    <p:extLst>
      <p:ext uri="{BB962C8B-B14F-4D97-AF65-F5344CB8AC3E}">
        <p14:creationId xmlns:p14="http://schemas.microsoft.com/office/powerpoint/2010/main" val="84229987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76200"/>
            <a:ext cx="8229600" cy="990600"/>
          </a:xfrm>
        </p:spPr>
        <p:txBody>
          <a:bodyPr>
            <a:normAutofit fontScale="90000"/>
          </a:bodyPr>
          <a:lstStyle/>
          <a:p>
            <a:r>
              <a:rPr lang="en-US" dirty="0"/>
              <a:t>Intersection between Health Care and Law Enforcement (HCLE)</a:t>
            </a:r>
          </a:p>
        </p:txBody>
      </p:sp>
      <p:graphicFrame>
        <p:nvGraphicFramePr>
          <p:cNvPr id="4" name="Diagram 3">
            <a:extLst>
              <a:ext uri="{FF2B5EF4-FFF2-40B4-BE49-F238E27FC236}">
                <a16:creationId xmlns:a16="http://schemas.microsoft.com/office/drawing/2014/main" id="{C92E3A22-FC6E-484B-9195-1871C1274547}"/>
              </a:ext>
            </a:extLst>
          </p:cNvPr>
          <p:cNvGraphicFramePr/>
          <p:nvPr>
            <p:extLst/>
          </p:nvPr>
        </p:nvGraphicFramePr>
        <p:xfrm>
          <a:off x="1790700" y="1066800"/>
          <a:ext cx="8610600"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C6C52633-3D22-4DB5-9B68-B1541BB2440C}"/>
              </a:ext>
            </a:extLst>
          </p:cNvPr>
          <p:cNvSpPr txBox="1"/>
          <p:nvPr/>
        </p:nvSpPr>
        <p:spPr>
          <a:xfrm>
            <a:off x="3505200" y="1295401"/>
            <a:ext cx="5334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a:ea typeface="+mn-ea"/>
                <a:cs typeface="+mn-cs"/>
              </a:rPr>
              <a:t>HCLE Coalition Conveners</a:t>
            </a:r>
          </a:p>
        </p:txBody>
      </p:sp>
    </p:spTree>
    <p:extLst>
      <p:ext uri="{BB962C8B-B14F-4D97-AF65-F5344CB8AC3E}">
        <p14:creationId xmlns:p14="http://schemas.microsoft.com/office/powerpoint/2010/main" val="236024951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112A1-1713-403E-99EB-58C9618D367B}"/>
              </a:ext>
            </a:extLst>
          </p:cNvPr>
          <p:cNvSpPr>
            <a:spLocks noGrp="1"/>
          </p:cNvSpPr>
          <p:nvPr>
            <p:ph type="title"/>
          </p:nvPr>
        </p:nvSpPr>
        <p:spPr/>
        <p:txBody>
          <a:bodyPr/>
          <a:lstStyle/>
          <a:p>
            <a:r>
              <a:rPr lang="en-US" dirty="0"/>
              <a:t>Why?</a:t>
            </a:r>
          </a:p>
        </p:txBody>
      </p:sp>
      <p:graphicFrame>
        <p:nvGraphicFramePr>
          <p:cNvPr id="7" name="Diagram 6">
            <a:extLst>
              <a:ext uri="{FF2B5EF4-FFF2-40B4-BE49-F238E27FC236}">
                <a16:creationId xmlns:a16="http://schemas.microsoft.com/office/drawing/2014/main" id="{86C35AD2-97A3-4C87-B865-4CCF5222C00E}"/>
              </a:ext>
            </a:extLst>
          </p:cNvPr>
          <p:cNvGraphicFramePr/>
          <p:nvPr>
            <p:extLst>
              <p:ext uri="{D42A27DB-BD31-4B8C-83A1-F6EECF244321}">
                <p14:modId xmlns:p14="http://schemas.microsoft.com/office/powerpoint/2010/main" val="3106939702"/>
              </p:ext>
            </p:extLst>
          </p:nvPr>
        </p:nvGraphicFramePr>
        <p:xfrm>
          <a:off x="1940329" y="1148542"/>
          <a:ext cx="8610600"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631324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MHA 2016 New Brand">
      <a:dk1>
        <a:srgbClr val="011546"/>
      </a:dk1>
      <a:lt1>
        <a:sysClr val="window" lastClr="FFFFFF"/>
      </a:lt1>
      <a:dk2>
        <a:srgbClr val="011547"/>
      </a:dk2>
      <a:lt2>
        <a:srgbClr val="BED5DD"/>
      </a:lt2>
      <a:accent1>
        <a:srgbClr val="0F6BA4"/>
      </a:accent1>
      <a:accent2>
        <a:srgbClr val="BD3817"/>
      </a:accent2>
      <a:accent3>
        <a:srgbClr val="FBAA12"/>
      </a:accent3>
      <a:accent4>
        <a:srgbClr val="007581"/>
      </a:accent4>
      <a:accent5>
        <a:srgbClr val="7FC200"/>
      </a:accent5>
      <a:accent6>
        <a:srgbClr val="F68A21"/>
      </a:accent6>
      <a:hlink>
        <a:srgbClr val="004886"/>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_MHA Template Presentation ADDYOUROWNPHOTO">
  <a:themeElements>
    <a:clrScheme name="MHA Colors">
      <a:dk1>
        <a:srgbClr val="000000"/>
      </a:dk1>
      <a:lt1>
        <a:srgbClr val="FFFFFF"/>
      </a:lt1>
      <a:dk2>
        <a:srgbClr val="0A5283"/>
      </a:dk2>
      <a:lt2>
        <a:srgbClr val="FFFFFF"/>
      </a:lt2>
      <a:accent1>
        <a:srgbClr val="2F8C6B"/>
      </a:accent1>
      <a:accent2>
        <a:srgbClr val="0A5283"/>
      </a:accent2>
      <a:accent3>
        <a:srgbClr val="86A454"/>
      </a:accent3>
      <a:accent4>
        <a:srgbClr val="95774C"/>
      </a:accent4>
      <a:accent5>
        <a:srgbClr val="A23A5F"/>
      </a:accent5>
      <a:accent6>
        <a:srgbClr val="0288C6"/>
      </a:accent6>
      <a:hlink>
        <a:srgbClr val="D17C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C2DA6128-74D4-4719-B04B-1024708F465A}" vid="{FFB6E930-20A9-4039-BF43-E263E86B5F0C}"/>
    </a:ext>
  </a:extLst>
</a:theme>
</file>

<file path=ppt/theme/theme5.xml><?xml version="1.0" encoding="utf-8"?>
<a:theme xmlns:a="http://schemas.openxmlformats.org/drawingml/2006/main" name="HRETbrandPower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WHA Ppt Template 201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Facet">
  <a:themeElements>
    <a:clrScheme name="Custom 7">
      <a:dk1>
        <a:sysClr val="windowText" lastClr="000000"/>
      </a:dk1>
      <a:lt1>
        <a:sysClr val="window" lastClr="FFFFFF"/>
      </a:lt1>
      <a:dk2>
        <a:srgbClr val="335B74"/>
      </a:dk2>
      <a:lt2>
        <a:srgbClr val="DFE3E5"/>
      </a:lt2>
      <a:accent1>
        <a:srgbClr val="0072BC"/>
      </a:accent1>
      <a:accent2>
        <a:srgbClr val="2683C6"/>
      </a:accent2>
      <a:accent3>
        <a:srgbClr val="27CED7"/>
      </a:accent3>
      <a:accent4>
        <a:srgbClr val="42BA97"/>
      </a:accent4>
      <a:accent5>
        <a:srgbClr val="3E8853"/>
      </a:accent5>
      <a:accent6>
        <a:srgbClr val="62A39F"/>
      </a:accent6>
      <a:hlink>
        <a:srgbClr val="0072BC"/>
      </a:hlink>
      <a:folHlink>
        <a:srgbClr val="B26B02"/>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HAP-PPT Template2" id="{C5B03673-5471-4951-BAE9-34FD58398D44}" vid="{CAC5186F-DACD-401B-9DC7-8974E385C42F}"/>
    </a:ext>
  </a:ext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E2F53471BB28F498C50EC22C0F0AEAF" ma:contentTypeVersion="10" ma:contentTypeDescription="Create a new document." ma:contentTypeScope="" ma:versionID="41b5759b22582796362d999ebf76969d">
  <xsd:schema xmlns:xsd="http://www.w3.org/2001/XMLSchema" xmlns:xs="http://www.w3.org/2001/XMLSchema" xmlns:p="http://schemas.microsoft.com/office/2006/metadata/properties" xmlns:ns2="b7d17d27-7c21-46f2-8ebc-a4358db84241" xmlns:ns3="deccb816-d66d-47c5-841d-d9f75db01861" targetNamespace="http://schemas.microsoft.com/office/2006/metadata/properties" ma:root="true" ma:fieldsID="4061292e1d310fc0fca35a8a783acf4a" ns2:_="" ns3:_="">
    <xsd:import namespace="b7d17d27-7c21-46f2-8ebc-a4358db84241"/>
    <xsd:import namespace="deccb816-d66d-47c5-841d-d9f75db0186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_Flow_SignoffStatus" minOccurs="0"/>
                <xsd:element ref="ns3:MediaServiceEventHashCode" minOccurs="0"/>
                <xsd:element ref="ns3: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d17d27-7c21-46f2-8ebc-a4358db84241"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eccb816-d66d-47c5-841d-d9f75db01861"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_Flow_SignoffStatus" ma:index="15" nillable="true" ma:displayName="Sign-off status" ma:internalName="_x0024_Resources_x003a_core_x002c_Signoff_Status_x003b_">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Flow_SignoffStatus xmlns="deccb816-d66d-47c5-841d-d9f75db01861" xsi:nil="true"/>
  </documentManagement>
</p:properties>
</file>

<file path=customXml/itemProps1.xml><?xml version="1.0" encoding="utf-8"?>
<ds:datastoreItem xmlns:ds="http://schemas.openxmlformats.org/officeDocument/2006/customXml" ds:itemID="{16566FD7-1BDE-4A4A-A3F1-4681DB97E66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7d17d27-7c21-46f2-8ebc-a4358db84241"/>
    <ds:schemaRef ds:uri="deccb816-d66d-47c5-841d-d9f75db0186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7EE2EAD-D6B7-4472-B31A-DA481FE2D60A}">
  <ds:schemaRefs>
    <ds:schemaRef ds:uri="http://schemas.microsoft.com/sharepoint/v3/contenttype/forms"/>
  </ds:schemaRefs>
</ds:datastoreItem>
</file>

<file path=customXml/itemProps3.xml><?xml version="1.0" encoding="utf-8"?>
<ds:datastoreItem xmlns:ds="http://schemas.openxmlformats.org/officeDocument/2006/customXml" ds:itemID="{3661CE54-71DC-4C9B-A15B-1145989EA7CE}">
  <ds:schemaRefs>
    <ds:schemaRef ds:uri="http://purl.org/dc/term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deccb816-d66d-47c5-841d-d9f75db01861"/>
    <ds:schemaRef ds:uri="b7d17d27-7c21-46f2-8ebc-a4358db84241"/>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1963</TotalTime>
  <Words>21303</Words>
  <Application>Microsoft Office PowerPoint</Application>
  <PresentationFormat>Widescreen</PresentationFormat>
  <Paragraphs>2780</Paragraphs>
  <Slides>225</Slides>
  <Notes>141</Notes>
  <HiddenSlides>18</HiddenSlides>
  <MMClips>0</MMClips>
  <ScaleCrop>false</ScaleCrop>
  <HeadingPairs>
    <vt:vector size="6" baseType="variant">
      <vt:variant>
        <vt:lpstr>Fonts Used</vt:lpstr>
      </vt:variant>
      <vt:variant>
        <vt:i4>18</vt:i4>
      </vt:variant>
      <vt:variant>
        <vt:lpstr>Theme</vt:lpstr>
      </vt:variant>
      <vt:variant>
        <vt:i4>10</vt:i4>
      </vt:variant>
      <vt:variant>
        <vt:lpstr>Slide Titles</vt:lpstr>
      </vt:variant>
      <vt:variant>
        <vt:i4>225</vt:i4>
      </vt:variant>
    </vt:vector>
  </HeadingPairs>
  <TitlesOfParts>
    <vt:vector size="253" baseType="lpstr">
      <vt:lpstr>Arial</vt:lpstr>
      <vt:lpstr>Arial</vt:lpstr>
      <vt:lpstr>Arial Narrow</vt:lpstr>
      <vt:lpstr>Calibri</vt:lpstr>
      <vt:lpstr>Calibri Light</vt:lpstr>
      <vt:lpstr>Cambria</vt:lpstr>
      <vt:lpstr>Courier New</vt:lpstr>
      <vt:lpstr>Freight Big</vt:lpstr>
      <vt:lpstr>Goudy</vt:lpstr>
      <vt:lpstr>LyonDisplay-Black</vt:lpstr>
      <vt:lpstr>PostoniWide</vt:lpstr>
      <vt:lpstr>Tahoma</vt:lpstr>
      <vt:lpstr>Times</vt:lpstr>
      <vt:lpstr>Times New Roman</vt:lpstr>
      <vt:lpstr>Trebuchet MS</vt:lpstr>
      <vt:lpstr>Verdana</vt:lpstr>
      <vt:lpstr>Wingdings</vt:lpstr>
      <vt:lpstr>Wingdings 3</vt:lpstr>
      <vt:lpstr>Office Theme</vt:lpstr>
      <vt:lpstr>1_Office Theme</vt:lpstr>
      <vt:lpstr>2_Office Theme</vt:lpstr>
      <vt:lpstr>_MHA Template Presentation ADDYOUROWNPHOTO</vt:lpstr>
      <vt:lpstr>HRETbrandPowerPoint</vt:lpstr>
      <vt:lpstr>WHA Ppt Template 2012</vt:lpstr>
      <vt:lpstr>3_Office Theme</vt:lpstr>
      <vt:lpstr>Facet</vt:lpstr>
      <vt:lpstr>4_Office Theme</vt:lpstr>
      <vt:lpstr>5_Office Theme</vt:lpstr>
      <vt:lpstr>PowerPoint Presentation</vt:lpstr>
      <vt:lpstr>Administration</vt:lpstr>
      <vt:lpstr>Round Robin Project Discussion</vt:lpstr>
      <vt:lpstr>PowerPoint Presentation</vt:lpstr>
      <vt:lpstr>Round Robin Project Discussion</vt:lpstr>
      <vt:lpstr>Administrative Wrap-Up</vt:lpstr>
      <vt:lpstr>Welcome – Day 2</vt:lpstr>
      <vt:lpstr>President’s Welcome</vt:lpstr>
      <vt:lpstr>AHA Regulatory Update</vt:lpstr>
      <vt:lpstr>Federal Regulatory Update</vt:lpstr>
      <vt:lpstr>Agenda</vt:lpstr>
      <vt:lpstr>Welcome to the Nation’s Capital</vt:lpstr>
      <vt:lpstr>2018 Election: Predictions</vt:lpstr>
      <vt:lpstr>2018 Election: Predictions</vt:lpstr>
      <vt:lpstr>Individual Market Developments</vt:lpstr>
      <vt:lpstr>Progress on Regulatory Relief</vt:lpstr>
      <vt:lpstr>Reducing Burden: Potential Progress</vt:lpstr>
      <vt:lpstr>Calendar Year (CY) Proposed Rules</vt:lpstr>
      <vt:lpstr>Reducing Burden: Proposals &amp;  Progress</vt:lpstr>
      <vt:lpstr>CMS’s Meaningful Measures Initiative</vt:lpstr>
      <vt:lpstr>Progress on “Measures that Matter”</vt:lpstr>
      <vt:lpstr>Updates to Measure Removal Factors</vt:lpstr>
      <vt:lpstr>OQR: Measures Proposed for Removal</vt:lpstr>
      <vt:lpstr>Measures Proposed for Removal, cont.</vt:lpstr>
      <vt:lpstr>ASCQR: Measures Proposed for Removal</vt:lpstr>
      <vt:lpstr>HH Proposed Rule: Measures for Removal</vt:lpstr>
      <vt:lpstr>HH VBP: New Composite Measures</vt:lpstr>
      <vt:lpstr>PowerPoint Presentation</vt:lpstr>
      <vt:lpstr>Where are we on MACRA Quality Payment Program?</vt:lpstr>
      <vt:lpstr>2019 QPP Proposals – Key Takeaways</vt:lpstr>
      <vt:lpstr>IPPS: Impact of CMS Meaningful Measure Policies</vt:lpstr>
      <vt:lpstr>Hospital VBP</vt:lpstr>
      <vt:lpstr>Hospital Readmissions Reduction Program</vt:lpstr>
      <vt:lpstr>Hospital Readmissions Reduction Program</vt:lpstr>
      <vt:lpstr>Readmissions Socioeconomic Adjustment</vt:lpstr>
      <vt:lpstr>HAC Reduction Program</vt:lpstr>
      <vt:lpstr>HACs: Current Scoring Approach</vt:lpstr>
      <vt:lpstr>HACs: New Scoring Approach (Starting FY 2020)</vt:lpstr>
      <vt:lpstr>Inpatient Psych Quality Reporting Program: FY2020</vt:lpstr>
      <vt:lpstr>IPFQR: Developing New Measures</vt:lpstr>
      <vt:lpstr>IQR eCQM Reporting Changes for FY 2021</vt:lpstr>
      <vt:lpstr>Promoting Interoperability  Programs (aka Meaningful Use)</vt:lpstr>
      <vt:lpstr>IQR HCAHPS Pain Questions</vt:lpstr>
      <vt:lpstr>CAHPS Survey Developments</vt:lpstr>
      <vt:lpstr>AOs: Proposed Requirements (HH P Rule)</vt:lpstr>
      <vt:lpstr>TJC Study on Patient Suicide</vt:lpstr>
      <vt:lpstr>Mismatch of Prevalence and Access</vt:lpstr>
      <vt:lpstr>Multiple Barriers to Access</vt:lpstr>
      <vt:lpstr>Reimbursement &amp; Parity Enforcement</vt:lpstr>
      <vt:lpstr>Resource Shortages</vt:lpstr>
      <vt:lpstr>Treatment &amp; Quality</vt:lpstr>
      <vt:lpstr>Overarching Issues</vt:lpstr>
      <vt:lpstr>Extra-hospital Issues</vt:lpstr>
      <vt:lpstr>Opioid Action in Congress</vt:lpstr>
      <vt:lpstr>42 CFR Part 2 Reform</vt:lpstr>
      <vt:lpstr>More Federal Efforts on Opioids</vt:lpstr>
      <vt:lpstr>Addiction Recovery Medical Home APM</vt:lpstr>
      <vt:lpstr>PowerPoint Presentation</vt:lpstr>
      <vt:lpstr>PowerPoint Presentation</vt:lpstr>
      <vt:lpstr>Cornerstones of Rural Communities</vt:lpstr>
      <vt:lpstr>Facing Difficult Decisions</vt:lpstr>
      <vt:lpstr>What are the challenges?</vt:lpstr>
      <vt:lpstr>AHA Leadership and Member Engagement</vt:lpstr>
      <vt:lpstr>Increasing Visibility of Rural Issues </vt:lpstr>
      <vt:lpstr>Federal Advocacy</vt:lpstr>
      <vt:lpstr>AHA’s Quality TrendWatch</vt:lpstr>
      <vt:lpstr>LOOKING AHEAD</vt:lpstr>
      <vt:lpstr>PowerPoint Presentation</vt:lpstr>
      <vt:lpstr>AHA Regulatory Update</vt:lpstr>
      <vt:lpstr>NQIIC Primer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has already happened?</vt:lpstr>
      <vt:lpstr>PowerPoint Presentation</vt:lpstr>
      <vt:lpstr>NQIIC Primer</vt:lpstr>
      <vt:lpstr>NQIIC</vt:lpstr>
      <vt:lpstr>NQIIC</vt:lpstr>
      <vt:lpstr>Focus of new task orders</vt:lpstr>
      <vt:lpstr>Priorities</vt:lpstr>
      <vt:lpstr>Cross-cutting aims</vt:lpstr>
      <vt:lpstr>Awardees</vt:lpstr>
      <vt:lpstr>New awards</vt:lpstr>
      <vt:lpstr>Existing contracts</vt:lpstr>
      <vt:lpstr>PowerPoint Presentation</vt:lpstr>
      <vt:lpstr>Hospital Violence   Sex Trafficking, Workforce Quality &amp; Safety for Nurses</vt:lpstr>
      <vt:lpstr>Workplace Violence - Sex Trafficking,  Workforce Quality &amp; Safety for Nurses</vt:lpstr>
      <vt:lpstr>Workplace Violence</vt:lpstr>
      <vt:lpstr>Minnesota Hospital Association: Workplace Violence Prevention</vt:lpstr>
      <vt:lpstr>Violence Against Health Care Workers</vt:lpstr>
      <vt:lpstr>Workplace Violence Coalition</vt:lpstr>
      <vt:lpstr>Workplace Violence Gap Analysis</vt:lpstr>
      <vt:lpstr>Question to consider</vt:lpstr>
      <vt:lpstr>Intersection between Health Care and Law Enforcement (HCLE)</vt:lpstr>
      <vt:lpstr>Why?</vt:lpstr>
      <vt:lpstr>HCLE Coalition Charge</vt:lpstr>
      <vt:lpstr>New HCLE Road Map</vt:lpstr>
      <vt:lpstr>PowerPoint Presentation</vt:lpstr>
      <vt:lpstr>Dissemination Progress</vt:lpstr>
      <vt:lpstr>Key take-aways</vt:lpstr>
      <vt:lpstr>MHA Workplace Safety &amp; Violence Prevention Efforts </vt:lpstr>
      <vt:lpstr>MA Workplace Violence Legislation</vt:lpstr>
      <vt:lpstr>MHA Workplace Safety &amp; Violence Prevention Efforts</vt:lpstr>
      <vt:lpstr>MHA Workgroups</vt:lpstr>
      <vt:lpstr>Workplace Safety &amp; Violence Prevention Workgroup</vt:lpstr>
      <vt:lpstr>WSVP Workgroup:  Areas of Focus </vt:lpstr>
      <vt:lpstr>MHA Survey of Workforce Safety and Violence Prevention Policies</vt:lpstr>
      <vt:lpstr>MHA Survey of Workforce Safety and Violence Prevention Policies </vt:lpstr>
      <vt:lpstr>Outline for Statewide Recommendations from Workgroup’s July 2018 Member Survey </vt:lpstr>
      <vt:lpstr>Promoting Employee Wellbeing Committee</vt:lpstr>
      <vt:lpstr>Promoting Employee Wellbeing Committee</vt:lpstr>
      <vt:lpstr>Employee Wellbeing Committee Survey</vt:lpstr>
      <vt:lpstr>Employee Wellbeing Committee Survey Results</vt:lpstr>
      <vt:lpstr>Employee Wellbeing Committee Survey Results</vt:lpstr>
      <vt:lpstr>Employee Wellbeing Committee Survey Results</vt:lpstr>
      <vt:lpstr>Promoting Employee Wellbeing Committee</vt:lpstr>
      <vt:lpstr>Caring for the Caregiver – Next Steps</vt:lpstr>
      <vt:lpstr>MMS MHA Task Force  on Physician Burnout </vt:lpstr>
      <vt:lpstr>9 Organizational Strategies to Promote Engagement and Reduce Burnout</vt:lpstr>
      <vt:lpstr>PowerPoint Presentation</vt:lpstr>
      <vt:lpstr>PowerPoint Presentation</vt:lpstr>
      <vt:lpstr>MHA’s Healthcare Safety Summit - December 4, 2018</vt:lpstr>
      <vt:lpstr>MHA Councils</vt:lpstr>
      <vt:lpstr>Resources </vt:lpstr>
      <vt:lpstr>Human Trafficking</vt:lpstr>
      <vt:lpstr>PowerPoint Presentation</vt:lpstr>
      <vt:lpstr>What is Human Trafficking?</vt:lpstr>
      <vt:lpstr>ICD-10-CM Codes for Human Trafficking Abuse</vt:lpstr>
      <vt:lpstr>Human Trafficking</vt:lpstr>
      <vt:lpstr>Human Trafficking</vt:lpstr>
      <vt:lpstr>24/7 National Human Trafficking Hotline and  BeFree Textline  (www.PolarisProject.org) </vt:lpstr>
      <vt:lpstr>HEAL Trafficking  (healtrafficking.org)</vt:lpstr>
      <vt:lpstr>HEAL Trafficking  (healtrafficking.org)</vt:lpstr>
      <vt:lpstr>Workforce Quality &amp; Safety for Nurses - Discussion</vt:lpstr>
      <vt:lpstr>Thank you!</vt:lpstr>
      <vt:lpstr>Social Determinants &amp; Z Codes</vt:lpstr>
      <vt:lpstr> Disparities and Z-Code Analysis</vt:lpstr>
      <vt:lpstr>Overview</vt:lpstr>
      <vt:lpstr>PowerPoint Presentation</vt:lpstr>
      <vt:lpstr>PowerPoint Presentation</vt:lpstr>
      <vt:lpstr>PowerPoint Presentation</vt:lpstr>
      <vt:lpstr>PowerPoint Presentation</vt:lpstr>
      <vt:lpstr>PowerPoint Presentation</vt:lpstr>
      <vt:lpstr>PowerPoint Presentation</vt:lpstr>
      <vt:lpstr>High Reliability Organizations</vt:lpstr>
      <vt:lpstr>Sepsis</vt:lpstr>
      <vt:lpstr>Sepsis</vt:lpstr>
      <vt:lpstr>Sepsis – Magnitude of the Issue</vt:lpstr>
      <vt:lpstr>Sepsis Core Measure</vt:lpstr>
      <vt:lpstr>Sepsis</vt:lpstr>
      <vt:lpstr>Sepsis Mortality Reduction - Inpatient</vt:lpstr>
      <vt:lpstr>How did they do it?</vt:lpstr>
      <vt:lpstr>Multiple Interventions</vt:lpstr>
      <vt:lpstr>Strategies That Make a Difference</vt:lpstr>
      <vt:lpstr>What’s working in your state?</vt:lpstr>
      <vt:lpstr>Administrative Wrap Up</vt:lpstr>
      <vt:lpstr>Welcome – Day 3</vt:lpstr>
      <vt:lpstr>Brainstorming the Future of A2Q</vt:lpstr>
      <vt:lpstr>A2Q – Structure and Leadership </vt:lpstr>
      <vt:lpstr>Framing – We Own A2Q</vt:lpstr>
      <vt:lpstr>Are we okay? </vt:lpstr>
      <vt:lpstr>A2IRNET model</vt:lpstr>
      <vt:lpstr>Jim’s Suggestion</vt:lpstr>
      <vt:lpstr>Discussion and Choices…..</vt:lpstr>
      <vt:lpstr>PowerPoint Presentation</vt:lpstr>
      <vt:lpstr>Association Transformation</vt:lpstr>
      <vt:lpstr>PowerPoint Presentation</vt:lpstr>
      <vt:lpstr>Needs, Wants, Desires</vt:lpstr>
      <vt:lpstr>Outcome</vt:lpstr>
      <vt:lpstr>PowerPoint Presentation</vt:lpstr>
      <vt:lpstr>Outline of Transformation Team hospital visit</vt:lpstr>
      <vt:lpstr>PowerPoint Presentation</vt:lpstr>
      <vt:lpstr>PowerPoint Presentation</vt:lpstr>
      <vt:lpstr>PowerPoint Presentation</vt:lpstr>
      <vt:lpstr>PowerPoint Presentation</vt:lpstr>
      <vt:lpstr>PowerPoint Presentation</vt:lpstr>
      <vt:lpstr>PowerPoint Presentation</vt:lpstr>
      <vt:lpstr>Collective Impact </vt:lpstr>
      <vt:lpstr>By The Numbers Plus</vt:lpstr>
      <vt:lpstr>PowerPoint Presentation</vt:lpstr>
      <vt:lpstr>Behavioral Health</vt:lpstr>
      <vt:lpstr>Mental and Behavioral Health</vt:lpstr>
      <vt:lpstr>Agenda</vt:lpstr>
      <vt:lpstr>Approach</vt:lpstr>
      <vt:lpstr>MBH Committee</vt:lpstr>
      <vt:lpstr>Mental and Behavioral Health Committee subgroup</vt:lpstr>
      <vt:lpstr>MN MH Access Website</vt:lpstr>
      <vt:lpstr>MN MH Access Website</vt:lpstr>
      <vt:lpstr>MN MH Access Website</vt:lpstr>
      <vt:lpstr>PowerPoint Presentation</vt:lpstr>
      <vt:lpstr>PowerPoint Presentation</vt:lpstr>
      <vt:lpstr>Mental and Behavioral Health Committee subgroup</vt:lpstr>
      <vt:lpstr>Partnership with CCBHCs</vt:lpstr>
      <vt:lpstr>Mental and Behavioral Health Committee subgroup</vt:lpstr>
      <vt:lpstr>PowerPoint Presentation</vt:lpstr>
      <vt:lpstr>Mental and Behavioral Health Committee subgroup</vt:lpstr>
      <vt:lpstr>PowerPoint Presentation</vt:lpstr>
      <vt:lpstr>Mental and Behavioral Health Committee subgroup</vt:lpstr>
      <vt:lpstr>Best Practices</vt:lpstr>
      <vt:lpstr>Potentially Avoidable Days</vt:lpstr>
      <vt:lpstr>Potentially Avoidable Days Study</vt:lpstr>
      <vt:lpstr>Potentially Avoidable Days Study</vt:lpstr>
      <vt:lpstr>PAD Study Participating Hospitals</vt:lpstr>
      <vt:lpstr>Systems Improvement Agreement</vt:lpstr>
      <vt:lpstr>Systems Improvement Agreement</vt:lpstr>
      <vt:lpstr>Systems Improvement Agreement</vt:lpstr>
      <vt:lpstr>Asset Mapping</vt:lpstr>
      <vt:lpstr>PowerPoint Presentation</vt:lpstr>
      <vt:lpstr>Opioids Again!</vt:lpstr>
      <vt:lpstr>Marijuana and Hospitals</vt:lpstr>
      <vt:lpstr>PowerPoint Presentation</vt:lpstr>
      <vt:lpstr>MJ Dictionary</vt:lpstr>
      <vt:lpstr>Marijuana Legislation</vt:lpstr>
      <vt:lpstr>Colorado Law: 21-year-olds</vt:lpstr>
      <vt:lpstr>Colorado Law: Recreational Basics</vt:lpstr>
      <vt:lpstr>Colorado Law: Recreational Basics</vt:lpstr>
      <vt:lpstr>What has this meant to Colorado?</vt:lpstr>
      <vt:lpstr>Lessons Learned – Hospitals</vt:lpstr>
      <vt:lpstr>Lessons Learned – Education </vt:lpstr>
      <vt:lpstr>Lessons Learned – Resource Materials</vt:lpstr>
      <vt:lpstr>Adjourn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Dawn Zumbahlen</dc:creator>
  <cp:lastModifiedBy>John Savage</cp:lastModifiedBy>
  <cp:revision>12</cp:revision>
  <cp:lastPrinted>2018-10-03T14:28:44Z</cp:lastPrinted>
  <dcterms:created xsi:type="dcterms:W3CDTF">2018-01-23T20:20:41Z</dcterms:created>
  <dcterms:modified xsi:type="dcterms:W3CDTF">2018-10-05T13:05:30Z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0x010100DE2F53471BB28F498C50EC22C0F0AEAF</vt:lpwstr>
  </property>
</Properties>
</file>