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5"/>
  </p:notesMasterIdLst>
  <p:handoutMasterIdLst>
    <p:handoutMasterId r:id="rId16"/>
  </p:handoutMasterIdLst>
  <p:sldIdLst>
    <p:sldId id="1519" r:id="rId6"/>
    <p:sldId id="1520" r:id="rId7"/>
    <p:sldId id="1524" r:id="rId8"/>
    <p:sldId id="1515" r:id="rId9"/>
    <p:sldId id="1523" r:id="rId10"/>
    <p:sldId id="1525" r:id="rId11"/>
    <p:sldId id="1527" r:id="rId12"/>
    <p:sldId id="1521" r:id="rId13"/>
    <p:sldId id="1526" r:id="rId14"/>
  </p:sldIdLst>
  <p:sldSz cx="9144000" cy="6858000" type="screen4x3"/>
  <p:notesSz cx="7010400" cy="9236075"/>
  <p:custDataLst>
    <p:tags r:id="rId1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iger, Jordan" initials="SJ" lastIdx="1" clrIdx="0">
    <p:extLst>
      <p:ext uri="{19B8F6BF-5375-455C-9EA6-DF929625EA0E}">
        <p15:presenceInfo xmlns:p15="http://schemas.microsoft.com/office/powerpoint/2012/main" userId="S-1-5-21-921608389-1917390104-3615547825-16696" providerId="AD"/>
      </p:ext>
    </p:extLst>
  </p:cmAuthor>
  <p:cmAuthor id="2" name="Coulombe, Charisse" initials="CC" lastIdx="1" clrIdx="1">
    <p:extLst>
      <p:ext uri="{19B8F6BF-5375-455C-9EA6-DF929625EA0E}">
        <p15:presenceInfo xmlns:p15="http://schemas.microsoft.com/office/powerpoint/2012/main" userId="S-1-5-21-921608389-1917390104-3615547825-10729" providerId="AD"/>
      </p:ext>
    </p:extLst>
  </p:cmAuthor>
  <p:cmAuthor id="3" name="Lesher, Mariana" initials="LM" lastIdx="2" clrIdx="2">
    <p:extLst>
      <p:ext uri="{19B8F6BF-5375-455C-9EA6-DF929625EA0E}">
        <p15:presenceInfo xmlns:p15="http://schemas.microsoft.com/office/powerpoint/2012/main" userId="S-1-5-21-921608389-1917390104-3615547825-6994" providerId="AD"/>
      </p:ext>
    </p:extLst>
  </p:cmAuthor>
  <p:cmAuthor id="4" name="Bender, Mallory" initials="BM" lastIdx="1" clrIdx="3">
    <p:extLst>
      <p:ext uri="{19B8F6BF-5375-455C-9EA6-DF929625EA0E}">
        <p15:presenceInfo xmlns:p15="http://schemas.microsoft.com/office/powerpoint/2012/main" userId="S-1-5-21-921608389-1917390104-3615547825-15951" providerId="AD"/>
      </p:ext>
    </p:extLst>
  </p:cmAuthor>
  <p:cmAuthor id="5" name="Shojaat, Shereen" initials="SS" lastIdx="1" clrIdx="4">
    <p:extLst>
      <p:ext uri="{19B8F6BF-5375-455C-9EA6-DF929625EA0E}">
        <p15:presenceInfo xmlns:p15="http://schemas.microsoft.com/office/powerpoint/2012/main" userId="S-1-5-21-921608389-1917390104-3615547825-12591" providerId="AD"/>
      </p:ext>
    </p:extLst>
  </p:cmAuthor>
  <p:cmAuthor id="6" name="Craig, Erin" initials="CE" lastIdx="4" clrIdx="5">
    <p:extLst>
      <p:ext uri="{19B8F6BF-5375-455C-9EA6-DF929625EA0E}">
        <p15:presenceInfo xmlns:p15="http://schemas.microsoft.com/office/powerpoint/2012/main" userId="S-1-5-21-921608389-1917390104-3615547825-10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C"/>
    <a:srgbClr val="043773"/>
    <a:srgbClr val="FFFF99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7F5CB-8A4E-491C-8592-73BA7AE81614}" v="129" dt="2018-08-06T17:24:11.516"/>
    <p1510:client id="{670FC7BF-0E20-497E-B53A-CA353DA61937}" v="3" dt="2018-08-07T18:33:14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7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99182-CD51-43F9-A25B-D30C8499605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9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9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4EA0C-4A4E-4D66-9BF2-E5DA96CD4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73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C62DF2-C6D1-44A7-A585-5C41788DA9B2}" type="datetimeFigureOut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EAD63A-758D-438D-8CA4-0C5C8F536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583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251325" y="6354763"/>
            <a:ext cx="647700" cy="347662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296A9D-8991-455D-A63B-9473FB611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58"/>
            <a:ext cx="8229600" cy="845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121158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05500" y="6365875"/>
            <a:ext cx="21256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8938" y="6356350"/>
            <a:ext cx="769937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C52000-3D82-4E4B-97BC-5DFE0300F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91540"/>
            <a:ext cx="2057400" cy="52346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91540"/>
            <a:ext cx="6019800" cy="52346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467350" y="6281738"/>
            <a:ext cx="20193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67200" y="6280150"/>
            <a:ext cx="579438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1ED449-5207-472F-B50A-EA496E883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2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98"/>
            <a:ext cx="8229600" cy="837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58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89325" y="6357938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893A7F-EAC1-4FBB-AC8F-01DE169DC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13138" y="6410325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D50CFE-F42A-45B0-A22C-A85214AF2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7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78"/>
            <a:ext cx="8229600" cy="845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254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254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083175" y="64325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206875" y="6432550"/>
            <a:ext cx="700088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B660C9-EFC4-4A93-82FA-71BF2F96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38418"/>
            <a:ext cx="8229600" cy="8455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697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673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697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673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922838" y="63896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297363" y="6389688"/>
            <a:ext cx="51117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B0D290-4F5D-4601-8EE3-D56FA9B7D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56"/>
            <a:ext cx="8229600" cy="853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80025" y="6364288"/>
            <a:ext cx="267493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94138" y="6364288"/>
            <a:ext cx="1309687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1DA3ED-EB0A-4EC5-AB41-C51CBDA5F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9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59363" y="64023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37038" y="6402388"/>
            <a:ext cx="655637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F9814B-70FE-4951-8484-A1CD33352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7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7100"/>
            <a:ext cx="5111750" cy="5199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5500"/>
            <a:ext cx="3008313" cy="403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0673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221163" y="6356350"/>
            <a:ext cx="709612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42EE81-DFDA-448E-8402-35F9B7C71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6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251325" y="6356350"/>
            <a:ext cx="58737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244E1F-075A-442A-9036-6F46B6A3E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5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76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3" descr="HREThr-02.jpg - Windows Photo Viewer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t="13127" r="11565" b="30714"/>
          <a:stretch>
            <a:fillRect/>
          </a:stretch>
        </p:blipFill>
        <p:spPr bwMode="auto">
          <a:xfrm>
            <a:off x="8077200" y="6207125"/>
            <a:ext cx="990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089650"/>
            <a:ext cx="1200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043" y="126378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Sepsis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520" y="2319693"/>
            <a:ext cx="7772400" cy="15001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922" t="23531" r="29484" b="12342"/>
          <a:stretch/>
        </p:blipFill>
        <p:spPr>
          <a:xfrm>
            <a:off x="2919046" y="844063"/>
            <a:ext cx="6224954" cy="601393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9469" y="1758462"/>
            <a:ext cx="2769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Patricia Atkinson</a:t>
            </a:r>
          </a:p>
          <a:p>
            <a:r>
              <a:rPr lang="en-US" dirty="0"/>
              <a:t>Director of Quality and Performance Improvement Alaska State Hospital and Nursing Home Association</a:t>
            </a:r>
            <a:r>
              <a:rPr lang="en-US" sz="2400" b="1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/>
              <a:t>Carol Wagner</a:t>
            </a:r>
          </a:p>
          <a:p>
            <a:r>
              <a:rPr lang="en-US" dirty="0"/>
              <a:t>Senior Advisor President HRET</a:t>
            </a:r>
          </a:p>
          <a:p>
            <a:r>
              <a:rPr lang="en-US" dirty="0"/>
              <a:t>AHA Center for Innovation</a:t>
            </a:r>
          </a:p>
        </p:txBody>
      </p:sp>
    </p:spTree>
    <p:extLst>
      <p:ext uri="{BB962C8B-B14F-4D97-AF65-F5344CB8AC3E}">
        <p14:creationId xmlns:p14="http://schemas.microsoft.com/office/powerpoint/2010/main" val="315965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 – Magnitude of the Issue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Sepsis is diagnosed in over one million patients each year in the United States.</a:t>
            </a:r>
          </a:p>
          <a:p>
            <a:r>
              <a:rPr lang="en-US" dirty="0"/>
              <a:t>$20.3 billion in health care costs</a:t>
            </a:r>
          </a:p>
          <a:p>
            <a:r>
              <a:rPr lang="en-US" dirty="0"/>
              <a:t>5.2 % of the total cost for all hospitalizations and was the most expensive condition treated</a:t>
            </a:r>
          </a:p>
          <a:p>
            <a:r>
              <a:rPr lang="en-US" dirty="0"/>
              <a:t>Mortality rate of 28 to 50 percent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5D50CFE-F42A-45B0-A22C-A85214AF2B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65A8D-DC85-439B-B3DA-1292C9A244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8987" y="4579950"/>
            <a:ext cx="95416" cy="152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BD49B-6BF0-4E25-8144-85953FD251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94" y="5944967"/>
            <a:ext cx="3731150" cy="8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9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A5C8-E5BE-45ED-9058-FCCB9F1E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 Core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D9378-A057-4E8A-A304-A331DC6C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CMS National Core Measure for Sepsis, beginning October 2015, measures compliance with the 3-hour and 6-hour bundle interventions to reduce sepsis mortality.</a:t>
            </a:r>
          </a:p>
          <a:p>
            <a:r>
              <a:rPr lang="en-US" dirty="0"/>
              <a:t>National average: 49% (2017)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8B514-79B1-4FF6-B646-941B02DE6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93A7F-EAC1-4FBB-AC8F-01DE169DCD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C6097-FCF7-4BB1-9877-AC5B2DC4BF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94" y="5944967"/>
            <a:ext cx="3731150" cy="8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5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Sepsis is real and impacts our friends and family.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93A7F-EAC1-4FBB-AC8F-01DE169DCD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0" y="2373922"/>
            <a:ext cx="5978769" cy="44840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63558" y="6540500"/>
            <a:ext cx="1901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Photograph by Carol Wagner</a:t>
            </a:r>
          </a:p>
        </p:txBody>
      </p:sp>
    </p:spTree>
    <p:extLst>
      <p:ext uri="{BB962C8B-B14F-4D97-AF65-F5344CB8AC3E}">
        <p14:creationId xmlns:p14="http://schemas.microsoft.com/office/powerpoint/2010/main" val="252484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BE13-6919-4848-8DD4-23FCF1C8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3032"/>
          </a:xfrm>
        </p:spPr>
        <p:txBody>
          <a:bodyPr/>
          <a:lstStyle/>
          <a:p>
            <a:r>
              <a:rPr lang="en-US" dirty="0"/>
              <a:t>Sepsis Mortality Reduction - Inpatient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AF3C1A-4564-4717-9BB3-C2CF7D9F1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830" y="1023525"/>
            <a:ext cx="7761968" cy="48109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D8A5D-1448-4A9B-B3D5-7FB178B16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93A7F-EAC1-4FBB-AC8F-01DE169DCD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789B5-998E-4C7F-965F-13082C5C93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94" y="5944967"/>
            <a:ext cx="3731150" cy="8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7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7506-F5AB-4C25-952C-39C41B94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they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2E012-EEAE-43D6-9E34-F78CBDD0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6229"/>
            <a:ext cx="8368748" cy="4810892"/>
          </a:xfrm>
        </p:spPr>
        <p:txBody>
          <a:bodyPr/>
          <a:lstStyle/>
          <a:p>
            <a:r>
              <a:rPr lang="en-US" dirty="0"/>
              <a:t>Part of 52-hospital Providence St. Joseph collaborative on sepsis mortality reduction</a:t>
            </a:r>
          </a:p>
          <a:p>
            <a:r>
              <a:rPr lang="en-US" dirty="0"/>
              <a:t>Use Hoag Hospital, Newport Beach CA, as model</a:t>
            </a:r>
          </a:p>
          <a:p>
            <a:r>
              <a:rPr lang="en-US" dirty="0"/>
              <a:t>Physician and nurse co-champions</a:t>
            </a:r>
          </a:p>
          <a:p>
            <a:r>
              <a:rPr lang="en-US" dirty="0"/>
              <a:t>Multidisciplinary steering committee</a:t>
            </a:r>
          </a:p>
          <a:p>
            <a:r>
              <a:rPr lang="en-US" dirty="0"/>
              <a:t>Strong administrative support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F1F48-4571-4E08-A17F-97B3631A6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93A7F-EAC1-4FBB-AC8F-01DE169DCD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21C77-9586-421A-8961-51CD161456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94" y="5944967"/>
            <a:ext cx="3731150" cy="8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1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A161-9883-4D0A-BC83-9DBD6DA8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242F0-937B-4267-B2D5-ED15CA993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9" y="988943"/>
            <a:ext cx="8500938" cy="5109707"/>
          </a:xfrm>
        </p:spPr>
        <p:txBody>
          <a:bodyPr/>
          <a:lstStyle/>
          <a:p>
            <a:r>
              <a:rPr lang="en-US" dirty="0"/>
              <a:t>PDSA cycles – analyzed from all angles</a:t>
            </a:r>
          </a:p>
          <a:p>
            <a:r>
              <a:rPr lang="en-US" dirty="0"/>
              <a:t>Gemba walks</a:t>
            </a:r>
          </a:p>
          <a:p>
            <a:r>
              <a:rPr lang="en-US" dirty="0"/>
              <a:t>CNA testing and education</a:t>
            </a:r>
          </a:p>
          <a:p>
            <a:r>
              <a:rPr lang="en-US" dirty="0"/>
              <a:t>Patient and family education</a:t>
            </a:r>
          </a:p>
          <a:p>
            <a:r>
              <a:rPr lang="en-US" dirty="0"/>
              <a:t>Bathroom education</a:t>
            </a:r>
          </a:p>
          <a:p>
            <a:r>
              <a:rPr lang="en-US" dirty="0"/>
              <a:t>Improving relationships – nurse/CNA </a:t>
            </a:r>
          </a:p>
          <a:p>
            <a:r>
              <a:rPr lang="en-US" dirty="0"/>
              <a:t>Improving communication – nurse/physician</a:t>
            </a:r>
          </a:p>
          <a:p>
            <a:r>
              <a:rPr lang="en-US" dirty="0"/>
              <a:t>Early risk recognition in the 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018A5-4B63-43A5-97EC-291FDE19E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93A7F-EAC1-4FBB-AC8F-01DE169DCD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B3082-3D7A-46F8-BBED-9251997A29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94" y="5944967"/>
            <a:ext cx="3731150" cy="8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2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3C6E-1ACA-4837-942B-CF65E18E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That Make a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664AA-7E05-479E-9FC2-454C13F6D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Nurse initiated order sets</a:t>
            </a:r>
          </a:p>
          <a:p>
            <a:r>
              <a:rPr lang="en-US" dirty="0"/>
              <a:t>Sepsis nurses – smoother transitions</a:t>
            </a:r>
          </a:p>
          <a:p>
            <a:r>
              <a:rPr lang="en-US" dirty="0"/>
              <a:t>Reluctant docs listen to sepsis nurses</a:t>
            </a:r>
          </a:p>
          <a:p>
            <a:r>
              <a:rPr lang="en-US" dirty="0"/>
              <a:t>Hardwiring treatment bundles – high reliability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82C63-1640-4F8E-BF3C-F002CF230E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93A7F-EAC1-4FBB-AC8F-01DE169DCD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0311B-5A8B-4445-B388-BC51965C58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94" y="5944967"/>
            <a:ext cx="3731150" cy="8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8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B0B2-4E0D-419C-903F-65BBDF4F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working in your state?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E1ABA-39B1-46BA-995C-FEA6690C7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best practices and tools</a:t>
            </a:r>
          </a:p>
          <a:p>
            <a:r>
              <a:rPr lang="en-US" dirty="0"/>
              <a:t>Share your challenges!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CC78A-4E58-4D52-A773-E63D869CF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93A7F-EAC1-4FBB-AC8F-01DE169DCD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8FE06-8397-4688-9BA9-C0692AC98B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94" y="5944967"/>
            <a:ext cx="3731150" cy="8259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12434E-1E5D-4CC8-956F-29C65DC24AA1}"/>
              </a:ext>
            </a:extLst>
          </p:cNvPr>
          <p:cNvSpPr/>
          <p:nvPr/>
        </p:nvSpPr>
        <p:spPr>
          <a:xfrm>
            <a:off x="795130" y="1749287"/>
            <a:ext cx="7593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 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15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35&quot;&gt;&lt;/object&gt;&lt;object type=&quot;2&quot; unique_id=&quot;10036&quot;&gt;&lt;object type=&quot;3&quot; unique_id=&quot;10037&quot;&gt;&lt;property id=&quot;20148&quot; value=&quot;5&quot;/&gt;&lt;property id=&quot;20300&quot; value=&quot;Slide 1 - &amp;quot;HRET HIIN  Weekly State Partners Call&amp;quot;&quot;/&gt;&lt;property id=&quot;20307&quot; value=&quot;256&quot;/&gt;&lt;/object&gt;&lt;object type=&quot;3&quot; unique_id=&quot;10038&quot;&gt;&lt;property id=&quot;20148&quot; value=&quot;5&quot;/&gt;&lt;property id=&quot;20300&quot; value=&quot;Slide 2&quot;/&gt;&lt;property id=&quot;20307&quot; value=&quot;257&quot;/&gt;&lt;/object&gt;&lt;object type=&quot;3&quot; unique_id=&quot;10039&quot;&gt;&lt;property id=&quot;20148&quot; value=&quot;5&quot;/&gt;&lt;property id=&quot;20300&quot; value=&quot;Slide 3&quot;/&gt;&lt;property id=&quot;20307&quot; value=&quot;258&quot;/&gt;&lt;/object&gt;&lt;object type=&quot;3&quot; unique_id=&quot;12595&quot;&gt;&lt;property id=&quot;20148&quot; value=&quot;5&quot;/&gt;&lt;property id=&quot;20300&quot; value=&quot;Slide 4 - &amp;quot;HRET HIIN Updates&amp;quot;&quot;/&gt;&lt;property id=&quot;20307&quot; value=&quot;1222&quot;/&gt;&lt;/object&gt;&lt;object type=&quot;3&quot; unique_id=&quot;12597&quot;&gt;&lt;property id=&quot;20148&quot; value=&quot;5&quot;/&gt;&lt;property id=&quot;20300&quot; value=&quot;Slide 11 - &amp;quot;State Partner Call Evaluation&amp;quot;&quot;/&gt;&lt;property id=&quot;20307&quot; value=&quot;1221&quot;/&gt;&lt;/object&gt;&lt;object type=&quot;3&quot; unique_id=&quot;12598&quot;&gt;&lt;property id=&quot;20148&quot; value=&quot;5&quot;/&gt;&lt;property id=&quot;20300&quot; value=&quot;Slide 12 - &amp;quot;Thank you!&amp;quot;&quot;/&gt;&lt;property id=&quot;20307&quot; value=&quot;1188&quot;/&gt;&lt;/object&gt;&lt;object type=&quot;3&quot; unique_id=&quot;13010&quot;&gt;&lt;property id=&quot;20148&quot; value=&quot;5&quot;/&gt;&lt;property id=&quot;20300&quot; value=&quot;Slide 10&quot;/&gt;&lt;property id=&quot;20307&quot; value=&quot;1318&quot;/&gt;&lt;/object&gt;&lt;object type=&quot;3&quot; unique_id=&quot;13176&quot;&gt;&lt;property id=&quot;20148&quot; value=&quot;5&quot;/&gt;&lt;property id=&quot;20300&quot; value=&quot;Slide 5 - &amp;quot;Education &amp;amp; Intervention Updates&amp;quot;&quot;/&gt;&lt;property id=&quot;20307&quot; value=&quot;1347&quot;/&gt;&lt;/object&gt;&lt;object type=&quot;3&quot; unique_id=&quot;13180&quot;&gt;&lt;property id=&quot;20148&quot; value=&quot;5&quot;/&gt;&lt;property id=&quot;20300&quot; value=&quot;Slide 9 - &amp;quot;State Partner Asks&amp;quot;&quot;/&gt;&lt;property id=&quot;20307&quot; value=&quot;1340&quot;/&gt;&lt;/object&gt;&lt;object type=&quot;3&quot; unique_id=&quot;13651&quot;&gt;&lt;property id=&quot;20148&quot; value=&quot;5&quot;/&gt;&lt;property id=&quot;20300&quot; value=&quot;Slide 6 - &amp;quot;Fellowship Update&amp;quot;&quot;/&gt;&lt;property id=&quot;20307&quot; value=&quot;1385&quot;/&gt;&lt;/object&gt;&lt;object type=&quot;3&quot; unique_id=&quot;13652&quot;&gt;&lt;property id=&quot;20148&quot; value=&quot;5&quot;/&gt;&lt;property id=&quot;20300&quot; value=&quot;Slide 7 - &amp;quot;Diagnostic Error Survey&amp;quot;&quot;/&gt;&lt;property id=&quot;20307&quot; value=&quot;1384&quot;/&gt;&lt;/object&gt;&lt;object type=&quot;3&quot; unique_id=&quot;13653&quot;&gt;&lt;property id=&quot;20148&quot; value=&quot;5&quot;/&gt;&lt;property id=&quot;20300&quot; value=&quot;Slide 8 - &amp;quot;HRET HIIN Sepsis Readmissions Fishbowl&amp;quot;&quot;/&gt;&lt;property id=&quot;20307&quot; value=&quot;13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RETbrand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0aa3d579-85d9-4135-ac7b-d6317dc909ff">State Partner Communications</Document_x0020_Type>
    <Assigned_x0020_To0 xmlns="0aa3d579-85d9-4135-ac7b-d6317dc909ff">
      <UserInfo>
        <DisplayName/>
        <AccountId xsi:nil="true"/>
        <AccountType/>
      </UserInfo>
    </Assigned_x0020_To0>
    <Due_x0020_Date xmlns="0aa3d579-85d9-4135-ac7b-d6317dc909ff">2017-10-04T05:00:00+00:00</Due_x0020_Date>
    <SharedWithUsers xmlns="06cdb725-7599-40b1-8f7f-7f3a77eb8c83">
      <UserInfo>
        <DisplayName>Snow, Justin</DisplayName>
        <AccountId>57</AccountId>
        <AccountType/>
      </UserInfo>
      <UserInfo>
        <DisplayName>Cummings, Kathryn</DisplayName>
        <AccountId>560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9ECD038F22E4EB4B295595396DA12" ma:contentTypeVersion="9" ma:contentTypeDescription="Create a new document." ma:contentTypeScope="" ma:versionID="96a891d5402bd90a6fbd7d41c9282442">
  <xsd:schema xmlns:xsd="http://www.w3.org/2001/XMLSchema" xmlns:xs="http://www.w3.org/2001/XMLSchema" xmlns:p="http://schemas.microsoft.com/office/2006/metadata/properties" xmlns:ns2="0aa3d579-85d9-4135-ac7b-d6317dc909ff" xmlns:ns3="06cdb725-7599-40b1-8f7f-7f3a77eb8c83" targetNamespace="http://schemas.microsoft.com/office/2006/metadata/properties" ma:root="true" ma:fieldsID="deb5117cc56e713025b88bc5187ed170" ns2:_="" ns3:_="">
    <xsd:import namespace="0aa3d579-85d9-4135-ac7b-d6317dc909ff"/>
    <xsd:import namespace="06cdb725-7599-40b1-8f7f-7f3a77eb8c83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Assigned_x0020_To0" minOccurs="0"/>
                <xsd:element ref="ns2:Due_x0020_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3d579-85d9-4135-ac7b-d6317dc909ff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4" ma:displayName="Document Type" ma:format="Dropdown" ma:internalName="Document_x0020_Type" ma:readOnly="false">
      <xsd:simpleType>
        <xsd:union memberTypes="dms:Text">
          <xsd:simpleType>
            <xsd:restriction base="dms:Choice">
              <xsd:enumeration value="CMS Deliverables"/>
              <xsd:enumeration value="CMS Weekly Meetings"/>
              <xsd:enumeration value="_HRET Team Weekly Meeting"/>
              <xsd:enumeration value="Education"/>
              <xsd:enumeration value="Education Planning"/>
              <xsd:enumeration value="Internal Documentation (e.g. Processes &amp; Policies)"/>
              <xsd:enumeration value="Internal Reports"/>
              <xsd:enumeration value="Kickoff Webinars"/>
              <xsd:enumeration value="Meeting Planning"/>
              <xsd:enumeration value="Project Plans/Timelines"/>
              <xsd:enumeration value="Recruitment Planning"/>
              <xsd:enumeration value="State Partner Communications"/>
              <xsd:enumeration value="Data Team Working Documents"/>
              <xsd:enumeration value="SharePoint Training Documents"/>
              <xsd:enumeration value="Z_ARCHIVED"/>
              <xsd:enumeration value="__Year 1 State Data Results"/>
              <xsd:enumeration value="ABMS MOC IV"/>
            </xsd:restriction>
          </xsd:simpleType>
        </xsd:union>
      </xsd:simpleType>
    </xsd:element>
    <xsd:element name="Assigned_x0020_To0" ma:index="5" nillable="true" ma:displayName="Assigned To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ue_x0020_Date" ma:index="6" nillable="true" ma:displayName="Due Date" ma:format="DateOnly" ma:internalName="Due_x0020_Date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db725-7599-40b1-8f7f-7f3a77eb8c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2239D32-9DBA-4375-AACB-6B911859C9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F50B01-BA8D-463A-9E0C-F1E3D46A09B4}">
  <ds:schemaRefs>
    <ds:schemaRef ds:uri="http://purl.org/dc/elements/1.1/"/>
    <ds:schemaRef ds:uri="0aa3d579-85d9-4135-ac7b-d6317dc909ff"/>
    <ds:schemaRef ds:uri="06cdb725-7599-40b1-8f7f-7f3a77eb8c83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BA5378-D15A-4AC5-9EBB-F435A7AD294D}">
  <ds:schemaRefs>
    <ds:schemaRef ds:uri="06cdb725-7599-40b1-8f7f-7f3a77eb8c83"/>
    <ds:schemaRef ds:uri="0aa3d579-85d9-4135-ac7b-d6317dc909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79B797E-CB46-45B1-9059-BFC95470DBD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12516</TotalTime>
  <Words>260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</vt:lpstr>
      <vt:lpstr>Calibri</vt:lpstr>
      <vt:lpstr>HRETbrandPowerPoint</vt:lpstr>
      <vt:lpstr>Sepsis</vt:lpstr>
      <vt:lpstr>Sepsis – Magnitude of the Issue</vt:lpstr>
      <vt:lpstr>Sepsis Core Measure</vt:lpstr>
      <vt:lpstr>Sepsis</vt:lpstr>
      <vt:lpstr>Sepsis Mortality Reduction - Inpatient</vt:lpstr>
      <vt:lpstr>How did they do it?</vt:lpstr>
      <vt:lpstr>Multiple Interventions</vt:lpstr>
      <vt:lpstr>Strategies That Make a Difference</vt:lpstr>
      <vt:lpstr>What’s working in your state?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HRET HIIN  Weekly State Partners Call</dc:title>
  <dc:creator>Preihs, Kristin</dc:creator>
  <cp:lastModifiedBy>patricia@ashnha.com</cp:lastModifiedBy>
  <cp:revision>133</cp:revision>
  <cp:lastPrinted>2018-09-06T20:17:57Z</cp:lastPrinted>
  <dcterms:modified xsi:type="dcterms:W3CDTF">2018-09-24T00:14:23Z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0x010100FC49ECD038F22E4EB4B295595396DA12</vt:lpwstr>
  </property>
</Properties>
</file>