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44CB3626-D096-4DF8-8C1A-EB752FCAD104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5" name="Freeform 15">
            <a:extLst>
              <a:ext uri="{FF2B5EF4-FFF2-40B4-BE49-F238E27FC236}">
                <a16:creationId xmlns:a16="http://schemas.microsoft.com/office/drawing/2014/main" id="{62285C47-0BE3-44D0-805B-6D75A215EFFA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E30F4EE-D0F5-4813-AD69-AA70805A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4A03B4A-C636-4A5C-9D91-32705628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BCB909-F86D-4040-B94D-5E381D5A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F607A-5F6B-4DAF-BD76-260130E1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255B0-E7D6-4DA5-ADA7-5B9336C1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8163C-2A00-4BC0-8B46-1CA3DFD9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6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2FA73-BD44-48C1-AC3D-9C789E0B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89C15-B458-4471-8897-BB122EA58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C0B2E-F1C4-46C6-88F8-C8BB1CF7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DE841E5A-21A9-4289-940A-4C1ECB507CB0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5" name="Freeform 15">
            <a:extLst>
              <a:ext uri="{FF2B5EF4-FFF2-40B4-BE49-F238E27FC236}">
                <a16:creationId xmlns:a16="http://schemas.microsoft.com/office/drawing/2014/main" id="{92726D09-9FC3-4A56-84A2-031397EAD957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0B1A98A-6F26-4577-A0EC-5EB6A4B18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36939C1-CF72-4B31-A86B-0AAE06DD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DF6719-D99E-4D27-9056-0B8EFA86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145B863B-853F-4EB0-9C76-479650C4D4E3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5" name="Freeform 15">
            <a:extLst>
              <a:ext uri="{FF2B5EF4-FFF2-40B4-BE49-F238E27FC236}">
                <a16:creationId xmlns:a16="http://schemas.microsoft.com/office/drawing/2014/main" id="{B488FD65-BC71-4714-B7D6-9538D9FBD8DC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27D3DFA-8244-4FF6-A868-8DBF97BF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A455430-A55A-43EF-8A01-CAFED101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C1ACF-4EA1-49D8-8457-0D5617A9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5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3">
            <a:extLst>
              <a:ext uri="{FF2B5EF4-FFF2-40B4-BE49-F238E27FC236}">
                <a16:creationId xmlns:a16="http://schemas.microsoft.com/office/drawing/2014/main" id="{64E9D343-2312-4B30-9A64-5417BA39A0A6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BD52DD17-9A31-4C73-AC9F-1333E5FA5EEB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C046112-E352-4CAC-BD1B-9ECEC2B9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D5105E2-86E3-4709-8446-DC3CB4B3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37355A1-A68D-4808-8AF9-1AFC0F63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4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3">
            <a:extLst>
              <a:ext uri="{FF2B5EF4-FFF2-40B4-BE49-F238E27FC236}">
                <a16:creationId xmlns:a16="http://schemas.microsoft.com/office/drawing/2014/main" id="{41CDA38D-FEC4-416B-9D25-23577DB20EC1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8" name="Freeform 15">
            <a:extLst>
              <a:ext uri="{FF2B5EF4-FFF2-40B4-BE49-F238E27FC236}">
                <a16:creationId xmlns:a16="http://schemas.microsoft.com/office/drawing/2014/main" id="{24C85031-96B5-432E-B4EE-53DF00E60D2B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4C51E852-2772-46BA-B00B-928DD641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1B9540B-0417-4AD0-B0BA-44F0CBE5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1E1E5FC4-F95D-4B5E-A53A-1904AF14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3">
            <a:extLst>
              <a:ext uri="{FF2B5EF4-FFF2-40B4-BE49-F238E27FC236}">
                <a16:creationId xmlns:a16="http://schemas.microsoft.com/office/drawing/2014/main" id="{592A86C5-702C-4062-8809-7EAC60AF0148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4" name="Freeform 15">
            <a:extLst>
              <a:ext uri="{FF2B5EF4-FFF2-40B4-BE49-F238E27FC236}">
                <a16:creationId xmlns:a16="http://schemas.microsoft.com/office/drawing/2014/main" id="{AF3969AB-7EA1-4341-83D1-61EB681C6861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C64D58D-1999-4EA4-88CE-9B7799B7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1BB989D-7213-4C62-978A-114DA264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14C03CB-238F-4DD2-9C38-365C80CC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>
            <a:extLst>
              <a:ext uri="{FF2B5EF4-FFF2-40B4-BE49-F238E27FC236}">
                <a16:creationId xmlns:a16="http://schemas.microsoft.com/office/drawing/2014/main" id="{015E0A9B-D865-4552-B712-D636A66B84E2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3" name="Freeform 15">
            <a:extLst>
              <a:ext uri="{FF2B5EF4-FFF2-40B4-BE49-F238E27FC236}">
                <a16:creationId xmlns:a16="http://schemas.microsoft.com/office/drawing/2014/main" id="{FDCF647B-1C23-4D5F-B814-10A3CF3A4984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2667EC12-AC11-49DE-A163-433B8A4EE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AB463E3-2CB7-4F47-999B-F4F8A9F5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B0EC310-A4E3-4B50-B07B-CAB35B53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2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3">
            <a:extLst>
              <a:ext uri="{FF2B5EF4-FFF2-40B4-BE49-F238E27FC236}">
                <a16:creationId xmlns:a16="http://schemas.microsoft.com/office/drawing/2014/main" id="{D1522C32-CEB3-41AF-BCE0-B834784BCCF8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CF4F5CEE-C19A-4BE2-9A6B-607916CA2DA2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240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524001"/>
            <a:ext cx="6815667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43201"/>
            <a:ext cx="4011084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46AC4E5-1EA0-4854-BAB9-BE4F0978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53A62EF-47DF-42E8-ADD1-DE11C7D1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D6D750D-2721-42F0-9CC8-14063B8B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3">
            <a:extLst>
              <a:ext uri="{FF2B5EF4-FFF2-40B4-BE49-F238E27FC236}">
                <a16:creationId xmlns:a16="http://schemas.microsoft.com/office/drawing/2014/main" id="{2EE83406-8AED-4B1A-82F3-F995FBBA4A36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386F7D51-8CED-4138-B329-35844809F659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73608D7-AD5C-454C-A6C2-96B4056A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6BD2286-B04D-42B0-94DE-5C6A7A12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5F5497B-0735-4428-9C4E-CDDE3D8A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7B7454D-2596-4883-87EF-C9D4FDE9AE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32000" y="838200"/>
            <a:ext cx="9347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D7BCA5-08C5-4518-84CF-8D5E442B29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33601"/>
            <a:ext cx="109728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03936-9C19-45AB-A0EA-3BE42253E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7871E32-992C-49BD-9057-A82372DCC23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97A8A-32B3-4F4D-A646-9C9CAD039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707BC-E627-4836-9070-65568906F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99422B1-9EB6-4056-86B1-BBE79342C934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E3411882-9C42-4BB5-A1C9-08E3958E8B43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2147483646 w 3000"/>
              <a:gd name="T3" fmla="*/ 2147483646 h 595"/>
              <a:gd name="T4" fmla="*/ 2147483646 w 3000"/>
              <a:gd name="T5" fmla="*/ 2147483646 h 595"/>
              <a:gd name="T6" fmla="*/ 2147483646 w 3000"/>
              <a:gd name="T7" fmla="*/ 214748364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2B5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1032" name="Group 13">
            <a:extLst>
              <a:ext uri="{FF2B5EF4-FFF2-40B4-BE49-F238E27FC236}">
                <a16:creationId xmlns:a16="http://schemas.microsoft.com/office/drawing/2014/main" id="{300CA01E-FF8C-4972-89D5-8BE14CE281EC}"/>
              </a:ext>
            </a:extLst>
          </p:cNvPr>
          <p:cNvGrpSpPr>
            <a:grpSpLocks/>
          </p:cNvGrpSpPr>
          <p:nvPr/>
        </p:nvGrpSpPr>
        <p:grpSpPr bwMode="auto">
          <a:xfrm rot="21360000" flipH="1">
            <a:off x="-25400" y="5729289"/>
            <a:ext cx="12242800" cy="649287"/>
            <a:chOff x="-19045" y="216550"/>
            <a:chExt cx="9180548" cy="649224"/>
          </a:xfrm>
        </p:grpSpPr>
        <p:sp>
          <p:nvSpPr>
            <p:cNvPr id="1036" name="Freeform 12">
              <a:extLst>
                <a:ext uri="{FF2B5EF4-FFF2-40B4-BE49-F238E27FC236}">
                  <a16:creationId xmlns:a16="http://schemas.microsoft.com/office/drawing/2014/main" id="{EA98917F-E728-4B18-9A14-AB3FCC48FA57}"/>
                </a:ext>
              </a:extLst>
            </p:cNvPr>
            <p:cNvSpPr>
              <a:spLocks/>
            </p:cNvSpPr>
            <p:nvPr/>
          </p:nvSpPr>
          <p:spPr bwMode="auto">
            <a:xfrm rot="-164308">
              <a:off x="2036" y="199774"/>
              <a:ext cx="9163089" cy="649224"/>
            </a:xfrm>
            <a:custGeom>
              <a:avLst/>
              <a:gdLst>
                <a:gd name="T0" fmla="*/ 0 w 5772"/>
                <a:gd name="T1" fmla="*/ 2147483646 h 1055"/>
                <a:gd name="T2" fmla="*/ 2147483646 w 5772"/>
                <a:gd name="T3" fmla="*/ 2147483646 h 1055"/>
                <a:gd name="T4" fmla="*/ 2147483646 w 5772"/>
                <a:gd name="T5" fmla="*/ 2147483646 h 1055"/>
                <a:gd name="T6" fmla="*/ 2147483646 w 5772"/>
                <a:gd name="T7" fmla="*/ 0 h 10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2"/>
                <a:gd name="T13" fmla="*/ 0 h 1055"/>
                <a:gd name="T14" fmla="*/ 5772 w 5772"/>
                <a:gd name="T15" fmla="*/ 1055 h 10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13">
              <a:extLst>
                <a:ext uri="{FF2B5EF4-FFF2-40B4-BE49-F238E27FC236}">
                  <a16:creationId xmlns:a16="http://schemas.microsoft.com/office/drawing/2014/main" id="{4732BA59-13B6-4E0A-9A55-DAA06E0644C9}"/>
                </a:ext>
              </a:extLst>
            </p:cNvPr>
            <p:cNvSpPr>
              <a:spLocks/>
            </p:cNvSpPr>
            <p:nvPr/>
          </p:nvSpPr>
          <p:spPr bwMode="auto">
            <a:xfrm rot="-164308">
              <a:off x="1378" y="272427"/>
              <a:ext cx="9175787" cy="530174"/>
            </a:xfrm>
            <a:custGeom>
              <a:avLst/>
              <a:gdLst>
                <a:gd name="T0" fmla="*/ 0 w 5766"/>
                <a:gd name="T1" fmla="*/ 2147483646 h 854"/>
                <a:gd name="T2" fmla="*/ 2147483646 w 5766"/>
                <a:gd name="T3" fmla="*/ 2147483646 h 854"/>
                <a:gd name="T4" fmla="*/ 2147483646 w 5766"/>
                <a:gd name="T5" fmla="*/ 2147483646 h 854"/>
                <a:gd name="T6" fmla="*/ 2147483646 w 5766"/>
                <a:gd name="T7" fmla="*/ 0 h 8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6"/>
                <a:gd name="T13" fmla="*/ 0 h 854"/>
                <a:gd name="T14" fmla="*/ 5766 w 5766"/>
                <a:gd name="T15" fmla="*/ 854 h 8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7" name="Freeform 6">
            <a:extLst>
              <a:ext uri="{FF2B5EF4-FFF2-40B4-BE49-F238E27FC236}">
                <a16:creationId xmlns:a16="http://schemas.microsoft.com/office/drawing/2014/main" id="{D2088900-9225-4155-B389-2AAA7DEF34E5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2B5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pic>
        <p:nvPicPr>
          <p:cNvPr id="1034" name="Picture 16" descr="WHAaloneV-2c.jpg">
            <a:extLst>
              <a:ext uri="{FF2B5EF4-FFF2-40B4-BE49-F238E27FC236}">
                <a16:creationId xmlns:a16="http://schemas.microsoft.com/office/drawing/2014/main" id="{5C641BD8-9515-4113-BDBE-9D65A5208ED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172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7" descr="WHA-taggreen.jpg">
            <a:extLst>
              <a:ext uri="{FF2B5EF4-FFF2-40B4-BE49-F238E27FC236}">
                <a16:creationId xmlns:a16="http://schemas.microsoft.com/office/drawing/2014/main" id="{8A6576BD-9847-4E31-9CB6-6A4DCD3458D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554788"/>
            <a:ext cx="182880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3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ED03-5A6B-474D-8171-F05F8CB08F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A2Q – Structure and Leadership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9CC38F3-3B56-4049-8225-99D37375F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Beth Dibbert</a:t>
            </a:r>
          </a:p>
          <a:p>
            <a:r>
              <a:rPr lang="en-US" dirty="0"/>
              <a:t>Chief Quality Officer</a:t>
            </a:r>
          </a:p>
          <a:p>
            <a:r>
              <a:rPr lang="en-US" dirty="0"/>
              <a:t>Wisconsin Hospital Association</a:t>
            </a:r>
          </a:p>
        </p:txBody>
      </p:sp>
    </p:spTree>
    <p:extLst>
      <p:ext uri="{BB962C8B-B14F-4D97-AF65-F5344CB8AC3E}">
        <p14:creationId xmlns:p14="http://schemas.microsoft.com/office/powerpoint/2010/main" val="180141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268D-D0C6-4860-BF55-C21DD928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9717"/>
            <a:ext cx="9347200" cy="884238"/>
          </a:xfrm>
        </p:spPr>
        <p:txBody>
          <a:bodyPr/>
          <a:lstStyle/>
          <a:p>
            <a:r>
              <a:rPr lang="en-US" dirty="0"/>
              <a:t>Framing – We Own A2Q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5FD7B-1233-4AD0-8275-20BAD3A38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44753"/>
            <a:ext cx="5384800" cy="4681412"/>
          </a:xfrm>
        </p:spPr>
        <p:txBody>
          <a:bodyPr/>
          <a:lstStyle/>
          <a:p>
            <a:r>
              <a:rPr lang="en-US" dirty="0"/>
              <a:t>Spring Meeting – Chicago (AHA and Joint Commission updates)</a:t>
            </a:r>
          </a:p>
          <a:p>
            <a:r>
              <a:rPr lang="en-US" dirty="0"/>
              <a:t>Fall Meeting – various locations, agendas,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 Monthly calls – updates from AHA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01325F-E3D3-405A-9BE3-4D590EA9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444753"/>
            <a:ext cx="5384800" cy="4681412"/>
          </a:xfrm>
        </p:spPr>
        <p:txBody>
          <a:bodyPr/>
          <a:lstStyle/>
          <a:p>
            <a:r>
              <a:rPr lang="en-US" dirty="0"/>
              <a:t>Departure and arrival of members of this group are not formally announced</a:t>
            </a:r>
          </a:p>
          <a:p>
            <a:r>
              <a:rPr lang="en-US" dirty="0"/>
              <a:t>Leadership for event and agenda planning is “presumed”</a:t>
            </a:r>
          </a:p>
          <a:p>
            <a:r>
              <a:rPr lang="en-US" dirty="0"/>
              <a:t>History of the group is not documented formally</a:t>
            </a:r>
          </a:p>
          <a:p>
            <a:r>
              <a:rPr lang="en-US" dirty="0"/>
              <a:t>Generally not organized</a:t>
            </a:r>
          </a:p>
        </p:txBody>
      </p:sp>
    </p:spTree>
    <p:extLst>
      <p:ext uri="{BB962C8B-B14F-4D97-AF65-F5344CB8AC3E}">
        <p14:creationId xmlns:p14="http://schemas.microsoft.com/office/powerpoint/2010/main" val="386326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D6A4E4-637B-48B4-8022-05352DB0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0" y="659000"/>
            <a:ext cx="9347200" cy="884238"/>
          </a:xfrm>
        </p:spPr>
        <p:txBody>
          <a:bodyPr/>
          <a:lstStyle/>
          <a:p>
            <a:r>
              <a:rPr lang="en-US" dirty="0"/>
              <a:t>Are we okay?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CF40B-7D26-4027-A6F8-105481511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3238"/>
            <a:ext cx="10972800" cy="3992563"/>
          </a:xfrm>
        </p:spPr>
        <p:txBody>
          <a:bodyPr/>
          <a:lstStyle/>
          <a:p>
            <a:r>
              <a:rPr lang="en-US" dirty="0"/>
              <a:t>What are the benefits/risks of the status quo?</a:t>
            </a:r>
          </a:p>
          <a:p>
            <a:r>
              <a:rPr lang="en-US" dirty="0"/>
              <a:t>If we want a more formalized leadership structure, what would it look like?</a:t>
            </a:r>
          </a:p>
          <a:p>
            <a:r>
              <a:rPr lang="en-US" dirty="0"/>
              <a:t>How do we balance benefit/burden of a more formalized leadership structure?</a:t>
            </a:r>
          </a:p>
        </p:txBody>
      </p:sp>
    </p:spTree>
    <p:extLst>
      <p:ext uri="{BB962C8B-B14F-4D97-AF65-F5344CB8AC3E}">
        <p14:creationId xmlns:p14="http://schemas.microsoft.com/office/powerpoint/2010/main" val="413217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B3FD-4A0B-4222-B51D-EB437D91D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0" y="731836"/>
            <a:ext cx="9347200" cy="884238"/>
          </a:xfrm>
        </p:spPr>
        <p:txBody>
          <a:bodyPr/>
          <a:lstStyle/>
          <a:p>
            <a:r>
              <a:rPr lang="en-US" dirty="0"/>
              <a:t>A2IRNET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5489C-84EF-4797-A25C-766B9A02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7841"/>
            <a:ext cx="10972800" cy="3992563"/>
          </a:xfrm>
        </p:spPr>
        <p:txBody>
          <a:bodyPr/>
          <a:lstStyle/>
          <a:p>
            <a:r>
              <a:rPr lang="en-US" dirty="0"/>
              <a:t>Planning committee volunteers for the next year’s events</a:t>
            </a:r>
          </a:p>
          <a:p>
            <a:pPr lvl="1"/>
            <a:r>
              <a:rPr lang="en-US" dirty="0"/>
              <a:t>Meets regularly via conference call and pitches in to help out</a:t>
            </a:r>
          </a:p>
          <a:p>
            <a:r>
              <a:rPr lang="en-US" dirty="0"/>
              <a:t>In addition to the planning committee there are two leaders elected every year – the chair and the host</a:t>
            </a:r>
          </a:p>
          <a:p>
            <a:pPr lvl="1"/>
            <a:r>
              <a:rPr lang="en-US" dirty="0"/>
              <a:t>The chair is responsible for “content”</a:t>
            </a:r>
          </a:p>
          <a:p>
            <a:pPr lvl="1"/>
            <a:r>
              <a:rPr lang="en-US" dirty="0"/>
              <a:t>The host is responsible for logistics and “fun stuff”</a:t>
            </a:r>
          </a:p>
          <a:p>
            <a:pPr lvl="1"/>
            <a:r>
              <a:rPr lang="en-US" dirty="0"/>
              <a:t>Elected two years ahead of when they will serve (apprenticeship and fallback in case of a committee member departure)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0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7D8A-669D-4C87-AF08-31B9FC51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Jim’s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0AB06-8575-4570-85EA-ED9AB04A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A2Q “council” </a:t>
            </a:r>
          </a:p>
          <a:p>
            <a:pPr lvl="1"/>
            <a:r>
              <a:rPr lang="en-US" dirty="0"/>
              <a:t>Small group that stays in touch </a:t>
            </a:r>
          </a:p>
          <a:p>
            <a:pPr lvl="1"/>
            <a:r>
              <a:rPr lang="en-US" dirty="0"/>
              <a:t>Makes sure A2Q is “on track” for the next year(s)</a:t>
            </a:r>
          </a:p>
          <a:p>
            <a:pPr lvl="1"/>
            <a:r>
              <a:rPr lang="en-US" dirty="0"/>
              <a:t>Could be made up of past 2 fall hosts and next 2 year fall hosts</a:t>
            </a:r>
          </a:p>
          <a:p>
            <a:r>
              <a:rPr lang="en-US" dirty="0"/>
              <a:t>Additional duties (added by me)?</a:t>
            </a:r>
          </a:p>
          <a:p>
            <a:pPr lvl="1"/>
            <a:r>
              <a:rPr lang="en-US" dirty="0"/>
              <a:t>Keep a history?</a:t>
            </a:r>
          </a:p>
          <a:p>
            <a:pPr lvl="1"/>
            <a:r>
              <a:rPr lang="en-US" dirty="0"/>
              <a:t>Onboard and orient new members?</a:t>
            </a:r>
          </a:p>
        </p:txBody>
      </p:sp>
    </p:spTree>
    <p:extLst>
      <p:ext uri="{BB962C8B-B14F-4D97-AF65-F5344CB8AC3E}">
        <p14:creationId xmlns:p14="http://schemas.microsoft.com/office/powerpoint/2010/main" val="2363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A503-AED9-4C6E-86A1-2B0ABC5BB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and Choices…..</a:t>
            </a:r>
          </a:p>
        </p:txBody>
      </p:sp>
    </p:spTree>
    <p:extLst>
      <p:ext uri="{BB962C8B-B14F-4D97-AF65-F5344CB8AC3E}">
        <p14:creationId xmlns:p14="http://schemas.microsoft.com/office/powerpoint/2010/main" val="1631530598"/>
      </p:ext>
    </p:extLst>
  </p:cSld>
  <p:clrMapOvr>
    <a:masterClrMapping/>
  </p:clrMapOvr>
</p:sld>
</file>

<file path=ppt/theme/theme1.xml><?xml version="1.0" encoding="utf-8"?>
<a:theme xmlns:a="http://schemas.openxmlformats.org/drawingml/2006/main" name="WHA Ppt Template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National Hospital Week Kick-Off_Tomah Memorial Hospital</Template>
  <TotalTime>94</TotalTime>
  <Words>265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WHA Ppt Template 2012</vt:lpstr>
      <vt:lpstr>A2Q – Structure and Leadership </vt:lpstr>
      <vt:lpstr>Framing – We Own A2Q</vt:lpstr>
      <vt:lpstr>Are we okay? </vt:lpstr>
      <vt:lpstr>A2IRNET model</vt:lpstr>
      <vt:lpstr>Jim’s Suggestion</vt:lpstr>
      <vt:lpstr>Discussion and Choices…..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A2Q – Structure and Leadership</dc:title>
  <dc:creator>Dibbert, Beth</dc:creator>
  <cp:lastModifiedBy>John Savage</cp:lastModifiedBy>
  <cp:revision>34</cp:revision>
  <dcterms:created xsi:type="dcterms:W3CDTF">2018-09-20T14:27:57Z</dcterms:created>
  <dcterms:modified xsi:type="dcterms:W3CDTF">2018-09-20T18:52:03Z</dcterms:modified>
</cp:coreProperties>
</file>