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69" r:id="rId2"/>
    <p:sldId id="348" r:id="rId3"/>
    <p:sldId id="309" r:id="rId4"/>
    <p:sldId id="311" r:id="rId5"/>
    <p:sldId id="270" r:id="rId6"/>
    <p:sldId id="332" r:id="rId7"/>
    <p:sldId id="261" r:id="rId8"/>
    <p:sldId id="331" r:id="rId9"/>
    <p:sldId id="260" r:id="rId10"/>
    <p:sldId id="262" r:id="rId11"/>
    <p:sldId id="263" r:id="rId12"/>
    <p:sldId id="266" r:id="rId13"/>
    <p:sldId id="307" r:id="rId14"/>
    <p:sldId id="284" r:id="rId15"/>
    <p:sldId id="345" r:id="rId16"/>
    <p:sldId id="342" r:id="rId17"/>
    <p:sldId id="343" r:id="rId18"/>
    <p:sldId id="298" r:id="rId19"/>
    <p:sldId id="300" r:id="rId20"/>
    <p:sldId id="301" r:id="rId21"/>
    <p:sldId id="302" r:id="rId22"/>
    <p:sldId id="303" r:id="rId23"/>
    <p:sldId id="304" r:id="rId24"/>
    <p:sldId id="305" r:id="rId25"/>
    <p:sldId id="306" r:id="rId26"/>
    <p:sldId id="289" r:id="rId27"/>
    <p:sldId id="308" r:id="rId28"/>
    <p:sldId id="346" r:id="rId29"/>
    <p:sldId id="333" r:id="rId30"/>
    <p:sldId id="265" r:id="rId31"/>
    <p:sldId id="349" r:id="rId32"/>
    <p:sldId id="297" r:id="rId33"/>
    <p:sldId id="312" r:id="rId34"/>
    <p:sldId id="323" r:id="rId35"/>
    <p:sldId id="324" r:id="rId36"/>
    <p:sldId id="325" r:id="rId37"/>
    <p:sldId id="329" r:id="rId38"/>
    <p:sldId id="326" r:id="rId39"/>
    <p:sldId id="327" r:id="rId40"/>
    <p:sldId id="328" r:id="rId41"/>
    <p:sldId id="315" r:id="rId42"/>
    <p:sldId id="317" r:id="rId43"/>
    <p:sldId id="313" r:id="rId44"/>
    <p:sldId id="314" r:id="rId45"/>
    <p:sldId id="334" r:id="rId46"/>
    <p:sldId id="335" r:id="rId47"/>
    <p:sldId id="336" r:id="rId48"/>
    <p:sldId id="337" r:id="rId49"/>
    <p:sldId id="338" r:id="rId50"/>
    <p:sldId id="339" r:id="rId51"/>
    <p:sldId id="341" r:id="rId52"/>
    <p:sldId id="344" r:id="rId5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B5269B-695E-4EF9-B040-1B49E93AC288}">
          <p14:sldIdLst>
            <p14:sldId id="269"/>
            <p14:sldId id="348"/>
          </p14:sldIdLst>
        </p14:section>
        <p14:section name="Washington Update" id="{423054DE-9A21-44A0-BFF4-CE1417E0496B}">
          <p14:sldIdLst>
            <p14:sldId id="309"/>
            <p14:sldId id="311"/>
          </p14:sldIdLst>
        </p14:section>
        <p14:section name="Rule Recaps" id="{E2A6B7D9-0813-46B6-B7B9-D6D093EA864C}">
          <p14:sldIdLst>
            <p14:sldId id="270"/>
            <p14:sldId id="332"/>
            <p14:sldId id="261"/>
            <p14:sldId id="331"/>
            <p14:sldId id="260"/>
            <p14:sldId id="262"/>
            <p14:sldId id="263"/>
            <p14:sldId id="266"/>
            <p14:sldId id="307"/>
            <p14:sldId id="284"/>
            <p14:sldId id="345"/>
            <p14:sldId id="342"/>
            <p14:sldId id="343"/>
            <p14:sldId id="298"/>
            <p14:sldId id="300"/>
            <p14:sldId id="301"/>
            <p14:sldId id="302"/>
            <p14:sldId id="303"/>
            <p14:sldId id="304"/>
            <p14:sldId id="305"/>
            <p14:sldId id="306"/>
            <p14:sldId id="289"/>
            <p14:sldId id="308"/>
          </p14:sldIdLst>
        </p14:section>
        <p14:section name="Health IT" id="{F71DAF26-0F7B-4485-B69C-995D8DD6F7B1}">
          <p14:sldIdLst>
            <p14:sldId id="346"/>
            <p14:sldId id="333"/>
          </p14:sldIdLst>
        </p14:section>
        <p14:section name="HCAHPS" id="{63845114-AD19-4CC3-B4CB-08005F1D5E69}">
          <p14:sldIdLst>
            <p14:sldId id="265"/>
            <p14:sldId id="349"/>
          </p14:sldIdLst>
        </p14:section>
        <p14:section name="AO Updates" id="{54E49900-AE8F-4540-8A70-B576FD678FF2}">
          <p14:sldIdLst>
            <p14:sldId id="297"/>
            <p14:sldId id="312"/>
          </p14:sldIdLst>
        </p14:section>
        <p14:section name="Behavioral Health" id="{E4C5C840-590D-43D8-BBB5-6AA7E92E6790}">
          <p14:sldIdLst>
            <p14:sldId id="323"/>
            <p14:sldId id="324"/>
            <p14:sldId id="325"/>
            <p14:sldId id="329"/>
            <p14:sldId id="326"/>
            <p14:sldId id="327"/>
            <p14:sldId id="328"/>
          </p14:sldIdLst>
        </p14:section>
        <p14:section name="Opioids" id="{7DBC68B8-D587-4A04-9097-F23DAF836107}">
          <p14:sldIdLst>
            <p14:sldId id="315"/>
            <p14:sldId id="317"/>
            <p14:sldId id="313"/>
            <p14:sldId id="314"/>
          </p14:sldIdLst>
        </p14:section>
        <p14:section name="Rural" id="{2F4EB243-91E0-436D-B99A-0F75FA6BF9F1}">
          <p14:sldIdLst>
            <p14:sldId id="334"/>
            <p14:sldId id="335"/>
            <p14:sldId id="336"/>
            <p14:sldId id="337"/>
            <p14:sldId id="338"/>
            <p14:sldId id="339"/>
          </p14:sldIdLst>
        </p14:section>
        <p14:section name="Looking Ahead" id="{E5F5F871-9008-4E92-834F-B3C89E397D25}">
          <p14:sldIdLst>
            <p14:sldId id="341"/>
            <p14:sldId id="34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14" autoAdjust="0"/>
    <p:restoredTop sz="83333" autoAdjust="0"/>
  </p:normalViewPr>
  <p:slideViewPr>
    <p:cSldViewPr snapToGrid="0" snapToObjects="1">
      <p:cViewPr varScale="1">
        <p:scale>
          <a:sx n="57" d="100"/>
          <a:sy n="57" d="100"/>
        </p:scale>
        <p:origin x="600" y="52"/>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robinson\Desktop\Jeff%20Ad%20Hoc%20Requests\20180803\IPF%20Ad%20Hoc_FY%202019%20Program%20Data%20for%20Webinar.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35193213482147"/>
          <c:y val="5.3270245981157115E-2"/>
          <c:w val="0.85166679224789765"/>
          <c:h val="0.56083902194138413"/>
        </c:manualLayout>
      </c:layout>
      <c:barChart>
        <c:barDir val="col"/>
        <c:grouping val="clustered"/>
        <c:varyColors val="0"/>
        <c:ser>
          <c:idx val="0"/>
          <c:order val="0"/>
          <c:spPr>
            <a:solidFill>
              <a:srgbClr val="50B848"/>
            </a:solidFill>
            <a:ln>
              <a:solidFill>
                <a:srgbClr val="50B848"/>
              </a:solidFill>
            </a:ln>
          </c:spPr>
          <c:invertIfNegative val="0"/>
          <c:dPt>
            <c:idx val="2"/>
            <c:invertIfNegative val="0"/>
            <c:bubble3D val="0"/>
            <c:extLst>
              <c:ext xmlns:c16="http://schemas.microsoft.com/office/drawing/2014/chart" uri="{C3380CC4-5D6E-409C-BE32-E72D297353CC}">
                <c16:uniqueId val="{00000000-FF4F-40D8-9905-A6677A7EAAA1}"/>
              </c:ext>
            </c:extLst>
          </c:dPt>
          <c:dPt>
            <c:idx val="3"/>
            <c:invertIfNegative val="0"/>
            <c:bubble3D val="0"/>
            <c:extLst>
              <c:ext xmlns:c16="http://schemas.microsoft.com/office/drawing/2014/chart" uri="{C3380CC4-5D6E-409C-BE32-E72D297353CC}">
                <c16:uniqueId val="{00000001-FF4F-40D8-9905-A6677A7EAAA1}"/>
              </c:ext>
            </c:extLst>
          </c:dPt>
          <c:dPt>
            <c:idx val="4"/>
            <c:invertIfNegative val="0"/>
            <c:bubble3D val="0"/>
            <c:extLst>
              <c:ext xmlns:c16="http://schemas.microsoft.com/office/drawing/2014/chart" uri="{C3380CC4-5D6E-409C-BE32-E72D297353CC}">
                <c16:uniqueId val="{00000002-FF4F-40D8-9905-A6677A7EAAA1}"/>
              </c:ext>
            </c:extLst>
          </c:dPt>
          <c:dPt>
            <c:idx val="5"/>
            <c:invertIfNegative val="0"/>
            <c:bubble3D val="0"/>
            <c:extLst>
              <c:ext xmlns:c16="http://schemas.microsoft.com/office/drawing/2014/chart" uri="{C3380CC4-5D6E-409C-BE32-E72D297353CC}">
                <c16:uniqueId val="{00000003-FF4F-40D8-9905-A6677A7EAAA1}"/>
              </c:ext>
            </c:extLst>
          </c:dPt>
          <c:dPt>
            <c:idx val="6"/>
            <c:invertIfNegative val="0"/>
            <c:bubble3D val="0"/>
            <c:extLst>
              <c:ext xmlns:c16="http://schemas.microsoft.com/office/drawing/2014/chart" uri="{C3380CC4-5D6E-409C-BE32-E72D297353CC}">
                <c16:uniqueId val="{00000004-FF4F-40D8-9905-A6677A7EAAA1}"/>
              </c:ext>
            </c:extLst>
          </c:dPt>
          <c:dPt>
            <c:idx val="7"/>
            <c:invertIfNegative val="0"/>
            <c:bubble3D val="0"/>
            <c:extLst>
              <c:ext xmlns:c16="http://schemas.microsoft.com/office/drawing/2014/chart" uri="{C3380CC4-5D6E-409C-BE32-E72D297353CC}">
                <c16:uniqueId val="{00000005-FF4F-40D8-9905-A6677A7EAAA1}"/>
              </c:ext>
            </c:extLst>
          </c:dPt>
          <c:dPt>
            <c:idx val="8"/>
            <c:invertIfNegative val="0"/>
            <c:bubble3D val="0"/>
            <c:extLst>
              <c:ext xmlns:c16="http://schemas.microsoft.com/office/drawing/2014/chart" uri="{C3380CC4-5D6E-409C-BE32-E72D297353CC}">
                <c16:uniqueId val="{00000006-FF4F-40D8-9905-A6677A7EAAA1}"/>
              </c:ext>
            </c:extLst>
          </c:dPt>
          <c:dPt>
            <c:idx val="9"/>
            <c:invertIfNegative val="0"/>
            <c:bubble3D val="0"/>
            <c:extLst>
              <c:ext xmlns:c16="http://schemas.microsoft.com/office/drawing/2014/chart" uri="{C3380CC4-5D6E-409C-BE32-E72D297353CC}">
                <c16:uniqueId val="{00000007-FF4F-40D8-9905-A6677A7EAAA1}"/>
              </c:ext>
            </c:extLst>
          </c:dPt>
          <c:dPt>
            <c:idx val="10"/>
            <c:invertIfNegative val="0"/>
            <c:bubble3D val="0"/>
            <c:extLst>
              <c:ext xmlns:c16="http://schemas.microsoft.com/office/drawing/2014/chart" uri="{C3380CC4-5D6E-409C-BE32-E72D297353CC}">
                <c16:uniqueId val="{00000008-FF4F-40D8-9905-A6677A7EAAA1}"/>
              </c:ext>
            </c:extLst>
          </c:dPt>
          <c:dPt>
            <c:idx val="11"/>
            <c:invertIfNegative val="0"/>
            <c:bubble3D val="0"/>
            <c:extLst>
              <c:ext xmlns:c16="http://schemas.microsoft.com/office/drawing/2014/chart" uri="{C3380CC4-5D6E-409C-BE32-E72D297353CC}">
                <c16:uniqueId val="{00000009-FF4F-40D8-9905-A6677A7EAAA1}"/>
              </c:ext>
            </c:extLst>
          </c:dPt>
          <c:dPt>
            <c:idx val="12"/>
            <c:invertIfNegative val="0"/>
            <c:bubble3D val="0"/>
            <c:extLst>
              <c:ext xmlns:c16="http://schemas.microsoft.com/office/drawing/2014/chart" uri="{C3380CC4-5D6E-409C-BE32-E72D297353CC}">
                <c16:uniqueId val="{0000000A-FF4F-40D8-9905-A6677A7EAAA1}"/>
              </c:ext>
            </c:extLst>
          </c:dPt>
          <c:dPt>
            <c:idx val="13"/>
            <c:invertIfNegative val="0"/>
            <c:bubble3D val="0"/>
            <c:extLst>
              <c:ext xmlns:c16="http://schemas.microsoft.com/office/drawing/2014/chart" uri="{C3380CC4-5D6E-409C-BE32-E72D297353CC}">
                <c16:uniqueId val="{0000000B-FF4F-40D8-9905-A6677A7EAAA1}"/>
              </c:ext>
            </c:extLst>
          </c:dPt>
          <c:dLbls>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'Diagnostic Category'!$A$2:$A$8</c:f>
              <c:strCache>
                <c:ptCount val="7"/>
                <c:pt idx="0">
                  <c:v>Alcohol-
related
Disorders</c:v>
                </c:pt>
                <c:pt idx="1">
                  <c:v>Anxiety
Disorders</c:v>
                </c:pt>
                <c:pt idx="2">
                  <c:v>Delirium,
Dementia,
and Amnestic
and other
Cognitive
Disorders</c:v>
                </c:pt>
                <c:pt idx="3">
                  <c:v>Mood
Disorders</c:v>
                </c:pt>
                <c:pt idx="4">
                  <c:v>Other
Diagnosis</c:v>
                </c:pt>
                <c:pt idx="5">
                  <c:v>Schizophrenia
and Other
Psychotic
Disorders</c:v>
                </c:pt>
                <c:pt idx="6">
                  <c:v>Substance-
related
Disorders</c:v>
                </c:pt>
              </c:strCache>
            </c:strRef>
          </c:cat>
          <c:val>
            <c:numRef>
              <c:f>'Diagnostic Category'!$B$2:$B$8</c:f>
              <c:numCache>
                <c:formatCode>0.00%</c:formatCode>
                <c:ptCount val="7"/>
                <c:pt idx="0">
                  <c:v>4.3299999999999998E-2</c:v>
                </c:pt>
                <c:pt idx="1">
                  <c:v>2.01E-2</c:v>
                </c:pt>
                <c:pt idx="2">
                  <c:v>3.7100000000000001E-2</c:v>
                </c:pt>
                <c:pt idx="3">
                  <c:v>0.54479999999999995</c:v>
                </c:pt>
                <c:pt idx="4">
                  <c:v>7.5899999999999995E-2</c:v>
                </c:pt>
                <c:pt idx="5">
                  <c:v>0.2278</c:v>
                </c:pt>
                <c:pt idx="6">
                  <c:v>5.0999999999999997E-2</c:v>
                </c:pt>
              </c:numCache>
            </c:numRef>
          </c:val>
          <c:extLst>
            <c:ext xmlns:c16="http://schemas.microsoft.com/office/drawing/2014/chart" uri="{C3380CC4-5D6E-409C-BE32-E72D297353CC}">
              <c16:uniqueId val="{0000000C-FF4F-40D8-9905-A6677A7EAAA1}"/>
            </c:ext>
          </c:extLst>
        </c:ser>
        <c:dLbls>
          <c:dLblPos val="outEnd"/>
          <c:showLegendKey val="0"/>
          <c:showVal val="1"/>
          <c:showCatName val="0"/>
          <c:showSerName val="0"/>
          <c:showPercent val="0"/>
          <c:showBubbleSize val="0"/>
        </c:dLbls>
        <c:gapWidth val="51"/>
        <c:overlap val="100"/>
        <c:axId val="562512120"/>
        <c:axId val="562515648"/>
      </c:barChart>
      <c:catAx>
        <c:axId val="562512120"/>
        <c:scaling>
          <c:orientation val="minMax"/>
        </c:scaling>
        <c:delete val="0"/>
        <c:axPos val="b"/>
        <c:numFmt formatCode="General" sourceLinked="0"/>
        <c:majorTickMark val="out"/>
        <c:minorTickMark val="none"/>
        <c:tickLblPos val="nextTo"/>
        <c:txPr>
          <a:bodyPr/>
          <a:lstStyle/>
          <a:p>
            <a:pPr>
              <a:defRPr sz="1200"/>
            </a:pPr>
            <a:endParaRPr lang="en-US"/>
          </a:p>
        </c:txPr>
        <c:crossAx val="562515648"/>
        <c:crosses val="autoZero"/>
        <c:auto val="1"/>
        <c:lblAlgn val="ctr"/>
        <c:lblOffset val="100"/>
        <c:noMultiLvlLbl val="0"/>
      </c:catAx>
      <c:valAx>
        <c:axId val="562515648"/>
        <c:scaling>
          <c:orientation val="minMax"/>
          <c:max val="1"/>
          <c:min val="0"/>
        </c:scaling>
        <c:delete val="0"/>
        <c:axPos val="l"/>
        <c:title>
          <c:tx>
            <c:rich>
              <a:bodyPr rot="-5400000" vert="horz"/>
              <a:lstStyle/>
              <a:p>
                <a:pPr>
                  <a:defRPr sz="1400"/>
                </a:pPr>
                <a:r>
                  <a:rPr lang="en-US" sz="1400"/>
                  <a:t>Percentage of IPFs (%)</a:t>
                </a:r>
              </a:p>
            </c:rich>
          </c:tx>
          <c:layout>
            <c:manualLayout>
              <c:xMode val="edge"/>
              <c:yMode val="edge"/>
              <c:x val="1.8822160107926041E-2"/>
              <c:y val="0.13916170377180009"/>
            </c:manualLayout>
          </c:layout>
          <c:overlay val="0"/>
        </c:title>
        <c:numFmt formatCode="0%" sourceLinked="0"/>
        <c:majorTickMark val="out"/>
        <c:minorTickMark val="none"/>
        <c:tickLblPos val="nextTo"/>
        <c:txPr>
          <a:bodyPr/>
          <a:lstStyle/>
          <a:p>
            <a:pPr>
              <a:defRPr sz="1200"/>
            </a:pPr>
            <a:endParaRPr lang="en-US"/>
          </a:p>
        </c:txPr>
        <c:crossAx val="562512120"/>
        <c:crosses val="autoZero"/>
        <c:crossBetween val="between"/>
        <c:majorUnit val="0.2"/>
        <c:minorUnit val="4.000000000000001E-3"/>
      </c:valAx>
      <c:spPr>
        <a:ln>
          <a:noFill/>
        </a:ln>
      </c:spPr>
    </c:plotArea>
    <c:plotVisOnly val="1"/>
    <c:dispBlanksAs val="gap"/>
    <c:showDLblsOverMax val="0"/>
  </c:chart>
  <c:spPr>
    <a:ln>
      <a:noFill/>
    </a:ln>
  </c:spPr>
  <c:txPr>
    <a:bodyPr/>
    <a:lstStyle/>
    <a:p>
      <a:pPr>
        <a:defRPr b="1">
          <a:latin typeface="+mn-lt"/>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Behavioral Health Disorders in US Adults and Access to Services, 2016 (in millions)</a:t>
            </a: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Sheet1!$B$3</c:f>
              <c:strCache>
                <c:ptCount val="1"/>
                <c:pt idx="0">
                  <c:v>% Adults Receiving Services </c:v>
                </c:pt>
              </c:strCache>
            </c:strRef>
          </c:tx>
          <c:spPr>
            <a:solidFill>
              <a:schemeClr val="accent1"/>
            </a:solidFill>
            <a:ln>
              <a:noFill/>
            </a:ln>
            <a:effectLst/>
          </c:spPr>
          <c:invertIfNegative val="0"/>
          <c:dLbls>
            <c:dLbl>
              <c:idx val="0"/>
              <c:layout/>
              <c:tx>
                <c:rich>
                  <a:bodyPr/>
                  <a:lstStyle/>
                  <a:p>
                    <a:r>
                      <a:rPr lang="en-US"/>
                      <a:t>48%</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569-417F-956F-FEE55638523B}"/>
                </c:ext>
              </c:extLst>
            </c:dLbl>
            <c:dLbl>
              <c:idx val="1"/>
              <c:layout/>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569-417F-956F-FEE55638523B}"/>
                </c:ext>
              </c:extLst>
            </c:dLbl>
            <c:dLbl>
              <c:idx val="2"/>
              <c:layout/>
              <c:tx>
                <c:rich>
                  <a:bodyPr/>
                  <a:lstStyle/>
                  <a:p>
                    <a:r>
                      <a:rPr lang="en-US"/>
                      <a:t>64%</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569-417F-956F-FEE55638523B}"/>
                </c:ext>
              </c:extLst>
            </c:dLbl>
            <c:dLbl>
              <c:idx val="3"/>
              <c:layout/>
              <c:tx>
                <c:rich>
                  <a:bodyPr/>
                  <a:lstStyle/>
                  <a:p>
                    <a:r>
                      <a:rPr lang="en-US"/>
                      <a:t>43%</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569-417F-956F-FEE55638523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Co-occurring</c:v>
                </c:pt>
                <c:pt idx="1">
                  <c:v>Substance Use Disorders</c:v>
                </c:pt>
                <c:pt idx="2">
                  <c:v>Serious Mental Illness</c:v>
                </c:pt>
                <c:pt idx="3">
                  <c:v>Any Mental Illness</c:v>
                </c:pt>
              </c:strCache>
            </c:strRef>
          </c:cat>
          <c:val>
            <c:numRef>
              <c:f>Sheet1!$B$4:$B$7</c:f>
              <c:numCache>
                <c:formatCode>General</c:formatCode>
                <c:ptCount val="4"/>
                <c:pt idx="0">
                  <c:v>3.84</c:v>
                </c:pt>
                <c:pt idx="1">
                  <c:v>3.4380000000000002</c:v>
                </c:pt>
                <c:pt idx="2">
                  <c:v>6.6560000000000006</c:v>
                </c:pt>
                <c:pt idx="3">
                  <c:v>19.221</c:v>
                </c:pt>
              </c:numCache>
            </c:numRef>
          </c:val>
          <c:extLst>
            <c:ext xmlns:c16="http://schemas.microsoft.com/office/drawing/2014/chart" uri="{C3380CC4-5D6E-409C-BE32-E72D297353CC}">
              <c16:uniqueId val="{00000004-C569-417F-956F-FEE55638523B}"/>
            </c:ext>
          </c:extLst>
        </c:ser>
        <c:ser>
          <c:idx val="1"/>
          <c:order val="1"/>
          <c:tx>
            <c:strRef>
              <c:f>Sheet1!$C$3</c:f>
              <c:strCache>
                <c:ptCount val="1"/>
                <c:pt idx="0">
                  <c:v>% Adults Not Receiving Services</c:v>
                </c:pt>
              </c:strCache>
            </c:strRef>
          </c:tx>
          <c:spPr>
            <a:solidFill>
              <a:schemeClr val="accent2"/>
            </a:solidFill>
            <a:ln>
              <a:noFill/>
            </a:ln>
            <a:effectLst/>
          </c:spPr>
          <c:invertIfNegative val="0"/>
          <c:dLbls>
            <c:dLbl>
              <c:idx val="0"/>
              <c:layout/>
              <c:tx>
                <c:rich>
                  <a:bodyPr/>
                  <a:lstStyle/>
                  <a:p>
                    <a:r>
                      <a:rPr lang="en-US"/>
                      <a:t>53%</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569-417F-956F-FEE55638523B}"/>
                </c:ext>
              </c:extLst>
            </c:dLbl>
            <c:dLbl>
              <c:idx val="1"/>
              <c:layout/>
              <c:tx>
                <c:rich>
                  <a:bodyPr/>
                  <a:lstStyle/>
                  <a:p>
                    <a:r>
                      <a:rPr lang="en-US"/>
                      <a:t>82%</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569-417F-956F-FEE55638523B}"/>
                </c:ext>
              </c:extLst>
            </c:dLbl>
            <c:dLbl>
              <c:idx val="2"/>
              <c:layout/>
              <c:tx>
                <c:rich>
                  <a:bodyPr/>
                  <a:lstStyle/>
                  <a:p>
                    <a:r>
                      <a:rPr lang="en-US"/>
                      <a:t>36%</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569-417F-956F-FEE55638523B}"/>
                </c:ext>
              </c:extLst>
            </c:dLbl>
            <c:dLbl>
              <c:idx val="3"/>
              <c:layout/>
              <c:tx>
                <c:rich>
                  <a:bodyPr/>
                  <a:lstStyle/>
                  <a:p>
                    <a:r>
                      <a:rPr lang="en-US"/>
                      <a:t>57%</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569-417F-956F-FEE55638523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Co-occurring</c:v>
                </c:pt>
                <c:pt idx="1">
                  <c:v>Substance Use Disorders</c:v>
                </c:pt>
                <c:pt idx="2">
                  <c:v>Serious Mental Illness</c:v>
                </c:pt>
                <c:pt idx="3">
                  <c:v>Any Mental Illness</c:v>
                </c:pt>
              </c:strCache>
            </c:strRef>
          </c:cat>
          <c:val>
            <c:numRef>
              <c:f>Sheet1!$C$4:$C$7</c:f>
              <c:numCache>
                <c:formatCode>General</c:formatCode>
                <c:ptCount val="4"/>
                <c:pt idx="0">
                  <c:v>4.24</c:v>
                </c:pt>
                <c:pt idx="1">
                  <c:v>15.662000000000001</c:v>
                </c:pt>
                <c:pt idx="2">
                  <c:v>3.7439999999999998</c:v>
                </c:pt>
                <c:pt idx="3">
                  <c:v>25.478999999999999</c:v>
                </c:pt>
              </c:numCache>
            </c:numRef>
          </c:val>
          <c:extLst>
            <c:ext xmlns:c16="http://schemas.microsoft.com/office/drawing/2014/chart" uri="{C3380CC4-5D6E-409C-BE32-E72D297353CC}">
              <c16:uniqueId val="{00000009-C569-417F-956F-FEE55638523B}"/>
            </c:ext>
          </c:extLst>
        </c:ser>
        <c:dLbls>
          <c:showLegendKey val="0"/>
          <c:showVal val="0"/>
          <c:showCatName val="0"/>
          <c:showSerName val="0"/>
          <c:showPercent val="0"/>
          <c:showBubbleSize val="0"/>
        </c:dLbls>
        <c:gapWidth val="150"/>
        <c:overlap val="100"/>
        <c:axId val="474802224"/>
        <c:axId val="474802784"/>
      </c:barChart>
      <c:catAx>
        <c:axId val="474802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74802784"/>
        <c:crosses val="autoZero"/>
        <c:auto val="1"/>
        <c:lblAlgn val="ctr"/>
        <c:lblOffset val="100"/>
        <c:noMultiLvlLbl val="0"/>
      </c:catAx>
      <c:valAx>
        <c:axId val="4748027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4802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955D07-FA3F-4626-BDED-0F34D1B75344}" type="doc">
      <dgm:prSet loTypeId="urn:microsoft.com/office/officeart/2005/8/layout/vProcess5" loCatId="process" qsTypeId="urn:microsoft.com/office/officeart/2005/8/quickstyle/simple4" qsCatId="simple" csTypeId="urn:microsoft.com/office/officeart/2005/8/colors/accent6_3" csCatId="accent6" phldr="1"/>
      <dgm:spPr/>
      <dgm:t>
        <a:bodyPr/>
        <a:lstStyle/>
        <a:p>
          <a:endParaRPr lang="en-US"/>
        </a:p>
      </dgm:t>
    </dgm:pt>
    <dgm:pt modelId="{AA27C1D4-59C7-4352-856D-B3A49385C7AE}">
      <dgm:prSet phldrT="[Text]"/>
      <dgm:spPr>
        <a:xfrm>
          <a:off x="0" y="0"/>
          <a:ext cx="5307092" cy="1148661"/>
        </a:xfrm>
        <a:prstGeom prst="roundRect">
          <a:avLst>
            <a:gd name="adj" fmla="val 10000"/>
          </a:avLst>
        </a:prstGeom>
        <a:gradFill rotWithShape="0">
          <a:gsLst>
            <a:gs pos="0">
              <a:srgbClr val="2D2D8A">
                <a:shade val="80000"/>
                <a:hueOff val="0"/>
                <a:satOff val="0"/>
                <a:lumOff val="0"/>
                <a:alphaOff val="0"/>
                <a:shade val="51000"/>
                <a:satMod val="130000"/>
              </a:srgbClr>
            </a:gs>
            <a:gs pos="80000">
              <a:srgbClr val="2D2D8A">
                <a:shade val="80000"/>
                <a:hueOff val="0"/>
                <a:satOff val="0"/>
                <a:lumOff val="0"/>
                <a:alphaOff val="0"/>
                <a:shade val="93000"/>
                <a:satMod val="130000"/>
              </a:srgbClr>
            </a:gs>
            <a:gs pos="100000">
              <a:srgbClr val="2D2D8A">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rgbClr val="FFFFFF"/>
              </a:solidFill>
              <a:latin typeface="Arial"/>
              <a:ea typeface="+mn-ea"/>
              <a:cs typeface="+mn-cs"/>
            </a:rPr>
            <a:t>1. Score each individual HAC measure (Winsorized z-score)</a:t>
          </a:r>
          <a:endParaRPr lang="en-US" dirty="0">
            <a:solidFill>
              <a:srgbClr val="FFFFFF"/>
            </a:solidFill>
            <a:latin typeface="Arial"/>
            <a:ea typeface="+mn-ea"/>
            <a:cs typeface="+mn-cs"/>
          </a:endParaRPr>
        </a:p>
      </dgm:t>
    </dgm:pt>
    <dgm:pt modelId="{BCDF7877-3E4B-4CD7-9900-1DD487F926E0}" type="parTrans" cxnId="{52C3D6EF-9005-4D0B-849A-868F6487C0F3}">
      <dgm:prSet/>
      <dgm:spPr/>
      <dgm:t>
        <a:bodyPr/>
        <a:lstStyle/>
        <a:p>
          <a:endParaRPr lang="en-US"/>
        </a:p>
      </dgm:t>
    </dgm:pt>
    <dgm:pt modelId="{BAB02BFA-00D2-4CD7-ACA9-5EFF6A780A14}" type="sibTrans" cxnId="{52C3D6EF-9005-4D0B-849A-868F6487C0F3}">
      <dgm:prSet/>
      <dgm:spPr>
        <a:xfrm>
          <a:off x="4560462" y="871068"/>
          <a:ext cx="746629" cy="746629"/>
        </a:xfrm>
        <a:prstGeom prst="downArrow">
          <a:avLst>
            <a:gd name="adj1" fmla="val 55000"/>
            <a:gd name="adj2" fmla="val 45000"/>
          </a:avLst>
        </a:prstGeom>
        <a:solidFill>
          <a:srgbClr val="2D2D8A">
            <a:alpha val="90000"/>
            <a:tint val="40000"/>
            <a:hueOff val="0"/>
            <a:satOff val="0"/>
            <a:lumOff val="0"/>
            <a:alphaOff val="0"/>
          </a:srgbClr>
        </a:solidFill>
        <a:ln w="9525" cap="flat" cmpd="sng" algn="ctr">
          <a:solidFill>
            <a:srgbClr val="2D2D8A">
              <a:alpha val="90000"/>
              <a:tint val="40000"/>
              <a:hueOff val="0"/>
              <a:satOff val="0"/>
              <a:lumOff val="0"/>
              <a:alphaOff val="0"/>
            </a:srgbClr>
          </a:solidFill>
          <a:prstDash val="solid"/>
        </a:ln>
        <a:effectLst/>
      </dgm:spPr>
      <dgm:t>
        <a:bodyPr/>
        <a:lstStyle/>
        <a:p>
          <a:endParaRPr lang="en-US" dirty="0">
            <a:solidFill>
              <a:srgbClr val="000000">
                <a:hueOff val="0"/>
                <a:satOff val="0"/>
                <a:lumOff val="0"/>
                <a:alphaOff val="0"/>
              </a:srgbClr>
            </a:solidFill>
            <a:latin typeface="Arial"/>
            <a:ea typeface="+mn-ea"/>
            <a:cs typeface="+mn-cs"/>
          </a:endParaRPr>
        </a:p>
      </dgm:t>
    </dgm:pt>
    <dgm:pt modelId="{BA671CC6-AD17-40A8-AE73-8CB7A7CEAA6D}">
      <dgm:prSet phldrT="[Text]"/>
      <dgm:spPr>
        <a:xfrm>
          <a:off x="468272" y="1328388"/>
          <a:ext cx="5307092" cy="1148661"/>
        </a:xfrm>
        <a:prstGeom prst="roundRect">
          <a:avLst>
            <a:gd name="adj" fmla="val 10000"/>
          </a:avLst>
        </a:prstGeom>
        <a:gradFill rotWithShape="0">
          <a:gsLst>
            <a:gs pos="0">
              <a:srgbClr val="2D2D8A">
                <a:shade val="80000"/>
                <a:hueOff val="0"/>
                <a:satOff val="-16910"/>
                <a:lumOff val="16907"/>
                <a:alphaOff val="0"/>
                <a:shade val="51000"/>
                <a:satMod val="130000"/>
              </a:srgbClr>
            </a:gs>
            <a:gs pos="80000">
              <a:srgbClr val="2D2D8A">
                <a:shade val="80000"/>
                <a:hueOff val="0"/>
                <a:satOff val="-16910"/>
                <a:lumOff val="16907"/>
                <a:alphaOff val="0"/>
                <a:shade val="93000"/>
                <a:satMod val="130000"/>
              </a:srgbClr>
            </a:gs>
            <a:gs pos="100000">
              <a:srgbClr val="2D2D8A">
                <a:shade val="80000"/>
                <a:hueOff val="0"/>
                <a:satOff val="-16910"/>
                <a:lumOff val="16907"/>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rgbClr val="FFFFFF"/>
              </a:solidFill>
              <a:latin typeface="Arial"/>
              <a:ea typeface="+mn-ea"/>
              <a:cs typeface="+mn-cs"/>
            </a:rPr>
            <a:t>2. Calculate domain scores (85% HAI measures, 15% PSI)</a:t>
          </a:r>
          <a:endParaRPr lang="en-US" dirty="0">
            <a:solidFill>
              <a:srgbClr val="FFFFFF"/>
            </a:solidFill>
            <a:latin typeface="Arial"/>
            <a:ea typeface="+mn-ea"/>
            <a:cs typeface="+mn-cs"/>
          </a:endParaRPr>
        </a:p>
      </dgm:t>
    </dgm:pt>
    <dgm:pt modelId="{723D3DDB-5FCD-4AC2-B621-7605098EAED7}" type="parTrans" cxnId="{3C38F8B4-1F60-48E0-A353-3680D11526AD}">
      <dgm:prSet/>
      <dgm:spPr/>
      <dgm:t>
        <a:bodyPr/>
        <a:lstStyle/>
        <a:p>
          <a:endParaRPr lang="en-US"/>
        </a:p>
      </dgm:t>
    </dgm:pt>
    <dgm:pt modelId="{B4CCDE59-F29B-467A-A4B2-FA60C729F6EA}" type="sibTrans" cxnId="{3C38F8B4-1F60-48E0-A353-3680D11526AD}">
      <dgm:prSet/>
      <dgm:spPr>
        <a:xfrm>
          <a:off x="5028735" y="2203515"/>
          <a:ext cx="746629" cy="746629"/>
        </a:xfrm>
        <a:prstGeom prst="downArrow">
          <a:avLst>
            <a:gd name="adj1" fmla="val 55000"/>
            <a:gd name="adj2" fmla="val 45000"/>
          </a:avLst>
        </a:prstGeom>
        <a:solidFill>
          <a:srgbClr val="2D2D8A">
            <a:alpha val="90000"/>
            <a:tint val="40000"/>
            <a:hueOff val="0"/>
            <a:satOff val="0"/>
            <a:lumOff val="0"/>
            <a:alphaOff val="0"/>
          </a:srgbClr>
        </a:solidFill>
        <a:ln w="9525" cap="flat" cmpd="sng" algn="ctr">
          <a:solidFill>
            <a:srgbClr val="2D2D8A">
              <a:alpha val="90000"/>
              <a:tint val="40000"/>
              <a:hueOff val="0"/>
              <a:satOff val="0"/>
              <a:lumOff val="0"/>
              <a:alphaOff val="0"/>
            </a:srgbClr>
          </a:solidFill>
          <a:prstDash val="solid"/>
        </a:ln>
        <a:effectLst/>
      </dgm:spPr>
      <dgm:t>
        <a:bodyPr/>
        <a:lstStyle/>
        <a:p>
          <a:endParaRPr lang="en-US" dirty="0">
            <a:solidFill>
              <a:srgbClr val="000000">
                <a:hueOff val="0"/>
                <a:satOff val="0"/>
                <a:lumOff val="0"/>
                <a:alphaOff val="0"/>
              </a:srgbClr>
            </a:solidFill>
            <a:latin typeface="Arial"/>
            <a:ea typeface="+mn-ea"/>
            <a:cs typeface="+mn-cs"/>
          </a:endParaRPr>
        </a:p>
      </dgm:t>
    </dgm:pt>
    <dgm:pt modelId="{A0CD892F-10EE-4AFC-8FE5-2103BFEA7D4E}">
      <dgm:prSet phldrT="[Text]"/>
      <dgm:spPr>
        <a:xfrm>
          <a:off x="936545" y="2680209"/>
          <a:ext cx="5307092" cy="1148661"/>
        </a:xfrm>
        <a:prstGeom prst="roundRect">
          <a:avLst>
            <a:gd name="adj" fmla="val 10000"/>
          </a:avLst>
        </a:prstGeom>
        <a:gradFill rotWithShape="0">
          <a:gsLst>
            <a:gs pos="0">
              <a:srgbClr val="2D2D8A">
                <a:shade val="80000"/>
                <a:hueOff val="0"/>
                <a:satOff val="-33821"/>
                <a:lumOff val="33815"/>
                <a:alphaOff val="0"/>
                <a:shade val="51000"/>
                <a:satMod val="130000"/>
              </a:srgbClr>
            </a:gs>
            <a:gs pos="80000">
              <a:srgbClr val="2D2D8A">
                <a:shade val="80000"/>
                <a:hueOff val="0"/>
                <a:satOff val="-33821"/>
                <a:lumOff val="33815"/>
                <a:alphaOff val="0"/>
                <a:shade val="93000"/>
                <a:satMod val="130000"/>
              </a:srgbClr>
            </a:gs>
            <a:gs pos="100000">
              <a:srgbClr val="2D2D8A">
                <a:shade val="80000"/>
                <a:hueOff val="0"/>
                <a:satOff val="-33821"/>
                <a:lumOff val="33815"/>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rgbClr val="FFFFFF"/>
              </a:solidFill>
              <a:latin typeface="Arial"/>
              <a:ea typeface="+mn-ea"/>
              <a:cs typeface="+mn-cs"/>
            </a:rPr>
            <a:t>3. Calculate the Total HAC Score</a:t>
          </a:r>
          <a:endParaRPr lang="en-US" dirty="0">
            <a:solidFill>
              <a:srgbClr val="FFFFFF"/>
            </a:solidFill>
            <a:latin typeface="Arial"/>
            <a:ea typeface="+mn-ea"/>
            <a:cs typeface="+mn-cs"/>
          </a:endParaRPr>
        </a:p>
      </dgm:t>
    </dgm:pt>
    <dgm:pt modelId="{E59F0F43-BD3C-4641-8BD4-2E71B164BD7E}" type="parTrans" cxnId="{5E8305A9-9D1F-4A78-B814-168ACE06AB73}">
      <dgm:prSet/>
      <dgm:spPr/>
      <dgm:t>
        <a:bodyPr/>
        <a:lstStyle/>
        <a:p>
          <a:endParaRPr lang="en-US"/>
        </a:p>
      </dgm:t>
    </dgm:pt>
    <dgm:pt modelId="{42CEADF2-0289-466A-9CFC-3D4E230420A4}" type="sibTrans" cxnId="{5E8305A9-9D1F-4A78-B814-168ACE06AB73}">
      <dgm:prSet/>
      <dgm:spPr/>
      <dgm:t>
        <a:bodyPr/>
        <a:lstStyle/>
        <a:p>
          <a:endParaRPr lang="en-US"/>
        </a:p>
      </dgm:t>
    </dgm:pt>
    <dgm:pt modelId="{2658F36E-F6CB-4FD5-9F5D-CC5D160D7E48}" type="pres">
      <dgm:prSet presAssocID="{F8955D07-FA3F-4626-BDED-0F34D1B75344}" presName="outerComposite" presStyleCnt="0">
        <dgm:presLayoutVars>
          <dgm:chMax val="5"/>
          <dgm:dir/>
          <dgm:resizeHandles val="exact"/>
        </dgm:presLayoutVars>
      </dgm:prSet>
      <dgm:spPr/>
      <dgm:t>
        <a:bodyPr/>
        <a:lstStyle/>
        <a:p>
          <a:endParaRPr lang="en-US"/>
        </a:p>
      </dgm:t>
    </dgm:pt>
    <dgm:pt modelId="{8000B26A-BEC5-40F8-9940-1CE6DF5D3526}" type="pres">
      <dgm:prSet presAssocID="{F8955D07-FA3F-4626-BDED-0F34D1B75344}" presName="dummyMaxCanvas" presStyleCnt="0">
        <dgm:presLayoutVars/>
      </dgm:prSet>
      <dgm:spPr/>
    </dgm:pt>
    <dgm:pt modelId="{FC103004-5623-48D9-A621-CE2D773BD813}" type="pres">
      <dgm:prSet presAssocID="{F8955D07-FA3F-4626-BDED-0F34D1B75344}" presName="ThreeNodes_1" presStyleLbl="node1" presStyleIdx="0" presStyleCnt="3">
        <dgm:presLayoutVars>
          <dgm:bulletEnabled val="1"/>
        </dgm:presLayoutVars>
      </dgm:prSet>
      <dgm:spPr/>
      <dgm:t>
        <a:bodyPr/>
        <a:lstStyle/>
        <a:p>
          <a:endParaRPr lang="en-US"/>
        </a:p>
      </dgm:t>
    </dgm:pt>
    <dgm:pt modelId="{30C1C437-7783-4806-B74D-58AABB78CD1A}" type="pres">
      <dgm:prSet presAssocID="{F8955D07-FA3F-4626-BDED-0F34D1B75344}" presName="ThreeNodes_2" presStyleLbl="node1" presStyleIdx="1" presStyleCnt="3" custLinFactNeighborY="-1020">
        <dgm:presLayoutVars>
          <dgm:bulletEnabled val="1"/>
        </dgm:presLayoutVars>
      </dgm:prSet>
      <dgm:spPr/>
      <dgm:t>
        <a:bodyPr/>
        <a:lstStyle/>
        <a:p>
          <a:endParaRPr lang="en-US"/>
        </a:p>
      </dgm:t>
    </dgm:pt>
    <dgm:pt modelId="{A5D8518D-2258-4BC3-B716-CC359D9D7055}" type="pres">
      <dgm:prSet presAssocID="{F8955D07-FA3F-4626-BDED-0F34D1B75344}" presName="ThreeNodes_3" presStyleLbl="node1" presStyleIdx="2" presStyleCnt="3">
        <dgm:presLayoutVars>
          <dgm:bulletEnabled val="1"/>
        </dgm:presLayoutVars>
      </dgm:prSet>
      <dgm:spPr/>
      <dgm:t>
        <a:bodyPr/>
        <a:lstStyle/>
        <a:p>
          <a:endParaRPr lang="en-US"/>
        </a:p>
      </dgm:t>
    </dgm:pt>
    <dgm:pt modelId="{2F4AD58F-14F8-4072-862A-01AD1FC01CB1}" type="pres">
      <dgm:prSet presAssocID="{F8955D07-FA3F-4626-BDED-0F34D1B75344}" presName="ThreeConn_1-2" presStyleLbl="fgAccFollowNode1" presStyleIdx="0" presStyleCnt="2">
        <dgm:presLayoutVars>
          <dgm:bulletEnabled val="1"/>
        </dgm:presLayoutVars>
      </dgm:prSet>
      <dgm:spPr/>
      <dgm:t>
        <a:bodyPr/>
        <a:lstStyle/>
        <a:p>
          <a:endParaRPr lang="en-US"/>
        </a:p>
      </dgm:t>
    </dgm:pt>
    <dgm:pt modelId="{8F64EF26-3725-4DF1-AC00-C7681ACA3AC8}" type="pres">
      <dgm:prSet presAssocID="{F8955D07-FA3F-4626-BDED-0F34D1B75344}" presName="ThreeConn_2-3" presStyleLbl="fgAccFollowNode1" presStyleIdx="1" presStyleCnt="2">
        <dgm:presLayoutVars>
          <dgm:bulletEnabled val="1"/>
        </dgm:presLayoutVars>
      </dgm:prSet>
      <dgm:spPr/>
      <dgm:t>
        <a:bodyPr/>
        <a:lstStyle/>
        <a:p>
          <a:endParaRPr lang="en-US"/>
        </a:p>
      </dgm:t>
    </dgm:pt>
    <dgm:pt modelId="{30B81D6A-B25F-469E-B920-3EB7269F73EA}" type="pres">
      <dgm:prSet presAssocID="{F8955D07-FA3F-4626-BDED-0F34D1B75344}" presName="ThreeNodes_1_text" presStyleLbl="node1" presStyleIdx="2" presStyleCnt="3">
        <dgm:presLayoutVars>
          <dgm:bulletEnabled val="1"/>
        </dgm:presLayoutVars>
      </dgm:prSet>
      <dgm:spPr/>
      <dgm:t>
        <a:bodyPr/>
        <a:lstStyle/>
        <a:p>
          <a:endParaRPr lang="en-US"/>
        </a:p>
      </dgm:t>
    </dgm:pt>
    <dgm:pt modelId="{88B6D69C-DAE7-42E8-9CC0-7303AFBABCF3}" type="pres">
      <dgm:prSet presAssocID="{F8955D07-FA3F-4626-BDED-0F34D1B75344}" presName="ThreeNodes_2_text" presStyleLbl="node1" presStyleIdx="2" presStyleCnt="3">
        <dgm:presLayoutVars>
          <dgm:bulletEnabled val="1"/>
        </dgm:presLayoutVars>
      </dgm:prSet>
      <dgm:spPr/>
      <dgm:t>
        <a:bodyPr/>
        <a:lstStyle/>
        <a:p>
          <a:endParaRPr lang="en-US"/>
        </a:p>
      </dgm:t>
    </dgm:pt>
    <dgm:pt modelId="{4F10F1BC-157D-4C7C-A4B3-DBDBCFDE5EB1}" type="pres">
      <dgm:prSet presAssocID="{F8955D07-FA3F-4626-BDED-0F34D1B75344}" presName="ThreeNodes_3_text" presStyleLbl="node1" presStyleIdx="2" presStyleCnt="3">
        <dgm:presLayoutVars>
          <dgm:bulletEnabled val="1"/>
        </dgm:presLayoutVars>
      </dgm:prSet>
      <dgm:spPr/>
      <dgm:t>
        <a:bodyPr/>
        <a:lstStyle/>
        <a:p>
          <a:endParaRPr lang="en-US"/>
        </a:p>
      </dgm:t>
    </dgm:pt>
  </dgm:ptLst>
  <dgm:cxnLst>
    <dgm:cxn modelId="{52C3D6EF-9005-4D0B-849A-868F6487C0F3}" srcId="{F8955D07-FA3F-4626-BDED-0F34D1B75344}" destId="{AA27C1D4-59C7-4352-856D-B3A49385C7AE}" srcOrd="0" destOrd="0" parTransId="{BCDF7877-3E4B-4CD7-9900-1DD487F926E0}" sibTransId="{BAB02BFA-00D2-4CD7-ACA9-5EFF6A780A14}"/>
    <dgm:cxn modelId="{3C38F8B4-1F60-48E0-A353-3680D11526AD}" srcId="{F8955D07-FA3F-4626-BDED-0F34D1B75344}" destId="{BA671CC6-AD17-40A8-AE73-8CB7A7CEAA6D}" srcOrd="1" destOrd="0" parTransId="{723D3DDB-5FCD-4AC2-B621-7605098EAED7}" sibTransId="{B4CCDE59-F29B-467A-A4B2-FA60C729F6EA}"/>
    <dgm:cxn modelId="{51809204-9478-4D26-AA82-396E2BD4471E}" type="presOf" srcId="{A0CD892F-10EE-4AFC-8FE5-2103BFEA7D4E}" destId="{A5D8518D-2258-4BC3-B716-CC359D9D7055}" srcOrd="0" destOrd="0" presId="urn:microsoft.com/office/officeart/2005/8/layout/vProcess5"/>
    <dgm:cxn modelId="{689ECF55-359C-4B42-9182-CAB24C18C511}" type="presOf" srcId="{B4CCDE59-F29B-467A-A4B2-FA60C729F6EA}" destId="{8F64EF26-3725-4DF1-AC00-C7681ACA3AC8}" srcOrd="0" destOrd="0" presId="urn:microsoft.com/office/officeart/2005/8/layout/vProcess5"/>
    <dgm:cxn modelId="{21A23727-A799-4997-B139-3F6A73B45107}" type="presOf" srcId="{BA671CC6-AD17-40A8-AE73-8CB7A7CEAA6D}" destId="{88B6D69C-DAE7-42E8-9CC0-7303AFBABCF3}" srcOrd="1" destOrd="0" presId="urn:microsoft.com/office/officeart/2005/8/layout/vProcess5"/>
    <dgm:cxn modelId="{E27B6C75-727E-4BD2-A132-0FC9BFF767C8}" type="presOf" srcId="{AA27C1D4-59C7-4352-856D-B3A49385C7AE}" destId="{FC103004-5623-48D9-A621-CE2D773BD813}" srcOrd="0" destOrd="0" presId="urn:microsoft.com/office/officeart/2005/8/layout/vProcess5"/>
    <dgm:cxn modelId="{7048944C-B0C6-4472-9E6B-14ABFBEC7FDB}" type="presOf" srcId="{BA671CC6-AD17-40A8-AE73-8CB7A7CEAA6D}" destId="{30C1C437-7783-4806-B74D-58AABB78CD1A}" srcOrd="0" destOrd="0" presId="urn:microsoft.com/office/officeart/2005/8/layout/vProcess5"/>
    <dgm:cxn modelId="{5E8305A9-9D1F-4A78-B814-168ACE06AB73}" srcId="{F8955D07-FA3F-4626-BDED-0F34D1B75344}" destId="{A0CD892F-10EE-4AFC-8FE5-2103BFEA7D4E}" srcOrd="2" destOrd="0" parTransId="{E59F0F43-BD3C-4641-8BD4-2E71B164BD7E}" sibTransId="{42CEADF2-0289-466A-9CFC-3D4E230420A4}"/>
    <dgm:cxn modelId="{D7B44EE4-7653-4985-BDD3-8A8F2347240C}" type="presOf" srcId="{F8955D07-FA3F-4626-BDED-0F34D1B75344}" destId="{2658F36E-F6CB-4FD5-9F5D-CC5D160D7E48}" srcOrd="0" destOrd="0" presId="urn:microsoft.com/office/officeart/2005/8/layout/vProcess5"/>
    <dgm:cxn modelId="{3D764C05-DE40-4895-8B7E-F3F1CD03A862}" type="presOf" srcId="{AA27C1D4-59C7-4352-856D-B3A49385C7AE}" destId="{30B81D6A-B25F-469E-B920-3EB7269F73EA}" srcOrd="1" destOrd="0" presId="urn:microsoft.com/office/officeart/2005/8/layout/vProcess5"/>
    <dgm:cxn modelId="{024ABE81-DB99-4020-BC51-769C51437F90}" type="presOf" srcId="{A0CD892F-10EE-4AFC-8FE5-2103BFEA7D4E}" destId="{4F10F1BC-157D-4C7C-A4B3-DBDBCFDE5EB1}" srcOrd="1" destOrd="0" presId="urn:microsoft.com/office/officeart/2005/8/layout/vProcess5"/>
    <dgm:cxn modelId="{C447AC97-3540-4804-A938-5CD7A17D5E35}" type="presOf" srcId="{BAB02BFA-00D2-4CD7-ACA9-5EFF6A780A14}" destId="{2F4AD58F-14F8-4072-862A-01AD1FC01CB1}" srcOrd="0" destOrd="0" presId="urn:microsoft.com/office/officeart/2005/8/layout/vProcess5"/>
    <dgm:cxn modelId="{20B47C0E-5573-4515-83D9-2232E9A4C218}" type="presParOf" srcId="{2658F36E-F6CB-4FD5-9F5D-CC5D160D7E48}" destId="{8000B26A-BEC5-40F8-9940-1CE6DF5D3526}" srcOrd="0" destOrd="0" presId="urn:microsoft.com/office/officeart/2005/8/layout/vProcess5"/>
    <dgm:cxn modelId="{E583172B-1F7D-485D-BE46-F38A7AE0ED0F}" type="presParOf" srcId="{2658F36E-F6CB-4FD5-9F5D-CC5D160D7E48}" destId="{FC103004-5623-48D9-A621-CE2D773BD813}" srcOrd="1" destOrd="0" presId="urn:microsoft.com/office/officeart/2005/8/layout/vProcess5"/>
    <dgm:cxn modelId="{47E1D13B-3716-46CC-AED0-296711FE00D5}" type="presParOf" srcId="{2658F36E-F6CB-4FD5-9F5D-CC5D160D7E48}" destId="{30C1C437-7783-4806-B74D-58AABB78CD1A}" srcOrd="2" destOrd="0" presId="urn:microsoft.com/office/officeart/2005/8/layout/vProcess5"/>
    <dgm:cxn modelId="{9756C190-26FA-4012-AFEE-24A495A42B11}" type="presParOf" srcId="{2658F36E-F6CB-4FD5-9F5D-CC5D160D7E48}" destId="{A5D8518D-2258-4BC3-B716-CC359D9D7055}" srcOrd="3" destOrd="0" presId="urn:microsoft.com/office/officeart/2005/8/layout/vProcess5"/>
    <dgm:cxn modelId="{A651C100-83FF-406E-B3E4-3EB29C31CF78}" type="presParOf" srcId="{2658F36E-F6CB-4FD5-9F5D-CC5D160D7E48}" destId="{2F4AD58F-14F8-4072-862A-01AD1FC01CB1}" srcOrd="4" destOrd="0" presId="urn:microsoft.com/office/officeart/2005/8/layout/vProcess5"/>
    <dgm:cxn modelId="{8A0337C0-FEC9-4909-8B4F-EE325CE0E958}" type="presParOf" srcId="{2658F36E-F6CB-4FD5-9F5D-CC5D160D7E48}" destId="{8F64EF26-3725-4DF1-AC00-C7681ACA3AC8}" srcOrd="5" destOrd="0" presId="urn:microsoft.com/office/officeart/2005/8/layout/vProcess5"/>
    <dgm:cxn modelId="{9B8E5A32-076A-4300-9E24-90C15BB0661F}" type="presParOf" srcId="{2658F36E-F6CB-4FD5-9F5D-CC5D160D7E48}" destId="{30B81D6A-B25F-469E-B920-3EB7269F73EA}" srcOrd="6" destOrd="0" presId="urn:microsoft.com/office/officeart/2005/8/layout/vProcess5"/>
    <dgm:cxn modelId="{19713053-6B4D-40DA-8421-E898FF35EB88}" type="presParOf" srcId="{2658F36E-F6CB-4FD5-9F5D-CC5D160D7E48}" destId="{88B6D69C-DAE7-42E8-9CC0-7303AFBABCF3}" srcOrd="7" destOrd="0" presId="urn:microsoft.com/office/officeart/2005/8/layout/vProcess5"/>
    <dgm:cxn modelId="{C7A9F308-6D26-41F2-9FE1-5631FEB404CF}" type="presParOf" srcId="{2658F36E-F6CB-4FD5-9F5D-CC5D160D7E48}" destId="{4F10F1BC-157D-4C7C-A4B3-DBDBCFDE5EB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955D07-FA3F-4626-BDED-0F34D1B75344}" type="doc">
      <dgm:prSet loTypeId="urn:microsoft.com/office/officeart/2005/8/layout/vProcess5" loCatId="process" qsTypeId="urn:microsoft.com/office/officeart/2005/8/quickstyle/simple3" qsCatId="simple" csTypeId="urn:microsoft.com/office/officeart/2005/8/colors/accent2_5" csCatId="accent2" phldr="1"/>
      <dgm:spPr/>
      <dgm:t>
        <a:bodyPr/>
        <a:lstStyle/>
        <a:p>
          <a:endParaRPr lang="en-US"/>
        </a:p>
      </dgm:t>
    </dgm:pt>
    <dgm:pt modelId="{AA27C1D4-59C7-4352-856D-B3A49385C7AE}">
      <dgm:prSet phldrT="[Text]"/>
      <dgm:spPr>
        <a:xfrm>
          <a:off x="0" y="0"/>
          <a:ext cx="6960751" cy="1655872"/>
        </a:xfrm>
        <a:prstGeom prst="roundRect">
          <a:avLst>
            <a:gd name="adj" fmla="val 10000"/>
          </a:avLst>
        </a:prstGeom>
        <a:gradFill rotWithShape="0">
          <a:gsLst>
            <a:gs pos="0">
              <a:srgbClr val="333399">
                <a:alpha val="90000"/>
                <a:hueOff val="0"/>
                <a:satOff val="0"/>
                <a:lumOff val="0"/>
                <a:alphaOff val="0"/>
                <a:tint val="50000"/>
                <a:satMod val="300000"/>
              </a:srgbClr>
            </a:gs>
            <a:gs pos="35000">
              <a:srgbClr val="333399">
                <a:alpha val="90000"/>
                <a:hueOff val="0"/>
                <a:satOff val="0"/>
                <a:lumOff val="0"/>
                <a:alphaOff val="0"/>
                <a:tint val="37000"/>
                <a:satMod val="300000"/>
              </a:srgbClr>
            </a:gs>
            <a:gs pos="100000">
              <a:srgbClr val="333399">
                <a:alpha val="9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dirty="0" smtClean="0">
              <a:solidFill>
                <a:srgbClr val="000000"/>
              </a:solidFill>
              <a:latin typeface="Arial"/>
              <a:ea typeface="+mn-ea"/>
              <a:cs typeface="+mn-cs"/>
            </a:rPr>
            <a:t>1. Score each individual HAC measure (Winsorized z-score)</a:t>
          </a:r>
          <a:endParaRPr lang="en-US" dirty="0">
            <a:solidFill>
              <a:srgbClr val="000000"/>
            </a:solidFill>
            <a:latin typeface="Arial"/>
            <a:ea typeface="+mn-ea"/>
            <a:cs typeface="+mn-cs"/>
          </a:endParaRPr>
        </a:p>
      </dgm:t>
    </dgm:pt>
    <dgm:pt modelId="{BCDF7877-3E4B-4CD7-9900-1DD487F926E0}" type="parTrans" cxnId="{52C3D6EF-9005-4D0B-849A-868F6487C0F3}">
      <dgm:prSet/>
      <dgm:spPr/>
      <dgm:t>
        <a:bodyPr/>
        <a:lstStyle/>
        <a:p>
          <a:endParaRPr lang="en-US"/>
        </a:p>
      </dgm:t>
    </dgm:pt>
    <dgm:pt modelId="{BAB02BFA-00D2-4CD7-ACA9-5EFF6A780A14}" type="sibTrans" cxnId="{52C3D6EF-9005-4D0B-849A-868F6487C0F3}">
      <dgm:prSet/>
      <dgm:spPr>
        <a:xfrm>
          <a:off x="5884434" y="1301699"/>
          <a:ext cx="1076316" cy="1076316"/>
        </a:xfrm>
        <a:prstGeom prst="downArrow">
          <a:avLst>
            <a:gd name="adj1" fmla="val 55000"/>
            <a:gd name="adj2" fmla="val 45000"/>
          </a:avLst>
        </a:prstGeom>
        <a:solidFill>
          <a:srgbClr val="333399">
            <a:alpha val="90000"/>
            <a:tint val="40000"/>
            <a:hueOff val="0"/>
            <a:satOff val="0"/>
            <a:lumOff val="0"/>
            <a:alphaOff val="0"/>
          </a:srgbClr>
        </a:solidFill>
        <a:ln w="9525" cap="flat" cmpd="sng" algn="ctr">
          <a:solidFill>
            <a:srgbClr val="000000">
              <a:alpha val="90000"/>
            </a:srgbClr>
          </a:solidFill>
          <a:prstDash val="solid"/>
        </a:ln>
        <a:effectLst/>
      </dgm:spPr>
      <dgm:t>
        <a:bodyPr/>
        <a:lstStyle/>
        <a:p>
          <a:endParaRPr lang="en-US" dirty="0">
            <a:solidFill>
              <a:srgbClr val="000000">
                <a:hueOff val="0"/>
                <a:satOff val="0"/>
                <a:lumOff val="0"/>
                <a:alphaOff val="0"/>
              </a:srgbClr>
            </a:solidFill>
            <a:latin typeface="Arial"/>
            <a:ea typeface="+mn-ea"/>
            <a:cs typeface="+mn-cs"/>
          </a:endParaRPr>
        </a:p>
      </dgm:t>
    </dgm:pt>
    <dgm:pt modelId="{A0CD892F-10EE-4AFC-8FE5-2103BFEA7D4E}">
      <dgm:prSet phldrT="[Text]"/>
      <dgm:spPr>
        <a:xfrm>
          <a:off x="1228367" y="2023843"/>
          <a:ext cx="6960751" cy="1655872"/>
        </a:xfrm>
        <a:prstGeom prst="roundRect">
          <a:avLst>
            <a:gd name="adj" fmla="val 10000"/>
          </a:avLst>
        </a:prstGeom>
        <a:gradFill rotWithShape="0">
          <a:gsLst>
            <a:gs pos="0">
              <a:srgbClr val="333399">
                <a:alpha val="90000"/>
                <a:hueOff val="0"/>
                <a:satOff val="0"/>
                <a:lumOff val="0"/>
                <a:alphaOff val="-40000"/>
                <a:tint val="50000"/>
                <a:satMod val="300000"/>
              </a:srgbClr>
            </a:gs>
            <a:gs pos="35000">
              <a:srgbClr val="333399">
                <a:alpha val="90000"/>
                <a:hueOff val="0"/>
                <a:satOff val="0"/>
                <a:lumOff val="0"/>
                <a:alphaOff val="-40000"/>
                <a:tint val="37000"/>
                <a:satMod val="300000"/>
              </a:srgbClr>
            </a:gs>
            <a:gs pos="100000">
              <a:srgbClr val="333399">
                <a:alpha val="90000"/>
                <a:hueOff val="0"/>
                <a:satOff val="0"/>
                <a:lumOff val="0"/>
                <a:alphaOff val="-4000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dirty="0" smtClean="0">
              <a:solidFill>
                <a:srgbClr val="000000"/>
              </a:solidFill>
              <a:latin typeface="Arial"/>
              <a:ea typeface="+mn-ea"/>
              <a:cs typeface="+mn-cs"/>
            </a:rPr>
            <a:t>2. Sum individual measure scores (all weighted equally) to create Total HAC Score</a:t>
          </a:r>
          <a:endParaRPr lang="en-US" dirty="0">
            <a:solidFill>
              <a:srgbClr val="000000"/>
            </a:solidFill>
            <a:latin typeface="Arial"/>
            <a:ea typeface="+mn-ea"/>
            <a:cs typeface="+mn-cs"/>
          </a:endParaRPr>
        </a:p>
      </dgm:t>
    </dgm:pt>
    <dgm:pt modelId="{E59F0F43-BD3C-4641-8BD4-2E71B164BD7E}" type="parTrans" cxnId="{5E8305A9-9D1F-4A78-B814-168ACE06AB73}">
      <dgm:prSet/>
      <dgm:spPr/>
      <dgm:t>
        <a:bodyPr/>
        <a:lstStyle/>
        <a:p>
          <a:endParaRPr lang="en-US"/>
        </a:p>
      </dgm:t>
    </dgm:pt>
    <dgm:pt modelId="{42CEADF2-0289-466A-9CFC-3D4E230420A4}" type="sibTrans" cxnId="{5E8305A9-9D1F-4A78-B814-168ACE06AB73}">
      <dgm:prSet/>
      <dgm:spPr/>
      <dgm:t>
        <a:bodyPr/>
        <a:lstStyle/>
        <a:p>
          <a:endParaRPr lang="en-US"/>
        </a:p>
      </dgm:t>
    </dgm:pt>
    <dgm:pt modelId="{2658F36E-F6CB-4FD5-9F5D-CC5D160D7E48}" type="pres">
      <dgm:prSet presAssocID="{F8955D07-FA3F-4626-BDED-0F34D1B75344}" presName="outerComposite" presStyleCnt="0">
        <dgm:presLayoutVars>
          <dgm:chMax val="5"/>
          <dgm:dir/>
          <dgm:resizeHandles val="exact"/>
        </dgm:presLayoutVars>
      </dgm:prSet>
      <dgm:spPr/>
      <dgm:t>
        <a:bodyPr/>
        <a:lstStyle/>
        <a:p>
          <a:endParaRPr lang="en-US"/>
        </a:p>
      </dgm:t>
    </dgm:pt>
    <dgm:pt modelId="{8000B26A-BEC5-40F8-9940-1CE6DF5D3526}" type="pres">
      <dgm:prSet presAssocID="{F8955D07-FA3F-4626-BDED-0F34D1B75344}" presName="dummyMaxCanvas" presStyleCnt="0">
        <dgm:presLayoutVars/>
      </dgm:prSet>
      <dgm:spPr/>
      <dgm:t>
        <a:bodyPr/>
        <a:lstStyle/>
        <a:p>
          <a:endParaRPr lang="en-US"/>
        </a:p>
      </dgm:t>
    </dgm:pt>
    <dgm:pt modelId="{55AEFBB6-9BA8-48AD-9222-C5080CAB8AC0}" type="pres">
      <dgm:prSet presAssocID="{F8955D07-FA3F-4626-BDED-0F34D1B75344}" presName="TwoNodes_1" presStyleLbl="node1" presStyleIdx="0" presStyleCnt="2" custLinFactNeighborX="-3995" custLinFactNeighborY="-2833">
        <dgm:presLayoutVars>
          <dgm:bulletEnabled val="1"/>
        </dgm:presLayoutVars>
      </dgm:prSet>
      <dgm:spPr/>
      <dgm:t>
        <a:bodyPr/>
        <a:lstStyle/>
        <a:p>
          <a:endParaRPr lang="en-US"/>
        </a:p>
      </dgm:t>
    </dgm:pt>
    <dgm:pt modelId="{A5D1B565-B07C-44A2-8BD3-10F04B3A3464}" type="pres">
      <dgm:prSet presAssocID="{F8955D07-FA3F-4626-BDED-0F34D1B75344}" presName="TwoNodes_2" presStyleLbl="node1" presStyleIdx="1" presStyleCnt="2">
        <dgm:presLayoutVars>
          <dgm:bulletEnabled val="1"/>
        </dgm:presLayoutVars>
      </dgm:prSet>
      <dgm:spPr/>
      <dgm:t>
        <a:bodyPr/>
        <a:lstStyle/>
        <a:p>
          <a:endParaRPr lang="en-US"/>
        </a:p>
      </dgm:t>
    </dgm:pt>
    <dgm:pt modelId="{123FEE80-E028-49B8-9D24-2F03ABE25FFC}" type="pres">
      <dgm:prSet presAssocID="{F8955D07-FA3F-4626-BDED-0F34D1B75344}" presName="TwoConn_1-2" presStyleLbl="fgAccFollowNode1" presStyleIdx="0" presStyleCnt="1">
        <dgm:presLayoutVars>
          <dgm:bulletEnabled val="1"/>
        </dgm:presLayoutVars>
      </dgm:prSet>
      <dgm:spPr/>
      <dgm:t>
        <a:bodyPr/>
        <a:lstStyle/>
        <a:p>
          <a:endParaRPr lang="en-US"/>
        </a:p>
      </dgm:t>
    </dgm:pt>
    <dgm:pt modelId="{C08D6F36-308E-4B07-AF57-67E0F27882D7}" type="pres">
      <dgm:prSet presAssocID="{F8955D07-FA3F-4626-BDED-0F34D1B75344}" presName="TwoNodes_1_text" presStyleLbl="node1" presStyleIdx="1" presStyleCnt="2">
        <dgm:presLayoutVars>
          <dgm:bulletEnabled val="1"/>
        </dgm:presLayoutVars>
      </dgm:prSet>
      <dgm:spPr/>
      <dgm:t>
        <a:bodyPr/>
        <a:lstStyle/>
        <a:p>
          <a:endParaRPr lang="en-US"/>
        </a:p>
      </dgm:t>
    </dgm:pt>
    <dgm:pt modelId="{A64D27A9-D6C6-4AD5-B3A9-B87BDD3DC3C3}" type="pres">
      <dgm:prSet presAssocID="{F8955D07-FA3F-4626-BDED-0F34D1B75344}" presName="TwoNodes_2_text" presStyleLbl="node1" presStyleIdx="1" presStyleCnt="2">
        <dgm:presLayoutVars>
          <dgm:bulletEnabled val="1"/>
        </dgm:presLayoutVars>
      </dgm:prSet>
      <dgm:spPr/>
      <dgm:t>
        <a:bodyPr/>
        <a:lstStyle/>
        <a:p>
          <a:endParaRPr lang="en-US"/>
        </a:p>
      </dgm:t>
    </dgm:pt>
  </dgm:ptLst>
  <dgm:cxnLst>
    <dgm:cxn modelId="{1DF72255-2033-47BF-9329-5E524D19826E}" type="presOf" srcId="{A0CD892F-10EE-4AFC-8FE5-2103BFEA7D4E}" destId="{A5D1B565-B07C-44A2-8BD3-10F04B3A3464}" srcOrd="0" destOrd="0" presId="urn:microsoft.com/office/officeart/2005/8/layout/vProcess5"/>
    <dgm:cxn modelId="{52C3D6EF-9005-4D0B-849A-868F6487C0F3}" srcId="{F8955D07-FA3F-4626-BDED-0F34D1B75344}" destId="{AA27C1D4-59C7-4352-856D-B3A49385C7AE}" srcOrd="0" destOrd="0" parTransId="{BCDF7877-3E4B-4CD7-9900-1DD487F926E0}" sibTransId="{BAB02BFA-00D2-4CD7-ACA9-5EFF6A780A14}"/>
    <dgm:cxn modelId="{764890DF-1661-496C-A14C-671984F7AFF9}" type="presOf" srcId="{AA27C1D4-59C7-4352-856D-B3A49385C7AE}" destId="{C08D6F36-308E-4B07-AF57-67E0F27882D7}" srcOrd="1" destOrd="0" presId="urn:microsoft.com/office/officeart/2005/8/layout/vProcess5"/>
    <dgm:cxn modelId="{99D7D976-8545-4131-A8C7-BE93A423C4FE}" type="presOf" srcId="{BAB02BFA-00D2-4CD7-ACA9-5EFF6A780A14}" destId="{123FEE80-E028-49B8-9D24-2F03ABE25FFC}" srcOrd="0" destOrd="0" presId="urn:microsoft.com/office/officeart/2005/8/layout/vProcess5"/>
    <dgm:cxn modelId="{9F600558-18D1-46B4-AAB0-C72D19313E82}" type="presOf" srcId="{AA27C1D4-59C7-4352-856D-B3A49385C7AE}" destId="{55AEFBB6-9BA8-48AD-9222-C5080CAB8AC0}" srcOrd="0" destOrd="0" presId="urn:microsoft.com/office/officeart/2005/8/layout/vProcess5"/>
    <dgm:cxn modelId="{5E8305A9-9D1F-4A78-B814-168ACE06AB73}" srcId="{F8955D07-FA3F-4626-BDED-0F34D1B75344}" destId="{A0CD892F-10EE-4AFC-8FE5-2103BFEA7D4E}" srcOrd="1" destOrd="0" parTransId="{E59F0F43-BD3C-4641-8BD4-2E71B164BD7E}" sibTransId="{42CEADF2-0289-466A-9CFC-3D4E230420A4}"/>
    <dgm:cxn modelId="{D7B44EE4-7653-4985-BDD3-8A8F2347240C}" type="presOf" srcId="{F8955D07-FA3F-4626-BDED-0F34D1B75344}" destId="{2658F36E-F6CB-4FD5-9F5D-CC5D160D7E48}" srcOrd="0" destOrd="0" presId="urn:microsoft.com/office/officeart/2005/8/layout/vProcess5"/>
    <dgm:cxn modelId="{5F2FA0BC-B29D-45EB-974A-64DAF536AB6B}" type="presOf" srcId="{A0CD892F-10EE-4AFC-8FE5-2103BFEA7D4E}" destId="{A64D27A9-D6C6-4AD5-B3A9-B87BDD3DC3C3}" srcOrd="1" destOrd="0" presId="urn:microsoft.com/office/officeart/2005/8/layout/vProcess5"/>
    <dgm:cxn modelId="{20B47C0E-5573-4515-83D9-2232E9A4C218}" type="presParOf" srcId="{2658F36E-F6CB-4FD5-9F5D-CC5D160D7E48}" destId="{8000B26A-BEC5-40F8-9940-1CE6DF5D3526}" srcOrd="0" destOrd="0" presId="urn:microsoft.com/office/officeart/2005/8/layout/vProcess5"/>
    <dgm:cxn modelId="{ED82BB6E-C582-4884-8121-8BCEAD3D96E5}" type="presParOf" srcId="{2658F36E-F6CB-4FD5-9F5D-CC5D160D7E48}" destId="{55AEFBB6-9BA8-48AD-9222-C5080CAB8AC0}" srcOrd="1" destOrd="0" presId="urn:microsoft.com/office/officeart/2005/8/layout/vProcess5"/>
    <dgm:cxn modelId="{F1CC2DE1-6D61-4BBC-8C3F-B8011D5ACB09}" type="presParOf" srcId="{2658F36E-F6CB-4FD5-9F5D-CC5D160D7E48}" destId="{A5D1B565-B07C-44A2-8BD3-10F04B3A3464}" srcOrd="2" destOrd="0" presId="urn:microsoft.com/office/officeart/2005/8/layout/vProcess5"/>
    <dgm:cxn modelId="{9227F3A8-135A-4496-83E7-58E11EE764EB}" type="presParOf" srcId="{2658F36E-F6CB-4FD5-9F5D-CC5D160D7E48}" destId="{123FEE80-E028-49B8-9D24-2F03ABE25FFC}" srcOrd="3" destOrd="0" presId="urn:microsoft.com/office/officeart/2005/8/layout/vProcess5"/>
    <dgm:cxn modelId="{124AF83D-F140-421B-AEE1-1DCDDC989669}" type="presParOf" srcId="{2658F36E-F6CB-4FD5-9F5D-CC5D160D7E48}" destId="{C08D6F36-308E-4B07-AF57-67E0F27882D7}" srcOrd="4" destOrd="0" presId="urn:microsoft.com/office/officeart/2005/8/layout/vProcess5"/>
    <dgm:cxn modelId="{FDF9BE5D-CF7C-49C2-91B5-A768D9C6B797}" type="presParOf" srcId="{2658F36E-F6CB-4FD5-9F5D-CC5D160D7E48}" destId="{A64D27A9-D6C6-4AD5-B3A9-B87BDD3DC3C3}"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D5DB18-ACFD-4784-B59F-74535EEC827F}" type="doc">
      <dgm:prSet loTypeId="urn:microsoft.com/office/officeart/2005/8/layout/pyramid1" loCatId="pyramid" qsTypeId="urn:microsoft.com/office/officeart/2005/8/quickstyle/simple1" qsCatId="simple" csTypeId="urn:microsoft.com/office/officeart/2005/8/colors/accent1_3" csCatId="accent1" phldr="1"/>
      <dgm:spPr/>
    </dgm:pt>
    <dgm:pt modelId="{F6ECEA04-94D2-4042-8DE6-83C647833DC0}">
      <dgm:prSet phldrT="[Text]" custT="1"/>
      <dgm:spPr/>
      <dgm:t>
        <a:bodyPr/>
        <a:lstStyle/>
        <a:p>
          <a:r>
            <a:rPr lang="en-US" sz="3000" dirty="0" smtClean="0"/>
            <a:t>  </a:t>
          </a:r>
          <a:endParaRPr lang="en-US" sz="3000" dirty="0"/>
        </a:p>
      </dgm:t>
    </dgm:pt>
    <dgm:pt modelId="{7A648E16-B6BD-4F50-BB82-9465EC4AB4F1}" type="parTrans" cxnId="{2E482F53-8C57-4DF4-B608-D285AA789287}">
      <dgm:prSet/>
      <dgm:spPr/>
      <dgm:t>
        <a:bodyPr/>
        <a:lstStyle/>
        <a:p>
          <a:endParaRPr lang="en-US"/>
        </a:p>
      </dgm:t>
    </dgm:pt>
    <dgm:pt modelId="{0F7D47DE-2EFF-4B6A-9B7E-AFB74232F1ED}" type="sibTrans" cxnId="{2E482F53-8C57-4DF4-B608-D285AA789287}">
      <dgm:prSet/>
      <dgm:spPr/>
      <dgm:t>
        <a:bodyPr/>
        <a:lstStyle/>
        <a:p>
          <a:endParaRPr lang="en-US"/>
        </a:p>
      </dgm:t>
    </dgm:pt>
    <dgm:pt modelId="{805735EA-C92D-45C6-9ABB-AB23E4F4CFCA}">
      <dgm:prSet phldrT="[Text]" custT="1"/>
      <dgm:spPr/>
      <dgm:t>
        <a:bodyPr/>
        <a:lstStyle/>
        <a:p>
          <a:r>
            <a:rPr lang="en-US" sz="3000" dirty="0" smtClean="0"/>
            <a:t>   </a:t>
          </a:r>
          <a:endParaRPr lang="en-US" sz="3000" dirty="0"/>
        </a:p>
      </dgm:t>
    </dgm:pt>
    <dgm:pt modelId="{0102D83D-BF3B-4A8D-AD19-EF3AF7EE7097}" type="parTrans" cxnId="{1D26FA89-A4E6-4ECE-877E-524F2C57F8A6}">
      <dgm:prSet/>
      <dgm:spPr/>
      <dgm:t>
        <a:bodyPr/>
        <a:lstStyle/>
        <a:p>
          <a:endParaRPr lang="en-US"/>
        </a:p>
      </dgm:t>
    </dgm:pt>
    <dgm:pt modelId="{88E1DEB8-2774-4E91-ADCF-B090F831A19B}" type="sibTrans" cxnId="{1D26FA89-A4E6-4ECE-877E-524F2C57F8A6}">
      <dgm:prSet/>
      <dgm:spPr/>
      <dgm:t>
        <a:bodyPr/>
        <a:lstStyle/>
        <a:p>
          <a:endParaRPr lang="en-US"/>
        </a:p>
      </dgm:t>
    </dgm:pt>
    <dgm:pt modelId="{13FA115B-C6EA-40B2-9DD6-7B96DD62029C}">
      <dgm:prSet phldrT="[Text]" custT="1"/>
      <dgm:spPr/>
      <dgm:t>
        <a:bodyPr/>
        <a:lstStyle/>
        <a:p>
          <a:r>
            <a:rPr lang="en-US" sz="3000" dirty="0" smtClean="0">
              <a:solidFill>
                <a:schemeClr val="tx1"/>
              </a:solidFill>
            </a:rPr>
            <a:t>  </a:t>
          </a:r>
          <a:endParaRPr lang="en-US" sz="3000" dirty="0">
            <a:solidFill>
              <a:schemeClr val="tx1"/>
            </a:solidFill>
          </a:endParaRPr>
        </a:p>
      </dgm:t>
    </dgm:pt>
    <dgm:pt modelId="{BB1A40BD-035A-4348-85FA-B4E9C1120B9E}" type="sibTrans" cxnId="{E9169E24-222B-4BEF-A1ED-A24C816BC4C8}">
      <dgm:prSet/>
      <dgm:spPr/>
      <dgm:t>
        <a:bodyPr/>
        <a:lstStyle/>
        <a:p>
          <a:endParaRPr lang="en-US"/>
        </a:p>
      </dgm:t>
    </dgm:pt>
    <dgm:pt modelId="{A1767C2F-216A-44A4-B174-51DDC059A29A}" type="parTrans" cxnId="{E9169E24-222B-4BEF-A1ED-A24C816BC4C8}">
      <dgm:prSet/>
      <dgm:spPr/>
      <dgm:t>
        <a:bodyPr/>
        <a:lstStyle/>
        <a:p>
          <a:endParaRPr lang="en-US"/>
        </a:p>
      </dgm:t>
    </dgm:pt>
    <dgm:pt modelId="{9E544165-9D11-46AB-AA1A-E1B71FB3F524}" type="pres">
      <dgm:prSet presAssocID="{A3D5DB18-ACFD-4784-B59F-74535EEC827F}" presName="Name0" presStyleCnt="0">
        <dgm:presLayoutVars>
          <dgm:dir/>
          <dgm:animLvl val="lvl"/>
          <dgm:resizeHandles val="exact"/>
        </dgm:presLayoutVars>
      </dgm:prSet>
      <dgm:spPr/>
    </dgm:pt>
    <dgm:pt modelId="{E0012F1B-8639-4AD8-88F8-FABE457CAA0B}" type="pres">
      <dgm:prSet presAssocID="{13FA115B-C6EA-40B2-9DD6-7B96DD62029C}" presName="Name8" presStyleCnt="0"/>
      <dgm:spPr/>
    </dgm:pt>
    <dgm:pt modelId="{A6D2C4FA-A0A3-4613-893F-0BAC69604026}" type="pres">
      <dgm:prSet presAssocID="{13FA115B-C6EA-40B2-9DD6-7B96DD62029C}" presName="level" presStyleLbl="node1" presStyleIdx="0" presStyleCnt="3">
        <dgm:presLayoutVars>
          <dgm:chMax val="1"/>
          <dgm:bulletEnabled val="1"/>
        </dgm:presLayoutVars>
      </dgm:prSet>
      <dgm:spPr/>
      <dgm:t>
        <a:bodyPr/>
        <a:lstStyle/>
        <a:p>
          <a:endParaRPr lang="en-US"/>
        </a:p>
      </dgm:t>
    </dgm:pt>
    <dgm:pt modelId="{DA97E860-1AA4-4990-9727-5418951E845A}" type="pres">
      <dgm:prSet presAssocID="{13FA115B-C6EA-40B2-9DD6-7B96DD62029C}" presName="levelTx" presStyleLbl="revTx" presStyleIdx="0" presStyleCnt="0">
        <dgm:presLayoutVars>
          <dgm:chMax val="1"/>
          <dgm:bulletEnabled val="1"/>
        </dgm:presLayoutVars>
      </dgm:prSet>
      <dgm:spPr/>
      <dgm:t>
        <a:bodyPr/>
        <a:lstStyle/>
        <a:p>
          <a:endParaRPr lang="en-US"/>
        </a:p>
      </dgm:t>
    </dgm:pt>
    <dgm:pt modelId="{5916BE58-114F-4A09-A0BA-6D97A1FCE0ED}" type="pres">
      <dgm:prSet presAssocID="{F6ECEA04-94D2-4042-8DE6-83C647833DC0}" presName="Name8" presStyleCnt="0"/>
      <dgm:spPr/>
    </dgm:pt>
    <dgm:pt modelId="{5A5F7664-3D22-41AA-B7F7-F608C80B41D4}" type="pres">
      <dgm:prSet presAssocID="{F6ECEA04-94D2-4042-8DE6-83C647833DC0}" presName="level" presStyleLbl="node1" presStyleIdx="1" presStyleCnt="3">
        <dgm:presLayoutVars>
          <dgm:chMax val="1"/>
          <dgm:bulletEnabled val="1"/>
        </dgm:presLayoutVars>
      </dgm:prSet>
      <dgm:spPr/>
      <dgm:t>
        <a:bodyPr/>
        <a:lstStyle/>
        <a:p>
          <a:endParaRPr lang="en-US"/>
        </a:p>
      </dgm:t>
    </dgm:pt>
    <dgm:pt modelId="{D8816766-1AD6-4638-90EA-FE0762BF60EE}" type="pres">
      <dgm:prSet presAssocID="{F6ECEA04-94D2-4042-8DE6-83C647833DC0}" presName="levelTx" presStyleLbl="revTx" presStyleIdx="0" presStyleCnt="0">
        <dgm:presLayoutVars>
          <dgm:chMax val="1"/>
          <dgm:bulletEnabled val="1"/>
        </dgm:presLayoutVars>
      </dgm:prSet>
      <dgm:spPr/>
      <dgm:t>
        <a:bodyPr/>
        <a:lstStyle/>
        <a:p>
          <a:endParaRPr lang="en-US"/>
        </a:p>
      </dgm:t>
    </dgm:pt>
    <dgm:pt modelId="{81F23AFA-C980-458B-ABA2-818BB0FEBF1F}" type="pres">
      <dgm:prSet presAssocID="{805735EA-C92D-45C6-9ABB-AB23E4F4CFCA}" presName="Name8" presStyleCnt="0"/>
      <dgm:spPr/>
    </dgm:pt>
    <dgm:pt modelId="{1CAD8146-10D5-4FCA-8369-3C86F4BDA59F}" type="pres">
      <dgm:prSet presAssocID="{805735EA-C92D-45C6-9ABB-AB23E4F4CFCA}" presName="level" presStyleLbl="node1" presStyleIdx="2" presStyleCnt="3">
        <dgm:presLayoutVars>
          <dgm:chMax val="1"/>
          <dgm:bulletEnabled val="1"/>
        </dgm:presLayoutVars>
      </dgm:prSet>
      <dgm:spPr/>
      <dgm:t>
        <a:bodyPr/>
        <a:lstStyle/>
        <a:p>
          <a:endParaRPr lang="en-US"/>
        </a:p>
      </dgm:t>
    </dgm:pt>
    <dgm:pt modelId="{5A8BFA8D-FC91-4F5C-8009-7DAB4828E8FE}" type="pres">
      <dgm:prSet presAssocID="{805735EA-C92D-45C6-9ABB-AB23E4F4CFCA}" presName="levelTx" presStyleLbl="revTx" presStyleIdx="0" presStyleCnt="0">
        <dgm:presLayoutVars>
          <dgm:chMax val="1"/>
          <dgm:bulletEnabled val="1"/>
        </dgm:presLayoutVars>
      </dgm:prSet>
      <dgm:spPr/>
      <dgm:t>
        <a:bodyPr/>
        <a:lstStyle/>
        <a:p>
          <a:endParaRPr lang="en-US"/>
        </a:p>
      </dgm:t>
    </dgm:pt>
  </dgm:ptLst>
  <dgm:cxnLst>
    <dgm:cxn modelId="{9ABDD078-6A01-49F9-83E4-9E16F7D466E1}" type="presOf" srcId="{F6ECEA04-94D2-4042-8DE6-83C647833DC0}" destId="{D8816766-1AD6-4638-90EA-FE0762BF60EE}" srcOrd="1" destOrd="0" presId="urn:microsoft.com/office/officeart/2005/8/layout/pyramid1"/>
    <dgm:cxn modelId="{E9169E24-222B-4BEF-A1ED-A24C816BC4C8}" srcId="{A3D5DB18-ACFD-4784-B59F-74535EEC827F}" destId="{13FA115B-C6EA-40B2-9DD6-7B96DD62029C}" srcOrd="0" destOrd="0" parTransId="{A1767C2F-216A-44A4-B174-51DDC059A29A}" sibTransId="{BB1A40BD-035A-4348-85FA-B4E9C1120B9E}"/>
    <dgm:cxn modelId="{6A88C0E0-F1BA-450A-A1F8-27656C9105AD}" type="presOf" srcId="{805735EA-C92D-45C6-9ABB-AB23E4F4CFCA}" destId="{5A8BFA8D-FC91-4F5C-8009-7DAB4828E8FE}" srcOrd="1" destOrd="0" presId="urn:microsoft.com/office/officeart/2005/8/layout/pyramid1"/>
    <dgm:cxn modelId="{D876A3E3-17C8-4A4B-BA7B-9E06434176AA}" type="presOf" srcId="{A3D5DB18-ACFD-4784-B59F-74535EEC827F}" destId="{9E544165-9D11-46AB-AA1A-E1B71FB3F524}" srcOrd="0" destOrd="0" presId="urn:microsoft.com/office/officeart/2005/8/layout/pyramid1"/>
    <dgm:cxn modelId="{11C48E58-F6E7-46D0-AE27-241BEFC2568F}" type="presOf" srcId="{13FA115B-C6EA-40B2-9DD6-7B96DD62029C}" destId="{A6D2C4FA-A0A3-4613-893F-0BAC69604026}" srcOrd="0" destOrd="0" presId="urn:microsoft.com/office/officeart/2005/8/layout/pyramid1"/>
    <dgm:cxn modelId="{5EA5238E-FB89-4B4D-9A60-2538BB67EC89}" type="presOf" srcId="{F6ECEA04-94D2-4042-8DE6-83C647833DC0}" destId="{5A5F7664-3D22-41AA-B7F7-F608C80B41D4}" srcOrd="0" destOrd="0" presId="urn:microsoft.com/office/officeart/2005/8/layout/pyramid1"/>
    <dgm:cxn modelId="{1D26FA89-A4E6-4ECE-877E-524F2C57F8A6}" srcId="{A3D5DB18-ACFD-4784-B59F-74535EEC827F}" destId="{805735EA-C92D-45C6-9ABB-AB23E4F4CFCA}" srcOrd="2" destOrd="0" parTransId="{0102D83D-BF3B-4A8D-AD19-EF3AF7EE7097}" sibTransId="{88E1DEB8-2774-4E91-ADCF-B090F831A19B}"/>
    <dgm:cxn modelId="{6350DA27-BD48-4DAB-8422-5668AC16A598}" type="presOf" srcId="{13FA115B-C6EA-40B2-9DD6-7B96DD62029C}" destId="{DA97E860-1AA4-4990-9727-5418951E845A}" srcOrd="1" destOrd="0" presId="urn:microsoft.com/office/officeart/2005/8/layout/pyramid1"/>
    <dgm:cxn modelId="{2E482F53-8C57-4DF4-B608-D285AA789287}" srcId="{A3D5DB18-ACFD-4784-B59F-74535EEC827F}" destId="{F6ECEA04-94D2-4042-8DE6-83C647833DC0}" srcOrd="1" destOrd="0" parTransId="{7A648E16-B6BD-4F50-BB82-9465EC4AB4F1}" sibTransId="{0F7D47DE-2EFF-4B6A-9B7E-AFB74232F1ED}"/>
    <dgm:cxn modelId="{DE266BCB-CFD1-4A1C-A867-581A9F04034A}" type="presOf" srcId="{805735EA-C92D-45C6-9ABB-AB23E4F4CFCA}" destId="{1CAD8146-10D5-4FCA-8369-3C86F4BDA59F}" srcOrd="0" destOrd="0" presId="urn:microsoft.com/office/officeart/2005/8/layout/pyramid1"/>
    <dgm:cxn modelId="{9B456C85-CEDA-40A8-8D41-65C385BF30B4}" type="presParOf" srcId="{9E544165-9D11-46AB-AA1A-E1B71FB3F524}" destId="{E0012F1B-8639-4AD8-88F8-FABE457CAA0B}" srcOrd="0" destOrd="0" presId="urn:microsoft.com/office/officeart/2005/8/layout/pyramid1"/>
    <dgm:cxn modelId="{61CEBBAC-D429-4543-A432-5377CB2A6F8B}" type="presParOf" srcId="{E0012F1B-8639-4AD8-88F8-FABE457CAA0B}" destId="{A6D2C4FA-A0A3-4613-893F-0BAC69604026}" srcOrd="0" destOrd="0" presId="urn:microsoft.com/office/officeart/2005/8/layout/pyramid1"/>
    <dgm:cxn modelId="{C0E1D539-C67B-4C9A-BC9A-D0E3AD791F30}" type="presParOf" srcId="{E0012F1B-8639-4AD8-88F8-FABE457CAA0B}" destId="{DA97E860-1AA4-4990-9727-5418951E845A}" srcOrd="1" destOrd="0" presId="urn:microsoft.com/office/officeart/2005/8/layout/pyramid1"/>
    <dgm:cxn modelId="{399F5432-459D-4FF0-93C1-E828735E5E7B}" type="presParOf" srcId="{9E544165-9D11-46AB-AA1A-E1B71FB3F524}" destId="{5916BE58-114F-4A09-A0BA-6D97A1FCE0ED}" srcOrd="1" destOrd="0" presId="urn:microsoft.com/office/officeart/2005/8/layout/pyramid1"/>
    <dgm:cxn modelId="{0FD6D749-BF66-4E7F-900C-CAB73F5D3FD2}" type="presParOf" srcId="{5916BE58-114F-4A09-A0BA-6D97A1FCE0ED}" destId="{5A5F7664-3D22-41AA-B7F7-F608C80B41D4}" srcOrd="0" destOrd="0" presId="urn:microsoft.com/office/officeart/2005/8/layout/pyramid1"/>
    <dgm:cxn modelId="{6DA55E81-DC8E-4986-80CA-1A52C967E89D}" type="presParOf" srcId="{5916BE58-114F-4A09-A0BA-6D97A1FCE0ED}" destId="{D8816766-1AD6-4638-90EA-FE0762BF60EE}" srcOrd="1" destOrd="0" presId="urn:microsoft.com/office/officeart/2005/8/layout/pyramid1"/>
    <dgm:cxn modelId="{2358C3F0-CBDD-437F-91FF-9651E34BDAC8}" type="presParOf" srcId="{9E544165-9D11-46AB-AA1A-E1B71FB3F524}" destId="{81F23AFA-C980-458B-ABA2-818BB0FEBF1F}" srcOrd="2" destOrd="0" presId="urn:microsoft.com/office/officeart/2005/8/layout/pyramid1"/>
    <dgm:cxn modelId="{77CBB83A-5304-4E71-86E4-F352728A5F51}" type="presParOf" srcId="{81F23AFA-C980-458B-ABA2-818BB0FEBF1F}" destId="{1CAD8146-10D5-4FCA-8369-3C86F4BDA59F}" srcOrd="0" destOrd="0" presId="urn:microsoft.com/office/officeart/2005/8/layout/pyramid1"/>
    <dgm:cxn modelId="{49374F3A-FA85-42C4-A8B3-874EC2940C91}" type="presParOf" srcId="{81F23AFA-C980-458B-ABA2-818BB0FEBF1F}" destId="{5A8BFA8D-FC91-4F5C-8009-7DAB4828E8F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03004-5623-48D9-A621-CE2D773BD813}">
      <dsp:nvSpPr>
        <dsp:cNvPr id="0" name=""/>
        <dsp:cNvSpPr/>
      </dsp:nvSpPr>
      <dsp:spPr>
        <a:xfrm>
          <a:off x="0" y="0"/>
          <a:ext cx="5307092" cy="1148661"/>
        </a:xfrm>
        <a:prstGeom prst="roundRect">
          <a:avLst>
            <a:gd name="adj" fmla="val 10000"/>
          </a:avLst>
        </a:prstGeom>
        <a:gradFill rotWithShape="0">
          <a:gsLst>
            <a:gs pos="0">
              <a:srgbClr val="2D2D8A">
                <a:shade val="80000"/>
                <a:hueOff val="0"/>
                <a:satOff val="0"/>
                <a:lumOff val="0"/>
                <a:alphaOff val="0"/>
                <a:shade val="51000"/>
                <a:satMod val="130000"/>
              </a:srgbClr>
            </a:gs>
            <a:gs pos="80000">
              <a:srgbClr val="2D2D8A">
                <a:shade val="80000"/>
                <a:hueOff val="0"/>
                <a:satOff val="0"/>
                <a:lumOff val="0"/>
                <a:alphaOff val="0"/>
                <a:shade val="93000"/>
                <a:satMod val="130000"/>
              </a:srgbClr>
            </a:gs>
            <a:gs pos="100000">
              <a:srgbClr val="2D2D8A">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rgbClr val="FFFFFF"/>
              </a:solidFill>
              <a:latin typeface="Arial"/>
              <a:ea typeface="+mn-ea"/>
              <a:cs typeface="+mn-cs"/>
            </a:rPr>
            <a:t>1. Score each individual HAC measure (Winsorized z-score)</a:t>
          </a:r>
          <a:endParaRPr lang="en-US" sz="2200" kern="1200" dirty="0">
            <a:solidFill>
              <a:srgbClr val="FFFFFF"/>
            </a:solidFill>
            <a:latin typeface="Arial"/>
            <a:ea typeface="+mn-ea"/>
            <a:cs typeface="+mn-cs"/>
          </a:endParaRPr>
        </a:p>
      </dsp:txBody>
      <dsp:txXfrm>
        <a:off x="33643" y="33643"/>
        <a:ext cx="4067597" cy="1081375"/>
      </dsp:txXfrm>
    </dsp:sp>
    <dsp:sp modelId="{30C1C437-7783-4806-B74D-58AABB78CD1A}">
      <dsp:nvSpPr>
        <dsp:cNvPr id="0" name=""/>
        <dsp:cNvSpPr/>
      </dsp:nvSpPr>
      <dsp:spPr>
        <a:xfrm>
          <a:off x="468272" y="1328388"/>
          <a:ext cx="5307092" cy="1148661"/>
        </a:xfrm>
        <a:prstGeom prst="roundRect">
          <a:avLst>
            <a:gd name="adj" fmla="val 10000"/>
          </a:avLst>
        </a:prstGeom>
        <a:gradFill rotWithShape="0">
          <a:gsLst>
            <a:gs pos="0">
              <a:srgbClr val="2D2D8A">
                <a:shade val="80000"/>
                <a:hueOff val="0"/>
                <a:satOff val="-16910"/>
                <a:lumOff val="16907"/>
                <a:alphaOff val="0"/>
                <a:shade val="51000"/>
                <a:satMod val="130000"/>
              </a:srgbClr>
            </a:gs>
            <a:gs pos="80000">
              <a:srgbClr val="2D2D8A">
                <a:shade val="80000"/>
                <a:hueOff val="0"/>
                <a:satOff val="-16910"/>
                <a:lumOff val="16907"/>
                <a:alphaOff val="0"/>
                <a:shade val="93000"/>
                <a:satMod val="130000"/>
              </a:srgbClr>
            </a:gs>
            <a:gs pos="100000">
              <a:srgbClr val="2D2D8A">
                <a:shade val="80000"/>
                <a:hueOff val="0"/>
                <a:satOff val="-16910"/>
                <a:lumOff val="16907"/>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rgbClr val="FFFFFF"/>
              </a:solidFill>
              <a:latin typeface="Arial"/>
              <a:ea typeface="+mn-ea"/>
              <a:cs typeface="+mn-cs"/>
            </a:rPr>
            <a:t>2. Calculate domain scores (85% HAI measures, 15% PSI)</a:t>
          </a:r>
          <a:endParaRPr lang="en-US" sz="2200" kern="1200" dirty="0">
            <a:solidFill>
              <a:srgbClr val="FFFFFF"/>
            </a:solidFill>
            <a:latin typeface="Arial"/>
            <a:ea typeface="+mn-ea"/>
            <a:cs typeface="+mn-cs"/>
          </a:endParaRPr>
        </a:p>
      </dsp:txBody>
      <dsp:txXfrm>
        <a:off x="501915" y="1362031"/>
        <a:ext cx="4024903" cy="1081375"/>
      </dsp:txXfrm>
    </dsp:sp>
    <dsp:sp modelId="{A5D8518D-2258-4BC3-B716-CC359D9D7055}">
      <dsp:nvSpPr>
        <dsp:cNvPr id="0" name=""/>
        <dsp:cNvSpPr/>
      </dsp:nvSpPr>
      <dsp:spPr>
        <a:xfrm>
          <a:off x="936545" y="2680209"/>
          <a:ext cx="5307092" cy="1148661"/>
        </a:xfrm>
        <a:prstGeom prst="roundRect">
          <a:avLst>
            <a:gd name="adj" fmla="val 10000"/>
          </a:avLst>
        </a:prstGeom>
        <a:gradFill rotWithShape="0">
          <a:gsLst>
            <a:gs pos="0">
              <a:srgbClr val="2D2D8A">
                <a:shade val="80000"/>
                <a:hueOff val="0"/>
                <a:satOff val="-33821"/>
                <a:lumOff val="33815"/>
                <a:alphaOff val="0"/>
                <a:shade val="51000"/>
                <a:satMod val="130000"/>
              </a:srgbClr>
            </a:gs>
            <a:gs pos="80000">
              <a:srgbClr val="2D2D8A">
                <a:shade val="80000"/>
                <a:hueOff val="0"/>
                <a:satOff val="-33821"/>
                <a:lumOff val="33815"/>
                <a:alphaOff val="0"/>
                <a:shade val="93000"/>
                <a:satMod val="130000"/>
              </a:srgbClr>
            </a:gs>
            <a:gs pos="100000">
              <a:srgbClr val="2D2D8A">
                <a:shade val="80000"/>
                <a:hueOff val="0"/>
                <a:satOff val="-33821"/>
                <a:lumOff val="33815"/>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rgbClr val="FFFFFF"/>
              </a:solidFill>
              <a:latin typeface="Arial"/>
              <a:ea typeface="+mn-ea"/>
              <a:cs typeface="+mn-cs"/>
            </a:rPr>
            <a:t>3. Calculate the Total HAC Score</a:t>
          </a:r>
          <a:endParaRPr lang="en-US" sz="2200" kern="1200" dirty="0">
            <a:solidFill>
              <a:srgbClr val="FFFFFF"/>
            </a:solidFill>
            <a:latin typeface="Arial"/>
            <a:ea typeface="+mn-ea"/>
            <a:cs typeface="+mn-cs"/>
          </a:endParaRPr>
        </a:p>
      </dsp:txBody>
      <dsp:txXfrm>
        <a:off x="970188" y="2713852"/>
        <a:ext cx="4024903" cy="1081375"/>
      </dsp:txXfrm>
    </dsp:sp>
    <dsp:sp modelId="{2F4AD58F-14F8-4072-862A-01AD1FC01CB1}">
      <dsp:nvSpPr>
        <dsp:cNvPr id="0" name=""/>
        <dsp:cNvSpPr/>
      </dsp:nvSpPr>
      <dsp:spPr>
        <a:xfrm>
          <a:off x="4560462" y="871068"/>
          <a:ext cx="746629" cy="746629"/>
        </a:xfrm>
        <a:prstGeom prst="downArrow">
          <a:avLst>
            <a:gd name="adj1" fmla="val 55000"/>
            <a:gd name="adj2" fmla="val 45000"/>
          </a:avLst>
        </a:prstGeom>
        <a:solidFill>
          <a:srgbClr val="2D2D8A">
            <a:alpha val="90000"/>
            <a:tint val="40000"/>
            <a:hueOff val="0"/>
            <a:satOff val="0"/>
            <a:lumOff val="0"/>
            <a:alphaOff val="0"/>
          </a:srgbClr>
        </a:solidFill>
        <a:ln w="9525" cap="flat" cmpd="sng" algn="ctr">
          <a:solidFill>
            <a:srgbClr val="2D2D8A">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dirty="0">
            <a:solidFill>
              <a:srgbClr val="000000">
                <a:hueOff val="0"/>
                <a:satOff val="0"/>
                <a:lumOff val="0"/>
                <a:alphaOff val="0"/>
              </a:srgbClr>
            </a:solidFill>
            <a:latin typeface="Arial"/>
            <a:ea typeface="+mn-ea"/>
            <a:cs typeface="+mn-cs"/>
          </a:endParaRPr>
        </a:p>
      </dsp:txBody>
      <dsp:txXfrm>
        <a:off x="4728454" y="871068"/>
        <a:ext cx="410645" cy="561838"/>
      </dsp:txXfrm>
    </dsp:sp>
    <dsp:sp modelId="{8F64EF26-3725-4DF1-AC00-C7681ACA3AC8}">
      <dsp:nvSpPr>
        <dsp:cNvPr id="0" name=""/>
        <dsp:cNvSpPr/>
      </dsp:nvSpPr>
      <dsp:spPr>
        <a:xfrm>
          <a:off x="5028735" y="2203515"/>
          <a:ext cx="746629" cy="746629"/>
        </a:xfrm>
        <a:prstGeom prst="downArrow">
          <a:avLst>
            <a:gd name="adj1" fmla="val 55000"/>
            <a:gd name="adj2" fmla="val 45000"/>
          </a:avLst>
        </a:prstGeom>
        <a:solidFill>
          <a:srgbClr val="2D2D8A">
            <a:alpha val="90000"/>
            <a:tint val="40000"/>
            <a:hueOff val="0"/>
            <a:satOff val="0"/>
            <a:lumOff val="0"/>
            <a:alphaOff val="0"/>
          </a:srgbClr>
        </a:solidFill>
        <a:ln w="9525" cap="flat" cmpd="sng" algn="ctr">
          <a:solidFill>
            <a:srgbClr val="2D2D8A">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dirty="0">
            <a:solidFill>
              <a:srgbClr val="000000">
                <a:hueOff val="0"/>
                <a:satOff val="0"/>
                <a:lumOff val="0"/>
                <a:alphaOff val="0"/>
              </a:srgbClr>
            </a:solidFill>
            <a:latin typeface="Arial"/>
            <a:ea typeface="+mn-ea"/>
            <a:cs typeface="+mn-cs"/>
          </a:endParaRPr>
        </a:p>
      </dsp:txBody>
      <dsp:txXfrm>
        <a:off x="5196727" y="2203515"/>
        <a:ext cx="410645" cy="5618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EFBB6-9BA8-48AD-9222-C5080CAB8AC0}">
      <dsp:nvSpPr>
        <dsp:cNvPr id="0" name=""/>
        <dsp:cNvSpPr/>
      </dsp:nvSpPr>
      <dsp:spPr>
        <a:xfrm>
          <a:off x="0" y="0"/>
          <a:ext cx="6960751" cy="1655872"/>
        </a:xfrm>
        <a:prstGeom prst="roundRect">
          <a:avLst>
            <a:gd name="adj" fmla="val 10000"/>
          </a:avLst>
        </a:prstGeom>
        <a:gradFill rotWithShape="0">
          <a:gsLst>
            <a:gs pos="0">
              <a:srgbClr val="333399">
                <a:alpha val="90000"/>
                <a:hueOff val="0"/>
                <a:satOff val="0"/>
                <a:lumOff val="0"/>
                <a:alphaOff val="0"/>
                <a:tint val="50000"/>
                <a:satMod val="300000"/>
              </a:srgbClr>
            </a:gs>
            <a:gs pos="35000">
              <a:srgbClr val="333399">
                <a:alpha val="90000"/>
                <a:hueOff val="0"/>
                <a:satOff val="0"/>
                <a:lumOff val="0"/>
                <a:alphaOff val="0"/>
                <a:tint val="37000"/>
                <a:satMod val="300000"/>
              </a:srgbClr>
            </a:gs>
            <a:gs pos="100000">
              <a:srgbClr val="333399">
                <a:alpha val="9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solidFill>
                <a:srgbClr val="000000"/>
              </a:solidFill>
              <a:latin typeface="Arial"/>
              <a:ea typeface="+mn-ea"/>
              <a:cs typeface="+mn-cs"/>
            </a:rPr>
            <a:t>1. Score each individual HAC measure (Winsorized z-score)</a:t>
          </a:r>
          <a:endParaRPr lang="en-US" sz="2700" kern="1200" dirty="0">
            <a:solidFill>
              <a:srgbClr val="000000"/>
            </a:solidFill>
            <a:latin typeface="Arial"/>
            <a:ea typeface="+mn-ea"/>
            <a:cs typeface="+mn-cs"/>
          </a:endParaRPr>
        </a:p>
      </dsp:txBody>
      <dsp:txXfrm>
        <a:off x="48499" y="48499"/>
        <a:ext cx="5249277" cy="1558874"/>
      </dsp:txXfrm>
    </dsp:sp>
    <dsp:sp modelId="{A5D1B565-B07C-44A2-8BD3-10F04B3A3464}">
      <dsp:nvSpPr>
        <dsp:cNvPr id="0" name=""/>
        <dsp:cNvSpPr/>
      </dsp:nvSpPr>
      <dsp:spPr>
        <a:xfrm>
          <a:off x="1228367" y="2023843"/>
          <a:ext cx="6960751" cy="1655872"/>
        </a:xfrm>
        <a:prstGeom prst="roundRect">
          <a:avLst>
            <a:gd name="adj" fmla="val 10000"/>
          </a:avLst>
        </a:prstGeom>
        <a:gradFill rotWithShape="0">
          <a:gsLst>
            <a:gs pos="0">
              <a:srgbClr val="333399">
                <a:alpha val="90000"/>
                <a:hueOff val="0"/>
                <a:satOff val="0"/>
                <a:lumOff val="0"/>
                <a:alphaOff val="-40000"/>
                <a:tint val="50000"/>
                <a:satMod val="300000"/>
              </a:srgbClr>
            </a:gs>
            <a:gs pos="35000">
              <a:srgbClr val="333399">
                <a:alpha val="90000"/>
                <a:hueOff val="0"/>
                <a:satOff val="0"/>
                <a:lumOff val="0"/>
                <a:alphaOff val="-40000"/>
                <a:tint val="37000"/>
                <a:satMod val="300000"/>
              </a:srgbClr>
            </a:gs>
            <a:gs pos="100000">
              <a:srgbClr val="333399">
                <a:alpha val="90000"/>
                <a:hueOff val="0"/>
                <a:satOff val="0"/>
                <a:lumOff val="0"/>
                <a:alphaOff val="-4000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solidFill>
                <a:srgbClr val="000000"/>
              </a:solidFill>
              <a:latin typeface="Arial"/>
              <a:ea typeface="+mn-ea"/>
              <a:cs typeface="+mn-cs"/>
            </a:rPr>
            <a:t>2. Sum individual measure scores (all weighted equally) to create Total HAC Score</a:t>
          </a:r>
          <a:endParaRPr lang="en-US" sz="2700" kern="1200" dirty="0">
            <a:solidFill>
              <a:srgbClr val="000000"/>
            </a:solidFill>
            <a:latin typeface="Arial"/>
            <a:ea typeface="+mn-ea"/>
            <a:cs typeface="+mn-cs"/>
          </a:endParaRPr>
        </a:p>
      </dsp:txBody>
      <dsp:txXfrm>
        <a:off x="1276866" y="2072342"/>
        <a:ext cx="4559068" cy="1558874"/>
      </dsp:txXfrm>
    </dsp:sp>
    <dsp:sp modelId="{123FEE80-E028-49B8-9D24-2F03ABE25FFC}">
      <dsp:nvSpPr>
        <dsp:cNvPr id="0" name=""/>
        <dsp:cNvSpPr/>
      </dsp:nvSpPr>
      <dsp:spPr>
        <a:xfrm>
          <a:off x="5884434" y="1301699"/>
          <a:ext cx="1076316" cy="1076316"/>
        </a:xfrm>
        <a:prstGeom prst="downArrow">
          <a:avLst>
            <a:gd name="adj1" fmla="val 55000"/>
            <a:gd name="adj2" fmla="val 45000"/>
          </a:avLst>
        </a:prstGeom>
        <a:solidFill>
          <a:srgbClr val="333399">
            <a:alpha val="90000"/>
            <a:tint val="40000"/>
            <a:hueOff val="0"/>
            <a:satOff val="0"/>
            <a:lumOff val="0"/>
            <a:alphaOff val="0"/>
          </a:srgbClr>
        </a:solidFill>
        <a:ln w="9525" cap="flat" cmpd="sng" algn="ctr">
          <a:solidFill>
            <a:srgbClr val="000000">
              <a:alpha val="9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solidFill>
              <a:srgbClr val="000000">
                <a:hueOff val="0"/>
                <a:satOff val="0"/>
                <a:lumOff val="0"/>
                <a:alphaOff val="0"/>
              </a:srgbClr>
            </a:solidFill>
            <a:latin typeface="Arial"/>
            <a:ea typeface="+mn-ea"/>
            <a:cs typeface="+mn-cs"/>
          </a:endParaRPr>
        </a:p>
      </dsp:txBody>
      <dsp:txXfrm>
        <a:off x="6126605" y="1301699"/>
        <a:ext cx="591974" cy="809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2C4FA-A0A3-4613-893F-0BAC69604026}">
      <dsp:nvSpPr>
        <dsp:cNvPr id="0" name=""/>
        <dsp:cNvSpPr/>
      </dsp:nvSpPr>
      <dsp:spPr>
        <a:xfrm>
          <a:off x="1693979" y="0"/>
          <a:ext cx="1693979" cy="1631950"/>
        </a:xfrm>
        <a:prstGeom prst="trapezoid">
          <a:avLst>
            <a:gd name="adj" fmla="val 519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rPr>
            <a:t>  </a:t>
          </a:r>
          <a:endParaRPr lang="en-US" sz="3000" kern="1200" dirty="0">
            <a:solidFill>
              <a:schemeClr val="tx1"/>
            </a:solidFill>
          </a:endParaRPr>
        </a:p>
      </dsp:txBody>
      <dsp:txXfrm>
        <a:off x="1693979" y="0"/>
        <a:ext cx="1693979" cy="1631950"/>
      </dsp:txXfrm>
    </dsp:sp>
    <dsp:sp modelId="{5A5F7664-3D22-41AA-B7F7-F608C80B41D4}">
      <dsp:nvSpPr>
        <dsp:cNvPr id="0" name=""/>
        <dsp:cNvSpPr/>
      </dsp:nvSpPr>
      <dsp:spPr>
        <a:xfrm>
          <a:off x="846989" y="1631950"/>
          <a:ext cx="3387958" cy="1631950"/>
        </a:xfrm>
        <a:prstGeom prst="trapezoid">
          <a:avLst>
            <a:gd name="adj" fmla="val 51900"/>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  </a:t>
          </a:r>
          <a:endParaRPr lang="en-US" sz="3000" kern="1200" dirty="0"/>
        </a:p>
      </dsp:txBody>
      <dsp:txXfrm>
        <a:off x="1439882" y="1631950"/>
        <a:ext cx="2202172" cy="1631950"/>
      </dsp:txXfrm>
    </dsp:sp>
    <dsp:sp modelId="{1CAD8146-10D5-4FCA-8369-3C86F4BDA59F}">
      <dsp:nvSpPr>
        <dsp:cNvPr id="0" name=""/>
        <dsp:cNvSpPr/>
      </dsp:nvSpPr>
      <dsp:spPr>
        <a:xfrm>
          <a:off x="0" y="3263900"/>
          <a:ext cx="5081937" cy="1631950"/>
        </a:xfrm>
        <a:prstGeom prst="trapezoid">
          <a:avLst>
            <a:gd name="adj" fmla="val 51900"/>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   </a:t>
          </a:r>
          <a:endParaRPr lang="en-US" sz="3000" kern="1200" dirty="0"/>
        </a:p>
      </dsp:txBody>
      <dsp:txXfrm>
        <a:off x="889338" y="3263900"/>
        <a:ext cx="3303259" cy="163195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0.54143</cdr:x>
      <cdr:y>0.7467</cdr:y>
    </cdr:from>
    <cdr:to>
      <cdr:x>0.6763</cdr:x>
      <cdr:y>0.84815</cdr:y>
    </cdr:to>
    <cdr:sp macro="" textlink="">
      <cdr:nvSpPr>
        <cdr:cNvPr id="2" name="Text Box 6"/>
        <cdr:cNvSpPr txBox="1"/>
      </cdr:nvSpPr>
      <cdr:spPr>
        <a:xfrm xmlns:a="http://schemas.openxmlformats.org/drawingml/2006/main">
          <a:off x="4215140" y="3833003"/>
          <a:ext cx="1049987" cy="520767"/>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marL="0" marR="0">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8 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0.64916</cdr:x>
      <cdr:y>0.56</cdr:y>
    </cdr:from>
    <cdr:to>
      <cdr:x>0.78402</cdr:x>
      <cdr:y>0.66145</cdr:y>
    </cdr:to>
    <cdr:sp macro="" textlink="">
      <cdr:nvSpPr>
        <cdr:cNvPr id="3" name="Text Box 6"/>
        <cdr:cNvSpPr txBox="1"/>
      </cdr:nvSpPr>
      <cdr:spPr>
        <a:xfrm xmlns:a="http://schemas.openxmlformats.org/drawingml/2006/main">
          <a:off x="5053815" y="2874634"/>
          <a:ext cx="1049909" cy="520767"/>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19.1 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0.58512</cdr:x>
      <cdr:y>0.37814</cdr:y>
    </cdr:from>
    <cdr:to>
      <cdr:x>0.71999</cdr:x>
      <cdr:y>0.47959</cdr:y>
    </cdr:to>
    <cdr:sp macro="" textlink="">
      <cdr:nvSpPr>
        <cdr:cNvPr id="4" name="Text Box 6"/>
        <cdr:cNvSpPr txBox="1"/>
      </cdr:nvSpPr>
      <cdr:spPr>
        <a:xfrm xmlns:a="http://schemas.openxmlformats.org/drawingml/2006/main">
          <a:off x="4555295" y="1941082"/>
          <a:ext cx="1049986" cy="520767"/>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10.4 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84614" y="0"/>
            <a:ext cx="2971800" cy="466434"/>
          </a:xfrm>
          <a:prstGeom prst="rect">
            <a:avLst/>
          </a:prstGeom>
        </p:spPr>
        <p:txBody>
          <a:bodyPr vert="horz" lIns="92446" tIns="46223" rIns="92446" bIns="46223" rtlCol="0"/>
          <a:lstStyle>
            <a:lvl1pPr algn="r">
              <a:defRPr sz="1200"/>
            </a:lvl1pPr>
          </a:lstStyle>
          <a:p>
            <a:fld id="{C194CA35-DF60-4577-9F02-A8D90234FDCF}" type="datetimeFigureOut">
              <a:rPr lang="en-US" smtClean="0"/>
              <a:t>10/25/2018</a:t>
            </a:fld>
            <a:endParaRPr lang="en-US"/>
          </a:p>
        </p:txBody>
      </p:sp>
      <p:sp>
        <p:nvSpPr>
          <p:cNvPr id="4" name="Slide Image Placeholder 3"/>
          <p:cNvSpPr>
            <a:spLocks noGrp="1" noRot="1" noChangeAspect="1"/>
          </p:cNvSpPr>
          <p:nvPr>
            <p:ph type="sldImg" idx="2"/>
          </p:nvPr>
        </p:nvSpPr>
        <p:spPr>
          <a:xfrm>
            <a:off x="642938" y="1162050"/>
            <a:ext cx="5573712"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2446" tIns="46223" rIns="92446" bIns="4622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2971800"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8"/>
            <a:ext cx="2971800" cy="466433"/>
          </a:xfrm>
          <a:prstGeom prst="rect">
            <a:avLst/>
          </a:prstGeom>
        </p:spPr>
        <p:txBody>
          <a:bodyPr vert="horz" lIns="92446" tIns="46223" rIns="92446" bIns="46223" rtlCol="0" anchor="b"/>
          <a:lstStyle>
            <a:lvl1pPr algn="r">
              <a:defRPr sz="1200"/>
            </a:lvl1pPr>
          </a:lstStyle>
          <a:p>
            <a:fld id="{F8AA1F8C-B75F-487F-905B-953A4F95E424}" type="slidenum">
              <a:rPr lang="en-US" smtClean="0"/>
              <a:t>‹#›</a:t>
            </a:fld>
            <a:endParaRPr lang="en-US"/>
          </a:p>
        </p:txBody>
      </p:sp>
    </p:spTree>
    <p:extLst>
      <p:ext uri="{BB962C8B-B14F-4D97-AF65-F5344CB8AC3E}">
        <p14:creationId xmlns:p14="http://schemas.microsoft.com/office/powerpoint/2010/main" val="36392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AA1F8C-B75F-487F-905B-953A4F95E424}" type="slidenum">
              <a:rPr lang="en-US" smtClean="0"/>
              <a:t>1</a:t>
            </a:fld>
            <a:endParaRPr lang="en-US"/>
          </a:p>
        </p:txBody>
      </p:sp>
    </p:spTree>
    <p:extLst>
      <p:ext uri="{BB962C8B-B14F-4D97-AF65-F5344CB8AC3E}">
        <p14:creationId xmlns:p14="http://schemas.microsoft.com/office/powerpoint/2010/main" val="2110204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NANCY WILL DO QUICK CLICKS THROUGH</a:t>
            </a:r>
            <a:r>
              <a:rPr lang="en-US" baseline="0" dirty="0" smtClean="0"/>
              <a:t> SLIDES 14-16</a:t>
            </a:r>
            <a:endParaRPr lang="en-US" dirty="0" smtClean="0"/>
          </a:p>
          <a:p>
            <a:r>
              <a:rPr lang="en-US" dirty="0" smtClean="0"/>
              <a:t>Won’t go into detail on all of these measures unless asked, but you can see that a common theme among these measures for removal is that several of them have lost or never received</a:t>
            </a:r>
            <a:r>
              <a:rPr lang="en-US" baseline="0" dirty="0" smtClean="0"/>
              <a:t> NQF endorsement. CMS acknowledges in their rationale that the measures are not endorsed, although they don’t directly state that they are removing the measure because of that reason. </a:t>
            </a:r>
            <a:endParaRPr lang="en-US" dirty="0"/>
          </a:p>
        </p:txBody>
      </p:sp>
      <p:sp>
        <p:nvSpPr>
          <p:cNvPr id="4" name="Slide Number Placeholder 3"/>
          <p:cNvSpPr>
            <a:spLocks noGrp="1"/>
          </p:cNvSpPr>
          <p:nvPr>
            <p:ph type="sldNum" sz="quarter" idx="10"/>
          </p:nvPr>
        </p:nvSpPr>
        <p:spPr/>
        <p:txBody>
          <a:bodyPr/>
          <a:lstStyle/>
          <a:p>
            <a:fld id="{F8AA1F8C-B75F-487F-905B-953A4F95E424}" type="slidenum">
              <a:rPr lang="en-US" smtClean="0"/>
              <a:t>10</a:t>
            </a:fld>
            <a:endParaRPr lang="en-US"/>
          </a:p>
        </p:txBody>
      </p:sp>
    </p:spTree>
    <p:extLst>
      <p:ext uri="{BB962C8B-B14F-4D97-AF65-F5344CB8AC3E}">
        <p14:creationId xmlns:p14="http://schemas.microsoft.com/office/powerpoint/2010/main" val="2834152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note</a:t>
            </a:r>
            <a:r>
              <a:rPr lang="en-US" baseline="0" dirty="0" smtClean="0"/>
              <a:t> that there are a few other OQR measures that do not have NQF endorsement but are not proposed for removal in this proposed rule. In our comments, we do suggest that CMS consider the removal of those measures as well.</a:t>
            </a:r>
            <a:endParaRPr lang="en-US" dirty="0"/>
          </a:p>
        </p:txBody>
      </p:sp>
      <p:sp>
        <p:nvSpPr>
          <p:cNvPr id="4" name="Slide Number Placeholder 3"/>
          <p:cNvSpPr>
            <a:spLocks noGrp="1"/>
          </p:cNvSpPr>
          <p:nvPr>
            <p:ph type="sldNum" sz="quarter" idx="10"/>
          </p:nvPr>
        </p:nvSpPr>
        <p:spPr/>
        <p:txBody>
          <a:bodyPr/>
          <a:lstStyle/>
          <a:p>
            <a:fld id="{F8AA1F8C-B75F-487F-905B-953A4F95E424}" type="slidenum">
              <a:rPr lang="en-US" smtClean="0"/>
              <a:t>11</a:t>
            </a:fld>
            <a:endParaRPr lang="en-US"/>
          </a:p>
        </p:txBody>
      </p:sp>
    </p:spTree>
    <p:extLst>
      <p:ext uri="{BB962C8B-B14F-4D97-AF65-F5344CB8AC3E}">
        <p14:creationId xmlns:p14="http://schemas.microsoft.com/office/powerpoint/2010/main" val="1435217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CMS proposes to remove 10 measures from the OQR and 8 measures from the ASCQR. And like I said, there are several others that we think should be removed. However, if all of these measures were removed, both QRPs would have very few measures left. You’ll see here in the ASCQR that several safety-related measures are being removed. CMS does raise the question in their rules about future measure topics– if these measures aren’t the right ones, what measures are? One conversation this leads to is whether there are aspects of patient safety, perhaps even beyond HACs, that we should be considering.</a:t>
            </a:r>
          </a:p>
        </p:txBody>
      </p:sp>
      <p:sp>
        <p:nvSpPr>
          <p:cNvPr id="4" name="Slide Number Placeholder 3"/>
          <p:cNvSpPr>
            <a:spLocks noGrp="1"/>
          </p:cNvSpPr>
          <p:nvPr>
            <p:ph type="sldNum" sz="quarter" idx="10"/>
          </p:nvPr>
        </p:nvSpPr>
        <p:spPr/>
        <p:txBody>
          <a:bodyPr/>
          <a:lstStyle/>
          <a:p>
            <a:fld id="{F8AA1F8C-B75F-487F-905B-953A4F95E424}" type="slidenum">
              <a:rPr lang="en-US" smtClean="0"/>
              <a:t>12</a:t>
            </a:fld>
            <a:endParaRPr lang="en-US"/>
          </a:p>
        </p:txBody>
      </p:sp>
    </p:spTree>
    <p:extLst>
      <p:ext uri="{BB962C8B-B14F-4D97-AF65-F5344CB8AC3E}">
        <p14:creationId xmlns:p14="http://schemas.microsoft.com/office/powerpoint/2010/main" val="2676279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CMS also proposed to remove 7 measures from the home</a:t>
            </a:r>
            <a:r>
              <a:rPr lang="en-US" baseline="0" dirty="0" smtClean="0">
                <a:solidFill>
                  <a:schemeClr val="tx2"/>
                </a:solidFill>
              </a:rPr>
              <a:t> health QRP. Happy to go into detail, but I think one of the takeaways here is from the removal of the ED Use and </a:t>
            </a:r>
            <a:r>
              <a:rPr lang="en-US" baseline="0" dirty="0" err="1" smtClean="0">
                <a:solidFill>
                  <a:schemeClr val="tx2"/>
                </a:solidFill>
              </a:rPr>
              <a:t>Rehospitalization</a:t>
            </a:r>
            <a:r>
              <a:rPr lang="en-US" baseline="0" dirty="0" smtClean="0">
                <a:solidFill>
                  <a:schemeClr val="tx2"/>
                </a:solidFill>
              </a:rPr>
              <a:t> measures– both are being removed because there are other measures in the HH QRP that capture the same data </a:t>
            </a:r>
            <a:r>
              <a:rPr lang="en-US" i="1" baseline="0" dirty="0" smtClean="0">
                <a:solidFill>
                  <a:schemeClr val="tx2"/>
                </a:solidFill>
              </a:rPr>
              <a:t>and more</a:t>
            </a:r>
            <a:r>
              <a:rPr lang="en-US" i="0" baseline="0" dirty="0" smtClean="0">
                <a:solidFill>
                  <a:schemeClr val="tx2"/>
                </a:solidFill>
              </a:rPr>
              <a:t> because they look at a longer time period (in first 60 days). We’re hoping CMS learns some lessons from this measure removal– maybe next time when they add a measure that will capture the same data as an existing measure, they’ll remove that from the outset.</a:t>
            </a:r>
            <a:endParaRPr lang="en-US" baseline="0" dirty="0" smtClean="0">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6F55C928-952F-4B23-B4A0-57697D067DCA}" type="slidenum">
              <a:rPr lang="en-US" smtClean="0"/>
              <a:t>13</a:t>
            </a:fld>
            <a:endParaRPr lang="en-US"/>
          </a:p>
        </p:txBody>
      </p:sp>
    </p:spTree>
    <p:extLst>
      <p:ext uri="{BB962C8B-B14F-4D97-AF65-F5344CB8AC3E}">
        <p14:creationId xmlns:p14="http://schemas.microsoft.com/office/powerpoint/2010/main" val="3787513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interesting development from the HH space is in the VBP pilot. CMS is testing out measures</a:t>
            </a:r>
            <a:r>
              <a:rPr lang="en-US" baseline="0" dirty="0" smtClean="0"/>
              <a:t> in these limited-scope pilots so they can potentially implement them in larger scale programs later. For HHAs, this might mean measures that are more applicable to their patients. For example, a lot of outcomes measures evaluate how a patient is improving. However, many HH patients are chronically ill or otherwise not really expected to get better. Thus, if a HHA performs poorly on an outcome measure, it might not be due to a failure on the HHA’s part, but rather a reflection of patient characteristics. </a:t>
            </a:r>
          </a:p>
          <a:p>
            <a:endParaRPr lang="en-US" baseline="0" dirty="0" smtClean="0"/>
          </a:p>
          <a:p>
            <a:r>
              <a:rPr lang="en-US" baseline="0" dirty="0" smtClean="0"/>
              <a:t>Thus, CMS proposed to implement two new composite measures that evaluate </a:t>
            </a:r>
            <a:r>
              <a:rPr lang="en-US" i="1" baseline="0" dirty="0" smtClean="0"/>
              <a:t>stabilization</a:t>
            </a:r>
            <a:r>
              <a:rPr lang="en-US" i="0" baseline="0" dirty="0" smtClean="0"/>
              <a:t>, or lack of decline, rather than improvement. These measures combine several aspects of functional status– generally, self-care and mobility– and instead of measuring improvement over time, will compare </a:t>
            </a:r>
            <a:r>
              <a:rPr lang="en-US" i="1" baseline="0" dirty="0" smtClean="0"/>
              <a:t>absolute change</a:t>
            </a:r>
            <a:r>
              <a:rPr lang="en-US" i="0" baseline="0" dirty="0" smtClean="0"/>
              <a:t> over time. So if a patient starts out less functionally independent– that is, sicker– and doesn’t have high functional scores at the end of the episode, the HHA would not necessarily look like a poor performer.</a:t>
            </a:r>
          </a:p>
          <a:p>
            <a:endParaRPr lang="en-US" i="0" baseline="0" dirty="0" smtClean="0"/>
          </a:p>
          <a:p>
            <a:r>
              <a:rPr lang="en-US" i="0" baseline="0" dirty="0" smtClean="0"/>
              <a:t>Of course, these are new measures that haven’t been implemented yet– the rule isn’t final– so we’ll see how it pans out. </a:t>
            </a:r>
            <a:endParaRPr lang="en-US" dirty="0"/>
          </a:p>
        </p:txBody>
      </p:sp>
      <p:sp>
        <p:nvSpPr>
          <p:cNvPr id="4" name="Slide Number Placeholder 3"/>
          <p:cNvSpPr>
            <a:spLocks noGrp="1"/>
          </p:cNvSpPr>
          <p:nvPr>
            <p:ph type="sldNum" sz="quarter" idx="10"/>
          </p:nvPr>
        </p:nvSpPr>
        <p:spPr/>
        <p:txBody>
          <a:bodyPr/>
          <a:lstStyle/>
          <a:p>
            <a:fld id="{F8AA1F8C-B75F-487F-905B-953A4F95E424}" type="slidenum">
              <a:rPr lang="en-US" smtClean="0"/>
              <a:t>14</a:t>
            </a:fld>
            <a:endParaRPr lang="en-US"/>
          </a:p>
        </p:txBody>
      </p:sp>
    </p:spTree>
    <p:extLst>
      <p:ext uri="{BB962C8B-B14F-4D97-AF65-F5344CB8AC3E}">
        <p14:creationId xmlns:p14="http://schemas.microsoft.com/office/powerpoint/2010/main" val="1165813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14528385-F86D-40EB-AF3F-14B37D916EC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p:cNvSpPr>
            <a:spLocks noGrp="1"/>
          </p:cNvSpPr>
          <p:nvPr>
            <p:ph type="body" sz="quarter" idx="11"/>
          </p:nvPr>
        </p:nvSpPr>
        <p:spPr>
          <a:xfrm>
            <a:off x="683427" y="4473892"/>
            <a:ext cx="5467416" cy="3660458"/>
          </a:xfrm>
        </p:spPr>
        <p:txBody>
          <a:bodyPr/>
          <a:lstStyle/>
          <a:p>
            <a:r>
              <a:rPr lang="en-US" b="0" dirty="0" smtClean="0"/>
              <a:t>DIANE PICKS UP WITH THIS SLIDE</a:t>
            </a:r>
            <a:r>
              <a:rPr lang="en-US" b="0" baseline="0" dirty="0" smtClean="0"/>
              <a:t> (slide 19) AND CONTINUE TO SLIDE 23 (HOSPITAL VBP)</a:t>
            </a:r>
            <a:endParaRPr lang="en-US" b="0" dirty="0" smtClean="0"/>
          </a:p>
          <a:p>
            <a:r>
              <a:rPr lang="en-US" b="0" dirty="0" smtClean="0"/>
              <a:t>In</a:t>
            </a:r>
            <a:r>
              <a:rPr lang="en-US" b="0" baseline="0" dirty="0" smtClean="0"/>
              <a:t> mid-August, CMS published a proposed rule to completely redesign the Medicare Shared Savings Programs (MSSP). Among the changes, CMS would discontinue the existing Tracks 1 and 2 and the CMMI Track 1+ model and instead offer a BASIC track and an ENHANCED track.  The BASIC track would offer a glide path to risk consisting of 5 levels, two of which would be upside-only risk, </a:t>
            </a:r>
            <a:r>
              <a:rPr lang="en-US" sz="1200" kern="1200" dirty="0" smtClean="0">
                <a:solidFill>
                  <a:schemeClr val="tx1"/>
                </a:solidFill>
                <a:effectLst/>
                <a:latin typeface="+mn-lt"/>
                <a:ea typeface="+mn-ea"/>
                <a:cs typeface="+mn-cs"/>
              </a:rPr>
              <a:t>but only certain ACOs would be permitted to enter the program at the start of the glide path</a:t>
            </a:r>
            <a:r>
              <a:rPr lang="en-US" b="0" baseline="0" dirty="0" smtClean="0"/>
              <a:t>.  The ENHANCED track is designed to replace the existing Track 3.</a:t>
            </a:r>
          </a:p>
          <a:p>
            <a:endParaRPr lang="en-US" b="0" baseline="0" dirty="0" smtClean="0"/>
          </a:p>
          <a:p>
            <a:r>
              <a:rPr lang="en-US" b="0" baseline="0" dirty="0" smtClean="0"/>
              <a:t>CMS proposes to differentiate between ACOs based on several characteristics (e.g., previous experience in two-sided risk Medicare ACOs) and to restrict certain ACOs to certain participation options.  We are most concerned about CMS’s proposal to differentiate between “high-” and “low-revenue” ACOs.</a:t>
            </a:r>
            <a:r>
              <a:rPr lang="en-US" sz="1200" kern="1200" dirty="0" smtClean="0">
                <a:solidFill>
                  <a:schemeClr val="tx1"/>
                </a:solidFill>
                <a:effectLst/>
                <a:latin typeface="+mn-lt"/>
                <a:ea typeface="+mn-ea"/>
                <a:cs typeface="+mn-cs"/>
              </a:rPr>
              <a:t> To define low- and high-revenue ACOs, CMS proposes to assess the degree of control an ACO holds over the Medicare expenditures of its assigned beneficiaries. CMS proposes to gauge control by comparing the total Medicare Part A and Part B fee-for-services (FFS) revenue of an ACO’s participants with the total Medicare Part A and Part B FFS expenditures of its assigned beneficiaries. If an ACO’s Medicare Part A and B FFS revenue is 25 percent or more of the Medicare Part A and B FFS expenditures for its assigned beneficiaries, CMS would consider that ACO “high-revenue.”   CMS expects that ACOs with hospital participation would fall into the “high-revenue” category.  </a:t>
            </a:r>
            <a:r>
              <a:rPr lang="en-US" sz="1200" b="1" kern="1200" dirty="0" smtClean="0">
                <a:solidFill>
                  <a:schemeClr val="tx1"/>
                </a:solidFill>
                <a:effectLst/>
                <a:latin typeface="+mn-lt"/>
                <a:ea typeface="+mn-ea"/>
                <a:cs typeface="+mn-cs"/>
              </a:rPr>
              <a:t>CMS’s proposed participation options for high revenue ACOs will</a:t>
            </a:r>
            <a:r>
              <a:rPr lang="en-US" sz="1200" b="1" kern="1200" baseline="0" dirty="0" smtClean="0">
                <a:solidFill>
                  <a:schemeClr val="tx1"/>
                </a:solidFill>
                <a:effectLst/>
                <a:latin typeface="+mn-lt"/>
                <a:ea typeface="+mn-ea"/>
                <a:cs typeface="+mn-cs"/>
              </a:rPr>
              <a:t> require those ACOs to take on more risk at a faster pace, making it more difficult for them to achieve shared savings.</a:t>
            </a:r>
            <a:endParaRPr lang="en-US" b="1" baseline="0" dirty="0" smtClean="0"/>
          </a:p>
          <a:p>
            <a:endParaRPr lang="en-US" b="0" baseline="0" dirty="0" smtClean="0"/>
          </a:p>
          <a:p>
            <a:r>
              <a:rPr lang="en-US" b="0" dirty="0" smtClean="0"/>
              <a:t>Other proposed changes include:</a:t>
            </a:r>
          </a:p>
          <a:p>
            <a:pPr marL="171450" indent="-171450">
              <a:buFont typeface="Arial" panose="020B0604020202020204" pitchFamily="34" charset="0"/>
              <a:buChar char="•"/>
            </a:pPr>
            <a:r>
              <a:rPr lang="en-US" b="0" dirty="0" smtClean="0"/>
              <a:t>Reducing</a:t>
            </a:r>
            <a:r>
              <a:rPr lang="en-US" b="0" baseline="0" dirty="0" smtClean="0"/>
              <a:t> the amount of time ACOs can spend in upside-only risk from a maximum of 6 years to a maximum of 2</a:t>
            </a:r>
          </a:p>
          <a:p>
            <a:pPr marL="171450" indent="-171450">
              <a:buFont typeface="Arial" panose="020B0604020202020204" pitchFamily="34" charset="0"/>
              <a:buChar char="•"/>
            </a:pPr>
            <a:r>
              <a:rPr lang="en-US" b="0" baseline="0" dirty="0" smtClean="0"/>
              <a:t>Greatly cutting the amount of shared savings that ACOs can achieve</a:t>
            </a:r>
          </a:p>
          <a:p>
            <a:pPr marL="171450" indent="-171450">
              <a:buFont typeface="Arial" panose="020B0604020202020204" pitchFamily="34" charset="0"/>
              <a:buChar char="•"/>
            </a:pPr>
            <a:r>
              <a:rPr lang="en-US" b="0" baseline="0" dirty="0" smtClean="0"/>
              <a:t>Refining various aspects of the benchmarking methodology.</a:t>
            </a:r>
          </a:p>
          <a:p>
            <a:pPr marL="0" indent="0">
              <a:buFont typeface="Arial" panose="020B0604020202020204" pitchFamily="34" charset="0"/>
              <a:buNone/>
            </a:pPr>
            <a:endParaRPr lang="en-US" b="0" i="1" baseline="0" dirty="0"/>
          </a:p>
          <a:p>
            <a:pPr marL="0" indent="0">
              <a:buFont typeface="Arial" panose="020B0604020202020204" pitchFamily="34" charset="0"/>
              <a:buNone/>
            </a:pPr>
            <a:r>
              <a:rPr lang="en-US" b="1" i="0" baseline="0" dirty="0" smtClean="0"/>
              <a:t>**</a:t>
            </a:r>
            <a:r>
              <a:rPr lang="en-US" b="1" i="1" baseline="0" dirty="0" smtClean="0"/>
              <a:t>Please inform members that we’d love to hear from them if they have thoughts on this rule as comments are not due until Oct. 16.</a:t>
            </a:r>
            <a:endParaRPr lang="en-US" b="1" i="0" baseline="0" dirty="0" smtClean="0"/>
          </a:p>
        </p:txBody>
      </p:sp>
    </p:spTree>
    <p:extLst>
      <p:ext uri="{BB962C8B-B14F-4D97-AF65-F5344CB8AC3E}">
        <p14:creationId xmlns:p14="http://schemas.microsoft.com/office/powerpoint/2010/main" val="1805129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22999" rtl="0" eaLnBrk="0" fontAlgn="base" latinLnBrk="0" hangingPunct="0">
              <a:lnSpc>
                <a:spcPct val="100000"/>
              </a:lnSpc>
              <a:spcBef>
                <a:spcPct val="0"/>
              </a:spcBef>
              <a:spcAft>
                <a:spcPct val="0"/>
              </a:spcAft>
              <a:buClrTx/>
              <a:buSzTx/>
              <a:buFontTx/>
              <a:buNone/>
              <a:tabLst/>
              <a:defRPr/>
            </a:pPr>
            <a:fld id="{353F6C9E-A04D-4071-B56B-6B20555FF903}"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22999"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708036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27038"/>
            <a:ext cx="6162675" cy="3467100"/>
          </a:xfrm>
        </p:spPr>
      </p:sp>
      <p:sp>
        <p:nvSpPr>
          <p:cNvPr id="3" name="Notes Placeholder 2"/>
          <p:cNvSpPr>
            <a:spLocks noGrp="1"/>
          </p:cNvSpPr>
          <p:nvPr>
            <p:ph type="body" idx="1"/>
          </p:nvPr>
        </p:nvSpPr>
        <p:spPr>
          <a:xfrm>
            <a:off x="379682" y="4084636"/>
            <a:ext cx="5998970" cy="5059363"/>
          </a:xfrm>
        </p:spPr>
        <p:txBody>
          <a:bodyPr/>
          <a:lstStyle/>
          <a:p>
            <a:pPr marL="0" marR="0">
              <a:lnSpc>
                <a:spcPct val="107000"/>
              </a:lnSpc>
              <a:spcBef>
                <a:spcPts val="0"/>
              </a:spcBef>
              <a:spcAft>
                <a:spcPts val="0"/>
              </a:spcAft>
            </a:pPr>
            <a:r>
              <a:rPr lang="en-US" sz="1100" dirty="0" smtClean="0">
                <a:latin typeface="+mj-lt"/>
                <a:ea typeface="Calibri" panose="020F0502020204030204" pitchFamily="34" charset="0"/>
                <a:cs typeface="Times New Roman" panose="02020603050405020304" pitchFamily="18" charset="0"/>
              </a:rPr>
              <a:t>CHECK THE</a:t>
            </a:r>
            <a:r>
              <a:rPr lang="en-US" sz="1100" baseline="0" dirty="0" smtClean="0">
                <a:latin typeface="+mj-lt"/>
                <a:ea typeface="Calibri" panose="020F0502020204030204" pitchFamily="34" charset="0"/>
                <a:cs typeface="Times New Roman" panose="02020603050405020304" pitchFamily="18" charset="0"/>
              </a:rPr>
              <a:t> NOTES CONTENT AS THEY REFERENCE CY2018 PERFORMANCE YEAR AND A “RELEASED RULE ON NOV 2”</a:t>
            </a:r>
            <a:endParaRPr lang="en-US" sz="1100" dirty="0" smtClean="0">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smtClean="0">
                <a:latin typeface="+mj-lt"/>
                <a:ea typeface="Calibri" panose="020F0502020204030204" pitchFamily="34" charset="0"/>
                <a:cs typeface="Times New Roman" panose="02020603050405020304" pitchFamily="18" charset="0"/>
              </a:rPr>
              <a:t>On</a:t>
            </a:r>
            <a:r>
              <a:rPr lang="en-US" sz="1100" baseline="0" dirty="0" smtClean="0">
                <a:latin typeface="+mj-lt"/>
                <a:ea typeface="Calibri" panose="020F0502020204030204" pitchFamily="34" charset="0"/>
                <a:cs typeface="Times New Roman" panose="02020603050405020304" pitchFamily="18" charset="0"/>
              </a:rPr>
              <a:t> Nov. 2, CMS released the final rule for the CY 2018 performance year of the MACRA’s (so it will affect payment in 2020). </a:t>
            </a:r>
            <a:r>
              <a:rPr lang="en-US" sz="1100" dirty="0" smtClean="0">
                <a:latin typeface="+mj-lt"/>
                <a:ea typeface="Calibri" panose="020F0502020204030204" pitchFamily="34" charset="0"/>
                <a:cs typeface="Times New Roman" panose="02020603050405020304" pitchFamily="18" charset="0"/>
              </a:rPr>
              <a:t>We continue to work our way </a:t>
            </a:r>
            <a:r>
              <a:rPr lang="en-US" sz="1100" dirty="0">
                <a:latin typeface="+mj-lt"/>
                <a:ea typeface="Calibri" panose="020F0502020204030204" pitchFamily="34" charset="0"/>
                <a:cs typeface="Times New Roman" panose="02020603050405020304" pitchFamily="18" charset="0"/>
              </a:rPr>
              <a:t>through the details of the </a:t>
            </a:r>
            <a:r>
              <a:rPr lang="en-US" sz="1100" dirty="0" smtClean="0">
                <a:latin typeface="+mj-lt"/>
                <a:ea typeface="Calibri" panose="020F0502020204030204" pitchFamily="34" charset="0"/>
                <a:cs typeface="Times New Roman" panose="02020603050405020304" pitchFamily="18" charset="0"/>
              </a:rPr>
              <a:t>1,600+ page rule now</a:t>
            </a:r>
            <a:r>
              <a:rPr lang="en-US" sz="1100" dirty="0">
                <a:latin typeface="+mj-lt"/>
                <a:ea typeface="Calibri" panose="020F0502020204030204" pitchFamily="34" charset="0"/>
                <a:cs typeface="Times New Roman" panose="02020603050405020304" pitchFamily="18" charset="0"/>
              </a:rPr>
              <a:t>, and released </a:t>
            </a:r>
            <a:r>
              <a:rPr lang="en-US" sz="1100" baseline="0" dirty="0" smtClean="0">
                <a:latin typeface="+mj-lt"/>
                <a:ea typeface="Calibri" panose="020F0502020204030204" pitchFamily="34" charset="0"/>
                <a:cs typeface="Times New Roman" panose="02020603050405020304" pitchFamily="18" charset="0"/>
              </a:rPr>
              <a:t>a</a:t>
            </a:r>
            <a:r>
              <a:rPr lang="en-US" sz="1100" dirty="0" smtClean="0">
                <a:latin typeface="+mj-lt"/>
                <a:ea typeface="Calibri" panose="020F0502020204030204" pitchFamily="34" charset="0"/>
                <a:cs typeface="Times New Roman" panose="02020603050405020304" pitchFamily="18" charset="0"/>
              </a:rPr>
              <a:t> </a:t>
            </a:r>
            <a:r>
              <a:rPr lang="en-US" sz="1100" dirty="0">
                <a:latin typeface="+mj-lt"/>
                <a:ea typeface="Calibri" panose="020F0502020204030204" pitchFamily="34" charset="0"/>
                <a:cs typeface="Times New Roman" panose="02020603050405020304" pitchFamily="18" charset="0"/>
              </a:rPr>
              <a:t>Special Bulletin </a:t>
            </a:r>
            <a:r>
              <a:rPr lang="en-US" sz="1100" dirty="0" smtClean="0">
                <a:latin typeface="+mj-lt"/>
                <a:ea typeface="Calibri" panose="020F0502020204030204" pitchFamily="34" charset="0"/>
                <a:cs typeface="Times New Roman" panose="02020603050405020304" pitchFamily="18" charset="0"/>
              </a:rPr>
              <a:t>on Fri. 11/3. We also have a webinar</a:t>
            </a:r>
            <a:r>
              <a:rPr lang="en-US" sz="1100" baseline="0" dirty="0" smtClean="0">
                <a:latin typeface="+mj-lt"/>
                <a:ea typeface="Calibri" panose="020F0502020204030204" pitchFamily="34" charset="0"/>
                <a:cs typeface="Times New Roman" panose="02020603050405020304" pitchFamily="18" charset="0"/>
              </a:rPr>
              <a:t> and full Regulatory Advisory planned. </a:t>
            </a:r>
            <a:r>
              <a:rPr lang="en-US" sz="1100" dirty="0" smtClean="0">
                <a:latin typeface="+mj-lt"/>
                <a:ea typeface="Calibri" panose="020F0502020204030204" pitchFamily="34" charset="0"/>
                <a:cs typeface="Times New Roman" panose="02020603050405020304" pitchFamily="18" charset="0"/>
              </a:rPr>
              <a:t>But </a:t>
            </a:r>
            <a:r>
              <a:rPr lang="en-US" sz="1100" dirty="0">
                <a:latin typeface="+mj-lt"/>
                <a:ea typeface="Calibri" panose="020F0502020204030204" pitchFamily="34" charset="0"/>
                <a:cs typeface="Times New Roman" panose="02020603050405020304" pitchFamily="18" charset="0"/>
              </a:rPr>
              <a:t>we do want to highlight a few things:</a:t>
            </a:r>
          </a:p>
          <a:p>
            <a:pPr marL="0" marR="0">
              <a:lnSpc>
                <a:spcPct val="107000"/>
              </a:lnSpc>
              <a:spcBef>
                <a:spcPts val="0"/>
              </a:spcBef>
              <a:spcAft>
                <a:spcPts val="0"/>
              </a:spcAft>
            </a:pPr>
            <a:r>
              <a:rPr lang="en-US" sz="1100" dirty="0">
                <a:latin typeface="+mj-lt"/>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tabLst>
                <a:tab pos="228600" algn="l"/>
              </a:tabLst>
            </a:pPr>
            <a:r>
              <a:rPr lang="en-US" sz="1100" b="1" dirty="0">
                <a:latin typeface="+mj-lt"/>
                <a:ea typeface="Calibri" panose="020F0502020204030204" pitchFamily="34" charset="0"/>
                <a:cs typeface="Times New Roman" panose="02020603050405020304" pitchFamily="18" charset="0"/>
              </a:rPr>
              <a:t>CMS is continuing a gradual, flexible implementation approach. </a:t>
            </a:r>
            <a:r>
              <a:rPr lang="en-US" sz="1100" dirty="0">
                <a:latin typeface="+mj-lt"/>
                <a:ea typeface="Calibri" panose="020F0502020204030204" pitchFamily="34" charset="0"/>
                <a:cs typeface="Times New Roman" panose="02020603050405020304" pitchFamily="18" charset="0"/>
              </a:rPr>
              <a:t>This is especially evident in two </a:t>
            </a:r>
            <a:r>
              <a:rPr lang="en-US" sz="1100" dirty="0" smtClean="0">
                <a:latin typeface="+mj-lt"/>
                <a:ea typeface="Calibri" panose="020F0502020204030204" pitchFamily="34" charset="0"/>
                <a:cs typeface="Times New Roman" panose="02020603050405020304" pitchFamily="18" charset="0"/>
              </a:rPr>
              <a:t>policies:</a:t>
            </a:r>
            <a:endParaRPr lang="en-US" sz="1100" dirty="0">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100" b="1" dirty="0">
                <a:latin typeface="+mj-lt"/>
                <a:ea typeface="Calibri" panose="020F0502020204030204" pitchFamily="34" charset="0"/>
                <a:cs typeface="Times New Roman" panose="02020603050405020304" pitchFamily="18" charset="0"/>
              </a:rPr>
              <a:t>The increase in </a:t>
            </a:r>
            <a:r>
              <a:rPr lang="en-US" sz="1100" b="1" dirty="0" smtClean="0">
                <a:latin typeface="+mj-lt"/>
                <a:ea typeface="Calibri" panose="020F0502020204030204" pitchFamily="34" charset="0"/>
                <a:cs typeface="Times New Roman" panose="02020603050405020304" pitchFamily="18" charset="0"/>
              </a:rPr>
              <a:t>the MIPS “low </a:t>
            </a:r>
            <a:r>
              <a:rPr lang="en-US" sz="1100" b="1" dirty="0">
                <a:latin typeface="+mj-lt"/>
                <a:ea typeface="Calibri" panose="020F0502020204030204" pitchFamily="34" charset="0"/>
                <a:cs typeface="Times New Roman" panose="02020603050405020304" pitchFamily="18" charset="0"/>
              </a:rPr>
              <a:t>volume threshold”</a:t>
            </a:r>
            <a:r>
              <a:rPr lang="en-US" sz="1100" dirty="0">
                <a:latin typeface="+mj-lt"/>
                <a:ea typeface="Calibri" panose="020F0502020204030204" pitchFamily="34" charset="0"/>
                <a:cs typeface="Times New Roman" panose="02020603050405020304" pitchFamily="18" charset="0"/>
              </a:rPr>
              <a:t>, the amount of Medicare charges and patients below which clinicians don’t have to participate in the QPP. </a:t>
            </a:r>
            <a:r>
              <a:rPr lang="en-US" sz="1100" dirty="0" smtClean="0">
                <a:latin typeface="+mj-lt"/>
                <a:ea typeface="Calibri" panose="020F0502020204030204" pitchFamily="34" charset="0"/>
                <a:cs typeface="Times New Roman" panose="02020603050405020304" pitchFamily="18" charset="0"/>
              </a:rPr>
              <a:t>CMS </a:t>
            </a:r>
            <a:r>
              <a:rPr lang="en-US" sz="1100" dirty="0">
                <a:latin typeface="+mj-lt"/>
                <a:ea typeface="Calibri" panose="020F0502020204030204" pitchFamily="34" charset="0"/>
                <a:cs typeface="Times New Roman" panose="02020603050405020304" pitchFamily="18" charset="0"/>
              </a:rPr>
              <a:t>estimates that over </a:t>
            </a:r>
            <a:r>
              <a:rPr lang="en-US" sz="1100" dirty="0" smtClean="0">
                <a:latin typeface="+mj-lt"/>
                <a:ea typeface="Calibri" panose="020F0502020204030204" pitchFamily="34" charset="0"/>
                <a:cs typeface="Times New Roman" panose="02020603050405020304" pitchFamily="18" charset="0"/>
              </a:rPr>
              <a:t>540,000 </a:t>
            </a:r>
            <a:r>
              <a:rPr lang="en-US" sz="1100" dirty="0">
                <a:latin typeface="+mj-lt"/>
                <a:ea typeface="Calibri" panose="020F0502020204030204" pitchFamily="34" charset="0"/>
                <a:cs typeface="Times New Roman" panose="02020603050405020304" pitchFamily="18" charset="0"/>
              </a:rPr>
              <a:t>clinicians will not have to participate in </a:t>
            </a:r>
            <a:r>
              <a:rPr lang="en-US" sz="1100" dirty="0" smtClean="0">
                <a:latin typeface="+mj-lt"/>
                <a:ea typeface="Calibri" panose="020F0502020204030204" pitchFamily="34" charset="0"/>
                <a:cs typeface="Times New Roman" panose="02020603050405020304" pitchFamily="18" charset="0"/>
              </a:rPr>
              <a:t>2018.</a:t>
            </a:r>
          </a:p>
          <a:p>
            <a:pPr marL="742950" marR="0" lvl="1" indent="-285750">
              <a:lnSpc>
                <a:spcPct val="107000"/>
              </a:lnSpc>
              <a:spcBef>
                <a:spcPts val="0"/>
              </a:spcBef>
              <a:spcAft>
                <a:spcPts val="0"/>
              </a:spcAft>
              <a:buFont typeface="Arial" panose="020B0604020202020204" pitchFamily="34" charset="0"/>
              <a:buChar char="•"/>
              <a:tabLst>
                <a:tab pos="685800" algn="l"/>
              </a:tabLst>
            </a:pPr>
            <a:r>
              <a:rPr lang="en-US" sz="1100" b="1" dirty="0" smtClean="0">
                <a:latin typeface="+mj-lt"/>
                <a:ea typeface="Calibri" panose="020F0502020204030204" pitchFamily="34" charset="0"/>
                <a:cs typeface="Times New Roman" panose="02020603050405020304" pitchFamily="18" charset="0"/>
              </a:rPr>
              <a:t>Relief from meaningful</a:t>
            </a:r>
            <a:r>
              <a:rPr lang="en-US" sz="1100" b="1" baseline="0" dirty="0" smtClean="0">
                <a:latin typeface="+mj-lt"/>
                <a:ea typeface="Calibri" panose="020F0502020204030204" pitchFamily="34" charset="0"/>
                <a:cs typeface="Times New Roman" panose="02020603050405020304" pitchFamily="18" charset="0"/>
              </a:rPr>
              <a:t> use</a:t>
            </a:r>
            <a:r>
              <a:rPr lang="en-US" sz="1100" b="1" dirty="0" smtClean="0">
                <a:latin typeface="+mj-lt"/>
                <a:ea typeface="Calibri" panose="020F0502020204030204" pitchFamily="34" charset="0"/>
                <a:cs typeface="Times New Roman" panose="02020603050405020304" pitchFamily="18" charset="0"/>
              </a:rPr>
              <a:t>. </a:t>
            </a:r>
            <a:r>
              <a:rPr lang="en-US" sz="1100" dirty="0">
                <a:latin typeface="+mj-lt"/>
                <a:ea typeface="Calibri" panose="020F0502020204030204" pitchFamily="34" charset="0"/>
                <a:cs typeface="Times New Roman" panose="02020603050405020304" pitchFamily="18" charset="0"/>
              </a:rPr>
              <a:t>Clinicians would still have a 90-day reporting period in 2018 </a:t>
            </a:r>
            <a:r>
              <a:rPr lang="en-US" sz="1100" u="sng" dirty="0">
                <a:latin typeface="+mj-lt"/>
                <a:ea typeface="Calibri" panose="020F0502020204030204" pitchFamily="34" charset="0"/>
                <a:cs typeface="Times New Roman" panose="02020603050405020304" pitchFamily="18" charset="0"/>
              </a:rPr>
              <a:t>and</a:t>
            </a:r>
            <a:r>
              <a:rPr lang="en-US" sz="1100" dirty="0">
                <a:latin typeface="+mj-lt"/>
                <a:ea typeface="Calibri" panose="020F0502020204030204" pitchFamily="34" charset="0"/>
                <a:cs typeface="Times New Roman" panose="02020603050405020304" pitchFamily="18" charset="0"/>
              </a:rPr>
              <a:t> 2019, and don’t have to upgrade to the 2015 edition of certified EHRs. </a:t>
            </a:r>
            <a:endParaRPr lang="en-US" sz="1100" dirty="0" smtClean="0">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685800" algn="l"/>
              </a:tabLst>
            </a:pPr>
            <a:endParaRPr lang="en-US" sz="1100" dirty="0">
              <a:latin typeface="+mj-lt"/>
              <a:ea typeface="Calibri" panose="020F0502020204030204" pitchFamily="34" charset="0"/>
              <a:cs typeface="Times New Roman" panose="02020603050405020304" pitchFamily="18" charset="0"/>
            </a:endParaRPr>
          </a:p>
          <a:p>
            <a:pPr marL="228600" marR="0" indent="-228600">
              <a:lnSpc>
                <a:spcPct val="107000"/>
              </a:lnSpc>
              <a:spcBef>
                <a:spcPts val="0"/>
              </a:spcBef>
              <a:spcAft>
                <a:spcPts val="0"/>
              </a:spcAft>
              <a:buFont typeface="+mj-lt"/>
              <a:buAutoNum type="arabicPeriod"/>
            </a:pPr>
            <a:r>
              <a:rPr lang="en-US" sz="1100" b="1" dirty="0" smtClean="0">
                <a:latin typeface="+mj-lt"/>
                <a:ea typeface="Calibri" panose="020F0502020204030204" pitchFamily="34" charset="0"/>
                <a:cs typeface="Times New Roman" panose="02020603050405020304" pitchFamily="18" charset="0"/>
              </a:rPr>
              <a:t>We</a:t>
            </a:r>
            <a:r>
              <a:rPr lang="en-US" sz="1100" b="1" baseline="0" dirty="0" smtClean="0">
                <a:latin typeface="+mj-lt"/>
                <a:ea typeface="Calibri" panose="020F0502020204030204" pitchFamily="34" charset="0"/>
                <a:cs typeface="Times New Roman" panose="02020603050405020304" pitchFamily="18" charset="0"/>
              </a:rPr>
              <a:t> got a welcome win with a new facility-based measurement option in the MIPS. </a:t>
            </a:r>
            <a:r>
              <a:rPr lang="en-US" sz="1100" b="0" baseline="0" dirty="0" smtClean="0">
                <a:latin typeface="+mj-lt"/>
                <a:ea typeface="Calibri" panose="020F0502020204030204" pitchFamily="34" charset="0"/>
                <a:cs typeface="Times New Roman" panose="02020603050405020304" pitchFamily="18" charset="0"/>
              </a:rPr>
              <a:t>This will allow</a:t>
            </a:r>
            <a:r>
              <a:rPr lang="en-US" sz="1100" dirty="0" smtClean="0">
                <a:latin typeface="+mj-lt"/>
                <a:ea typeface="Calibri" panose="020F0502020204030204" pitchFamily="34" charset="0"/>
                <a:cs typeface="Times New Roman" panose="02020603050405020304" pitchFamily="18" charset="0"/>
              </a:rPr>
              <a:t> </a:t>
            </a:r>
            <a:r>
              <a:rPr lang="en-US" sz="1100" dirty="0">
                <a:latin typeface="+mj-lt"/>
                <a:ea typeface="Calibri" panose="020F0502020204030204" pitchFamily="34" charset="0"/>
                <a:cs typeface="Times New Roman" panose="02020603050405020304" pitchFamily="18" charset="0"/>
              </a:rPr>
              <a:t>for hospital-based clinicians to use their hospital’s VBP performance in the </a:t>
            </a:r>
            <a:r>
              <a:rPr lang="en-US" sz="1100" dirty="0" smtClean="0">
                <a:latin typeface="+mj-lt"/>
                <a:ea typeface="Calibri" panose="020F0502020204030204" pitchFamily="34" charset="0"/>
                <a:cs typeface="Times New Roman" panose="02020603050405020304" pitchFamily="18" charset="0"/>
              </a:rPr>
              <a:t>MIPS</a:t>
            </a:r>
            <a:r>
              <a:rPr lang="en-US" sz="1100" baseline="0" dirty="0" smtClean="0">
                <a:latin typeface="+mj-lt"/>
                <a:ea typeface="Calibri" panose="020F0502020204030204" pitchFamily="34" charset="0"/>
                <a:cs typeface="Times New Roman" panose="02020603050405020304" pitchFamily="18" charset="0"/>
              </a:rPr>
              <a:t> without having to report separate data. </a:t>
            </a:r>
            <a:r>
              <a:rPr lang="en-US" sz="1100" dirty="0" smtClean="0">
                <a:latin typeface="+mj-lt"/>
                <a:ea typeface="Calibri" panose="020F0502020204030204" pitchFamily="34" charset="0"/>
                <a:cs typeface="Times New Roman" panose="02020603050405020304" pitchFamily="18" charset="0"/>
              </a:rPr>
              <a:t>We’ve </a:t>
            </a:r>
            <a:r>
              <a:rPr lang="en-US" sz="1100" dirty="0">
                <a:latin typeface="+mj-lt"/>
                <a:ea typeface="Calibri" panose="020F0502020204030204" pitchFamily="34" charset="0"/>
                <a:cs typeface="Times New Roman" panose="02020603050405020304" pitchFamily="18" charset="0"/>
              </a:rPr>
              <a:t>urged the agency to adopt something like this for a long </a:t>
            </a:r>
            <a:r>
              <a:rPr lang="en-US" sz="1100" dirty="0" smtClean="0">
                <a:latin typeface="+mj-lt"/>
                <a:ea typeface="Calibri" panose="020F0502020204030204" pitchFamily="34" charset="0"/>
                <a:cs typeface="Times New Roman" panose="02020603050405020304" pitchFamily="18" charset="0"/>
              </a:rPr>
              <a:t>time.</a:t>
            </a:r>
            <a:r>
              <a:rPr lang="en-US" sz="1100" baseline="0" dirty="0" smtClean="0">
                <a:latin typeface="+mj-lt"/>
                <a:ea typeface="Calibri" panose="020F0502020204030204" pitchFamily="34" charset="0"/>
                <a:cs typeface="Times New Roman" panose="02020603050405020304" pitchFamily="18" charset="0"/>
              </a:rPr>
              <a:t> CMS did delay implementation </a:t>
            </a:r>
            <a:r>
              <a:rPr lang="en-US" sz="1100" dirty="0" smtClean="0">
                <a:latin typeface="+mj-lt"/>
                <a:ea typeface="Calibri" panose="020F0502020204030204" pitchFamily="34" charset="0"/>
                <a:cs typeface="Times New Roman" panose="02020603050405020304" pitchFamily="18" charset="0"/>
              </a:rPr>
              <a:t>until 2019 </a:t>
            </a:r>
            <a:r>
              <a:rPr lang="en-US" sz="1100" baseline="0" dirty="0" smtClean="0">
                <a:latin typeface="+mj-lt"/>
                <a:ea typeface="Calibri" panose="020F0502020204030204" pitchFamily="34" charset="0"/>
                <a:cs typeface="Times New Roman" panose="02020603050405020304" pitchFamily="18" charset="0"/>
              </a:rPr>
              <a:t>to give itself more time to prepare,</a:t>
            </a:r>
            <a:r>
              <a:rPr lang="en-US" sz="1100" dirty="0" smtClean="0">
                <a:latin typeface="+mj-lt"/>
                <a:ea typeface="Calibri" panose="020F0502020204030204" pitchFamily="34" charset="0"/>
                <a:cs typeface="Times New Roman" panose="02020603050405020304" pitchFamily="18" charset="0"/>
              </a:rPr>
              <a:t> </a:t>
            </a:r>
            <a:r>
              <a:rPr lang="en-US" sz="1100" baseline="0" dirty="0" smtClean="0">
                <a:latin typeface="+mj-lt"/>
                <a:ea typeface="Calibri" panose="020F0502020204030204" pitchFamily="34" charset="0"/>
                <a:cs typeface="Times New Roman" panose="02020603050405020304" pitchFamily="18" charset="0"/>
              </a:rPr>
              <a:t>but still, glad to see it.</a:t>
            </a:r>
          </a:p>
          <a:p>
            <a:pPr marL="228600" marR="0" indent="-228600">
              <a:lnSpc>
                <a:spcPct val="107000"/>
              </a:lnSpc>
              <a:spcBef>
                <a:spcPts val="0"/>
              </a:spcBef>
              <a:spcAft>
                <a:spcPts val="0"/>
              </a:spcAft>
              <a:buFont typeface="+mj-lt"/>
              <a:buAutoNum type="arabicPeriod"/>
            </a:pPr>
            <a:endParaRPr lang="en-US" sz="1100" dirty="0">
              <a:latin typeface="+mj-lt"/>
              <a:ea typeface="Calibri" panose="020F0502020204030204" pitchFamily="34" charset="0"/>
              <a:cs typeface="Times New Roman" panose="02020603050405020304" pitchFamily="18" charset="0"/>
            </a:endParaRPr>
          </a:p>
          <a:p>
            <a:pPr marL="228600" marR="0" indent="-228600">
              <a:lnSpc>
                <a:spcPct val="107000"/>
              </a:lnSpc>
              <a:spcBef>
                <a:spcPts val="0"/>
              </a:spcBef>
              <a:spcAft>
                <a:spcPts val="0"/>
              </a:spcAft>
              <a:buFont typeface="+mj-lt"/>
              <a:buAutoNum type="arabicPeriod"/>
            </a:pPr>
            <a:r>
              <a:rPr lang="en-US" sz="1100" b="1" dirty="0" smtClean="0">
                <a:latin typeface="+mj-lt"/>
                <a:ea typeface="Calibri" panose="020F0502020204030204" pitchFamily="34" charset="0"/>
                <a:cs typeface="Times New Roman" panose="02020603050405020304" pitchFamily="18" charset="0"/>
              </a:rPr>
              <a:t>CMS</a:t>
            </a:r>
            <a:r>
              <a:rPr lang="en-US" sz="1100" b="1" baseline="0" dirty="0" smtClean="0">
                <a:latin typeface="+mj-lt"/>
                <a:ea typeface="Calibri" panose="020F0502020204030204" pitchFamily="34" charset="0"/>
                <a:cs typeface="Times New Roman" panose="02020603050405020304" pitchFamily="18" charset="0"/>
              </a:rPr>
              <a:t>’s final policies do give the field more time to prepare. But, the stakes of performance on the MIPS are continuing to rise.</a:t>
            </a:r>
            <a:r>
              <a:rPr lang="en-US" sz="1100" b="1" dirty="0" smtClean="0">
                <a:latin typeface="+mj-lt"/>
                <a:ea typeface="Calibri" panose="020F0502020204030204" pitchFamily="34" charset="0"/>
                <a:cs typeface="Times New Roman" panose="02020603050405020304" pitchFamily="18" charset="0"/>
              </a:rPr>
              <a:t> </a:t>
            </a:r>
            <a:r>
              <a:rPr lang="en-US" sz="1100" dirty="0" smtClean="0">
                <a:latin typeface="+mj-lt"/>
                <a:ea typeface="Calibri" panose="020F0502020204030204" pitchFamily="34" charset="0"/>
                <a:cs typeface="Times New Roman" panose="02020603050405020304" pitchFamily="18" charset="0"/>
              </a:rPr>
              <a:t>As you may recall, the potential upside and downside of the MIPS started at 4 percent in 2019, and rises to a maximum of 9 percent in 2022 and beyond. So by the time more clinicians are added into the program, the stakes will be significantly higher.</a:t>
            </a:r>
          </a:p>
          <a:p>
            <a:pPr marR="0">
              <a:lnSpc>
                <a:spcPct val="107000"/>
              </a:lnSpc>
              <a:spcBef>
                <a:spcPts val="0"/>
              </a:spcBef>
              <a:spcAft>
                <a:spcPts val="0"/>
              </a:spcAft>
            </a:pPr>
            <a:endParaRPr lang="en-US" sz="1100" dirty="0" smtClean="0">
              <a:latin typeface="+mj-lt"/>
              <a:cs typeface="Times New Roman" panose="02020603050405020304" pitchFamily="18" charset="0"/>
            </a:endParaRPr>
          </a:p>
          <a:p>
            <a:pPr marR="0">
              <a:lnSpc>
                <a:spcPct val="107000"/>
              </a:lnSpc>
              <a:spcBef>
                <a:spcPts val="0"/>
              </a:spcBef>
              <a:spcAft>
                <a:spcPts val="0"/>
              </a:spcAft>
            </a:pPr>
            <a:r>
              <a:rPr lang="en-US" sz="1100" baseline="0" dirty="0" smtClean="0">
                <a:latin typeface="+mj-lt"/>
                <a:cs typeface="Times New Roman" panose="02020603050405020304" pitchFamily="18" charset="0"/>
              </a:rPr>
              <a:t>That’s why we continue t</a:t>
            </a:r>
            <a:r>
              <a:rPr lang="en-US" sz="1100" dirty="0" smtClean="0">
                <a:latin typeface="+mj-lt"/>
                <a:cs typeface="Times New Roman" panose="02020603050405020304" pitchFamily="18" charset="0"/>
              </a:rPr>
              <a:t>o educate the field about MACRA. Back in September we released a MACRA Decision Guide, and will refresh it once we’ve had the chance to more fully digest the rule. And there’s plenty more on our website – www.aha.org/MACRA</a:t>
            </a:r>
            <a:endParaRPr lang="en-US" sz="1100" baseline="0" dirty="0" smtClean="0">
              <a:latin typeface="+mj-lt"/>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E6FAA2-F678-4A68-889E-9FE6A6AC487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9635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DETAIL FROM THE PRIOR REFERENCES TO MEANINGFUL MEASURES SLIDES 11-12</a:t>
            </a:r>
            <a:endParaRPr lang="en-US" dirty="0"/>
          </a:p>
        </p:txBody>
      </p:sp>
      <p:sp>
        <p:nvSpPr>
          <p:cNvPr id="4" name="Slide Number Placeholder 3"/>
          <p:cNvSpPr>
            <a:spLocks noGrp="1"/>
          </p:cNvSpPr>
          <p:nvPr>
            <p:ph type="sldNum" sz="quarter" idx="10"/>
          </p:nvPr>
        </p:nvSpPr>
        <p:spPr/>
        <p:txBody>
          <a:bodyPr/>
          <a:lstStyle/>
          <a:p>
            <a:fld id="{F8AA1F8C-B75F-487F-905B-953A4F95E424}" type="slidenum">
              <a:rPr lang="en-US" smtClean="0"/>
              <a:t>18</a:t>
            </a:fld>
            <a:endParaRPr lang="en-US"/>
          </a:p>
        </p:txBody>
      </p:sp>
    </p:spTree>
    <p:extLst>
      <p:ext uri="{BB962C8B-B14F-4D97-AF65-F5344CB8AC3E}">
        <p14:creationId xmlns:p14="http://schemas.microsoft.com/office/powerpoint/2010/main" val="2982969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4 measures to be de-duplicated </a:t>
            </a:r>
          </a:p>
          <a:p>
            <a:r>
              <a:rPr lang="en-US" altLang="en-US" dirty="0" smtClean="0"/>
              <a:t>VBP measure weights to be revised based on measure removals:</a:t>
            </a:r>
          </a:p>
          <a:p>
            <a:r>
              <a:rPr lang="en-US" altLang="en-US" dirty="0" smtClean="0"/>
              <a:t>Safety domain removed</a:t>
            </a:r>
          </a:p>
          <a:p>
            <a:r>
              <a:rPr lang="en-US" altLang="en-US" dirty="0" smtClean="0"/>
              <a:t>Clinical outcomes domain now 50%</a:t>
            </a:r>
          </a:p>
          <a:p>
            <a:r>
              <a:rPr lang="en-US" altLang="en-US" dirty="0" smtClean="0"/>
              <a:t>Other domains unchanged</a:t>
            </a:r>
          </a:p>
          <a:p>
            <a:endParaRPr lang="en-US" altLang="en-US" dirty="0"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2" eaLnBrk="0" hangingPunct="0">
              <a:spcBef>
                <a:spcPct val="30000"/>
              </a:spcBef>
              <a:defRPr sz="1200">
                <a:solidFill>
                  <a:schemeClr val="tx1"/>
                </a:solidFill>
                <a:latin typeface="Arial" charset="0"/>
              </a:defRPr>
            </a:lvl1pPr>
            <a:lvl2pPr marL="741761" indent="-285293" defTabSz="930372" eaLnBrk="0" hangingPunct="0">
              <a:spcBef>
                <a:spcPct val="30000"/>
              </a:spcBef>
              <a:defRPr sz="1200">
                <a:solidFill>
                  <a:schemeClr val="tx1"/>
                </a:solidFill>
                <a:latin typeface="Arial" charset="0"/>
              </a:defRPr>
            </a:lvl2pPr>
            <a:lvl3pPr marL="1141171" indent="-228234" defTabSz="930372" eaLnBrk="0" hangingPunct="0">
              <a:spcBef>
                <a:spcPct val="30000"/>
              </a:spcBef>
              <a:defRPr sz="1200">
                <a:solidFill>
                  <a:schemeClr val="tx1"/>
                </a:solidFill>
                <a:latin typeface="Arial" charset="0"/>
              </a:defRPr>
            </a:lvl3pPr>
            <a:lvl4pPr marL="1597640" indent="-228234" defTabSz="930372" eaLnBrk="0" hangingPunct="0">
              <a:spcBef>
                <a:spcPct val="30000"/>
              </a:spcBef>
              <a:defRPr sz="1200">
                <a:solidFill>
                  <a:schemeClr val="tx1"/>
                </a:solidFill>
                <a:latin typeface="Arial" charset="0"/>
              </a:defRPr>
            </a:lvl4pPr>
            <a:lvl5pPr marL="2054108" indent="-228234" defTabSz="930372" eaLnBrk="0" hangingPunct="0">
              <a:spcBef>
                <a:spcPct val="30000"/>
              </a:spcBef>
              <a:defRPr sz="1200">
                <a:solidFill>
                  <a:schemeClr val="tx1"/>
                </a:solidFill>
                <a:latin typeface="Arial" charset="0"/>
              </a:defRPr>
            </a:lvl5pPr>
            <a:lvl6pPr marL="2510577" indent="-228234" defTabSz="930372" eaLnBrk="0" fontAlgn="base" hangingPunct="0">
              <a:spcBef>
                <a:spcPct val="30000"/>
              </a:spcBef>
              <a:spcAft>
                <a:spcPct val="0"/>
              </a:spcAft>
              <a:defRPr sz="1200">
                <a:solidFill>
                  <a:schemeClr val="tx1"/>
                </a:solidFill>
                <a:latin typeface="Arial" charset="0"/>
              </a:defRPr>
            </a:lvl6pPr>
            <a:lvl7pPr marL="2967045" indent="-228234" defTabSz="930372" eaLnBrk="0" fontAlgn="base" hangingPunct="0">
              <a:spcBef>
                <a:spcPct val="30000"/>
              </a:spcBef>
              <a:spcAft>
                <a:spcPct val="0"/>
              </a:spcAft>
              <a:defRPr sz="1200">
                <a:solidFill>
                  <a:schemeClr val="tx1"/>
                </a:solidFill>
                <a:latin typeface="Arial" charset="0"/>
              </a:defRPr>
            </a:lvl7pPr>
            <a:lvl8pPr marL="3423514" indent="-228234" defTabSz="930372" eaLnBrk="0" fontAlgn="base" hangingPunct="0">
              <a:spcBef>
                <a:spcPct val="30000"/>
              </a:spcBef>
              <a:spcAft>
                <a:spcPct val="0"/>
              </a:spcAft>
              <a:defRPr sz="1200">
                <a:solidFill>
                  <a:schemeClr val="tx1"/>
                </a:solidFill>
                <a:latin typeface="Arial" charset="0"/>
              </a:defRPr>
            </a:lvl8pPr>
            <a:lvl9pPr marL="3879982" indent="-228234" defTabSz="930372" eaLnBrk="0" fontAlgn="base" hangingPunct="0">
              <a:spcBef>
                <a:spcPct val="30000"/>
              </a:spcBef>
              <a:spcAft>
                <a:spcPct val="0"/>
              </a:spcAft>
              <a:defRPr sz="1200">
                <a:solidFill>
                  <a:schemeClr val="tx1"/>
                </a:solidFill>
                <a:latin typeface="Arial" charset="0"/>
              </a:defRPr>
            </a:lvl9pPr>
          </a:lstStyle>
          <a:p>
            <a:pPr marL="0" marR="0" lvl="0" indent="0" algn="r" defTabSz="930372" rtl="0" eaLnBrk="1" fontAlgn="base" latinLnBrk="0" hangingPunct="1">
              <a:lnSpc>
                <a:spcPct val="100000"/>
              </a:lnSpc>
              <a:spcBef>
                <a:spcPct val="0"/>
              </a:spcBef>
              <a:spcAft>
                <a:spcPct val="0"/>
              </a:spcAft>
              <a:buClrTx/>
              <a:buSzTx/>
              <a:buFontTx/>
              <a:buNone/>
              <a:tabLst/>
              <a:defRPr/>
            </a:pPr>
            <a:fld id="{C52E1F1C-D556-4B37-95B5-7BC811659898}"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0372"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55785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AA1F8C-B75F-487F-905B-953A4F95E424}" type="slidenum">
              <a:rPr lang="en-US" smtClean="0"/>
              <a:t>2</a:t>
            </a:fld>
            <a:endParaRPr lang="en-US"/>
          </a:p>
        </p:txBody>
      </p:sp>
    </p:spTree>
    <p:extLst>
      <p:ext uri="{BB962C8B-B14F-4D97-AF65-F5344CB8AC3E}">
        <p14:creationId xmlns:p14="http://schemas.microsoft.com/office/powerpoint/2010/main" val="4027538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dirty="0" smtClean="0"/>
              <a:t>NANCY COVERS</a:t>
            </a:r>
            <a:r>
              <a:rPr lang="en-US" baseline="0" dirty="0" smtClean="0"/>
              <a:t> </a:t>
            </a:r>
            <a:r>
              <a:rPr lang="en-US" dirty="0" smtClean="0"/>
              <a:t>READMISSIONS SLIDES 24-26</a:t>
            </a:r>
          </a:p>
        </p:txBody>
      </p:sp>
      <p:sp>
        <p:nvSpPr>
          <p:cNvPr id="76804" name="Slide Number Placeholder 3"/>
          <p:cNvSpPr>
            <a:spLocks noGrp="1"/>
          </p:cNvSpPr>
          <p:nvPr>
            <p:ph type="sldNum" sz="quarter" idx="5"/>
          </p:nvPr>
        </p:nvSpPr>
        <p:spPr>
          <a:noFill/>
        </p:spPr>
        <p:txBody>
          <a:bodyPr/>
          <a:lstStyle/>
          <a:p>
            <a:pPr marL="0" marR="0" lvl="0" indent="0" algn="r" defTabSz="924860" rtl="0" eaLnBrk="1" fontAlgn="base" latinLnBrk="0" hangingPunct="1">
              <a:lnSpc>
                <a:spcPct val="100000"/>
              </a:lnSpc>
              <a:spcBef>
                <a:spcPct val="0"/>
              </a:spcBef>
              <a:spcAft>
                <a:spcPct val="0"/>
              </a:spcAft>
              <a:buClrTx/>
              <a:buSzTx/>
              <a:buFontTx/>
              <a:buNone/>
              <a:tabLst/>
              <a:defRPr/>
            </a:pPr>
            <a:fld id="{88349A7E-817A-4D06-8620-525AADFA0DF3}" type="slidenum">
              <a:rPr kumimoji="0" lang="en-US" sz="1200" b="0" i="0" u="none" strike="noStrike" kern="1200" cap="none" spc="0" normalizeH="0" baseline="0" noProof="0">
                <a:ln>
                  <a:noFill/>
                </a:ln>
                <a:solidFill>
                  <a:prstClr val="black"/>
                </a:solidFill>
                <a:effectLst/>
                <a:uLnTx/>
                <a:uFillTx/>
                <a:latin typeface="Times" pitchFamily="18" charset="0"/>
                <a:ea typeface="+mn-ea"/>
                <a:cs typeface="+mn-cs"/>
              </a:rPr>
              <a:pPr marL="0" marR="0" lvl="0" indent="0" algn="r" defTabSz="92486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Times" pitchFamily="18" charset="0"/>
              <a:ea typeface="+mn-ea"/>
              <a:cs typeface="+mn-cs"/>
            </a:endParaRPr>
          </a:p>
        </p:txBody>
      </p:sp>
    </p:spTree>
    <p:extLst>
      <p:ext uri="{BB962C8B-B14F-4D97-AF65-F5344CB8AC3E}">
        <p14:creationId xmlns:p14="http://schemas.microsoft.com/office/powerpoint/2010/main" val="3625385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561325-8C4D-4518-9D0D-47A7953DE9B5}"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1585898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561325-8C4D-4518-9D0D-47A7953DE9B5}"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1289028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BACK</a:t>
            </a:r>
            <a:r>
              <a:rPr lang="en-US" baseline="0" dirty="0" smtClean="0"/>
              <a:t> TO DIANE FOR HACs SLIDES 27-30</a:t>
            </a:r>
          </a:p>
          <a:p>
            <a:endParaRPr lang="en-US" baseline="0" dirty="0" smtClean="0"/>
          </a:p>
          <a:p>
            <a:r>
              <a:rPr lang="en-US" dirty="0" smtClean="0"/>
              <a:t>No proposed measure removals or additions</a:t>
            </a:r>
          </a:p>
          <a:p>
            <a:r>
              <a:rPr lang="en-US" dirty="0" smtClean="0"/>
              <a:t>HAC scoring methodology changes:</a:t>
            </a:r>
          </a:p>
          <a:p>
            <a:r>
              <a:rPr lang="en-US" dirty="0" smtClean="0"/>
              <a:t>Measure domains eliminated</a:t>
            </a:r>
          </a:p>
          <a:p>
            <a:r>
              <a:rPr lang="en-US" dirty="0" smtClean="0"/>
              <a:t>Equal weighting to all six performance measures</a:t>
            </a:r>
          </a:p>
          <a:p>
            <a:r>
              <a:rPr lang="en-US" dirty="0" smtClean="0"/>
              <a:t>Remainder unchanged</a:t>
            </a:r>
          </a:p>
          <a:p>
            <a:endParaRPr 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10" eaLnBrk="0" hangingPunct="0">
              <a:spcBef>
                <a:spcPct val="30000"/>
              </a:spcBef>
              <a:defRPr sz="1200">
                <a:solidFill>
                  <a:schemeClr val="tx1"/>
                </a:solidFill>
                <a:latin typeface="Arial" charset="0"/>
              </a:defRPr>
            </a:lvl1pPr>
            <a:lvl2pPr marL="735892" indent="-283035" defTabSz="923010" eaLnBrk="0" hangingPunct="0">
              <a:spcBef>
                <a:spcPct val="30000"/>
              </a:spcBef>
              <a:defRPr sz="1200">
                <a:solidFill>
                  <a:schemeClr val="tx1"/>
                </a:solidFill>
                <a:latin typeface="Arial" charset="0"/>
              </a:defRPr>
            </a:lvl2pPr>
            <a:lvl3pPr marL="1132142" indent="-226428" defTabSz="923010" eaLnBrk="0" hangingPunct="0">
              <a:spcBef>
                <a:spcPct val="30000"/>
              </a:spcBef>
              <a:defRPr sz="1200">
                <a:solidFill>
                  <a:schemeClr val="tx1"/>
                </a:solidFill>
                <a:latin typeface="Arial" charset="0"/>
              </a:defRPr>
            </a:lvl3pPr>
            <a:lvl4pPr marL="1584998" indent="-226428" defTabSz="923010" eaLnBrk="0" hangingPunct="0">
              <a:spcBef>
                <a:spcPct val="30000"/>
              </a:spcBef>
              <a:defRPr sz="1200">
                <a:solidFill>
                  <a:schemeClr val="tx1"/>
                </a:solidFill>
                <a:latin typeface="Arial" charset="0"/>
              </a:defRPr>
            </a:lvl4pPr>
            <a:lvl5pPr marL="2037855" indent="-226428" defTabSz="923010" eaLnBrk="0" hangingPunct="0">
              <a:spcBef>
                <a:spcPct val="30000"/>
              </a:spcBef>
              <a:defRPr sz="1200">
                <a:solidFill>
                  <a:schemeClr val="tx1"/>
                </a:solidFill>
                <a:latin typeface="Arial" charset="0"/>
              </a:defRPr>
            </a:lvl5pPr>
            <a:lvl6pPr marL="2490711" indent="-226428" defTabSz="923010" eaLnBrk="0" fontAlgn="base" hangingPunct="0">
              <a:spcBef>
                <a:spcPct val="30000"/>
              </a:spcBef>
              <a:spcAft>
                <a:spcPct val="0"/>
              </a:spcAft>
              <a:defRPr sz="1200">
                <a:solidFill>
                  <a:schemeClr val="tx1"/>
                </a:solidFill>
                <a:latin typeface="Arial" charset="0"/>
              </a:defRPr>
            </a:lvl6pPr>
            <a:lvl7pPr marL="2943568" indent="-226428" defTabSz="923010" eaLnBrk="0" fontAlgn="base" hangingPunct="0">
              <a:spcBef>
                <a:spcPct val="30000"/>
              </a:spcBef>
              <a:spcAft>
                <a:spcPct val="0"/>
              </a:spcAft>
              <a:defRPr sz="1200">
                <a:solidFill>
                  <a:schemeClr val="tx1"/>
                </a:solidFill>
                <a:latin typeface="Arial" charset="0"/>
              </a:defRPr>
            </a:lvl7pPr>
            <a:lvl8pPr marL="3396425" indent="-226428" defTabSz="923010" eaLnBrk="0" fontAlgn="base" hangingPunct="0">
              <a:spcBef>
                <a:spcPct val="30000"/>
              </a:spcBef>
              <a:spcAft>
                <a:spcPct val="0"/>
              </a:spcAft>
              <a:defRPr sz="1200">
                <a:solidFill>
                  <a:schemeClr val="tx1"/>
                </a:solidFill>
                <a:latin typeface="Arial" charset="0"/>
              </a:defRPr>
            </a:lvl8pPr>
            <a:lvl9pPr marL="3849281" indent="-226428" defTabSz="9230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52E1F1C-D556-4B37-95B5-7BC811659898}" type="slidenum">
              <a:rPr lang="en-US" altLang="en-US" smtClean="0"/>
              <a:pPr eaLnBrk="1" hangingPunct="1">
                <a:spcBef>
                  <a:spcPct val="0"/>
                </a:spcBef>
              </a:pPr>
              <a:t>23</a:t>
            </a:fld>
            <a:endParaRPr lang="en-US" altLang="en-US" dirty="0" smtClean="0"/>
          </a:p>
        </p:txBody>
      </p:sp>
    </p:spTree>
    <p:extLst>
      <p:ext uri="{BB962C8B-B14F-4D97-AF65-F5344CB8AC3E}">
        <p14:creationId xmlns:p14="http://schemas.microsoft.com/office/powerpoint/2010/main" val="1039471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561325-8C4D-4518-9D0D-47A7953DE9B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5265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561325-8C4D-4518-9D0D-47A7953DE9B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52180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NANCY TO COVER SLIDES 30-31</a:t>
            </a:r>
          </a:p>
          <a:p>
            <a:endParaRPr lang="en-US" dirty="0" smtClean="0"/>
          </a:p>
          <a:p>
            <a:r>
              <a:rPr lang="en-US" dirty="0" smtClean="0"/>
              <a:t>Onto inpatient psych- CMS proposed to remove 8 measures from the quality</a:t>
            </a:r>
            <a:r>
              <a:rPr lang="en-US" baseline="0" dirty="0" smtClean="0"/>
              <a:t> reporting program, but citing overwhelming public concern declined to remove three of those 8. Those three were related to use of controversial and often unsafe patient interventions, restraint and seclusion, and tobacco use treatment. </a:t>
            </a:r>
          </a:p>
          <a:p>
            <a:endParaRPr lang="en-US" baseline="0" dirty="0" smtClean="0"/>
          </a:p>
          <a:p>
            <a:r>
              <a:rPr lang="en-US" baseline="0" dirty="0" smtClean="0"/>
              <a:t>The argument behind removing the restrain and seclusion measures was that CMS already monitors the use of these interventions through the survey process, and measure results are showing that rates are very low across the board. However, several stakeholders commented that they fear the use of these techniques increasing if they’re not measured– that seeing the data in CMS’s QRP is an incentive to monitor their use. Other stakeholders commented that the rates reported are aggregate and thus it’s impossible to see population-specific rates, like for adolescents or elderly or by diagnostic group, and internal data collection shows that rates of restraint and seclusion use are often higher than the median values reported (in other words, the measure isn’t as “topped out” as it seems).</a:t>
            </a:r>
          </a:p>
          <a:p>
            <a:endParaRPr lang="en-US" baseline="0" dirty="0" smtClean="0"/>
          </a:p>
          <a:p>
            <a:r>
              <a:rPr lang="en-US" baseline="0" dirty="0" smtClean="0"/>
              <a:t>As for tobacco use treatment provided, some inpatient psychiatric practitioners argue that their job is really short-term, acute care, and they literally do not have time in the day to offer counseling for ongoing, chronic issues like tobacco and substance use. Others argue that the purpose of psychiatric care is to attend to the whole person, including other health behaviors that are common in the psychiatric patient population (like smoking and substance use). So, again, citing overwhelming public response to keep this measure, CMS will.</a:t>
            </a:r>
            <a:endParaRPr lang="en-US" dirty="0"/>
          </a:p>
        </p:txBody>
      </p:sp>
      <p:sp>
        <p:nvSpPr>
          <p:cNvPr id="4" name="Slide Number Placeholder 3"/>
          <p:cNvSpPr>
            <a:spLocks noGrp="1"/>
          </p:cNvSpPr>
          <p:nvPr>
            <p:ph type="sldNum" sz="quarter" idx="10"/>
          </p:nvPr>
        </p:nvSpPr>
        <p:spPr/>
        <p:txBody>
          <a:bodyPr/>
          <a:lstStyle/>
          <a:p>
            <a:fld id="{F8AA1F8C-B75F-487F-905B-953A4F95E424}" type="slidenum">
              <a:rPr lang="en-US" smtClean="0"/>
              <a:t>26</a:t>
            </a:fld>
            <a:endParaRPr lang="en-US"/>
          </a:p>
        </p:txBody>
      </p:sp>
    </p:spTree>
    <p:extLst>
      <p:ext uri="{BB962C8B-B14F-4D97-AF65-F5344CB8AC3E}">
        <p14:creationId xmlns:p14="http://schemas.microsoft.com/office/powerpoint/2010/main" val="1051181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Removing</a:t>
            </a:r>
            <a:r>
              <a:rPr lang="en-US" baseline="0" dirty="0" smtClean="0"/>
              <a:t> the 5 measures from the program means that the IPFQR only has 13 measures left, and only 3 of those– the HBIPS measures (restraint, seclusion, and patients released on multiple </a:t>
            </a:r>
            <a:r>
              <a:rPr lang="en-US" baseline="0" dirty="0" err="1" smtClean="0"/>
              <a:t>antispychotics</a:t>
            </a:r>
            <a:r>
              <a:rPr lang="en-US" baseline="0" dirty="0" smtClean="0"/>
              <a:t>)– were specifically developed for the inpatient psychiatric setting. Thus, CMS invited AHA and a few other provider and patient groups to SAMHSA for a discussion on priorities for developing new measures for the program.</a:t>
            </a:r>
          </a:p>
          <a:p>
            <a:endParaRPr lang="en-US" baseline="0" dirty="0" smtClean="0"/>
          </a:p>
          <a:p>
            <a:r>
              <a:rPr lang="en-US" baseline="0" dirty="0" smtClean="0"/>
              <a:t>During the discussion </a:t>
            </a:r>
            <a:r>
              <a:rPr lang="en-US" i="1" baseline="0" dirty="0" smtClean="0"/>
              <a:t>(which Caitlin attended, </a:t>
            </a:r>
            <a:r>
              <a:rPr lang="en-US" i="1" baseline="0" dirty="0" err="1" smtClean="0"/>
              <a:t>fyi</a:t>
            </a:r>
            <a:r>
              <a:rPr lang="en-US" i="1" baseline="0" dirty="0" smtClean="0"/>
              <a:t>)</a:t>
            </a:r>
            <a:r>
              <a:rPr lang="en-US" i="0" baseline="0" dirty="0" smtClean="0"/>
              <a:t> CMS mentioned that it didn’t think condition-specific outcomes measures were appropriate because they have limited relevance to a wide swath of patients. However, they also shared the data you see here– where you can see that over half of IPF discharges are for patients with mood disorders (depression, anxiety, etc.), and nearly a quarter are for psychotic disorders. So if we have cardiac-specific measures in the inpatient space, even though not all patients are cardio, why is that inappropriate in the IPF setting? In fact, CMS also touts these measures as being key in helping patients and families make decisions as to where to receive care, so ostensibly it would make sense to have more specific measures for this very specific type of setting.</a:t>
            </a:r>
          </a:p>
          <a:p>
            <a:endParaRPr lang="en-US" i="0" baseline="0" dirty="0" smtClean="0"/>
          </a:p>
          <a:p>
            <a:r>
              <a:rPr lang="en-US" i="0" baseline="0" dirty="0" smtClean="0"/>
              <a:t>Other ideas for measure topics are welcomed.</a:t>
            </a:r>
            <a:endParaRPr lang="en-US" dirty="0"/>
          </a:p>
        </p:txBody>
      </p:sp>
      <p:sp>
        <p:nvSpPr>
          <p:cNvPr id="4" name="Slide Number Placeholder 3"/>
          <p:cNvSpPr>
            <a:spLocks noGrp="1"/>
          </p:cNvSpPr>
          <p:nvPr>
            <p:ph type="sldNum" sz="quarter" idx="10"/>
          </p:nvPr>
        </p:nvSpPr>
        <p:spPr/>
        <p:txBody>
          <a:bodyPr/>
          <a:lstStyle/>
          <a:p>
            <a:fld id="{2BC89608-085F-4D03-9F93-014EB1D6463F}" type="slidenum">
              <a:rPr lang="en-US" smtClean="0"/>
              <a:t>27</a:t>
            </a:fld>
            <a:endParaRPr lang="en-US"/>
          </a:p>
        </p:txBody>
      </p:sp>
    </p:spTree>
    <p:extLst>
      <p:ext uri="{BB962C8B-B14F-4D97-AF65-F5344CB8AC3E}">
        <p14:creationId xmlns:p14="http://schemas.microsoft.com/office/powerpoint/2010/main" val="3014350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DIANE</a:t>
            </a:r>
            <a:r>
              <a:rPr lang="en-US" baseline="0" dirty="0" smtClean="0"/>
              <a:t> TO COVER HEALTH IT SLIDES 32-33</a:t>
            </a:r>
            <a:endParaRPr lang="en-US" dirty="0"/>
          </a:p>
        </p:txBody>
      </p:sp>
      <p:sp>
        <p:nvSpPr>
          <p:cNvPr id="4" name="Footer Placeholder 3"/>
          <p:cNvSpPr>
            <a:spLocks noGrp="1"/>
          </p:cNvSpPr>
          <p:nvPr>
            <p:ph type="ftr" sz="quarter" idx="10"/>
          </p:nvPr>
        </p:nvSpPr>
        <p:spPr/>
        <p:txBody>
          <a:bodyPr/>
          <a:lstStyle/>
          <a:p>
            <a:pPr marL="0" marR="0" lvl="0" indent="0" algn="l" defTabSz="92308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23088" rtl="0" eaLnBrk="1" fontAlgn="base" latinLnBrk="0" hangingPunct="1">
              <a:lnSpc>
                <a:spcPct val="100000"/>
              </a:lnSpc>
              <a:spcBef>
                <a:spcPct val="0"/>
              </a:spcBef>
              <a:spcAft>
                <a:spcPct val="0"/>
              </a:spcAft>
              <a:buClrTx/>
              <a:buSzTx/>
              <a:buFontTx/>
              <a:buNone/>
              <a:tabLst/>
              <a:defRPr/>
            </a:pPr>
            <a:fld id="{DB672F93-1610-4A1A-9B97-239B2D3C050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088"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69472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277813"/>
            <a:ext cx="4699000" cy="2643187"/>
          </a:xfrm>
        </p:spPr>
      </p:sp>
      <p:sp>
        <p:nvSpPr>
          <p:cNvPr id="3" name="Notes Placeholder 2"/>
          <p:cNvSpPr>
            <a:spLocks noGrp="1"/>
          </p:cNvSpPr>
          <p:nvPr>
            <p:ph type="body" idx="1"/>
          </p:nvPr>
        </p:nvSpPr>
        <p:spPr>
          <a:xfrm>
            <a:off x="660103" y="3223828"/>
            <a:ext cx="5707014" cy="5434035"/>
          </a:xfrm>
        </p:spPr>
        <p:txBody>
          <a:bodyPr/>
          <a:lstStyle/>
          <a:p>
            <a:r>
              <a:rPr lang="en-US" dirty="0" smtClean="0"/>
              <a:t>BREAK</a:t>
            </a:r>
            <a:r>
              <a:rPr lang="en-US" baseline="0" dirty="0" smtClean="0"/>
              <a:t> AFTER THIS SLIDE FOR 15 MINUTES</a:t>
            </a:r>
          </a:p>
          <a:p>
            <a:endParaRPr lang="en-US" dirty="0" smtClean="0"/>
          </a:p>
          <a:p>
            <a:r>
              <a:rPr lang="en-US" dirty="0" smtClean="0"/>
              <a:t>Both the IPPS Rule and the PFS Rule</a:t>
            </a:r>
            <a:r>
              <a:rPr lang="en-US" baseline="0" dirty="0" smtClean="0"/>
              <a:t> included an update to the “meaningful use” requirements, under the new name of the Promoting Interoperability Programs. There was good news in these rules:</a:t>
            </a:r>
          </a:p>
          <a:p>
            <a:pPr marL="171450" indent="-171450">
              <a:buFontTx/>
              <a:buChar char="-"/>
            </a:pPr>
            <a:r>
              <a:rPr lang="en-US" baseline="0" dirty="0" smtClean="0"/>
              <a:t>Much greater flexibility in requirements</a:t>
            </a:r>
          </a:p>
          <a:p>
            <a:pPr marL="628650" lvl="1" indent="-171450">
              <a:buFontTx/>
              <a:buChar char="-"/>
            </a:pPr>
            <a:r>
              <a:rPr lang="en-US" baseline="0" dirty="0" smtClean="0"/>
              <a:t>90-day reporting period</a:t>
            </a:r>
          </a:p>
          <a:p>
            <a:pPr marL="628650" lvl="1" indent="-171450">
              <a:buFontTx/>
              <a:buChar char="-"/>
            </a:pPr>
            <a:r>
              <a:rPr lang="en-US" baseline="0" dirty="0" smtClean="0"/>
              <a:t>Many items removed</a:t>
            </a:r>
          </a:p>
          <a:p>
            <a:pPr marL="628650" lvl="1" indent="-171450">
              <a:buFontTx/>
              <a:buChar char="-"/>
            </a:pPr>
            <a:r>
              <a:rPr lang="en-US" baseline="0" dirty="0" smtClean="0"/>
              <a:t>Use a “scoring” approach that retains the “all-or-nothing” but provides opportunity for points for reporting -  </a:t>
            </a:r>
            <a:r>
              <a:rPr lang="en-US" b="1" baseline="0" dirty="0" smtClean="0"/>
              <a:t>this is something we advocated for, so that providers who put in the effort but fell just short of the benchmark would still get credit for their work.  A minimum score of 50 points means hospitals pass the scoring round of meaningful use</a:t>
            </a:r>
            <a:endParaRPr lang="en-US" baseline="0" dirty="0" smtClean="0"/>
          </a:p>
          <a:p>
            <a:pPr marL="171450" indent="-171450">
              <a:buFontTx/>
              <a:buChar char="-"/>
            </a:pPr>
            <a:r>
              <a:rPr lang="en-US" baseline="0" dirty="0" smtClean="0"/>
              <a:t>Better alignment of those requirements across hospitals and physicians.</a:t>
            </a:r>
          </a:p>
          <a:p>
            <a:pPr marL="628650" lvl="1" indent="-171450">
              <a:buFontTx/>
              <a:buChar char="-"/>
            </a:pPr>
            <a:r>
              <a:rPr lang="en-US" baseline="0" dirty="0" smtClean="0"/>
              <a:t>The proposals in the PFS are close to what was finalized in IPPS. Variation with Medicaid continues</a:t>
            </a:r>
          </a:p>
          <a:p>
            <a:pPr marL="171450" indent="-171450">
              <a:buFontTx/>
              <a:buChar char="-"/>
            </a:pPr>
            <a:endParaRPr lang="en-US" baseline="0" dirty="0" smtClean="0"/>
          </a:p>
          <a:p>
            <a:pPr marL="0" indent="0">
              <a:buFontTx/>
              <a:buNone/>
            </a:pPr>
            <a:r>
              <a:rPr lang="en-US" baseline="0" dirty="0" smtClean="0"/>
              <a:t>This administration has also made it clear that they are serious about interoperability and sharing of information with patients and other providers. Therefore, the rules:</a:t>
            </a:r>
          </a:p>
          <a:p>
            <a:pPr marL="171450" indent="-171450">
              <a:buFontTx/>
              <a:buChar char="-"/>
            </a:pPr>
            <a:r>
              <a:rPr lang="en-US" baseline="0" dirty="0" smtClean="0"/>
              <a:t>Require use of 2015 Edition Certified EHR Technology</a:t>
            </a:r>
          </a:p>
          <a:p>
            <a:pPr marL="171450" indent="-171450">
              <a:buFontTx/>
              <a:buChar char="-"/>
            </a:pPr>
            <a:r>
              <a:rPr lang="en-US" baseline="0" dirty="0" smtClean="0"/>
              <a:t>Require providers to enable an application programming interface (API) that will connect “the app of the patient’s choice”. We are concerned that this requirement will be challenging to meet.  CMS acknowledged but did not address the security concerns raised by the AHA, stating that steps could be taken to vet apps and hospitals could block apps that pose a security risk.  CMS states their expectation that EHs, CAHs and their technology vendors will take reasonable steps to protect the privacy and security of their patients’ information.</a:t>
            </a:r>
          </a:p>
          <a:p>
            <a:pPr marL="171450" indent="-171450">
              <a:buFontTx/>
              <a:buChar char="-"/>
            </a:pPr>
            <a:endParaRPr lang="en-US" baseline="0" dirty="0" smtClean="0"/>
          </a:p>
          <a:p>
            <a:pPr marL="171450" indent="-171450">
              <a:buFontTx/>
              <a:buChar char="-"/>
            </a:pPr>
            <a:r>
              <a:rPr lang="en-US" baseline="0" dirty="0" smtClean="0"/>
              <a:t>CMS inquired in the IPPS, PFS and OPPS proposed rules whether interoperability and information sharing should be a condition of participation in Medicare. We stated support for the creation of an efficient and effective infrastructure for health information exchange. This is central to the efforts of hospitals and health systems to provide high-quality coordinated care, support new models of care and engage patients in their health. We objected strongly to that </a:t>
            </a:r>
            <a:r>
              <a:rPr lang="en-US" baseline="0" dirty="0" err="1" smtClean="0"/>
              <a:t>CoP</a:t>
            </a:r>
            <a:r>
              <a:rPr lang="en-US" baseline="0" dirty="0" smtClean="0"/>
              <a:t> proposal. </a:t>
            </a:r>
          </a:p>
          <a:p>
            <a:pPr marL="171450" indent="-171450">
              <a:buFontTx/>
              <a:buChar char="-"/>
            </a:pPr>
            <a:r>
              <a:rPr lang="en-US" baseline="0" dirty="0" err="1" smtClean="0"/>
              <a:t>CoPs</a:t>
            </a:r>
            <a:r>
              <a:rPr lang="en-US" baseline="0" dirty="0" smtClean="0"/>
              <a:t> are requirements to ensure safe health care delivery, and care can be delivered safely without the interoperability of electronic health records. EHRs have potential to enable such a complete set of information in a manner that can easily be searched by the recipient so that vital facts can quickly be identified and used. However, we still lack a fully implemented exchange framework, adoption of common standards, and incentives for EHR and other IT vendors to adhere to standards.</a:t>
            </a:r>
          </a:p>
          <a:p>
            <a:pPr marL="171450" indent="-171450">
              <a:buFontTx/>
              <a:buChar char="-"/>
            </a:pPr>
            <a:r>
              <a:rPr lang="en-US" baseline="0" dirty="0" smtClean="0"/>
              <a:t>Modification of the </a:t>
            </a:r>
            <a:r>
              <a:rPr lang="en-US" baseline="0" dirty="0" err="1" smtClean="0"/>
              <a:t>CoPs</a:t>
            </a:r>
            <a:r>
              <a:rPr lang="en-US" baseline="0" dirty="0" smtClean="0"/>
              <a:t>/</a:t>
            </a:r>
            <a:r>
              <a:rPr lang="en-US" baseline="0" dirty="0" err="1" smtClean="0"/>
              <a:t>CfCs</a:t>
            </a:r>
            <a:r>
              <a:rPr lang="en-US" baseline="0" dirty="0" smtClean="0"/>
              <a:t> require clear and unambiguous evidence that compliance could be readily seen by a survey team charged with assessing the facility’s compliance. What would surveyors rate as full compliance with the requirement? If the hospital or other provider can transmit the information, but the intended recipient cannot receive it or use it, has interoperability been achieved? </a:t>
            </a:r>
          </a:p>
          <a:p>
            <a:pPr marL="171450" indent="-171450">
              <a:buFontTx/>
              <a:buChar char="-"/>
            </a:pPr>
            <a:endParaRPr lang="en-US" baseline="0" dirty="0" smtClean="0"/>
          </a:p>
          <a:p>
            <a:pPr marL="171450" indent="-171450">
              <a:buFontTx/>
              <a:buChar char="-"/>
            </a:pPr>
            <a:r>
              <a:rPr lang="en-US" baseline="0" dirty="0" smtClean="0"/>
              <a:t>the commitment of health care providers is not sufficient by itself to create interoperability. Our survey data indicates challenges persist:</a:t>
            </a:r>
          </a:p>
          <a:p>
            <a:pPr marL="0" indent="0">
              <a:buFontTx/>
              <a:buNone/>
            </a:pPr>
            <a:r>
              <a:rPr lang="en-US" baseline="0" dirty="0" smtClean="0"/>
              <a:t>• the information sent is not useful to recipients;</a:t>
            </a:r>
          </a:p>
          <a:p>
            <a:pPr marL="0" indent="0">
              <a:buFontTx/>
              <a:buNone/>
            </a:pPr>
            <a:r>
              <a:rPr lang="en-US" baseline="0" dirty="0" smtClean="0"/>
              <a:t>• the workflow required to enter and send information from their EHR is cumbersome;</a:t>
            </a:r>
          </a:p>
          <a:p>
            <a:pPr marL="0" indent="0">
              <a:buFontTx/>
              <a:buNone/>
            </a:pPr>
            <a:r>
              <a:rPr lang="en-US" baseline="0" dirty="0" smtClean="0"/>
              <a:t>• identifying the correct patient between systems is difficult because there is no single patient identifier; and</a:t>
            </a:r>
          </a:p>
          <a:p>
            <a:pPr marL="0" indent="0">
              <a:buFontTx/>
              <a:buNone/>
            </a:pPr>
            <a:r>
              <a:rPr lang="en-US" baseline="0" dirty="0" smtClean="0"/>
              <a:t>• exchanging information across different vendor platforms is difficult.</a:t>
            </a:r>
          </a:p>
          <a:p>
            <a:pPr marL="171450" indent="-171450">
              <a:buFontTx/>
              <a:buChar char="-"/>
            </a:pPr>
            <a:endParaRPr lang="en-US" baseline="0" dirty="0" smtClean="0"/>
          </a:p>
          <a:p>
            <a:pPr marL="171450" indent="-171450">
              <a:buFontTx/>
              <a:buChar char="-"/>
            </a:pPr>
            <a:r>
              <a:rPr lang="en-US" baseline="0" dirty="0" smtClean="0"/>
              <a:t>CMS has other mechanisms to promote interoperability – the current information exchange attestation:</a:t>
            </a:r>
          </a:p>
          <a:p>
            <a:pPr marL="171450" indent="-171450">
              <a:buFontTx/>
              <a:buChar char="-"/>
            </a:pPr>
            <a:r>
              <a:rPr lang="en-US" baseline="0" dirty="0" smtClean="0"/>
              <a:t>• did not “knowingly and willfully take action to limit or restrict the compatibility or interoperability” of their certified EHR;</a:t>
            </a:r>
          </a:p>
          <a:p>
            <a:pPr marL="171450" indent="-171450">
              <a:buFontTx/>
              <a:buChar char="-"/>
            </a:pPr>
            <a:r>
              <a:rPr lang="en-US" baseline="0" dirty="0" smtClean="0"/>
              <a:t>• have implemented the technology to support “secure and trusted bidirectional exchange” of health information; and</a:t>
            </a:r>
          </a:p>
          <a:p>
            <a:pPr marL="171450" indent="-171450">
              <a:buFontTx/>
              <a:buChar char="-"/>
            </a:pPr>
            <a:r>
              <a:rPr lang="en-US" baseline="0" dirty="0" smtClean="0"/>
              <a:t>• have “responded in good faith and in a timely manner” to requests for exchange information from others.</a:t>
            </a:r>
          </a:p>
          <a:p>
            <a:pPr marL="171450" indent="-171450">
              <a:buFontTx/>
              <a:buChar char="-"/>
            </a:pPr>
            <a:endParaRPr lang="en-US" baseline="0" dirty="0" smtClean="0"/>
          </a:p>
          <a:p>
            <a:pPr marL="171450" indent="-171450">
              <a:buFontTx/>
              <a:buChar char="-"/>
            </a:pPr>
            <a:r>
              <a:rPr lang="en-US" baseline="0" dirty="0" smtClean="0"/>
              <a:t>Work is needed on the vendor side </a:t>
            </a:r>
          </a:p>
          <a:p>
            <a:pPr marL="0" indent="0">
              <a:buFontTx/>
              <a:buNone/>
            </a:pPr>
            <a:r>
              <a:rPr lang="en-US" baseline="0" dirty="0" smtClean="0"/>
              <a:t>The efficient exchange and all parties to exchange must be using compatible technology in consistent ways to allow the free flow of information to others who have a legitimate reason to have the information while protecting the information from hackers and others with nefarious intent.</a:t>
            </a:r>
          </a:p>
          <a:p>
            <a:pPr marL="171450" indent="-171450">
              <a:buFontTx/>
              <a:buChar char="-"/>
            </a:pPr>
            <a:endParaRPr lang="en-US" baseline="0" dirty="0" smtClean="0"/>
          </a:p>
          <a:p>
            <a:pPr marL="171450" indent="-171450">
              <a:buFontTx/>
              <a:buChar char="-"/>
            </a:pPr>
            <a:r>
              <a:rPr lang="en-US" baseline="0" dirty="0" smtClean="0"/>
              <a:t>Elsewhere in HHS, the Office of the National Coordinator for Health IT is moving forward with  rules to create better infrastructure for information sharing, including common “rules of the road” to connect across networks. </a:t>
            </a:r>
          </a:p>
          <a:p>
            <a:pPr marL="171450" indent="-171450">
              <a:buFontTx/>
              <a:buChar char="-"/>
            </a:pPr>
            <a:endParaRPr lang="en-US" baseline="0" dirty="0" smtClean="0"/>
          </a:p>
          <a:p>
            <a:pPr marL="171450" indent="-171450">
              <a:buFontTx/>
              <a:buChar char="-"/>
            </a:pPr>
            <a:r>
              <a:rPr lang="en-US" baseline="0" dirty="0" smtClean="0"/>
              <a:t>The ONC proposed rulemaking to define what is not information blocking, to aid in enforcement of rules against information blocking was submitted to OMB on Sept 18.  </a:t>
            </a:r>
          </a:p>
          <a:p>
            <a:pPr marL="171450" indent="-171450">
              <a:buFontTx/>
              <a:buChar char="-"/>
            </a:pPr>
            <a:endParaRPr lang="en-US" baseline="0" dirty="0" smtClean="0"/>
          </a:p>
          <a:p>
            <a:pPr marL="171450" indent="-171450">
              <a:buFontTx/>
              <a:buChar char="-"/>
            </a:pPr>
            <a:r>
              <a:rPr lang="en-US" baseline="0" dirty="0" smtClean="0"/>
              <a:t>On Sept 24, a proposed CMS rule on health IT interoperability was submitted for OMB review. CMS has prioritized greater patient access to data under the My Health </a:t>
            </a:r>
            <a:r>
              <a:rPr lang="en-US" baseline="0" dirty="0" err="1" smtClean="0"/>
              <a:t>eData</a:t>
            </a:r>
            <a:r>
              <a:rPr lang="en-US" baseline="0" dirty="0" smtClean="0"/>
              <a:t> initiative. It will be interesting to understand how the ONC and CMS proposals fit together regarding hospital requirements to increase the exchange of health information.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89608-085F-4D03-9F93-014EB1D64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308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defTabSz="914400" rtl="0" eaLnBrk="1" latinLnBrk="0" hangingPunct="1">
              <a:lnSpc>
                <a:spcPct val="100000"/>
              </a:lnSpc>
              <a:spcBef>
                <a:spcPts val="0"/>
              </a:spcBef>
              <a:spcAft>
                <a:spcPts val="600"/>
              </a:spcAft>
              <a:buFont typeface="Arial" panose="020B0604020202020204" pitchFamily="34" charset="0"/>
              <a:buChar char="•"/>
            </a:pPr>
            <a:r>
              <a:rPr lang="en-US" sz="1200" kern="1200" dirty="0" smtClean="0">
                <a:solidFill>
                  <a:schemeClr val="tx1"/>
                </a:solidFill>
                <a:latin typeface="+mn-lt"/>
                <a:ea typeface="+mn-ea"/>
                <a:cs typeface="+mn-cs"/>
              </a:rPr>
              <a:t>The Administration expanded access to association health plans (group health plans that employer groups and associations can join together to offer; new rules allow members to join based on geography alone OR by business/professional interests)</a:t>
            </a:r>
          </a:p>
          <a:p>
            <a:pPr marL="628650" lvl="1" indent="-171450" algn="l" defTabSz="914400" rtl="0" eaLnBrk="1" latinLnBrk="0" hangingPunct="1">
              <a:lnSpc>
                <a:spcPct val="100000"/>
              </a:lnSpc>
              <a:spcBef>
                <a:spcPts val="0"/>
              </a:spcBef>
              <a:spcAft>
                <a:spcPts val="600"/>
              </a:spcAft>
              <a:buFont typeface="Arial" panose="020B0604020202020204" pitchFamily="34" charset="0"/>
              <a:buChar char="•"/>
            </a:pPr>
            <a:r>
              <a:rPr lang="en-US" sz="1200" kern="1200" dirty="0" smtClean="0">
                <a:solidFill>
                  <a:schemeClr val="tx1"/>
                </a:solidFill>
                <a:latin typeface="+mn-lt"/>
                <a:ea typeface="+mn-ea"/>
                <a:cs typeface="+mn-cs"/>
              </a:rPr>
              <a:t>11 states and DC are suing the Administration over this rule, as it allows flexibility in covering essential health benefits</a:t>
            </a:r>
          </a:p>
          <a:p>
            <a:pPr marL="628650" lvl="1" indent="-171450" algn="l" defTabSz="914400" rtl="0" eaLnBrk="1" latinLnBrk="0" hangingPunct="1">
              <a:lnSpc>
                <a:spcPct val="100000"/>
              </a:lnSpc>
              <a:spcBef>
                <a:spcPts val="0"/>
              </a:spcBef>
              <a:spcAft>
                <a:spcPts val="2400"/>
              </a:spcAft>
              <a:buFont typeface="Arial" panose="020B0604020202020204" pitchFamily="34" charset="0"/>
              <a:buChar char="•"/>
            </a:pPr>
            <a:r>
              <a:rPr lang="en-US" sz="1200" kern="1200" dirty="0" smtClean="0">
                <a:solidFill>
                  <a:schemeClr val="tx1"/>
                </a:solidFill>
                <a:latin typeface="+mn-lt"/>
                <a:ea typeface="+mn-ea"/>
                <a:cs typeface="+mn-cs"/>
              </a:rPr>
              <a:t>Shared regulatory authority between states and federal government; exact state role under discussion with the Labor Department</a:t>
            </a:r>
          </a:p>
          <a:p>
            <a:pPr marL="171450" lvl="0" indent="-171450" algn="l" defTabSz="914400" rtl="0" eaLnBrk="1" latinLnBrk="0" hangingPunct="1">
              <a:lnSpc>
                <a:spcPct val="100000"/>
              </a:lnSpc>
              <a:spcBef>
                <a:spcPts val="0"/>
              </a:spcBef>
              <a:spcAft>
                <a:spcPts val="600"/>
              </a:spcAft>
              <a:buFont typeface="Arial" panose="020B0604020202020204" pitchFamily="34" charset="0"/>
              <a:buChar char="•"/>
            </a:pPr>
            <a:r>
              <a:rPr lang="en-US" sz="1200" kern="1200" dirty="0" smtClean="0">
                <a:solidFill>
                  <a:schemeClr val="tx1"/>
                </a:solidFill>
                <a:latin typeface="+mn-lt"/>
                <a:ea typeface="+mn-ea"/>
                <a:cs typeface="+mn-cs"/>
              </a:rPr>
              <a:t>Administration expanded availability of short-term, limited-duration health plans (extends maximum duration of short-term plans from 3 months to 12; plans to do not have to comply with ACA rules)</a:t>
            </a:r>
          </a:p>
          <a:p>
            <a:pPr marL="628650" lvl="1" indent="-171450" algn="l" defTabSz="914400" rtl="0" eaLnBrk="1" latinLnBrk="0" hangingPunct="1">
              <a:lnSpc>
                <a:spcPct val="100000"/>
              </a:lnSpc>
              <a:spcBef>
                <a:spcPts val="0"/>
              </a:spcBef>
              <a:spcAft>
                <a:spcPts val="600"/>
              </a:spcAft>
              <a:buFont typeface="Arial" panose="020B0604020202020204" pitchFamily="34" charset="0"/>
              <a:buChar char="•"/>
            </a:pPr>
            <a:r>
              <a:rPr lang="en-US" sz="1200" kern="1200" dirty="0" smtClean="0">
                <a:solidFill>
                  <a:schemeClr val="tx1"/>
                </a:solidFill>
                <a:latin typeface="+mn-lt"/>
                <a:ea typeface="+mn-ea"/>
                <a:cs typeface="+mn-cs"/>
              </a:rPr>
              <a:t>Consumers will now be able to renew short-term coverage for up to three years</a:t>
            </a:r>
          </a:p>
          <a:p>
            <a:pPr marL="628650" lvl="1" indent="-171450" algn="l" defTabSz="914400" rtl="0" eaLnBrk="1" latinLnBrk="0" hangingPunct="1">
              <a:lnSpc>
                <a:spcPct val="100000"/>
              </a:lnSpc>
              <a:spcBef>
                <a:spcPts val="0"/>
              </a:spcBef>
              <a:spcAft>
                <a:spcPts val="2400"/>
              </a:spcAft>
              <a:buFont typeface="Arial" panose="020B0604020202020204" pitchFamily="34" charset="0"/>
              <a:buChar char="•"/>
            </a:pPr>
            <a:r>
              <a:rPr lang="en-US" sz="1200" kern="1200" dirty="0" smtClean="0">
                <a:solidFill>
                  <a:schemeClr val="tx1"/>
                </a:solidFill>
                <a:latin typeface="+mn-lt"/>
                <a:ea typeface="+mn-ea"/>
                <a:cs typeface="+mn-cs"/>
              </a:rPr>
              <a:t>States retain authority to regulate (and even ban) these plans</a:t>
            </a:r>
          </a:p>
          <a:p>
            <a:pPr marL="171450" lvl="0" indent="-171450" algn="l" defTabSz="914400" rtl="0" eaLnBrk="1" latinLnBrk="0" hangingPunct="1">
              <a:lnSpc>
                <a:spcPct val="100000"/>
              </a:lnSpc>
              <a:spcBef>
                <a:spcPts val="0"/>
              </a:spcBef>
              <a:spcAft>
                <a:spcPts val="2400"/>
              </a:spcAft>
              <a:buFont typeface="Arial" panose="020B0604020202020204" pitchFamily="34" charset="0"/>
              <a:buChar char="•"/>
            </a:pPr>
            <a:r>
              <a:rPr lang="en-US" sz="1200" kern="1200" dirty="0" smtClean="0">
                <a:solidFill>
                  <a:schemeClr val="tx1"/>
                </a:solidFill>
                <a:latin typeface="+mn-lt"/>
                <a:ea typeface="+mn-ea"/>
                <a:cs typeface="+mn-cs"/>
              </a:rPr>
              <a:t>Administration decreased funding for the marketplace navigator program for the second year; the program was created by the ACA to provide outreach, education, and enrollment assistance for marketplace and Medicaid coverage</a:t>
            </a:r>
          </a:p>
          <a:p>
            <a:pPr marL="628650" lvl="1" indent="-171450" algn="l" defTabSz="914400" rtl="0" eaLnBrk="1" latinLnBrk="0" hangingPunct="1">
              <a:lnSpc>
                <a:spcPct val="100000"/>
              </a:lnSpc>
              <a:spcBef>
                <a:spcPts val="0"/>
              </a:spcBef>
              <a:spcAft>
                <a:spcPts val="2400"/>
              </a:spcAft>
              <a:buFont typeface="Arial" panose="020B0604020202020204" pitchFamily="34" charset="0"/>
              <a:buChar char="•"/>
            </a:pPr>
            <a:r>
              <a:rPr lang="en-US" sz="1200" kern="1200" dirty="0" smtClean="0">
                <a:solidFill>
                  <a:schemeClr val="tx1"/>
                </a:solidFill>
                <a:latin typeface="+mn-lt"/>
                <a:ea typeface="+mn-ea"/>
                <a:cs typeface="+mn-cs"/>
              </a:rPr>
              <a:t>Justified reduction in funding because they say public awareness of health insurance options in marketplaces has grown</a:t>
            </a:r>
          </a:p>
          <a:p>
            <a:pPr marL="628650" lvl="1" indent="-171450" algn="l" defTabSz="914400" rtl="0" eaLnBrk="1" latinLnBrk="0" hangingPunct="1">
              <a:lnSpc>
                <a:spcPct val="100000"/>
              </a:lnSpc>
              <a:spcBef>
                <a:spcPts val="0"/>
              </a:spcBef>
              <a:spcAft>
                <a:spcPts val="2400"/>
              </a:spcAft>
              <a:buFont typeface="Arial" panose="020B0604020202020204" pitchFamily="34" charset="0"/>
              <a:buChar char="•"/>
            </a:pPr>
            <a:r>
              <a:rPr lang="en-US" sz="1200" kern="1200" dirty="0" smtClean="0">
                <a:solidFill>
                  <a:schemeClr val="tx1"/>
                </a:solidFill>
                <a:latin typeface="+mn-lt"/>
                <a:ea typeface="+mn-ea"/>
                <a:cs typeface="+mn-cs"/>
              </a:rPr>
              <a:t>Will also require navigators to promote short-term plans during 2019 open enrollment</a:t>
            </a:r>
          </a:p>
          <a:p>
            <a:pPr marL="171450" lvl="0" indent="-171450" algn="l" defTabSz="914400" rtl="0" eaLnBrk="1" latinLnBrk="0" hangingPunct="1">
              <a:lnSpc>
                <a:spcPct val="100000"/>
              </a:lnSpc>
              <a:spcBef>
                <a:spcPts val="0"/>
              </a:spcBef>
              <a:spcAft>
                <a:spcPts val="600"/>
              </a:spcAft>
              <a:buFont typeface="Arial" panose="020B0604020202020204" pitchFamily="34" charset="0"/>
              <a:buChar char="•"/>
            </a:pPr>
            <a:r>
              <a:rPr lang="en-US" sz="1200" kern="1200" dirty="0" smtClean="0">
                <a:solidFill>
                  <a:schemeClr val="tx1"/>
                </a:solidFill>
                <a:latin typeface="+mn-lt"/>
                <a:ea typeface="+mn-ea"/>
                <a:cs typeface="+mn-cs"/>
              </a:rPr>
              <a:t>Texas lawsuit to end the ACA continues; state argues that ACA is no longer constitutional after Congress repealed the individual mandate. </a:t>
            </a:r>
          </a:p>
          <a:p>
            <a:pPr marL="628650" lvl="1" indent="-171450" algn="l" defTabSz="914400" rtl="0" eaLnBrk="1" latinLnBrk="0" hangingPunct="1">
              <a:lnSpc>
                <a:spcPct val="100000"/>
              </a:lnSpc>
              <a:spcBef>
                <a:spcPts val="0"/>
              </a:spcBef>
              <a:spcAft>
                <a:spcPts val="600"/>
              </a:spcAft>
              <a:buFont typeface="Arial" panose="020B0604020202020204" pitchFamily="34" charset="0"/>
              <a:buChar char="•"/>
            </a:pPr>
            <a:r>
              <a:rPr lang="en-US" sz="1200" kern="1200" dirty="0" smtClean="0">
                <a:solidFill>
                  <a:schemeClr val="tx1"/>
                </a:solidFill>
                <a:latin typeface="+mn-lt"/>
                <a:ea typeface="+mn-ea"/>
                <a:cs typeface="+mn-cs"/>
              </a:rPr>
              <a:t>A coalition of state attorneys general is defending the law, including the community rating and pre-existing condition protections; AHA and other national hospital associations filed an amicus brief in support of the ACA</a:t>
            </a:r>
          </a:p>
          <a:p>
            <a:endParaRPr lang="en-US" sz="1200" dirty="0"/>
          </a:p>
        </p:txBody>
      </p:sp>
      <p:sp>
        <p:nvSpPr>
          <p:cNvPr id="4" name="Slide Number Placeholder 3"/>
          <p:cNvSpPr>
            <a:spLocks noGrp="1"/>
          </p:cNvSpPr>
          <p:nvPr>
            <p:ph type="sldNum" sz="quarter" idx="10"/>
          </p:nvPr>
        </p:nvSpPr>
        <p:spPr/>
        <p:txBody>
          <a:bodyPr/>
          <a:lstStyle/>
          <a:p>
            <a:fld id="{2BC89608-085F-4D03-9F93-014EB1D6463F}" type="slidenum">
              <a:rPr lang="en-US" smtClean="0"/>
              <a:t>3</a:t>
            </a:fld>
            <a:endParaRPr lang="en-US"/>
          </a:p>
        </p:txBody>
      </p:sp>
    </p:spTree>
    <p:extLst>
      <p:ext uri="{BB962C8B-B14F-4D97-AF65-F5344CB8AC3E}">
        <p14:creationId xmlns:p14="http://schemas.microsoft.com/office/powerpoint/2010/main" val="688575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NANCY TO COVER SLIDES 34 AND 35</a:t>
            </a:r>
            <a:endParaRPr lang="en-US" dirty="0"/>
          </a:p>
        </p:txBody>
      </p:sp>
      <p:sp>
        <p:nvSpPr>
          <p:cNvPr id="4" name="Slide Number Placeholder 3"/>
          <p:cNvSpPr>
            <a:spLocks noGrp="1"/>
          </p:cNvSpPr>
          <p:nvPr>
            <p:ph type="sldNum" sz="quarter" idx="10"/>
          </p:nvPr>
        </p:nvSpPr>
        <p:spPr/>
        <p:txBody>
          <a:bodyPr/>
          <a:lstStyle/>
          <a:p>
            <a:fld id="{F8AA1F8C-B75F-487F-905B-953A4F95E424}" type="slidenum">
              <a:rPr lang="en-US" smtClean="0"/>
              <a:t>30</a:t>
            </a:fld>
            <a:endParaRPr lang="en-US"/>
          </a:p>
        </p:txBody>
      </p:sp>
    </p:spTree>
    <p:extLst>
      <p:ext uri="{BB962C8B-B14F-4D97-AF65-F5344CB8AC3E}">
        <p14:creationId xmlns:p14="http://schemas.microsoft.com/office/powerpoint/2010/main" val="1807250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A1F8C-B75F-487F-905B-953A4F95E424}" type="slidenum">
              <a:rPr lang="en-US" smtClean="0"/>
              <a:t>31</a:t>
            </a:fld>
            <a:endParaRPr lang="en-US"/>
          </a:p>
        </p:txBody>
      </p:sp>
    </p:spTree>
    <p:extLst>
      <p:ext uri="{BB962C8B-B14F-4D97-AF65-F5344CB8AC3E}">
        <p14:creationId xmlns:p14="http://schemas.microsoft.com/office/powerpoint/2010/main" val="3983774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NANCY TO COVER </a:t>
            </a:r>
            <a:r>
              <a:rPr lang="en-US" dirty="0" err="1" smtClean="0"/>
              <a:t>Aos</a:t>
            </a:r>
            <a:r>
              <a:rPr lang="en-US" baseline="0" dirty="0" smtClean="0"/>
              <a:t> AND TJC STUDY ON PATIENT SUICIDE  SLIDES 36-37</a:t>
            </a:r>
            <a:endParaRPr lang="en-US" dirty="0"/>
          </a:p>
        </p:txBody>
      </p:sp>
      <p:sp>
        <p:nvSpPr>
          <p:cNvPr id="4" name="Slide Number Placeholder 3"/>
          <p:cNvSpPr>
            <a:spLocks noGrp="1"/>
          </p:cNvSpPr>
          <p:nvPr>
            <p:ph type="sldNum" sz="quarter" idx="10"/>
          </p:nvPr>
        </p:nvSpPr>
        <p:spPr/>
        <p:txBody>
          <a:bodyPr/>
          <a:lstStyle/>
          <a:p>
            <a:fld id="{F8AA1F8C-B75F-487F-905B-953A4F95E424}" type="slidenum">
              <a:rPr lang="en-US" smtClean="0"/>
              <a:t>32</a:t>
            </a:fld>
            <a:endParaRPr lang="en-US"/>
          </a:p>
        </p:txBody>
      </p:sp>
    </p:spTree>
    <p:extLst>
      <p:ext uri="{BB962C8B-B14F-4D97-AF65-F5344CB8AC3E}">
        <p14:creationId xmlns:p14="http://schemas.microsoft.com/office/powerpoint/2010/main" val="4228083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NANCY TO COVER</a:t>
            </a:r>
          </a:p>
          <a:p>
            <a:r>
              <a:rPr lang="en-US" dirty="0" smtClean="0"/>
              <a:t>Study in the</a:t>
            </a:r>
            <a:r>
              <a:rPr lang="en-US" baseline="0" dirty="0" smtClean="0"/>
              <a:t> Joint Commission Journal on Quality and Patient Safety published September 3</a:t>
            </a:r>
            <a:endParaRPr lang="en-US" dirty="0"/>
          </a:p>
        </p:txBody>
      </p:sp>
      <p:sp>
        <p:nvSpPr>
          <p:cNvPr id="4" name="Slide Number Placeholder 3"/>
          <p:cNvSpPr>
            <a:spLocks noGrp="1"/>
          </p:cNvSpPr>
          <p:nvPr>
            <p:ph type="sldNum" sz="quarter" idx="10"/>
          </p:nvPr>
        </p:nvSpPr>
        <p:spPr/>
        <p:txBody>
          <a:bodyPr/>
          <a:lstStyle/>
          <a:p>
            <a:fld id="{2BC89608-085F-4D03-9F93-014EB1D6463F}" type="slidenum">
              <a:rPr lang="en-US" smtClean="0"/>
              <a:t>33</a:t>
            </a:fld>
            <a:endParaRPr lang="en-US"/>
          </a:p>
        </p:txBody>
      </p:sp>
    </p:spTree>
    <p:extLst>
      <p:ext uri="{BB962C8B-B14F-4D97-AF65-F5344CB8AC3E}">
        <p14:creationId xmlns:p14="http://schemas.microsoft.com/office/powerpoint/2010/main" val="685391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NANCY TO COVER BH SLIDES 38-44</a:t>
            </a:r>
          </a:p>
          <a:p>
            <a:r>
              <a:rPr lang="en-US" dirty="0" smtClean="0"/>
              <a:t>Behavioral</a:t>
            </a:r>
            <a:r>
              <a:rPr lang="en-US" baseline="0" dirty="0" smtClean="0"/>
              <a:t> health disorders, including mental health disorders like depression and anxiety, schizophrenia, and bipolar as well as substance use disorders, affect nearly one in five Americans. However, fewer than half of the 44.7 million adults with any behavioral health disorder received treatment in 2016.</a:t>
            </a:r>
          </a:p>
          <a:p>
            <a:endParaRPr lang="en-US" baseline="0" dirty="0" smtClean="0"/>
          </a:p>
          <a:p>
            <a:r>
              <a:rPr lang="en-US" i="1" dirty="0" smtClean="0"/>
              <a:t>Source: </a:t>
            </a:r>
            <a:r>
              <a:rPr lang="en-US" i="1" dirty="0"/>
              <a:t> Substance Abuse and Mental Health Services Administration (SAMHSA). (2017). Key substance use and mental health indicators in the United States: Results from the 2016 National Survey on Drug Use and Health (HHS Publication No. SMA 17-5044, NSDUH Series H-52).</a:t>
            </a:r>
          </a:p>
        </p:txBody>
      </p:sp>
      <p:sp>
        <p:nvSpPr>
          <p:cNvPr id="4" name="Slide Number Placeholder 3"/>
          <p:cNvSpPr>
            <a:spLocks noGrp="1"/>
          </p:cNvSpPr>
          <p:nvPr>
            <p:ph type="sldNum" sz="quarter" idx="10"/>
          </p:nvPr>
        </p:nvSpPr>
        <p:spPr/>
        <p:txBody>
          <a:bodyPr/>
          <a:lstStyle/>
          <a:p>
            <a:fld id="{9403397D-24DD-4E65-8CD9-507333D75028}" type="slidenum">
              <a:rPr lang="en-US" smtClean="0"/>
              <a:t>34</a:t>
            </a:fld>
            <a:endParaRPr lang="en-US"/>
          </a:p>
        </p:txBody>
      </p:sp>
    </p:spTree>
    <p:extLst>
      <p:ext uri="{BB962C8B-B14F-4D97-AF65-F5344CB8AC3E}">
        <p14:creationId xmlns:p14="http://schemas.microsoft.com/office/powerpoint/2010/main" val="1443128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According to the Kaiser Family Foundation, the</a:t>
            </a:r>
            <a:r>
              <a:rPr lang="en-US" baseline="0" dirty="0" smtClean="0"/>
              <a:t> main reason that adults have unmet needs is due to cost, including out of pocket expenditures and lack of sufficient insurance coverage. However, there are several other issues not related to payment that are precluding adults from getting help.</a:t>
            </a:r>
          </a:p>
          <a:p>
            <a:endParaRPr lang="en-US" baseline="0" dirty="0" smtClean="0"/>
          </a:p>
          <a:p>
            <a:r>
              <a:rPr lang="en-US" baseline="0" dirty="0" smtClean="0"/>
              <a:t>These issues stem from the inaccessibility of services to concerns about how the care is perceived. Obviously, these barriers to access are intertwined; ideally, we would be able to take a holistic approach to behavioral health care. However, due to the nature of politics and policy, it’s often easier to break “access” up into discrete policy issues.</a:t>
            </a:r>
            <a:endParaRPr lang="en-US" dirty="0"/>
          </a:p>
        </p:txBody>
      </p:sp>
      <p:sp>
        <p:nvSpPr>
          <p:cNvPr id="4" name="Slide Number Placeholder 3"/>
          <p:cNvSpPr>
            <a:spLocks noGrp="1"/>
          </p:cNvSpPr>
          <p:nvPr>
            <p:ph type="sldNum" sz="quarter" idx="10"/>
          </p:nvPr>
        </p:nvSpPr>
        <p:spPr/>
        <p:txBody>
          <a:bodyPr/>
          <a:lstStyle/>
          <a:p>
            <a:fld id="{9403397D-24DD-4E65-8CD9-507333D75028}" type="slidenum">
              <a:rPr lang="en-US" smtClean="0"/>
              <a:t>35</a:t>
            </a:fld>
            <a:endParaRPr lang="en-US"/>
          </a:p>
        </p:txBody>
      </p:sp>
    </p:spTree>
    <p:extLst>
      <p:ext uri="{BB962C8B-B14F-4D97-AF65-F5344CB8AC3E}">
        <p14:creationId xmlns:p14="http://schemas.microsoft.com/office/powerpoint/2010/main" val="3906665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understand that payment—both on the patient side regarding out of pocket expenditures and insurance coverage as well as on the provider side relating to reimbursement rates and funding streams– is a major issue for behavioral health. We have outlined what we believe are the major policy considerations; each council will be discussing payment and coverage for behavioral health services specifically at their respective meetings.</a:t>
            </a:r>
            <a:endParaRPr lang="en-US" dirty="0"/>
          </a:p>
        </p:txBody>
      </p:sp>
      <p:sp>
        <p:nvSpPr>
          <p:cNvPr id="4" name="Slide Number Placeholder 3"/>
          <p:cNvSpPr>
            <a:spLocks noGrp="1"/>
          </p:cNvSpPr>
          <p:nvPr>
            <p:ph type="sldNum" sz="quarter" idx="10"/>
          </p:nvPr>
        </p:nvSpPr>
        <p:spPr/>
        <p:txBody>
          <a:bodyPr/>
          <a:lstStyle/>
          <a:p>
            <a:fld id="{EBB61415-6F30-445D-AD3C-F2B003F6CCA4}" type="slidenum">
              <a:rPr lang="en-US" smtClean="0"/>
              <a:t>36</a:t>
            </a:fld>
            <a:endParaRPr lang="en-US"/>
          </a:p>
        </p:txBody>
      </p:sp>
    </p:spTree>
    <p:extLst>
      <p:ext uri="{BB962C8B-B14F-4D97-AF65-F5344CB8AC3E}">
        <p14:creationId xmlns:p14="http://schemas.microsoft.com/office/powerpoint/2010/main" val="891897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“category” of policy issues relevant</a:t>
            </a:r>
            <a:r>
              <a:rPr lang="en-US" baseline="0" dirty="0" smtClean="0"/>
              <a:t> to behavioral health is resource shortages. These include the decreasing number of state psychiatric beds, as well as the significant shortage of mental health professionals in the US. According to HRSA, the US is only fulfilling about 44 percent of the total need for mental healthcare professionals; these include psychiatrists, psychologists, family and marriage counselors, and social workers. The workforce is aging and tends to hold more specialization in education.</a:t>
            </a:r>
          </a:p>
          <a:p>
            <a:endParaRPr lang="en-US" baseline="0" dirty="0" smtClean="0"/>
          </a:p>
          <a:p>
            <a:r>
              <a:rPr lang="en-US" baseline="0" dirty="0" smtClean="0"/>
              <a:t>These shortages are a major facet of emergency department boarding, wherein a patient– not necessarily but more often than not a psychiatric patient– is held in the emergency department while awaiting a professional consultation or available bed for inpatient admission. Resource shortages are not the only cause of boarding– delays can be caused by pre-certification processes by insurance carriers, for example. However, the American College of Emergency Physicians survey found that only 16.9 percent of respondents reported having a psychiatrist to call to respond to psychiatric emergencies in the ED.</a:t>
            </a:r>
            <a:endParaRPr lang="en-US" dirty="0"/>
          </a:p>
        </p:txBody>
      </p:sp>
      <p:sp>
        <p:nvSpPr>
          <p:cNvPr id="4" name="Slide Number Placeholder 3"/>
          <p:cNvSpPr>
            <a:spLocks noGrp="1"/>
          </p:cNvSpPr>
          <p:nvPr>
            <p:ph type="sldNum" sz="quarter" idx="10"/>
          </p:nvPr>
        </p:nvSpPr>
        <p:spPr/>
        <p:txBody>
          <a:bodyPr/>
          <a:lstStyle/>
          <a:p>
            <a:fld id="{EBB61415-6F30-445D-AD3C-F2B003F6CCA4}" type="slidenum">
              <a:rPr lang="en-US" smtClean="0"/>
              <a:t>37</a:t>
            </a:fld>
            <a:endParaRPr lang="en-US"/>
          </a:p>
        </p:txBody>
      </p:sp>
    </p:spTree>
    <p:extLst>
      <p:ext uri="{BB962C8B-B14F-4D97-AF65-F5344CB8AC3E}">
        <p14:creationId xmlns:p14="http://schemas.microsoft.com/office/powerpoint/2010/main" val="1133514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area of policy that is sometimes overlooked is the actual regulations and requirements around treatment and quality of care. While this category covers many topics, there are a few that are generally top-of-mind. These include:</a:t>
            </a:r>
          </a:p>
          <a:p>
            <a:r>
              <a:rPr lang="en-US" baseline="0" dirty="0" smtClean="0"/>
              <a:t>Assisted OP Treatment: court-ordered care for patients with SMI; 21</a:t>
            </a:r>
            <a:r>
              <a:rPr lang="en-US" baseline="30000" dirty="0" smtClean="0"/>
              <a:t>st</a:t>
            </a:r>
            <a:r>
              <a:rPr lang="en-US" baseline="0" dirty="0" smtClean="0"/>
              <a:t> Century Cures Act allows states to implement AOT with flexibility and provides financial support and technical assistance. While this strategy has shown promising results in certain states, some patient advocates argue that it infringes upon autonomy and civil rights.</a:t>
            </a:r>
          </a:p>
          <a:p>
            <a:endParaRPr lang="en-US" baseline="0" dirty="0" smtClean="0"/>
          </a:p>
          <a:p>
            <a:r>
              <a:rPr lang="en-US" baseline="0" dirty="0" smtClean="0"/>
              <a:t>Similarly, Long-acting injectable antipsychotics have been used to improve adherence to medication, as they are not required to be taken with the same frequency as many oral medications. The FDA has approved six of these drugs for use in the US, a few very recently. Despite scientific evidence of effectiveness, LAIs are underused; some experts report that this is due to general discomfort with injectable medications, both on the part of patients and providers.</a:t>
            </a:r>
          </a:p>
          <a:p>
            <a:endParaRPr lang="en-US" baseline="0" dirty="0" smtClean="0"/>
          </a:p>
          <a:p>
            <a:r>
              <a:rPr lang="en-US" baseline="0" dirty="0" smtClean="0"/>
              <a:t>Restraint and Seclusion have been used for centuries, probably millennia, as interventions to respond to patients in crisis. Due to the negative consequences of their use– including trauma to both patients and providers– there have been international efforts to reduce or eliminate these interventions if possible. Still, SAMHSA reports that there are 50-150 deaths due to restraint and seclusion each year.</a:t>
            </a:r>
            <a:endParaRPr lang="en-US" dirty="0" smtClean="0"/>
          </a:p>
          <a:p>
            <a:endParaRPr lang="en-US" dirty="0" smtClean="0"/>
          </a:p>
          <a:p>
            <a:r>
              <a:rPr lang="en-US" dirty="0" smtClean="0"/>
              <a:t>The IPFQR is</a:t>
            </a:r>
            <a:r>
              <a:rPr lang="en-US" baseline="0" dirty="0" smtClean="0"/>
              <a:t> a pay-for-reporting program, rather than pay for performance– this means that providers are evaluated on WHETHER they submit data, not how good their performance on the measures is. The program began with 6 measures originally developed and tested specifically for the psych setting by The Joint Commission; since then, measures addressing more generic aspects of care including transmission of information and flu vaccine. SAMHSA and CMS are currently working with external stakeholders including AHA to develop new measures for this setting.</a:t>
            </a:r>
            <a:endParaRPr lang="en-US" dirty="0" smtClean="0"/>
          </a:p>
          <a:p>
            <a:r>
              <a:rPr lang="en-US" dirty="0" smtClean="0"/>
              <a:t>(If asked): IPFQR Measures for FY2020</a:t>
            </a:r>
            <a:r>
              <a:rPr lang="en-US" baseline="0" dirty="0" smtClean="0"/>
              <a:t> and beyond include:</a:t>
            </a:r>
          </a:p>
          <a:p>
            <a:pPr marL="171450" indent="-171450">
              <a:buFont typeface="Arial" panose="020B0604020202020204" pitchFamily="34" charset="0"/>
              <a:buChar char="•"/>
            </a:pPr>
            <a:r>
              <a:rPr lang="en-US" dirty="0" smtClean="0"/>
              <a:t>Hours</a:t>
            </a:r>
            <a:r>
              <a:rPr lang="en-US" baseline="0" dirty="0" smtClean="0"/>
              <a:t> of physical restraint use (HBIPS-2)</a:t>
            </a:r>
          </a:p>
          <a:p>
            <a:pPr marL="171450" indent="-171450">
              <a:buFont typeface="Arial" panose="020B0604020202020204" pitchFamily="34" charset="0"/>
              <a:buChar char="•"/>
            </a:pPr>
            <a:r>
              <a:rPr lang="en-US" baseline="0" dirty="0" smtClean="0"/>
              <a:t>Hours of seclusion use (HBIPS-3)</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Patients Discharged on Multiple Antipsychotic Medications with Appropriate Justification (HBIPS-5)</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Transition Record with Specified Elements Received by Discharged Patients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Timely Transmission of Transition Record</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Screening for Metabolic Disorders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Alcohol Use Brief Intervention Provided or Offered and the subset, Alcohol Use Brief Intervention</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Alcohol and Other Drug Use Disorder Treatment Provided or Offered at Discharge and the subset, Alcohol and Other Drug Use Disorder Treatment at Discharge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Tobacco Use Treatment Provided or Offered and the subset, Tobacco Use Treatment (during the hospital stay)</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Tobacco Use Treatment Provided or Offered at Discharge and the subset, Tobacco Use Treatment at Discharge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Influenza Immunization</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Follow-Up After Hospitalization for Mental Illness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30-Day All-Cause Unplanned Readmission Following Psychiatric Hospitalization in an Inpatient Psychiatric Facility (IPF)</a:t>
            </a:r>
            <a:endParaRPr lang="en-US" dirty="0"/>
          </a:p>
        </p:txBody>
      </p:sp>
      <p:sp>
        <p:nvSpPr>
          <p:cNvPr id="4" name="Slide Number Placeholder 3"/>
          <p:cNvSpPr>
            <a:spLocks noGrp="1"/>
          </p:cNvSpPr>
          <p:nvPr>
            <p:ph type="sldNum" sz="quarter" idx="10"/>
          </p:nvPr>
        </p:nvSpPr>
        <p:spPr/>
        <p:txBody>
          <a:bodyPr/>
          <a:lstStyle/>
          <a:p>
            <a:fld id="{EBB61415-6F30-445D-AD3C-F2B003F6CCA4}" type="slidenum">
              <a:rPr lang="en-US" smtClean="0"/>
              <a:t>38</a:t>
            </a:fld>
            <a:endParaRPr lang="en-US"/>
          </a:p>
        </p:txBody>
      </p:sp>
    </p:spTree>
    <p:extLst>
      <p:ext uri="{BB962C8B-B14F-4D97-AF65-F5344CB8AC3E}">
        <p14:creationId xmlns:p14="http://schemas.microsoft.com/office/powerpoint/2010/main" val="14472971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there are a few overarching</a:t>
            </a:r>
            <a:r>
              <a:rPr lang="en-US" baseline="0" dirty="0" smtClean="0"/>
              <a:t> issues that are key to addressing behavioral health, but have unclear ties to policy and regulation. We talk a lot about the stigma associated with mental illness that prevents patients from seeking help because they fear judgment by their peers, providers, or employers. In addition to the societal notions related to mental illness, there are other drivers that lead us to treat these patients differently than physical health patients. For example, behavioral health services are paid using a different system since traditional fee-for-service payments are based on finite episodes rather than the time-based nature of behavioral health services. Many policies, like the 190-day lifetime limit or medical necessity reviews, separately evaluate psychiatric needs.  </a:t>
            </a:r>
          </a:p>
          <a:p>
            <a:endParaRPr lang="en-US" baseline="0" dirty="0" smtClean="0"/>
          </a:p>
          <a:p>
            <a:r>
              <a:rPr lang="en-US" baseline="0" dirty="0" smtClean="0"/>
              <a:t>Thus, treating mental health differently from physical health is both a cause and effect of stigma. We have scientific evidence that proves the interrelatedness of physical and mental health– improvements in one spur improvements in the other, and vice versa. However, integrating behavioral health with physical health faces logistical barriers, like physical space– where are you going to put a psychologist in your already crowded outpatient clinic? </a:t>
            </a:r>
            <a:endParaRPr lang="en-US" dirty="0"/>
          </a:p>
        </p:txBody>
      </p:sp>
      <p:sp>
        <p:nvSpPr>
          <p:cNvPr id="4" name="Slide Number Placeholder 3"/>
          <p:cNvSpPr>
            <a:spLocks noGrp="1"/>
          </p:cNvSpPr>
          <p:nvPr>
            <p:ph type="sldNum" sz="quarter" idx="10"/>
          </p:nvPr>
        </p:nvSpPr>
        <p:spPr/>
        <p:txBody>
          <a:bodyPr/>
          <a:lstStyle/>
          <a:p>
            <a:fld id="{EBB61415-6F30-445D-AD3C-F2B003F6CCA4}" type="slidenum">
              <a:rPr lang="en-US" smtClean="0"/>
              <a:t>39</a:t>
            </a:fld>
            <a:endParaRPr lang="en-US"/>
          </a:p>
        </p:txBody>
      </p:sp>
    </p:spTree>
    <p:extLst>
      <p:ext uri="{BB962C8B-B14F-4D97-AF65-F5344CB8AC3E}">
        <p14:creationId xmlns:p14="http://schemas.microsoft.com/office/powerpoint/2010/main" val="3628252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a:t>
            </a:r>
            <a:r>
              <a:rPr lang="en-US" baseline="0" dirty="0" smtClean="0"/>
              <a:t> WILL DISCUSS CO-LOCATION AND EMTALA ISSUES IN A COUPLE OF SLIDES but they are referenced here </a:t>
            </a:r>
            <a:endParaRPr lang="en-US" dirty="0" smtClean="0"/>
          </a:p>
          <a:p>
            <a:pPr marL="171450" indent="-171450">
              <a:buFont typeface="Arial" panose="020B0604020202020204" pitchFamily="34" charset="0"/>
              <a:buChar char="•"/>
            </a:pPr>
            <a:r>
              <a:rPr lang="en-US" dirty="0" smtClean="0"/>
              <a:t>RFIs</a:t>
            </a:r>
          </a:p>
          <a:p>
            <a:pPr marL="628650" lvl="1" indent="-171450">
              <a:buFont typeface="Arial" panose="020B0604020202020204" pitchFamily="34" charset="0"/>
              <a:buChar char="•"/>
            </a:pPr>
            <a:r>
              <a:rPr lang="en-US" dirty="0" smtClean="0"/>
              <a:t>Stark</a:t>
            </a:r>
            <a:r>
              <a:rPr lang="en-US" baseline="0" dirty="0" smtClean="0"/>
              <a:t> – physician self-referral law – AHA submitted comments</a:t>
            </a:r>
          </a:p>
          <a:p>
            <a:pPr marL="628650" lvl="1" indent="-171450">
              <a:buFont typeface="Arial" panose="020B0604020202020204" pitchFamily="34" charset="0"/>
              <a:buChar char="•"/>
            </a:pPr>
            <a:r>
              <a:rPr lang="en-US" baseline="0" dirty="0" smtClean="0"/>
              <a:t>AKS – AHA will be submitting comments.</a:t>
            </a:r>
          </a:p>
          <a:p>
            <a:pPr marL="628650" lvl="1"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On September 17, 2018 CMS released a proposed rule intended to reform certain Medicare regulations that it identified as unnecessary, obsolete, or excessively burdensome on a subset of health care providers and suppliers. These are religious non-medical health care institutions, ambulatory surgical centers (ASCs), hospice, hospitals, transplant centers, home health agencies (HHAs), comprehensive outpatient rehabilitation facilities (CORFs), critical access hospitals (CAHs), community mental health centers, portable X-ray services, rural health clinics (RHCs) and federally qualified health centers (FQHCs). Also addressed are regulations involving emergency preparedness of providers and suppliers. The rule was published in the Federal Register on September 20th, and the deadline for public comment is November 19, 2018. </a:t>
            </a:r>
          </a:p>
        </p:txBody>
      </p:sp>
      <p:sp>
        <p:nvSpPr>
          <p:cNvPr id="4" name="Slide Number Placeholder 3"/>
          <p:cNvSpPr>
            <a:spLocks noGrp="1"/>
          </p:cNvSpPr>
          <p:nvPr>
            <p:ph type="sldNum" sz="quarter" idx="10"/>
          </p:nvPr>
        </p:nvSpPr>
        <p:spPr/>
        <p:txBody>
          <a:bodyPr/>
          <a:lstStyle/>
          <a:p>
            <a:fld id="{2BC89608-085F-4D03-9F93-014EB1D6463F}" type="slidenum">
              <a:rPr lang="en-US" smtClean="0"/>
              <a:t>4</a:t>
            </a:fld>
            <a:endParaRPr lang="en-US"/>
          </a:p>
        </p:txBody>
      </p:sp>
    </p:spTree>
    <p:extLst>
      <p:ext uri="{BB962C8B-B14F-4D97-AF65-F5344CB8AC3E}">
        <p14:creationId xmlns:p14="http://schemas.microsoft.com/office/powerpoint/2010/main" val="26248498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a:t>
            </a:r>
            <a:r>
              <a:rPr lang="en-US" baseline="0" dirty="0" smtClean="0"/>
              <a:t> to these overarching challenges are those that I’ll call “extra-hospital issues,” by which I mean those that are definitely related to facility-based care, but span beyond clinical walls. For example, the Zero Suicide campaign seeks to eliminate suicides </a:t>
            </a:r>
            <a:r>
              <a:rPr lang="en-US" i="1" baseline="0" dirty="0" smtClean="0"/>
              <a:t>within health care</a:t>
            </a:r>
            <a:r>
              <a:rPr lang="en-US" i="0" baseline="0" dirty="0" smtClean="0"/>
              <a:t>, but what about people with suicidal ideation who are no longer within our care or who were never patients? How far should the reach of hospitals and other providers extend before it becomes unsustainable or is perceived as infringing upon autonomy, as has been suggested for AOT? </a:t>
            </a:r>
          </a:p>
          <a:p>
            <a:endParaRPr lang="en-US" i="0" baseline="0" dirty="0" smtClean="0"/>
          </a:p>
          <a:p>
            <a:r>
              <a:rPr lang="en-US" i="0" baseline="0" dirty="0" smtClean="0"/>
              <a:t>Community-based services are key in maintaining long-term behavioral health, through non-clinical care models as well as other services that enable patients with mental illness to live day-to-day– like housing, transportation, and vocational training. In these policy boards, we have discussed the concept of the hospital being responsible for not only clinical care, but population health overall; are there policy levers we can pull to make this wide-ranging responsibility </a:t>
            </a:r>
            <a:r>
              <a:rPr lang="en-US" i="0" baseline="0" dirty="0" err="1" smtClean="0"/>
              <a:t>operationable</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EBB61415-6F30-445D-AD3C-F2B003F6CCA4}" type="slidenum">
              <a:rPr lang="en-US" smtClean="0"/>
              <a:t>40</a:t>
            </a:fld>
            <a:endParaRPr lang="en-US"/>
          </a:p>
        </p:txBody>
      </p:sp>
    </p:spTree>
    <p:extLst>
      <p:ext uri="{BB962C8B-B14F-4D97-AF65-F5344CB8AC3E}">
        <p14:creationId xmlns:p14="http://schemas.microsoft.com/office/powerpoint/2010/main" val="1638650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DIANE TO COVER OPIOIDS 45-48</a:t>
            </a:r>
          </a:p>
          <a:p>
            <a:pPr marL="171450" indent="-171450">
              <a:buFontTx/>
              <a:buChar char="-"/>
            </a:pPr>
            <a:r>
              <a:rPr lang="en-US" dirty="0" smtClean="0"/>
              <a:t>House bill incorporates 50+ bills that went through four committees.  The bill passed the House in June 261-155</a:t>
            </a:r>
          </a:p>
          <a:p>
            <a:pPr marL="171450" indent="-171450">
              <a:buFontTx/>
              <a:buChar char="-"/>
            </a:pPr>
            <a:r>
              <a:rPr lang="en-US" dirty="0" smtClean="0"/>
              <a:t>The Senate passed opioid legislation on Sept 17 by a vote of</a:t>
            </a:r>
            <a:r>
              <a:rPr lang="en-US" baseline="0" dirty="0" smtClean="0"/>
              <a:t> 99-1.</a:t>
            </a:r>
            <a:endParaRPr lang="en-US" dirty="0" smtClean="0"/>
          </a:p>
          <a:p>
            <a:pPr marL="457200" lvl="1" indent="0">
              <a:buFontTx/>
              <a:buNone/>
            </a:pPr>
            <a:endParaRPr lang="en-US" dirty="0" smtClean="0"/>
          </a:p>
          <a:p>
            <a:pPr marL="171450" lvl="0" indent="-171450">
              <a:buFontTx/>
              <a:buChar char="-"/>
            </a:pPr>
            <a:r>
              <a:rPr lang="en-US" dirty="0" smtClean="0"/>
              <a:t>Conference</a:t>
            </a:r>
            <a:r>
              <a:rPr lang="en-US" baseline="0" dirty="0" smtClean="0"/>
              <a:t> Agreement:  Senate passage 98-1 (Sen. Mike Lee UT opposed)</a:t>
            </a:r>
          </a:p>
          <a:p>
            <a:pPr marL="628650" lvl="1" indent="-171450">
              <a:buFont typeface="Arial" panose="020B0604020202020204" pitchFamily="34" charset="0"/>
              <a:buChar char="•"/>
            </a:pPr>
            <a:r>
              <a:rPr lang="en-US" baseline="0" dirty="0" smtClean="0"/>
              <a:t>The final language includes an AHA-supported provision that partially repeals the longstanding Institutions for Mental Diseases (IMD) exclusion by giving state Medicaid programs the option to cover up to 30 days per year of services for substance use disorder treatment in an IMD for patients 21-64 years old.  The states will be allowed to receive federal Medicaid matching funds The bill also expands treatment coverage to individuals suffering from cocaine use disorder.</a:t>
            </a:r>
          </a:p>
          <a:p>
            <a:pPr marL="628650" lvl="1" indent="-171450">
              <a:buFont typeface="Arial" panose="020B0604020202020204" pitchFamily="34" charset="0"/>
              <a:buChar char="•"/>
            </a:pPr>
            <a:r>
              <a:rPr lang="en-US" baseline="0" dirty="0" smtClean="0"/>
              <a:t>addresses health insurance for former foster youth; </a:t>
            </a:r>
          </a:p>
          <a:p>
            <a:pPr marL="628650" lvl="1" indent="-171450">
              <a:buFont typeface="Arial" panose="020B0604020202020204" pitchFamily="34" charset="0"/>
              <a:buChar char="•"/>
            </a:pPr>
            <a:r>
              <a:rPr lang="en-US" baseline="0" dirty="0" smtClean="0"/>
              <a:t>maternal and infant health; includes new programs for family members of addiction victims and babies born with opioid dependence</a:t>
            </a:r>
          </a:p>
          <a:p>
            <a:pPr marL="628650" lvl="1" indent="-171450">
              <a:buFont typeface="Arial" panose="020B0604020202020204" pitchFamily="34" charset="0"/>
              <a:buChar char="•"/>
            </a:pPr>
            <a:r>
              <a:rPr lang="en-US" baseline="0" dirty="0" smtClean="0"/>
              <a:t>medication-assisted treatment: expands access to medication-assisted treatment, known as the gold standard of addiction care, and will allow Medicare to reimburse for some of these services</a:t>
            </a:r>
          </a:p>
          <a:p>
            <a:pPr marL="628650" lvl="1" indent="-171450">
              <a:buFont typeface="Arial" panose="020B0604020202020204" pitchFamily="34" charset="0"/>
              <a:buChar char="•"/>
            </a:pPr>
            <a:r>
              <a:rPr lang="en-US" baseline="0" dirty="0" smtClean="0"/>
              <a:t>access to telehealth: includes a pilot program to test incentives for adoption of EHR technology in behavioral health incentives through CMMI. The Behavioral Health IT Coalition believes such adoption will enable e-prescribing of medication-assisted treatment. </a:t>
            </a:r>
          </a:p>
          <a:p>
            <a:pPr marL="628650" lvl="1" indent="-171450">
              <a:buFont typeface="Arial" panose="020B0604020202020204" pitchFamily="34" charset="0"/>
              <a:buChar char="•"/>
            </a:pPr>
            <a:r>
              <a:rPr lang="en-US" baseline="0" dirty="0" smtClean="0"/>
              <a:t>The law also strengthens prescription drug monitoring programs by enabling increased data-sharing among the programs and by encouraging mandates that prescribers check the databases. </a:t>
            </a:r>
          </a:p>
          <a:p>
            <a:pPr marL="628650" lvl="1" indent="-171450">
              <a:buFont typeface="Arial" panose="020B0604020202020204" pitchFamily="34" charset="0"/>
              <a:buChar char="•"/>
            </a:pPr>
            <a:r>
              <a:rPr lang="en-US" baseline="0" dirty="0" smtClean="0"/>
              <a:t>parity in mental health and substance use disorder benefits; </a:t>
            </a:r>
          </a:p>
          <a:p>
            <a:pPr marL="628650" lvl="1" indent="-171450">
              <a:buFont typeface="Arial" panose="020B0604020202020204" pitchFamily="34" charset="0"/>
              <a:buChar char="•"/>
            </a:pPr>
            <a:r>
              <a:rPr lang="en-US" baseline="0" dirty="0" smtClean="0"/>
              <a:t>alternatives to opioids and abuse deterrence and prevention; </a:t>
            </a:r>
          </a:p>
          <a:p>
            <a:pPr marL="628650" lvl="1" indent="-171450">
              <a:buFont typeface="Arial" panose="020B0604020202020204" pitchFamily="34" charset="0"/>
              <a:buChar char="•"/>
            </a:pPr>
            <a:r>
              <a:rPr lang="en-US" baseline="0" dirty="0" smtClean="0"/>
              <a:t>patient experience survey questions relating to pain management; </a:t>
            </a:r>
          </a:p>
          <a:p>
            <a:pPr marL="628650" lvl="1" indent="-171450">
              <a:buFont typeface="Arial" panose="020B0604020202020204" pitchFamily="34" charset="0"/>
              <a:buChar char="•"/>
            </a:pPr>
            <a:r>
              <a:rPr lang="en-US" baseline="0" dirty="0" smtClean="0"/>
              <a:t>care coordination for drug overdose patients; and the prescription drug monitoring program.</a:t>
            </a:r>
          </a:p>
          <a:p>
            <a:pPr marL="0" lvl="0" indent="0">
              <a:buFontTx/>
              <a:buNone/>
            </a:pPr>
            <a:endParaRPr lang="en-US" dirty="0" smtClean="0"/>
          </a:p>
          <a:p>
            <a:pPr marL="0" lvl="0" indent="0">
              <a:buFontTx/>
              <a:buNone/>
            </a:pPr>
            <a:r>
              <a:rPr lang="en-US" dirty="0" smtClean="0"/>
              <a:t>In the appropriations</a:t>
            </a:r>
            <a:r>
              <a:rPr lang="en-US" baseline="0" dirty="0" smtClean="0"/>
              <a:t> bill, Congress</a:t>
            </a:r>
            <a:r>
              <a:rPr lang="en-US" dirty="0" smtClean="0"/>
              <a:t> approved </a:t>
            </a:r>
            <a:r>
              <a:rPr lang="en-US" dirty="0" err="1" smtClean="0"/>
              <a:t>abouty</a:t>
            </a:r>
            <a:r>
              <a:rPr lang="en-US" dirty="0" smtClean="0"/>
              <a:t> $4 billion toward treatment programs as well as law enforcement. HR. 6 will direct where much of that money goes.</a:t>
            </a:r>
          </a:p>
          <a:p>
            <a:pPr marL="0" lvl="0" indent="0">
              <a:buFontTx/>
              <a:buNone/>
            </a:pPr>
            <a:r>
              <a:rPr lang="en-US" dirty="0" smtClean="0"/>
              <a:t>.</a:t>
            </a:r>
          </a:p>
          <a:p>
            <a:pPr marL="0" lvl="0" indent="0">
              <a:buFontTx/>
              <a:buNone/>
            </a:pPr>
            <a:endParaRPr lang="en-US" dirty="0" smtClean="0"/>
          </a:p>
          <a:p>
            <a:pPr marL="0" lvl="0" indent="0">
              <a:buFontTx/>
              <a:buNone/>
            </a:pPr>
            <a:endParaRPr lang="en-US" dirty="0" smtClean="0"/>
          </a:p>
          <a:p>
            <a:pPr marL="0" lvl="0" indent="0">
              <a:buFontTx/>
              <a:buNone/>
            </a:pPr>
            <a:r>
              <a:rPr lang="en-US" dirty="0" smtClean="0"/>
              <a:t>The requirements for electronic prescribing of controlled substances and the Promoting Interoperability Program</a:t>
            </a:r>
            <a:r>
              <a:rPr lang="en-US" baseline="0" dirty="0" smtClean="0"/>
              <a:t> requirements for PDMP query prior to prescribing controlled substances and query of an opioid treatment plan point to greater demand for EHR use and health information exchange.</a:t>
            </a:r>
            <a:endParaRPr lang="en-US" dirty="0" smtClean="0"/>
          </a:p>
          <a:p>
            <a:pPr marL="0" lvl="0" indent="0">
              <a:buFontTx/>
              <a:buNone/>
            </a:pPr>
            <a:endParaRPr lang="en-US" dirty="0" smtClean="0"/>
          </a:p>
          <a:p>
            <a:pPr marL="0" lvl="0" indent="0">
              <a:buFontTx/>
              <a:buNone/>
            </a:pPr>
            <a:r>
              <a:rPr lang="en-US" dirty="0" smtClean="0"/>
              <a:t>IMD provision allows states to receive federal matching funds for up to 30 days per year for services provided to adult Medicaid beneficiaries with a substance use disorder in an Institution for Mental Disease – available FY 2019-2023</a:t>
            </a:r>
          </a:p>
          <a:p>
            <a:pPr marL="0" lvl="0" indent="0">
              <a:buFontTx/>
              <a:buNone/>
            </a:pPr>
            <a:endParaRPr lang="en-US" dirty="0" smtClean="0"/>
          </a:p>
          <a:p>
            <a:pPr marL="0" lvl="0" indent="0">
              <a:buFontTx/>
              <a:buNone/>
            </a:pPr>
            <a:r>
              <a:rPr lang="en-US" dirty="0" smtClean="0"/>
              <a:t>AHA statement</a:t>
            </a:r>
            <a:r>
              <a:rPr lang="en-US" baseline="0" dirty="0" smtClean="0"/>
              <a:t> upon Senate passage of conference report: </a:t>
            </a:r>
            <a:r>
              <a:rPr lang="en-US" dirty="0" smtClean="0"/>
              <a:t>We are deeply disappointed that the agreement excludes a critical provision passed overwhelmingly by the House to allow the responsible sharing of patients’ substance use disorder treatment information in accordance with Health Insurance Portability and Accountability Act regulations. Current law (42 CFR Part 2) undermines the ability of providers to effectively coordinate care for patients with SUDs. We remain committed to the passage of legislation that eliminates the statutory barriers to optimal care for our patients. </a:t>
            </a:r>
          </a:p>
          <a:p>
            <a:pPr marL="0" lvl="0" indent="0">
              <a:buFontTx/>
              <a:buNone/>
            </a:pPr>
            <a:endParaRPr lang="en-US" dirty="0" smtClean="0"/>
          </a:p>
          <a:p>
            <a:pPr marL="0" lvl="0" indent="0">
              <a:buFontTx/>
              <a:buNone/>
            </a:pPr>
            <a:r>
              <a:rPr lang="en-US" dirty="0" smtClean="0"/>
              <a:t>The House language would have aligned 42 CFR Part 2 regulations with the Health Insurance Portability and Accountability Act to allow health care providers to responsibly share substance use disorder treatment information. </a:t>
            </a:r>
          </a:p>
          <a:p>
            <a:pPr marL="0" lvl="0" indent="0">
              <a:buFontTx/>
              <a:buNone/>
            </a:pPr>
            <a:endParaRPr lang="en-US" dirty="0" smtClean="0"/>
          </a:p>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B62B5-9AD2-472A-9262-319D6FF0E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056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Urged the Senate to vote separately on the Overdose Prevention and Patient Safety Act, H.R. 6082. </a:t>
            </a:r>
            <a:endParaRPr lang="en-US" dirty="0"/>
          </a:p>
        </p:txBody>
      </p:sp>
      <p:sp>
        <p:nvSpPr>
          <p:cNvPr id="4" name="Slide Number Placeholder 3"/>
          <p:cNvSpPr>
            <a:spLocks noGrp="1"/>
          </p:cNvSpPr>
          <p:nvPr>
            <p:ph type="sldNum" sz="quarter" idx="10"/>
          </p:nvPr>
        </p:nvSpPr>
        <p:spPr/>
        <p:txBody>
          <a:bodyPr/>
          <a:lstStyle/>
          <a:p>
            <a:fld id="{F8AA1F8C-B75F-487F-905B-953A4F95E424}" type="slidenum">
              <a:rPr lang="en-US" smtClean="0"/>
              <a:t>42</a:t>
            </a:fld>
            <a:endParaRPr lang="en-US"/>
          </a:p>
        </p:txBody>
      </p:sp>
    </p:spTree>
    <p:extLst>
      <p:ext uri="{BB962C8B-B14F-4D97-AF65-F5344CB8AC3E}">
        <p14:creationId xmlns:p14="http://schemas.microsoft.com/office/powerpoint/2010/main" val="40162519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CMS</a:t>
            </a:r>
            <a:r>
              <a:rPr lang="en-US" baseline="0" dirty="0" smtClean="0"/>
              <a:t> Roadmap: three pillars, have held various workgroups with stakeholders including AHA throughout summer with plan to inform future rulemaking</a:t>
            </a:r>
          </a:p>
          <a:p>
            <a:pPr marL="171450" indent="-171450">
              <a:buFont typeface="Arial" panose="020B0604020202020204" pitchFamily="34" charset="0"/>
              <a:buChar char="•"/>
            </a:pPr>
            <a:r>
              <a:rPr lang="en-US" baseline="0" dirty="0" smtClean="0"/>
              <a:t>Prevention</a:t>
            </a:r>
          </a:p>
          <a:p>
            <a:pPr marL="628650" lvl="1" indent="-171450">
              <a:buFont typeface="Arial" panose="020B0604020202020204" pitchFamily="34" charset="0"/>
              <a:buChar char="•"/>
            </a:pPr>
            <a:r>
              <a:rPr lang="en-US" baseline="0" dirty="0" smtClean="0"/>
              <a:t>Gathering best practices around prescribing by condition, working with specialty groups</a:t>
            </a:r>
          </a:p>
          <a:p>
            <a:pPr marL="628650" lvl="1" indent="-171450">
              <a:buFont typeface="Arial" panose="020B0604020202020204" pitchFamily="34" charset="0"/>
              <a:buChar char="•"/>
            </a:pPr>
            <a:r>
              <a:rPr lang="en-US" baseline="0" dirty="0" smtClean="0"/>
              <a:t>Promoting non-opioid pain treatment; example, </a:t>
            </a:r>
            <a:r>
              <a:rPr lang="en-US" baseline="0" dirty="0" err="1" smtClean="0"/>
              <a:t>unpackaging</a:t>
            </a:r>
            <a:r>
              <a:rPr lang="en-US" baseline="0" dirty="0" smtClean="0"/>
              <a:t> non-opioid pain treatment (On-Q continuous infusion pump, ice machine, etc.) for surgical procedures to incentivize use</a:t>
            </a:r>
          </a:p>
          <a:p>
            <a:pPr marL="171450" indent="-171450">
              <a:buFont typeface="Arial" panose="020B0604020202020204" pitchFamily="34" charset="0"/>
              <a:buChar char="•"/>
            </a:pPr>
            <a:r>
              <a:rPr lang="en-US" baseline="0" dirty="0" smtClean="0"/>
              <a:t>Treatment</a:t>
            </a:r>
          </a:p>
          <a:p>
            <a:pPr marL="628650" lvl="1" indent="-171450">
              <a:buFont typeface="Arial" panose="020B0604020202020204" pitchFamily="34" charset="0"/>
              <a:buChar char="•"/>
            </a:pPr>
            <a:r>
              <a:rPr lang="en-US" baseline="0" dirty="0" smtClean="0"/>
              <a:t>Enhance access/coverage for opioid use disorder treatments</a:t>
            </a:r>
          </a:p>
          <a:p>
            <a:pPr marL="171450" indent="-171450">
              <a:buFont typeface="Arial" panose="020B0604020202020204" pitchFamily="34" charset="0"/>
              <a:buChar char="•"/>
            </a:pPr>
            <a:r>
              <a:rPr lang="en-US" baseline="0" dirty="0" smtClean="0"/>
              <a:t>Data</a:t>
            </a:r>
          </a:p>
          <a:p>
            <a:pPr marL="628650" lvl="1" indent="-171450">
              <a:buFont typeface="Arial" panose="020B0604020202020204" pitchFamily="34" charset="0"/>
              <a:buChar char="•"/>
            </a:pPr>
            <a:r>
              <a:rPr lang="en-US" baseline="0" dirty="0" smtClean="0"/>
              <a:t>Gathering prescriber, pharmacy data to track opioid use patterns across different populations</a:t>
            </a:r>
          </a:p>
          <a:p>
            <a:pPr marL="628650" lvl="1" indent="-171450">
              <a:buFont typeface="Arial" panose="020B0604020202020204" pitchFamily="34" charset="0"/>
              <a:buChar char="•"/>
            </a:pPr>
            <a:r>
              <a:rPr lang="en-US" baseline="0" dirty="0" smtClean="0"/>
              <a:t>Promote data sharing across continuum of care</a:t>
            </a:r>
          </a:p>
          <a:p>
            <a:pPr marL="0" lvl="0" indent="0">
              <a:buFont typeface="Arial" panose="020B0604020202020204" pitchFamily="34" charset="0"/>
              <a:buNone/>
            </a:pPr>
            <a:r>
              <a:rPr lang="en-US" baseline="0" dirty="0" smtClean="0"/>
              <a:t>FDA approving new and adjusted options for MAT to increase use</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DEA FY19 proposed aggregate production quotas for schedule I and II controlled substances: third straight year of reductions that affect both oral and injectable opioid medications; exacerbates shortages for IP drugs, which are less prone to diversion, lead to burdensome workarounds</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NAM Action Collaborative: NAM-facilitated standing body that brings together stakeholders nationally to advance progress through collaboration, coordination, communication, and shared learning activities. Through various meetings, will develop tools and knowledge hub regarding education and training, prescribing guidelines and evidence standards, treatment and care models, communication, culture and stigma, engaging the private sector, and data.</a:t>
            </a:r>
          </a:p>
        </p:txBody>
      </p:sp>
      <p:sp>
        <p:nvSpPr>
          <p:cNvPr id="4" name="Slide Number Placeholder 3"/>
          <p:cNvSpPr>
            <a:spLocks noGrp="1"/>
          </p:cNvSpPr>
          <p:nvPr>
            <p:ph type="sldNum" sz="quarter" idx="10"/>
          </p:nvPr>
        </p:nvSpPr>
        <p:spPr/>
        <p:txBody>
          <a:bodyPr/>
          <a:lstStyle/>
          <a:p>
            <a:fld id="{2BC89608-085F-4D03-9F93-014EB1D6463F}" type="slidenum">
              <a:rPr lang="en-US" smtClean="0"/>
              <a:t>43</a:t>
            </a:fld>
            <a:endParaRPr lang="en-US"/>
          </a:p>
        </p:txBody>
      </p:sp>
    </p:spTree>
    <p:extLst>
      <p:ext uri="{BB962C8B-B14F-4D97-AF65-F5344CB8AC3E}">
        <p14:creationId xmlns:p14="http://schemas.microsoft.com/office/powerpoint/2010/main" val="42683300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a:t>
            </a:r>
            <a:r>
              <a:rPr lang="en-US" baseline="0" dirty="0" smtClean="0"/>
              <a:t> mentioned in our section on challenges to behavioral health generally, there is a lack of alternative payment models that specifically address behavioral health issues. With that in mind, the AHA joined with several other organizations to develop an addiction recovery medical home model, which was publicly announced on September 7</a:t>
            </a:r>
            <a:r>
              <a:rPr lang="en-US" baseline="30000" dirty="0" smtClean="0"/>
              <a:t>th</a:t>
            </a:r>
            <a:r>
              <a:rPr lang="en-US" baseline="0" dirty="0" smtClean="0"/>
              <a:t> after about a year of work. The model provides for bundled payments for three different phases of recovery: the immediate stabilization, shorter term recovery and treatment, and long-term community-based recovery management. This model is unique in that it recognizes that recovery takes longer than the oft-cited 28 days, and also requires the input of a team of clinical and non-clinical caregivers. </a:t>
            </a:r>
          </a:p>
          <a:p>
            <a:endParaRPr lang="en-US" baseline="0" dirty="0" smtClean="0"/>
          </a:p>
          <a:p>
            <a:r>
              <a:rPr lang="en-US" baseline="0" dirty="0" smtClean="0"/>
              <a:t>Our next steps are to pilot the model so we can gather some real data. We have a few organizations who have committed to piloting the model, including Anthem and Intermountain, but if you think there are organizations, especially systems, in your states who might have interest, let us know. More info, including a detailed paper on the various aspects of the model, is available at incentivizerecovery.org. </a:t>
            </a:r>
          </a:p>
          <a:p>
            <a:endParaRPr lang="en-US" baseline="0" dirty="0" smtClean="0"/>
          </a:p>
          <a:p>
            <a:r>
              <a:rPr lang="en-US" i="1" baseline="0" dirty="0" smtClean="0"/>
              <a:t>The next two hidden slides provide more info on the model if there is interest.</a:t>
            </a:r>
            <a:endParaRPr lang="en-US" i="1" dirty="0"/>
          </a:p>
        </p:txBody>
      </p:sp>
      <p:sp>
        <p:nvSpPr>
          <p:cNvPr id="4" name="Slide Number Placeholder 3"/>
          <p:cNvSpPr>
            <a:spLocks noGrp="1"/>
          </p:cNvSpPr>
          <p:nvPr>
            <p:ph type="sldNum" sz="quarter" idx="10"/>
          </p:nvPr>
        </p:nvSpPr>
        <p:spPr/>
        <p:txBody>
          <a:bodyPr/>
          <a:lstStyle/>
          <a:p>
            <a:fld id="{F8AA1F8C-B75F-487F-905B-953A4F95E424}" type="slidenum">
              <a:rPr lang="en-US" smtClean="0"/>
              <a:t>44</a:t>
            </a:fld>
            <a:endParaRPr lang="en-US"/>
          </a:p>
        </p:txBody>
      </p:sp>
    </p:spTree>
    <p:extLst>
      <p:ext uri="{BB962C8B-B14F-4D97-AF65-F5344CB8AC3E}">
        <p14:creationId xmlns:p14="http://schemas.microsoft.com/office/powerpoint/2010/main" val="15238104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NANCY TO COVER THE RURAL HEALTH SLIDES  51-56</a:t>
            </a:r>
          </a:p>
          <a:p>
            <a:r>
              <a:rPr lang="en-US" dirty="0" smtClean="0"/>
              <a:t>Purpose of slide: why rural</a:t>
            </a:r>
            <a:r>
              <a:rPr lang="en-US" baseline="0" dirty="0" smtClean="0"/>
              <a:t> hospitals matter </a:t>
            </a:r>
          </a:p>
          <a:p>
            <a:endParaRPr lang="en-US" baseline="0" dirty="0" smtClean="0"/>
          </a:p>
          <a:p>
            <a:pPr marL="171450" indent="-171450">
              <a:buFont typeface="Arial" panose="020B0604020202020204" pitchFamily="34" charset="0"/>
              <a:buChar char="•"/>
            </a:pPr>
            <a:r>
              <a:rPr lang="en-US" baseline="0" dirty="0" smtClean="0"/>
              <a:t>To set the stage, almost 20% of Americans live in rural areas, dispersed throughout the country as you can see from the  green areas on the map. </a:t>
            </a:r>
          </a:p>
          <a:p>
            <a:pPr marL="171450" indent="-171450">
              <a:buFont typeface="Arial" panose="020B0604020202020204" pitchFamily="34" charset="0"/>
              <a:buChar char="•"/>
            </a:pPr>
            <a:r>
              <a:rPr lang="en-US" baseline="0" dirty="0" smtClean="0"/>
              <a:t>Rural communities rely on more than 1800 rural hospitals as key access points to health care, including emergency medical services</a:t>
            </a:r>
          </a:p>
          <a:p>
            <a:pPr marL="171450" indent="-171450">
              <a:buFont typeface="Arial" panose="020B0604020202020204" pitchFamily="34" charset="0"/>
              <a:buChar char="•"/>
            </a:pPr>
            <a:r>
              <a:rPr lang="en-US" baseline="0" dirty="0" smtClean="0"/>
              <a:t>Having these hospitals in the community is crucial to prevent patients from having to travel long distances for care, or even forgoing care in some cases</a:t>
            </a:r>
          </a:p>
          <a:p>
            <a:pPr marL="171450" indent="-171450">
              <a:buFont typeface="Arial" panose="020B0604020202020204" pitchFamily="34" charset="0"/>
              <a:buChar char="•"/>
            </a:pPr>
            <a:r>
              <a:rPr lang="en-US" baseline="0" dirty="0" smtClean="0"/>
              <a:t>In addition to their direct impact on health, rural hospitals are also economic anchors in their communities. They are often the largest employer in their area, and also have indirect impact on local economy through transactions with other businesses, attracting local business expansion or new business investments, in addition to contributing to a healthy tax base which helps to sustain public services like transportation, education, and public safety.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If asked, some additional factoids:</a:t>
            </a:r>
          </a:p>
          <a:p>
            <a:pPr marL="628650" lvl="1" indent="-171450">
              <a:buFont typeface="Arial" panose="020B0604020202020204" pitchFamily="34" charset="0"/>
              <a:buChar char="•"/>
            </a:pPr>
            <a:r>
              <a:rPr lang="en-US" baseline="0" dirty="0" smtClean="0"/>
              <a:t>Nearly half of rural hospitals are part of larger health systems (2016 AHA hospital survey; includes CAHs)</a:t>
            </a:r>
          </a:p>
          <a:p>
            <a:pPr marL="628650" lvl="1" indent="-171450">
              <a:buFont typeface="Arial" panose="020B0604020202020204" pitchFamily="34" charset="0"/>
              <a:buChar char="•"/>
            </a:pPr>
            <a:r>
              <a:rPr lang="en-US" baseline="0" dirty="0" smtClean="0"/>
              <a:t>1825 rural hospitals according to 2016 AHA survey (includes CAHs) – this is more than a third of US community hospitals</a:t>
            </a:r>
          </a:p>
          <a:p>
            <a:pPr marL="628650" lvl="1" indent="-171450">
              <a:buFont typeface="Arial" panose="020B0604020202020204" pitchFamily="34" charset="0"/>
              <a:buChar char="•"/>
            </a:pPr>
            <a:r>
              <a:rPr lang="en-US" baseline="0" dirty="0" smtClean="0"/>
              <a:t>In one rural example, a community hospital in Virginia has led to 177 direct jobs  and nearly 10. 5 million dollars in payroll within the community (in this case, the county) </a:t>
            </a:r>
            <a:endParaRPr lang="en-US" dirty="0"/>
          </a:p>
        </p:txBody>
      </p:sp>
      <p:sp>
        <p:nvSpPr>
          <p:cNvPr id="4" name="Slide Number Placeholder 3"/>
          <p:cNvSpPr>
            <a:spLocks noGrp="1"/>
          </p:cNvSpPr>
          <p:nvPr>
            <p:ph type="sldNum" sz="quarter" idx="10"/>
          </p:nvPr>
        </p:nvSpPr>
        <p:spPr/>
        <p:txBody>
          <a:bodyPr/>
          <a:lstStyle/>
          <a:p>
            <a:fld id="{24DC9A26-A1FD-439F-861C-549BE5AC1FB9}" type="slidenum">
              <a:rPr lang="en-US" smtClean="0"/>
              <a:t>45</a:t>
            </a:fld>
            <a:endParaRPr lang="en-US"/>
          </a:p>
        </p:txBody>
      </p:sp>
    </p:spTree>
    <p:extLst>
      <p:ext uri="{BB962C8B-B14F-4D97-AF65-F5344CB8AC3E}">
        <p14:creationId xmlns:p14="http://schemas.microsoft.com/office/powerpoint/2010/main" val="14797044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smtClean="0"/>
              <a:t>Purpose</a:t>
            </a:r>
            <a:r>
              <a:rPr lang="en-US" baseline="0" dirty="0" smtClean="0"/>
              <a:t> of slide: rural hospitals are financially vulnerable, many face tough decisions/closure which have real ramifications for patients</a:t>
            </a:r>
          </a:p>
          <a:p>
            <a:pPr defTabSz="931723">
              <a:defRPr/>
            </a:pPr>
            <a:endParaRPr lang="en-US" baseline="0" dirty="0" smtClean="0"/>
          </a:p>
          <a:p>
            <a:pPr marL="171450" indent="-171450" defTabSz="931723">
              <a:buFont typeface="Arial" panose="020B0604020202020204" pitchFamily="34" charset="0"/>
              <a:buChar char="•"/>
              <a:defRPr/>
            </a:pPr>
            <a:r>
              <a:rPr lang="en-US" baseline="0" dirty="0" smtClean="0"/>
              <a:t>In spite of their importance and community benefit, many rural hospitals are financially vulnerable – demonstrated by the more than 40% of rural hospitals (</a:t>
            </a:r>
            <a:r>
              <a:rPr lang="en-US" baseline="0" dirty="0" err="1" smtClean="0"/>
              <a:t>incl</a:t>
            </a:r>
            <a:r>
              <a:rPr lang="en-US" baseline="0" dirty="0" smtClean="0"/>
              <a:t> CAHs) that have negative operating margins</a:t>
            </a:r>
          </a:p>
          <a:p>
            <a:pPr marL="171450" indent="-171450" defTabSz="931723">
              <a:buFont typeface="Arial" panose="020B0604020202020204" pitchFamily="34" charset="0"/>
              <a:buChar char="•"/>
              <a:defRPr/>
            </a:pPr>
            <a:r>
              <a:rPr lang="en-US" baseline="0" dirty="0" smtClean="0"/>
              <a:t>There are a few ways rural providers have been responding to their financial struggles</a:t>
            </a:r>
          </a:p>
          <a:p>
            <a:pPr marL="628650" lvl="1" indent="-171450" defTabSz="931723">
              <a:buFont typeface="Arial" panose="020B0604020202020204" pitchFamily="34" charset="0"/>
              <a:buChar char="•"/>
              <a:defRPr/>
            </a:pPr>
            <a:r>
              <a:rPr lang="en-US" baseline="0" dirty="0" smtClean="0"/>
              <a:t>reduce the services they offer, or otherwise convert from a full service acute care hospital to a facility with more limited services</a:t>
            </a:r>
          </a:p>
          <a:p>
            <a:pPr marL="628650" lvl="1" indent="-171450" defTabSz="931723">
              <a:buFont typeface="Arial" panose="020B0604020202020204" pitchFamily="34" charset="0"/>
              <a:buChar char="•"/>
              <a:defRPr/>
            </a:pPr>
            <a:r>
              <a:rPr lang="en-US" baseline="0" dirty="0" smtClean="0"/>
              <a:t>merge with another entity, typically a larger health system – and we are seeing this happen with some frequency. Roughly 380 rural hospitals mergers have occurred between 2005-2016 , according to UNC </a:t>
            </a:r>
            <a:r>
              <a:rPr lang="en-US" baseline="0" dirty="0" err="1" smtClean="0"/>
              <a:t>sheps</a:t>
            </a:r>
            <a:r>
              <a:rPr lang="en-US" baseline="0" dirty="0" smtClean="0"/>
              <a:t> center , with some rural facilities merging more than once</a:t>
            </a:r>
          </a:p>
          <a:p>
            <a:pPr marL="628650" lvl="1" indent="-171450" defTabSz="931723">
              <a:buFont typeface="Arial" panose="020B0604020202020204" pitchFamily="34" charset="0"/>
              <a:buChar char="•"/>
              <a:defRPr/>
            </a:pPr>
            <a:r>
              <a:rPr lang="en-US" baseline="0" dirty="0" smtClean="0"/>
              <a:t>fully close its inpatient care and/or other services – since 2010, 88 rural hospitals have closed, and you can see from the map closures happen across the country, but have been mostly concentrated in the south east </a:t>
            </a:r>
          </a:p>
          <a:p>
            <a:pPr marL="171450" lvl="0" indent="-171450" defTabSz="931723">
              <a:buFont typeface="Arial" panose="020B0604020202020204" pitchFamily="34" charset="0"/>
              <a:buChar char="•"/>
              <a:defRPr/>
            </a:pPr>
            <a:r>
              <a:rPr lang="en-US" baseline="0" dirty="0" smtClean="0"/>
              <a:t>While some responses to financial troubles can work to sustain access – e.g., preserving some outpatient care even if they eliminate inpatient, in general service reductions and closures lead to access barriers for rural patients who may have to travel long distances to receive care they had been accessing locally. </a:t>
            </a:r>
          </a:p>
          <a:p>
            <a:pPr marL="628650" lvl="1" indent="-171450" defTabSz="931723">
              <a:buFont typeface="Arial" panose="020B0604020202020204" pitchFamily="34" charset="0"/>
              <a:buChar char="•"/>
              <a:defRPr/>
            </a:pPr>
            <a:r>
              <a:rPr lang="en-US" baseline="0" dirty="0" smtClean="0"/>
              <a:t>(If needed) According to recent research, a substantial portion of rural patients must travel over 25 miles to access care after their local provider closes – and for individuals who are older, have worse health, or lack transport, this is especially problematic</a:t>
            </a:r>
          </a:p>
          <a:p>
            <a:pPr marL="171450" lvl="0" indent="-171450" defTabSz="931723">
              <a:buFont typeface="Arial" panose="020B0604020202020204" pitchFamily="34" charset="0"/>
              <a:buChar char="•"/>
              <a:defRPr/>
            </a:pPr>
            <a:endParaRPr lang="en-US" baseline="0" dirty="0" smtClean="0"/>
          </a:p>
          <a:p>
            <a:pPr marL="0" lvl="0" indent="0" defTabSz="931723">
              <a:buFont typeface="Arial" panose="020B0604020202020204" pitchFamily="34" charset="0"/>
              <a:buNone/>
              <a:defRPr/>
            </a:pPr>
            <a:r>
              <a:rPr lang="en-US" baseline="0" dirty="0" smtClean="0"/>
              <a:t>Factoids:</a:t>
            </a:r>
          </a:p>
          <a:p>
            <a:pPr marL="171450" lvl="0" indent="-171450" defTabSz="931723">
              <a:buFont typeface="Arial" panose="020B0604020202020204" pitchFamily="34" charset="0"/>
              <a:buChar char="•"/>
              <a:defRPr/>
            </a:pPr>
            <a:r>
              <a:rPr lang="en-US" baseline="0" dirty="0" smtClean="0"/>
              <a:t>Two thirds of rural hospitals (</a:t>
            </a:r>
            <a:r>
              <a:rPr lang="en-US" baseline="0" dirty="0" err="1" smtClean="0"/>
              <a:t>incl</a:t>
            </a:r>
            <a:r>
              <a:rPr lang="en-US" baseline="0" dirty="0" smtClean="0"/>
              <a:t> CAHs) have negative margins for Medicare (same for Medicaid) </a:t>
            </a:r>
          </a:p>
          <a:p>
            <a:pPr marL="171450" lvl="0" indent="-171450" defTabSz="931723">
              <a:buFont typeface="Arial" panose="020B0604020202020204" pitchFamily="34" charset="0"/>
              <a:buChar char="•"/>
              <a:defRPr/>
            </a:pPr>
            <a:r>
              <a:rPr lang="en-US" dirty="0" smtClean="0"/>
              <a:t>Hospital closures have been on the rise from 2010-2016, with a slide decrease last year but expected</a:t>
            </a:r>
            <a:r>
              <a:rPr lang="en-US" baseline="0" dirty="0" smtClean="0"/>
              <a:t> to continue</a:t>
            </a:r>
            <a:endParaRPr lang="en-US" dirty="0" smtClean="0"/>
          </a:p>
          <a:p>
            <a:pPr marL="171450" lvl="0" indent="-171450" defTabSz="931723">
              <a:buFont typeface="Arial" panose="020B0604020202020204" pitchFamily="34" charset="0"/>
              <a:buChar char="•"/>
              <a:defRPr/>
            </a:pPr>
            <a:r>
              <a:rPr lang="en-US" dirty="0" smtClean="0"/>
              <a:t>UNC defines closure (where the 88 number comes from) as eliminating inpatient services</a:t>
            </a:r>
          </a:p>
          <a:p>
            <a:pPr marL="171450" lvl="0" indent="-171450" defTabSz="931723">
              <a:buFont typeface="Arial" panose="020B0604020202020204" pitchFamily="34" charset="0"/>
              <a:buChar char="•"/>
              <a:defRPr/>
            </a:pPr>
            <a:r>
              <a:rPr lang="en-US" dirty="0" smtClean="0"/>
              <a:t>Roughly 80% of rural</a:t>
            </a:r>
            <a:r>
              <a:rPr lang="en-US" baseline="0" dirty="0" smtClean="0"/>
              <a:t> hospital closures since 2014 have been in states that have not </a:t>
            </a:r>
            <a:r>
              <a:rPr lang="en-US" baseline="0" smtClean="0"/>
              <a:t>expanded Medicaid</a:t>
            </a:r>
            <a:endParaRPr lang="en-US" dirty="0" smtClean="0"/>
          </a:p>
          <a:p>
            <a:pPr marL="171450" lvl="0" indent="-171450" defTabSz="931723">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24DC9A26-A1FD-439F-861C-549BE5AC1FB9}" type="slidenum">
              <a:rPr lang="en-US" smtClean="0"/>
              <a:t>46</a:t>
            </a:fld>
            <a:endParaRPr lang="en-US"/>
          </a:p>
        </p:txBody>
      </p:sp>
    </p:spTree>
    <p:extLst>
      <p:ext uri="{BB962C8B-B14F-4D97-AF65-F5344CB8AC3E}">
        <p14:creationId xmlns:p14="http://schemas.microsoft.com/office/powerpoint/2010/main" val="35871881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of slide: Rural hospitals</a:t>
            </a:r>
            <a:r>
              <a:rPr lang="en-US" baseline="0" dirty="0" smtClean="0"/>
              <a:t> &amp; communities</a:t>
            </a:r>
            <a:r>
              <a:rPr lang="en-US" dirty="0" smtClean="0"/>
              <a:t> always face</a:t>
            </a:r>
            <a:r>
              <a:rPr lang="en-US" baseline="0" dirty="0" smtClean="0"/>
              <a:t> unique circumstances and challenges - some have persisted for many years, while others are more recent. I</a:t>
            </a:r>
            <a:r>
              <a:rPr lang="en-US" dirty="0"/>
              <a:t>ssues of today may hinder rural providers’ preparedness for the challenges of tomorrow (tackling the bottom of the pyramid </a:t>
            </a:r>
            <a:r>
              <a:rPr lang="en-US" dirty="0" smtClean="0"/>
              <a:t>can strain </a:t>
            </a:r>
            <a:r>
              <a:rPr lang="en-US" dirty="0"/>
              <a:t>rural hospitals; persistent and recent issues  can make it impossible to address challenges that are higher up in the pyramid</a:t>
            </a:r>
            <a:r>
              <a:rPr lang="en-US" dirty="0" smtClean="0"/>
              <a:t>)</a:t>
            </a:r>
          </a:p>
          <a:p>
            <a:endParaRPr lang="en-US" dirty="0" smtClean="0"/>
          </a:p>
          <a:p>
            <a:endParaRPr lang="en-US" dirty="0" smtClean="0"/>
          </a:p>
          <a:p>
            <a:pPr marL="171450" indent="-171450">
              <a:buFont typeface="Arial" panose="020B0604020202020204" pitchFamily="34" charset="0"/>
              <a:buChar char="•"/>
            </a:pPr>
            <a:r>
              <a:rPr lang="en-US" dirty="0" smtClean="0"/>
              <a:t>What factors underlie</a:t>
            </a:r>
            <a:r>
              <a:rPr lang="en-US" baseline="0" dirty="0" smtClean="0"/>
              <a:t> these financial pressures that rural hospitals are facing, leading to difficult decision?</a:t>
            </a:r>
            <a:r>
              <a:rPr lang="en-US" dirty="0" smtClean="0"/>
              <a:t> What are the unique</a:t>
            </a:r>
            <a:r>
              <a:rPr lang="en-US" baseline="0" dirty="0" smtClean="0"/>
              <a:t> challenges in providing rural health care?</a:t>
            </a:r>
          </a:p>
          <a:p>
            <a:pPr marL="171450" indent="-171450">
              <a:buFont typeface="Arial" panose="020B0604020202020204" pitchFamily="34" charset="0"/>
              <a:buChar char="•"/>
            </a:pPr>
            <a:r>
              <a:rPr lang="en-US" baseline="0" dirty="0" smtClean="0"/>
              <a:t>This chart identifies several obstacles that rural providers face overall, although each hospital has its own mix of challenges to be addressed</a:t>
            </a:r>
            <a:endParaRPr lang="en-US" dirty="0"/>
          </a:p>
          <a:p>
            <a:pPr marL="171450" indent="-171450">
              <a:buFont typeface="Arial" panose="020B0604020202020204" pitchFamily="34" charset="0"/>
              <a:buChar char="•"/>
            </a:pPr>
            <a:r>
              <a:rPr lang="en-US" dirty="0" smtClean="0"/>
              <a:t>Looking at the pyramid from bottom to top, we show numerous</a:t>
            </a:r>
            <a:r>
              <a:rPr lang="en-US" baseline="0" dirty="0" smtClean="0"/>
              <a:t> challenges that have persisted in rural areas for long periods, such as low patient volume and reliance on Medicare and Medicaid, with others that have developed more recently, like shifts from IP to OP care, and then several that emerge with little warning, but requiring shifts in attention and/or resources, such as the opioid crisis </a:t>
            </a:r>
          </a:p>
          <a:p>
            <a:pPr marL="628650" lvl="1" indent="-171450">
              <a:buFont typeface="Arial" panose="020B0604020202020204" pitchFamily="34" charset="0"/>
              <a:buChar char="•"/>
            </a:pPr>
            <a:r>
              <a:rPr lang="en-US" baseline="0" dirty="0" smtClean="0"/>
              <a:t>[ if there is time and interest, presenter could pick out a few examples and describe – some stats are noted below if desired – more so in the rural report attachment]. </a:t>
            </a:r>
          </a:p>
          <a:p>
            <a:pPr marL="171450" indent="-171450">
              <a:buFont typeface="Arial" panose="020B0604020202020204" pitchFamily="34" charset="0"/>
              <a:buChar char="•"/>
            </a:pPr>
            <a:r>
              <a:rPr lang="en-US" baseline="0" dirty="0" smtClean="0"/>
              <a:t>These challenges compound each other, making it more and more difficult for providers to ensure access to care. Tackling persistent and recent issues can strain hospitals, and prevent them from having capacity to take on emergent challenges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Some Factoids</a:t>
            </a:r>
          </a:p>
          <a:p>
            <a:pPr marL="171450" indent="-171450">
              <a:buFont typeface="Arial" panose="020B0604020202020204" pitchFamily="34" charset="0"/>
              <a:buChar char="•"/>
            </a:pPr>
            <a:r>
              <a:rPr lang="en-US" baseline="0" dirty="0" smtClean="0"/>
              <a:t>Payer mix: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46 percent of rural hospital revenue was from Medicare, and 17 percent was from Medicaid (AHA Annual Survey of Hospitals, 2016)</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hospitals receive 87 cents for every dollar spent caring for Medicare patients,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88 cents for every dollar for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Medicaid patients. (AHA</a:t>
            </a:r>
            <a:r>
              <a:rPr lang="en-US" sz="1200" kern="1200" baseline="0" dirty="0" smtClean="0">
                <a:solidFill>
                  <a:schemeClr val="tx1"/>
                </a:solidFill>
                <a:effectLst/>
                <a:latin typeface="+mn-lt"/>
                <a:ea typeface="+mn-ea"/>
                <a:cs typeface="+mn-cs"/>
              </a:rPr>
              <a:t> survey 2016)</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Medicare margin is -7.4%.</a:t>
            </a:r>
            <a:r>
              <a:rPr lang="en-US" dirty="0" smtClean="0">
                <a:effectLst/>
              </a:rPr>
              <a:t> (</a:t>
            </a:r>
            <a:r>
              <a:rPr lang="en-US" dirty="0" err="1" smtClean="0">
                <a:effectLst/>
              </a:rPr>
              <a:t>MedPAC</a:t>
            </a:r>
            <a:r>
              <a:rPr lang="en-US" dirty="0" smtClean="0">
                <a:effectLst/>
              </a:rPr>
              <a:t>  March 2018</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kern="1200" baseline="0" dirty="0" smtClean="0">
                <a:solidFill>
                  <a:schemeClr val="tx1"/>
                </a:solidFill>
                <a:effectLst/>
                <a:latin typeface="+mn-lt"/>
                <a:ea typeface="+mn-ea"/>
                <a:cs typeface="+mn-cs"/>
              </a:rPr>
              <a:t>Patient mix: rural areas are older, sicker, poorer than average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less than 14 percent of the nation’s population is over age 65, but 65+ make up 18 percent of residents in rural areas</a:t>
            </a:r>
          </a:p>
          <a:p>
            <a:pPr marL="171450" indent="-171450">
              <a:buFont typeface="Arial" panose="020B0604020202020204" pitchFamily="34" charset="0"/>
              <a:buChar char="•"/>
            </a:pPr>
            <a:r>
              <a:rPr lang="en-US" baseline="0" dirty="0" smtClean="0"/>
              <a:t>Workforce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While almost 20 percent of the U.S. population live in rural areas, less than 10 percent of U.S. physicians practice in these communities</a:t>
            </a:r>
          </a:p>
          <a:p>
            <a:pPr marL="171450" lvl="0" indent="-171450">
              <a:buFont typeface="Arial" panose="020B0604020202020204" pitchFamily="34" charset="0"/>
              <a:buChar char="•"/>
            </a:pPr>
            <a:r>
              <a:rPr lang="en-US" kern="1200" baseline="0" dirty="0" smtClean="0">
                <a:solidFill>
                  <a:schemeClr val="tx1"/>
                </a:solidFill>
                <a:effectLst/>
                <a:latin typeface="+mn-lt"/>
                <a:ea typeface="+mn-ea"/>
                <a:cs typeface="+mn-cs"/>
              </a:rPr>
              <a:t>Changes in HC delivery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Since 2006, outpatient visits have risen 33 percent, while inpatient discharges have dropped 17 percent. (AHRQ data</a:t>
            </a:r>
            <a:r>
              <a:rPr lang="en-US" sz="1200" kern="1200" baseline="0" dirty="0" smtClean="0">
                <a:solidFill>
                  <a:schemeClr val="tx1"/>
                </a:solidFill>
                <a:effectLst/>
                <a:latin typeface="+mn-lt"/>
                <a:ea typeface="+mn-ea"/>
                <a:cs typeface="+mn-cs"/>
              </a:rPr>
              <a:t> analysis, 2017)</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 2016, outpatient services represented nearly two-thirds of rural hospitals’ total gross revenue.</a:t>
            </a:r>
            <a:r>
              <a:rPr lang="en-US" sz="1200" kern="1200" baseline="30000" dirty="0" smtClean="0">
                <a:solidFill>
                  <a:schemeClr val="tx1"/>
                </a:solidFill>
                <a:effectLst/>
                <a:latin typeface="+mn-lt"/>
                <a:ea typeface="+mn-ea"/>
                <a:cs typeface="+mn-cs"/>
              </a:rPr>
              <a:t> (AHA</a:t>
            </a:r>
            <a:r>
              <a:rPr lang="en-US" sz="1200" kern="1200" baseline="0" dirty="0" smtClean="0">
                <a:solidFill>
                  <a:schemeClr val="tx1"/>
                </a:solidFill>
                <a:effectLst/>
                <a:latin typeface="+mn-lt"/>
                <a:ea typeface="+mn-ea"/>
                <a:cs typeface="+mn-cs"/>
              </a:rPr>
              <a:t> survey)</a:t>
            </a:r>
          </a:p>
          <a:p>
            <a:pPr marL="171450" lvl="0" indent="-171450">
              <a:buFont typeface="Arial" panose="020B0604020202020204" pitchFamily="34" charset="0"/>
              <a:buChar char="•"/>
            </a:pPr>
            <a:r>
              <a:rPr lang="en-US" kern="1200" baseline="0" dirty="0" smtClean="0">
                <a:solidFill>
                  <a:schemeClr val="tx1"/>
                </a:solidFill>
                <a:effectLst/>
                <a:latin typeface="+mn-lt"/>
                <a:ea typeface="+mn-ea"/>
                <a:cs typeface="+mn-cs"/>
              </a:rPr>
              <a:t>Behavioral health</a:t>
            </a:r>
          </a:p>
          <a:p>
            <a:pPr marL="628650" lvl="1" indent="-171450">
              <a:buFont typeface="Arial" panose="020B0604020202020204" pitchFamily="34" charset="0"/>
              <a:buChar char="•"/>
            </a:pPr>
            <a:r>
              <a:rPr lang="en-US" kern="1200" baseline="0" dirty="0" smtClean="0">
                <a:solidFill>
                  <a:schemeClr val="tx1"/>
                </a:solidFill>
                <a:effectLst/>
                <a:latin typeface="+mn-lt"/>
                <a:ea typeface="+mn-ea"/>
                <a:cs typeface="+mn-cs"/>
              </a:rPr>
              <a:t>Suicide rates have long been higher in rural areas, but the gap between rural and other areas is widening since mid 2000s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more than 60% of mental health provider</a:t>
            </a:r>
            <a:r>
              <a:rPr lang="en-US" sz="1200" kern="1200" baseline="0" dirty="0" smtClean="0">
                <a:solidFill>
                  <a:schemeClr val="tx1"/>
                </a:solidFill>
                <a:effectLst/>
                <a:latin typeface="+mn-lt"/>
                <a:ea typeface="+mn-ea"/>
                <a:cs typeface="+mn-cs"/>
              </a:rPr>
              <a:t> shortage areas</a:t>
            </a:r>
            <a:r>
              <a:rPr lang="en-US" sz="1200" kern="1200" dirty="0" smtClean="0">
                <a:solidFill>
                  <a:schemeClr val="tx1"/>
                </a:solidFill>
                <a:effectLst/>
                <a:latin typeface="+mn-lt"/>
                <a:ea typeface="+mn-ea"/>
                <a:cs typeface="+mn-cs"/>
              </a:rPr>
              <a:t> are rural or partially rural </a:t>
            </a:r>
          </a:p>
          <a:p>
            <a:pPr marL="171450" lvl="0" indent="-171450">
              <a:buFont typeface="Arial" panose="020B0604020202020204" pitchFamily="34" charset="0"/>
              <a:buChar char="•"/>
            </a:pPr>
            <a:r>
              <a:rPr lang="en-US" kern="1200" baseline="0" dirty="0" smtClean="0">
                <a:solidFill>
                  <a:schemeClr val="tx1"/>
                </a:solidFill>
                <a:effectLst/>
                <a:latin typeface="+mn-lt"/>
                <a:ea typeface="+mn-ea"/>
                <a:cs typeface="+mn-cs"/>
              </a:rPr>
              <a:t>Economic, social, population shift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between 2010 and 2014, a majority of rural counties lost businesses across multiple industries, including farming, manufacturing, coal, timber, and fishing</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from 2010-2016, the population in rural areas declined, due to the combination of migration (including younger workers seeking employment in urban areas) and natural changes (births minus deaths)</a:t>
            </a:r>
          </a:p>
          <a:p>
            <a:pPr marL="171450" lvl="0" indent="-171450">
              <a:buFont typeface="Arial" panose="020B0604020202020204" pitchFamily="34" charset="0"/>
              <a:buChar char="•"/>
            </a:pPr>
            <a:r>
              <a:rPr lang="en-US" kern="1200" baseline="0" dirty="0" err="1" smtClean="0">
                <a:solidFill>
                  <a:schemeClr val="tx1"/>
                </a:solidFill>
                <a:effectLst/>
                <a:latin typeface="+mn-lt"/>
                <a:ea typeface="+mn-ea"/>
                <a:cs typeface="+mn-cs"/>
              </a:rPr>
              <a:t>Reg</a:t>
            </a:r>
            <a:r>
              <a:rPr lang="en-US" kern="1200" baseline="0" dirty="0" smtClean="0">
                <a:solidFill>
                  <a:schemeClr val="tx1"/>
                </a:solidFill>
                <a:effectLst/>
                <a:latin typeface="+mn-lt"/>
                <a:ea typeface="+mn-ea"/>
                <a:cs typeface="+mn-cs"/>
              </a:rPr>
              <a:t> burden</a:t>
            </a:r>
          </a:p>
          <a:p>
            <a:pPr marL="628650" lvl="1" indent="-171450">
              <a:buFont typeface="Arial" panose="020B0604020202020204" pitchFamily="34" charset="0"/>
              <a:buChar char="•"/>
            </a:pPr>
            <a:r>
              <a:rPr lang="en-US" kern="1200" baseline="0" dirty="0" smtClean="0">
                <a:solidFill>
                  <a:schemeClr val="tx1"/>
                </a:solidFill>
                <a:effectLst/>
                <a:latin typeface="+mn-lt"/>
                <a:ea typeface="+mn-ea"/>
                <a:cs typeface="+mn-cs"/>
              </a:rPr>
              <a:t>Hospitals , health systems, and PAC providers nationwide spend 39 billion per year on non clinical regulatory activities (2017 aha analysis)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While rural hospitals are subject to the same regulations as other hospitals, lower patient volumes mean that, on a per-discharge basis, their cost of compliance is often higher than for larger facilities</a:t>
            </a:r>
          </a:p>
          <a:p>
            <a:pPr marL="171450" lvl="0" indent="-171450">
              <a:buFont typeface="Arial" panose="020B0604020202020204" pitchFamily="34" charset="0"/>
              <a:buChar char="•"/>
            </a:pPr>
            <a:r>
              <a:rPr lang="en-US" kern="1200" baseline="0" dirty="0" smtClean="0">
                <a:solidFill>
                  <a:schemeClr val="tx1"/>
                </a:solidFill>
                <a:effectLst/>
                <a:latin typeface="+mn-lt"/>
                <a:ea typeface="+mn-ea"/>
                <a:cs typeface="+mn-cs"/>
              </a:rPr>
              <a:t>Opioid crisis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 2017, the Centers for Disease Control announced that the rates of deaths from drug overdoses in rural areas were rising to surpass rates in urban areas</a:t>
            </a:r>
            <a:endParaRPr lang="en-US" baseline="0" dirty="0" smtClean="0"/>
          </a:p>
        </p:txBody>
      </p:sp>
      <p:sp>
        <p:nvSpPr>
          <p:cNvPr id="4" name="Slide Number Placeholder 3"/>
          <p:cNvSpPr>
            <a:spLocks noGrp="1"/>
          </p:cNvSpPr>
          <p:nvPr>
            <p:ph type="sldNum" sz="quarter" idx="10"/>
          </p:nvPr>
        </p:nvSpPr>
        <p:spPr/>
        <p:txBody>
          <a:bodyPr/>
          <a:lstStyle/>
          <a:p>
            <a:fld id="{24DC9A26-A1FD-439F-861C-549BE5AC1FB9}" type="slidenum">
              <a:rPr lang="en-US" smtClean="0"/>
              <a:t>47</a:t>
            </a:fld>
            <a:endParaRPr lang="en-US"/>
          </a:p>
        </p:txBody>
      </p:sp>
    </p:spTree>
    <p:extLst>
      <p:ext uri="{BB962C8B-B14F-4D97-AF65-F5344CB8AC3E}">
        <p14:creationId xmlns:p14="http://schemas.microsoft.com/office/powerpoint/2010/main" val="34477158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of slide: AHA has been working on access</a:t>
            </a:r>
            <a:r>
              <a:rPr lang="en-US" baseline="0" dirty="0" smtClean="0"/>
              <a:t> and rural issues for awhile; task force outlines options for providers since rural areas require flexibility; no one-size-fits-all</a:t>
            </a:r>
          </a:p>
          <a:p>
            <a:endParaRPr lang="en-US" baseline="0" dirty="0" smtClean="0"/>
          </a:p>
          <a:p>
            <a:pPr marL="171450" indent="-171450">
              <a:buFont typeface="Arial" panose="020B0604020202020204" pitchFamily="34" charset="0"/>
              <a:buChar char="•"/>
            </a:pPr>
            <a:r>
              <a:rPr lang="en-US" dirty="0" smtClean="0"/>
              <a:t>AHA has a recognized</a:t>
            </a:r>
            <a:r>
              <a:rPr lang="en-US" baseline="0" dirty="0" smtClean="0"/>
              <a:t> these challenges and has a long history of working on issues that affect access to care in rural communities</a:t>
            </a:r>
          </a:p>
          <a:p>
            <a:pPr marL="171450" indent="-171450">
              <a:buFont typeface="Arial" panose="020B0604020202020204" pitchFamily="34" charset="0"/>
              <a:buChar char="•"/>
            </a:pPr>
            <a:r>
              <a:rPr lang="en-US" baseline="0" dirty="0" smtClean="0"/>
              <a:t>Because the mix of challenges varies from place to place, we know that flexibility is needed in order for rural areas to implement new strategies successfully</a:t>
            </a:r>
          </a:p>
          <a:p>
            <a:pPr marL="171450" indent="-171450">
              <a:buFont typeface="Arial" panose="020B0604020202020204" pitchFamily="34" charset="0"/>
              <a:buChar char="•"/>
            </a:pPr>
            <a:r>
              <a:rPr lang="en-US" baseline="0" dirty="0" smtClean="0"/>
              <a:t>Taking that into account AHA put together a Task Force on ensuring access in vulnerable communities in 2015. </a:t>
            </a:r>
          </a:p>
          <a:p>
            <a:pPr marL="171450" indent="-171450">
              <a:buFont typeface="Arial" panose="020B0604020202020204" pitchFamily="34" charset="0"/>
              <a:buChar char="•"/>
            </a:pPr>
            <a:r>
              <a:rPr lang="en-US" baseline="0" dirty="0" smtClean="0"/>
              <a:t>The Task Force identified a set of essential services that should be available in all communities [presenter note: they are listed below if you want to name them] and</a:t>
            </a:r>
          </a:p>
          <a:p>
            <a:pPr marL="171450" indent="-171450">
              <a:buFont typeface="Arial" panose="020B0604020202020204" pitchFamily="34" charset="0"/>
              <a:buChar char="•"/>
            </a:pPr>
            <a:r>
              <a:rPr lang="en-US" baseline="0" dirty="0" smtClean="0"/>
              <a:t>Identified various strategy options that rural communities may explore in order to ensure local access to high quality, affordable care</a:t>
            </a:r>
          </a:p>
          <a:p>
            <a:pPr marL="171450" indent="-171450">
              <a:buFont typeface="Arial" panose="020B0604020202020204" pitchFamily="34" charset="0"/>
              <a:buChar char="•"/>
            </a:pPr>
            <a:r>
              <a:rPr lang="en-US" baseline="0" dirty="0" smtClean="0"/>
              <a:t>Notably, these should be considered a menu to select from, rather than directives – the strategies are not mutually exclusive – some providers and decision makers may find that a combination of the strategies may ultimately provide the most benefit for their communities</a:t>
            </a:r>
          </a:p>
          <a:p>
            <a:pPr marL="171450" indent="-171450">
              <a:buFont typeface="Arial" panose="020B0604020202020204" pitchFamily="34" charset="0"/>
              <a:buChar char="•"/>
            </a:pPr>
            <a:r>
              <a:rPr lang="en-US" baseline="0" dirty="0" smtClean="0"/>
              <a:t>there is no one-size-fits-all approach to ensuring access  to care in rural areas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If needed:</a:t>
            </a:r>
          </a:p>
          <a:p>
            <a:pPr marL="171450" indent="-171450">
              <a:buFont typeface="Arial" panose="020B0604020202020204" pitchFamily="34" charset="0"/>
              <a:buChar char="•"/>
            </a:pPr>
            <a:r>
              <a:rPr lang="en-US" baseline="0" dirty="0" smtClean="0"/>
              <a:t>Task force essential services</a:t>
            </a:r>
          </a:p>
          <a:p>
            <a:pPr marL="628650" lvl="1" indent="-171450">
              <a:buFont typeface="Arial" panose="020B0604020202020204" pitchFamily="34" charset="0"/>
              <a:buChar char="•"/>
            </a:pPr>
            <a:r>
              <a:rPr lang="en-US" dirty="0" smtClean="0"/>
              <a:t>Primary care</a:t>
            </a:r>
          </a:p>
          <a:p>
            <a:pPr marL="628650" lvl="1" indent="-171450">
              <a:buFont typeface="Arial" panose="020B0604020202020204" pitchFamily="34" charset="0"/>
              <a:buChar char="•"/>
            </a:pPr>
            <a:r>
              <a:rPr lang="en-US" dirty="0" smtClean="0"/>
              <a:t>Psych and substance use treatment</a:t>
            </a:r>
          </a:p>
          <a:p>
            <a:pPr marL="628650" lvl="1" indent="-171450">
              <a:buFont typeface="Arial" panose="020B0604020202020204" pitchFamily="34" charset="0"/>
              <a:buChar char="•"/>
            </a:pPr>
            <a:r>
              <a:rPr lang="en-US" dirty="0" smtClean="0"/>
              <a:t>Emergency and observation services</a:t>
            </a:r>
          </a:p>
          <a:p>
            <a:pPr marL="628650" lvl="1" indent="-171450">
              <a:buFont typeface="Arial" panose="020B0604020202020204" pitchFamily="34" charset="0"/>
              <a:buChar char="•"/>
            </a:pPr>
            <a:r>
              <a:rPr lang="en-US" dirty="0" smtClean="0"/>
              <a:t>Prenatal care</a:t>
            </a:r>
          </a:p>
          <a:p>
            <a:pPr marL="628650" lvl="1" indent="-171450">
              <a:buFont typeface="Arial" panose="020B0604020202020204" pitchFamily="34" charset="0"/>
              <a:buChar char="•"/>
            </a:pPr>
            <a:r>
              <a:rPr lang="en-US" dirty="0" smtClean="0"/>
              <a:t>Transportation</a:t>
            </a:r>
          </a:p>
          <a:p>
            <a:pPr marL="628650" lvl="1" indent="-171450">
              <a:buFont typeface="Arial" panose="020B0604020202020204" pitchFamily="34" charset="0"/>
              <a:buChar char="•"/>
            </a:pPr>
            <a:r>
              <a:rPr lang="en-US" dirty="0" smtClean="0"/>
              <a:t>Diagnostic services</a:t>
            </a:r>
          </a:p>
          <a:p>
            <a:pPr marL="628650" lvl="1" indent="-171450">
              <a:buFont typeface="Arial" panose="020B0604020202020204" pitchFamily="34" charset="0"/>
              <a:buChar char="•"/>
            </a:pPr>
            <a:r>
              <a:rPr lang="en-US" dirty="0" smtClean="0"/>
              <a:t>Home care</a:t>
            </a:r>
          </a:p>
          <a:p>
            <a:pPr marL="628650" lvl="1" indent="-171450">
              <a:buFont typeface="Arial" panose="020B0604020202020204" pitchFamily="34" charset="0"/>
              <a:buChar char="•"/>
            </a:pPr>
            <a:r>
              <a:rPr lang="en-US" dirty="0" smtClean="0"/>
              <a:t>Dentistry </a:t>
            </a:r>
          </a:p>
          <a:p>
            <a:pPr marL="628650" lvl="1" indent="-171450">
              <a:buFont typeface="Arial" panose="020B0604020202020204" pitchFamily="34" charset="0"/>
              <a:buChar char="•"/>
            </a:pPr>
            <a:r>
              <a:rPr lang="en-US" dirty="0" smtClean="0"/>
              <a:t>Robust referral structure</a:t>
            </a:r>
          </a:p>
          <a:p>
            <a:pPr marL="171450" lvl="0" indent="-171450">
              <a:buFont typeface="Arial" panose="020B0604020202020204" pitchFamily="34" charset="0"/>
              <a:buChar char="•"/>
            </a:pPr>
            <a:r>
              <a:rPr lang="en-US" dirty="0" smtClean="0"/>
              <a:t>Task force strategies</a:t>
            </a:r>
          </a:p>
          <a:p>
            <a:pPr marL="628650" lvl="1" indent="-171450">
              <a:buFont typeface="Arial" panose="020B0604020202020204" pitchFamily="34" charset="0"/>
              <a:buChar char="•"/>
            </a:pPr>
            <a:r>
              <a:rPr lang="en-US" dirty="0" smtClean="0"/>
              <a:t>Addressing SDOH</a:t>
            </a:r>
          </a:p>
          <a:p>
            <a:pPr marL="1085850" lvl="2" indent="-171450">
              <a:buFont typeface="Arial" panose="020B0604020202020204" pitchFamily="34" charset="0"/>
              <a:buChar char="•"/>
            </a:pPr>
            <a:r>
              <a:rPr lang="en-US" dirty="0" smtClean="0"/>
              <a:t>Screening &amp; information</a:t>
            </a:r>
          </a:p>
          <a:p>
            <a:pPr marL="1085850" lvl="2" indent="-171450">
              <a:buFont typeface="Arial" panose="020B0604020202020204" pitchFamily="34" charset="0"/>
              <a:buChar char="•"/>
            </a:pPr>
            <a:r>
              <a:rPr lang="en-US" dirty="0" smtClean="0"/>
              <a:t>Navigation </a:t>
            </a:r>
          </a:p>
          <a:p>
            <a:pPr marL="1085850" lvl="2" indent="-171450">
              <a:buFont typeface="Arial" panose="020B0604020202020204" pitchFamily="34" charset="0"/>
              <a:buChar char="•"/>
            </a:pPr>
            <a:r>
              <a:rPr lang="en-US" dirty="0" smtClean="0"/>
              <a:t>Alignment </a:t>
            </a:r>
          </a:p>
          <a:p>
            <a:pPr marL="628650" lvl="1" indent="-171450">
              <a:buFont typeface="Arial" panose="020B0604020202020204" pitchFamily="34" charset="0"/>
              <a:buChar char="•"/>
            </a:pPr>
            <a:r>
              <a:rPr lang="en-US" dirty="0" smtClean="0"/>
              <a:t>Global</a:t>
            </a:r>
            <a:r>
              <a:rPr lang="en-US" baseline="0" dirty="0" smtClean="0"/>
              <a:t> budget payments</a:t>
            </a:r>
          </a:p>
          <a:p>
            <a:pPr marL="628650" lvl="1" indent="-171450">
              <a:buFont typeface="Arial" panose="020B0604020202020204" pitchFamily="34" charset="0"/>
              <a:buChar char="•"/>
            </a:pPr>
            <a:r>
              <a:rPr lang="en-US" baseline="0" dirty="0" smtClean="0"/>
              <a:t>Inpatient/outpatient transformation strategy: Reduce IP; boost OP and primary care; continue providing ED services</a:t>
            </a:r>
          </a:p>
          <a:p>
            <a:pPr marL="628650" lvl="1" indent="-171450">
              <a:buFont typeface="Arial" panose="020B0604020202020204" pitchFamily="34" charset="0"/>
              <a:buChar char="•"/>
            </a:pPr>
            <a:r>
              <a:rPr lang="en-US" baseline="0" dirty="0" smtClean="0"/>
              <a:t>Emergency Medical Center: Freestanding ED with transport; optional OP services; elimination of IP</a:t>
            </a:r>
          </a:p>
          <a:p>
            <a:pPr marL="628650" lvl="1" indent="-171450">
              <a:buFont typeface="Arial" panose="020B0604020202020204" pitchFamily="34" charset="0"/>
              <a:buChar char="•"/>
            </a:pPr>
            <a:r>
              <a:rPr lang="en-US" baseline="0" dirty="0" smtClean="0"/>
              <a:t>Urgent care center</a:t>
            </a:r>
          </a:p>
          <a:p>
            <a:pPr marL="1085850" lvl="2" indent="-171450">
              <a:buFont typeface="Arial" panose="020B0604020202020204" pitchFamily="34" charset="0"/>
              <a:buChar char="•"/>
            </a:pPr>
            <a:r>
              <a:rPr lang="en-US" baseline="0" dirty="0" smtClean="0"/>
              <a:t>Facility to address Non life threatening conditions but needs to be addressed within 24 hours</a:t>
            </a:r>
          </a:p>
          <a:p>
            <a:pPr marL="1085850" lvl="2" indent="-171450">
              <a:buFont typeface="Arial" panose="020B0604020202020204" pitchFamily="34" charset="0"/>
              <a:buChar char="•"/>
            </a:pPr>
            <a:r>
              <a:rPr lang="en-US" baseline="0" dirty="0" smtClean="0"/>
              <a:t>Eliminate IP services; no appointments needed; evening and weekend hours; x ray services, some procedures available</a:t>
            </a:r>
          </a:p>
          <a:p>
            <a:pPr marL="628650" lvl="1" indent="-171450">
              <a:buFont typeface="Arial" panose="020B0604020202020204" pitchFamily="34" charset="0"/>
              <a:buChar char="•"/>
            </a:pPr>
            <a:r>
              <a:rPr lang="en-US" baseline="0" dirty="0" smtClean="0"/>
              <a:t>Virtual care strategies</a:t>
            </a:r>
          </a:p>
          <a:p>
            <a:pPr marL="628650" lvl="1" indent="-171450">
              <a:buFont typeface="Arial" panose="020B0604020202020204" pitchFamily="34" charset="0"/>
              <a:buChar char="•"/>
            </a:pPr>
            <a:r>
              <a:rPr lang="en-US" baseline="0" dirty="0" smtClean="0"/>
              <a:t>Frontier health system</a:t>
            </a:r>
          </a:p>
          <a:p>
            <a:pPr marL="1085850" lvl="2" indent="-171450">
              <a:buFont typeface="Arial" panose="020B0604020202020204" pitchFamily="34" charset="0"/>
              <a:buChar char="•"/>
            </a:pPr>
            <a:r>
              <a:rPr lang="en-US" baseline="0" dirty="0" smtClean="0"/>
              <a:t>Medical home for all pts in service area</a:t>
            </a:r>
          </a:p>
          <a:p>
            <a:pPr marL="1085850" lvl="2" indent="-171450">
              <a:buFont typeface="Arial" panose="020B0604020202020204" pitchFamily="34" charset="0"/>
              <a:buChar char="•"/>
            </a:pPr>
            <a:r>
              <a:rPr lang="en-US" baseline="0" dirty="0" smtClean="0"/>
              <a:t>Similar to ACOs with strong transportation component</a:t>
            </a:r>
          </a:p>
          <a:p>
            <a:pPr marL="1085850" lvl="2" indent="-171450">
              <a:buFont typeface="Arial" panose="020B0604020202020204" pitchFamily="34" charset="0"/>
              <a:buChar char="•"/>
            </a:pPr>
            <a:r>
              <a:rPr lang="en-US" dirty="0" smtClean="0"/>
              <a:t>local, integrated health care organizations for very small, isolated frontier communities</a:t>
            </a:r>
            <a:endParaRPr lang="en-US" baseline="0" dirty="0" smtClean="0"/>
          </a:p>
          <a:p>
            <a:pPr marL="628650" lvl="1" indent="-171450">
              <a:buFont typeface="Arial" panose="020B0604020202020204" pitchFamily="34" charset="0"/>
              <a:buChar char="•"/>
            </a:pPr>
            <a:r>
              <a:rPr lang="en-US" baseline="0" dirty="0" smtClean="0"/>
              <a:t>Rural hospital- health clinic strategy</a:t>
            </a:r>
          </a:p>
          <a:p>
            <a:pPr marL="1085850" lvl="2" indent="-171450">
              <a:buFont typeface="Arial" panose="020B0604020202020204" pitchFamily="34" charset="0"/>
              <a:buChar char="•"/>
            </a:pPr>
            <a:r>
              <a:rPr lang="en-US" baseline="0" dirty="0" smtClean="0"/>
              <a:t>Coordination with FQHC and other clinics</a:t>
            </a:r>
          </a:p>
          <a:p>
            <a:pPr marL="1085850" lvl="2" indent="-171450">
              <a:buFont typeface="Arial" panose="020B0604020202020204" pitchFamily="34" charset="0"/>
              <a:buChar char="•"/>
            </a:pPr>
            <a:r>
              <a:rPr lang="en-US" baseline="0" dirty="0" smtClean="0"/>
              <a:t>Contractual collaboration (referrals), corporate merger, agreements for data sharing</a:t>
            </a:r>
          </a:p>
          <a:p>
            <a:pPr marL="628650" lvl="1" indent="-171450">
              <a:buFont typeface="Arial" panose="020B0604020202020204" pitchFamily="34" charset="0"/>
              <a:buChar char="•"/>
            </a:pPr>
            <a:r>
              <a:rPr lang="en-US" baseline="0" dirty="0" smtClean="0"/>
              <a:t>Indian health service strategies: Assessment of available services + </a:t>
            </a:r>
            <a:r>
              <a:rPr lang="en-US" baseline="0" dirty="0" err="1" smtClean="0"/>
              <a:t>collab</a:t>
            </a:r>
            <a:r>
              <a:rPr lang="en-US" baseline="0" dirty="0" smtClean="0"/>
              <a:t>/coordination to bridge gaps and connect to services</a:t>
            </a:r>
            <a:endParaRPr lang="en-US" dirty="0"/>
          </a:p>
        </p:txBody>
      </p:sp>
      <p:sp>
        <p:nvSpPr>
          <p:cNvPr id="4" name="Slide Number Placeholder 3"/>
          <p:cNvSpPr>
            <a:spLocks noGrp="1"/>
          </p:cNvSpPr>
          <p:nvPr>
            <p:ph type="sldNum" sz="quarter" idx="10"/>
          </p:nvPr>
        </p:nvSpPr>
        <p:spPr/>
        <p:txBody>
          <a:bodyPr/>
          <a:lstStyle/>
          <a:p>
            <a:fld id="{24DC9A26-A1FD-439F-861C-549BE5AC1FB9}" type="slidenum">
              <a:rPr lang="en-US" smtClean="0"/>
              <a:t>48</a:t>
            </a:fld>
            <a:endParaRPr lang="en-US"/>
          </a:p>
        </p:txBody>
      </p:sp>
    </p:spTree>
    <p:extLst>
      <p:ext uri="{BB962C8B-B14F-4D97-AF65-F5344CB8AC3E}">
        <p14:creationId xmlns:p14="http://schemas.microsoft.com/office/powerpoint/2010/main" val="5980207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of slide: describe</a:t>
            </a:r>
            <a:r>
              <a:rPr lang="en-US" baseline="0" dirty="0" smtClean="0"/>
              <a:t> how there has been uptick in media attention on rural America, both the challenges they face and their political power; we are seeing an increased focus on rural issues from legislators and regulators</a:t>
            </a:r>
          </a:p>
          <a:p>
            <a:endParaRPr lang="en-US" baseline="0" dirty="0" smtClean="0"/>
          </a:p>
          <a:p>
            <a:r>
              <a:rPr lang="en-US" baseline="0" dirty="0" smtClean="0"/>
              <a:t>NPR https://www.npr.org/2016/11/14/501737150/rural-voters-played-a-big-part-in-helping-trump-defeat-Clinton </a:t>
            </a:r>
          </a:p>
          <a:p>
            <a:endParaRPr lang="en-US" baseline="0" dirty="0" smtClean="0"/>
          </a:p>
          <a:p>
            <a:pPr marL="171450" indent="-171450">
              <a:buFont typeface="Arial" panose="020B0604020202020204" pitchFamily="34" charset="0"/>
              <a:buChar char="•"/>
            </a:pPr>
            <a:r>
              <a:rPr lang="en-US" baseline="0" dirty="0" smtClean="0"/>
              <a:t>There has been increasing visibility of rural areas in the media, and more attention to these communities from legislators and regulators</a:t>
            </a:r>
          </a:p>
          <a:p>
            <a:pPr marL="171450" indent="-171450">
              <a:buFont typeface="Arial" panose="020B0604020202020204" pitchFamily="34" charset="0"/>
              <a:buChar char="•"/>
            </a:pPr>
            <a:r>
              <a:rPr lang="en-US" baseline="0" dirty="0" smtClean="0"/>
              <a:t>These stakeholders are taking notice of not only rural challenges, but also the power and voice of these communities </a:t>
            </a:r>
          </a:p>
          <a:p>
            <a:pPr marL="171450" indent="-171450">
              <a:buFont typeface="Arial" panose="020B0604020202020204" pitchFamily="34" charset="0"/>
              <a:buChar char="•"/>
            </a:pPr>
            <a:r>
              <a:rPr lang="en-US" baseline="0" dirty="0" smtClean="0"/>
              <a:t>On the legislative front, several bills have been introduced on both the senate and house sides that support the rural Emergency Medical Center model that was outlined by the AHA task force</a:t>
            </a:r>
          </a:p>
          <a:p>
            <a:pPr marL="628650" lvl="1" indent="-171450">
              <a:buFont typeface="Arial" panose="020B0604020202020204" pitchFamily="34" charset="0"/>
              <a:buChar char="•"/>
            </a:pPr>
            <a:r>
              <a:rPr lang="en-US" baseline="0" dirty="0" smtClean="0"/>
              <a:t>[presenter note: you can remind them of the model; key points are that the model allows CAHs and some smaller rural hospitals to convert to a new Medicare EMC designation; inpatient care is eliminated; 24/7 ED with optional outpatient services depending on community need; SNF allowable although no swing beds; must have transport to full service hospital]</a:t>
            </a:r>
          </a:p>
          <a:p>
            <a:pPr marL="171450" lvl="0" indent="-171450">
              <a:buFont typeface="Arial" panose="020B0604020202020204" pitchFamily="34" charset="0"/>
              <a:buChar char="•"/>
            </a:pPr>
            <a:r>
              <a:rPr lang="en-US" baseline="0" dirty="0" smtClean="0"/>
              <a:t>This model was also recommended recently by </a:t>
            </a:r>
            <a:r>
              <a:rPr lang="en-US" baseline="0" dirty="0" err="1" smtClean="0"/>
              <a:t>MedPAC</a:t>
            </a:r>
            <a:r>
              <a:rPr lang="en-US" baseline="0" dirty="0" smtClean="0"/>
              <a:t> in their June 2018 report to Congress</a:t>
            </a:r>
          </a:p>
          <a:p>
            <a:pPr marL="171450" lvl="0" indent="-171450">
              <a:buFont typeface="Arial" panose="020B0604020202020204" pitchFamily="34" charset="0"/>
              <a:buChar char="•"/>
            </a:pPr>
            <a:r>
              <a:rPr lang="en-US" baseline="0" dirty="0" smtClean="0"/>
              <a:t>Also on the regulatory front, CMS recently released their Rural Health Strategy, which outlines a set of objectives to promote their work on rural health (included below if needed)</a:t>
            </a:r>
          </a:p>
          <a:p>
            <a:pPr marL="171450" lvl="0" indent="-171450">
              <a:buFont typeface="Arial" panose="020B0604020202020204" pitchFamily="34" charset="0"/>
              <a:buChar char="•"/>
            </a:pPr>
            <a:r>
              <a:rPr lang="en-US" baseline="0" dirty="0" smtClean="0"/>
              <a:t>With this rise in visibility and attention to rural communities, the time is right for action that bolsters rural communities and ensures access to care</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endParaRPr lang="en-US" baseline="0" dirty="0" smtClean="0"/>
          </a:p>
          <a:p>
            <a:pPr marL="0" lvl="0" indent="0">
              <a:buFont typeface="Arial" panose="020B0604020202020204" pitchFamily="34" charset="0"/>
              <a:buNone/>
            </a:pPr>
            <a:r>
              <a:rPr lang="en-US" baseline="0" dirty="0" smtClean="0"/>
              <a:t>If needed, CMS rural health strategy objectives:</a:t>
            </a:r>
          </a:p>
          <a:p>
            <a:pPr marL="171450" lvl="0" indent="-171450">
              <a:buFont typeface="Arial" panose="020B0604020202020204" pitchFamily="34" charset="0"/>
              <a:buChar char="•"/>
            </a:pPr>
            <a:r>
              <a:rPr lang="en-US" baseline="0" dirty="0" smtClean="0"/>
              <a:t>Apply rural lens to CMS programs and policies</a:t>
            </a:r>
          </a:p>
          <a:p>
            <a:pPr marL="171450" lvl="0" indent="-171450">
              <a:buFont typeface="Arial" panose="020B0604020202020204" pitchFamily="34" charset="0"/>
              <a:buChar char="•"/>
            </a:pPr>
            <a:r>
              <a:rPr lang="en-US" baseline="0" dirty="0" smtClean="0"/>
              <a:t>Improve access to care through provider engagement</a:t>
            </a:r>
          </a:p>
          <a:p>
            <a:pPr marL="171450" lvl="0" indent="-171450">
              <a:buFont typeface="Arial" panose="020B0604020202020204" pitchFamily="34" charset="0"/>
              <a:buChar char="•"/>
            </a:pPr>
            <a:r>
              <a:rPr lang="en-US" baseline="0" dirty="0" smtClean="0"/>
              <a:t>Advance telehealth and telemedicine</a:t>
            </a:r>
          </a:p>
          <a:p>
            <a:pPr marL="171450" lvl="0" indent="-171450">
              <a:buFont typeface="Arial" panose="020B0604020202020204" pitchFamily="34" charset="0"/>
              <a:buChar char="•"/>
            </a:pPr>
            <a:r>
              <a:rPr lang="en-US" baseline="0" dirty="0" smtClean="0"/>
              <a:t>Empower patients in rural communities to make decisions about their health care</a:t>
            </a:r>
          </a:p>
          <a:p>
            <a:pPr marL="171450" lvl="0" indent="-171450">
              <a:buFont typeface="Arial" panose="020B0604020202020204" pitchFamily="34" charset="0"/>
              <a:buChar char="•"/>
            </a:pPr>
            <a:r>
              <a:rPr lang="en-US" baseline="0" dirty="0" smtClean="0"/>
              <a:t>Leverage partnerships to achieve the goals of the Strategy</a:t>
            </a:r>
          </a:p>
          <a:p>
            <a:pPr marL="171450" lvl="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4DC9A26-A1FD-439F-861C-549BE5AC1FB9}" type="slidenum">
              <a:rPr lang="en-US" smtClean="0"/>
              <a:t>49</a:t>
            </a:fld>
            <a:endParaRPr lang="en-US"/>
          </a:p>
        </p:txBody>
      </p:sp>
    </p:spTree>
    <p:extLst>
      <p:ext uri="{BB962C8B-B14F-4D97-AF65-F5344CB8AC3E}">
        <p14:creationId xmlns:p14="http://schemas.microsoft.com/office/powerpoint/2010/main" val="92426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do</a:t>
            </a:r>
            <a:r>
              <a:rPr lang="en-US" baseline="0" dirty="0" smtClean="0"/>
              <a:t> a high-level overview of the issues in the calendar year proposed rules and fiscal year final rules, knowing that you’ve heard updates from us on these already. However, I want to start with the Burden Reduction rule.</a:t>
            </a:r>
            <a:endParaRPr lang="en-US" dirty="0"/>
          </a:p>
        </p:txBody>
      </p:sp>
      <p:sp>
        <p:nvSpPr>
          <p:cNvPr id="4" name="Slide Number Placeholder 3"/>
          <p:cNvSpPr>
            <a:spLocks noGrp="1"/>
          </p:cNvSpPr>
          <p:nvPr>
            <p:ph type="sldNum" sz="quarter" idx="10"/>
          </p:nvPr>
        </p:nvSpPr>
        <p:spPr/>
        <p:txBody>
          <a:bodyPr/>
          <a:lstStyle/>
          <a:p>
            <a:fld id="{F8AA1F8C-B75F-487F-905B-953A4F95E424}" type="slidenum">
              <a:rPr lang="en-US" smtClean="0"/>
              <a:t>5</a:t>
            </a:fld>
            <a:endParaRPr lang="en-US"/>
          </a:p>
        </p:txBody>
      </p:sp>
    </p:spTree>
    <p:extLst>
      <p:ext uri="{BB962C8B-B14F-4D97-AF65-F5344CB8AC3E}">
        <p14:creationId xmlns:p14="http://schemas.microsoft.com/office/powerpoint/2010/main" val="31152814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of slide: Overview of key AHA</a:t>
            </a:r>
            <a:r>
              <a:rPr lang="en-US" baseline="0" dirty="0" smtClean="0"/>
              <a:t> advocacy areas and calls for action (legislative and regulatory); NEW investments and UPDATED policies are needed; acknowledgment that this is a marathon, not a sprint  in light of the complex, multifaceted environment for rural health care; we are continuing to work to tell the rural hospital story and we ask members to do the same </a:t>
            </a:r>
          </a:p>
          <a:p>
            <a:endParaRPr lang="en-US" baseline="0" dirty="0" smtClean="0"/>
          </a:p>
          <a:p>
            <a:pPr marL="171450" indent="-171450">
              <a:buFont typeface="Arial" panose="020B0604020202020204" pitchFamily="34" charset="0"/>
              <a:buChar char="•"/>
            </a:pPr>
            <a:r>
              <a:rPr lang="en-US" dirty="0" smtClean="0"/>
              <a:t>The AHA is working to motivate</a:t>
            </a:r>
            <a:r>
              <a:rPr lang="en-US" baseline="0" dirty="0" smtClean="0"/>
              <a:t> federal action on rural health and communities across a number of focus areas</a:t>
            </a:r>
          </a:p>
          <a:p>
            <a:pPr marL="171450" lvl="0" indent="-171450" hangingPunct="0">
              <a:buFont typeface="Arial" panose="020B0604020202020204" pitchFamily="34" charset="0"/>
              <a:buChar char="•"/>
            </a:pPr>
            <a:r>
              <a:rPr lang="en-US" baseline="0" dirty="0" smtClean="0"/>
              <a:t>These include…</a:t>
            </a:r>
          </a:p>
          <a:p>
            <a:pPr marL="628650" lvl="1" indent="-171450" hangingPunct="0">
              <a:buFont typeface="Arial" panose="020B0604020202020204" pitchFamily="34" charset="0"/>
              <a:buChar char="•"/>
            </a:pPr>
            <a:r>
              <a:rPr lang="en-US" sz="1200" dirty="0" smtClean="0"/>
              <a:t>Fair and adequate reimbursement </a:t>
            </a:r>
          </a:p>
          <a:p>
            <a:pPr marL="628650" lvl="1" indent="-171450" hangingPunct="0">
              <a:buFont typeface="Arial" panose="020B0604020202020204" pitchFamily="34" charset="0"/>
              <a:buChar char="•"/>
            </a:pPr>
            <a:r>
              <a:rPr lang="en-US" sz="1200" dirty="0" smtClean="0"/>
              <a:t>New models of care </a:t>
            </a:r>
          </a:p>
          <a:p>
            <a:pPr marL="628650" lvl="1" indent="-171450" hangingPunct="0">
              <a:buFont typeface="Arial" panose="020B0604020202020204" pitchFamily="34" charset="0"/>
              <a:buChar char="•"/>
            </a:pPr>
            <a:r>
              <a:rPr lang="en-US" sz="1200" dirty="0" smtClean="0"/>
              <a:t>Regulatory relief </a:t>
            </a:r>
          </a:p>
          <a:p>
            <a:pPr marL="628650" lvl="1" indent="-171450" hangingPunct="0">
              <a:buFont typeface="Arial" panose="020B0604020202020204" pitchFamily="34" charset="0"/>
              <a:buChar char="•"/>
            </a:pPr>
            <a:r>
              <a:rPr lang="en-US" sz="1200" dirty="0" smtClean="0"/>
              <a:t>Health information technology </a:t>
            </a:r>
          </a:p>
          <a:p>
            <a:pPr marL="628650" lvl="1" indent="-171450" hangingPunct="0">
              <a:buFont typeface="Arial" panose="020B0604020202020204" pitchFamily="34" charset="0"/>
              <a:buChar char="•"/>
            </a:pPr>
            <a:r>
              <a:rPr lang="en-US" sz="1200" dirty="0" smtClean="0"/>
              <a:t>Workforce </a:t>
            </a:r>
          </a:p>
          <a:p>
            <a:pPr marL="628650" lvl="1" indent="-171450" hangingPunct="0">
              <a:buFont typeface="Arial" panose="020B0604020202020204" pitchFamily="34" charset="0"/>
              <a:buChar char="•"/>
            </a:pPr>
            <a:r>
              <a:rPr lang="en-US" sz="1200" dirty="0" smtClean="0"/>
              <a:t>Prescription drug prices</a:t>
            </a:r>
          </a:p>
          <a:p>
            <a:pPr marL="0" lvl="0" indent="0" hangingPunct="0">
              <a:buFont typeface="Arial" panose="020B0604020202020204" pitchFamily="34" charset="0"/>
              <a:buNone/>
            </a:pPr>
            <a:r>
              <a:rPr lang="en-US" sz="1200" dirty="0" smtClean="0"/>
              <a:t>….which are described further in the advocacy agenda attachment</a:t>
            </a:r>
          </a:p>
          <a:p>
            <a:pPr marL="171450" lvl="0" indent="-171450" hangingPunct="0">
              <a:buFont typeface="Arial" panose="020B0604020202020204" pitchFamily="34" charset="0"/>
              <a:buChar char="•"/>
            </a:pPr>
            <a:r>
              <a:rPr lang="en-US" sz="1200" dirty="0" smtClean="0"/>
              <a:t>Overall, these areas requires NEW federal investments and UPDATED</a:t>
            </a:r>
            <a:r>
              <a:rPr lang="en-US" sz="1200" baseline="0" dirty="0" smtClean="0"/>
              <a:t> policies in order to support rural providers and the patients they serve</a:t>
            </a:r>
          </a:p>
          <a:p>
            <a:pPr marL="171450" lvl="0" indent="-171450" hangingPunct="0">
              <a:buFont typeface="Arial" panose="020B0604020202020204" pitchFamily="34" charset="0"/>
              <a:buChar char="•"/>
            </a:pPr>
            <a:r>
              <a:rPr lang="en-US" sz="1200" baseline="0" dirty="0" smtClean="0"/>
              <a:t>Because of the complex, multi-faceted environment for rural health care, policy activities – as well as our advocacy - will be a marathon and not sprint – as noted by Sen Wyden’s quote</a:t>
            </a:r>
          </a:p>
          <a:p>
            <a:pPr marL="171450" lvl="0" indent="-171450" hangingPunct="0">
              <a:buFont typeface="Arial" panose="020B0604020202020204" pitchFamily="34" charset="0"/>
              <a:buChar char="•"/>
            </a:pPr>
            <a:r>
              <a:rPr lang="en-US" sz="1200" baseline="0" dirty="0" smtClean="0"/>
              <a:t>Lastly, while we work to tell the rural hospital story, we ask our members to do so as well. This will help decision makers to have a real understanding of both the burdens and opportunities rural communities have, and to shape policies that are effective in protecting access to life saving health care in rural America</a:t>
            </a:r>
            <a:endParaRPr lang="en-US" sz="120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4DC9A26-A1FD-439F-861C-549BE5AC1FB9}" type="slidenum">
              <a:rPr lang="en-US" smtClean="0"/>
              <a:t>50</a:t>
            </a:fld>
            <a:endParaRPr lang="en-US"/>
          </a:p>
        </p:txBody>
      </p:sp>
    </p:spTree>
    <p:extLst>
      <p:ext uri="{BB962C8B-B14F-4D97-AF65-F5344CB8AC3E}">
        <p14:creationId xmlns:p14="http://schemas.microsoft.com/office/powerpoint/2010/main" val="39752867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NANCY TO COVER QUALITY</a:t>
            </a:r>
            <a:r>
              <a:rPr lang="en-US" baseline="0" dirty="0" smtClean="0"/>
              <a:t> TRENDWATCH AND LOOKING AHEAD</a:t>
            </a:r>
            <a:endParaRPr lang="en-US" dirty="0"/>
          </a:p>
        </p:txBody>
      </p:sp>
      <p:sp>
        <p:nvSpPr>
          <p:cNvPr id="4" name="Slide Number Placeholder 3"/>
          <p:cNvSpPr>
            <a:spLocks noGrp="1"/>
          </p:cNvSpPr>
          <p:nvPr>
            <p:ph type="sldNum" sz="quarter" idx="10"/>
          </p:nvPr>
        </p:nvSpPr>
        <p:spPr/>
        <p:txBody>
          <a:bodyPr/>
          <a:lstStyle/>
          <a:p>
            <a:fld id="{F8AA1F8C-B75F-487F-905B-953A4F95E424}" type="slidenum">
              <a:rPr lang="en-US" smtClean="0"/>
              <a:t>51</a:t>
            </a:fld>
            <a:endParaRPr lang="en-US"/>
          </a:p>
        </p:txBody>
      </p:sp>
    </p:spTree>
    <p:extLst>
      <p:ext uri="{BB962C8B-B14F-4D97-AF65-F5344CB8AC3E}">
        <p14:creationId xmlns:p14="http://schemas.microsoft.com/office/powerpoint/2010/main" val="25562398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NOW THAT YOU HAVE HEARD OUR FEDERAL UPDATE, AS YOU THINK ABOUT THESE</a:t>
            </a:r>
            <a:r>
              <a:rPr lang="en-US" baseline="0" dirty="0" smtClean="0"/>
              <a:t> TOPICS AND THE TOPICS YOU DISCUSS WITH YOUR COLLEAGES BACK HOME AND THE ISSUES RAISED BY MEMBER HOSPITALS,, WHAT ARE THE FIVE BIG TOPICS THAT WE SHOULD THINK ABOUT FOR 2019.</a:t>
            </a:r>
          </a:p>
          <a:p>
            <a:r>
              <a:rPr lang="en-US" baseline="0" dirty="0" smtClean="0"/>
              <a:t>JUST AS A RECAP, OUR FEDERAL UPDATE COVERED:</a:t>
            </a:r>
          </a:p>
          <a:p>
            <a:r>
              <a:rPr lang="en-US" baseline="0" dirty="0" smtClean="0"/>
              <a:t>Burden Reduction</a:t>
            </a:r>
          </a:p>
          <a:p>
            <a:r>
              <a:rPr lang="en-US" baseline="0" dirty="0" smtClean="0"/>
              <a:t>Fiscal Year final and Calendar Year proposed rules</a:t>
            </a:r>
          </a:p>
          <a:p>
            <a:r>
              <a:rPr lang="en-US" baseline="0" dirty="0" smtClean="0"/>
              <a:t>Health IT </a:t>
            </a:r>
          </a:p>
          <a:p>
            <a:r>
              <a:rPr lang="en-US" baseline="0" dirty="0" smtClean="0"/>
              <a:t>CAHPS</a:t>
            </a:r>
          </a:p>
          <a:p>
            <a:r>
              <a:rPr lang="en-US" baseline="0" dirty="0" smtClean="0"/>
              <a:t>Accrediting Organizations</a:t>
            </a:r>
          </a:p>
          <a:p>
            <a:r>
              <a:rPr lang="en-US" baseline="0" dirty="0" smtClean="0"/>
              <a:t>Behavioral Health</a:t>
            </a:r>
          </a:p>
          <a:p>
            <a:r>
              <a:rPr lang="en-US" baseline="0" dirty="0" smtClean="0"/>
              <a:t>Opioid Legislation</a:t>
            </a:r>
          </a:p>
          <a:p>
            <a:r>
              <a:rPr lang="en-US" baseline="0" dirty="0" smtClean="0"/>
              <a:t>Rural Hospital Issues / Concerns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AA1F8C-B75F-487F-905B-953A4F95E424}" type="slidenum">
              <a:rPr lang="en-US" smtClean="0"/>
              <a:t>52</a:t>
            </a:fld>
            <a:endParaRPr lang="en-US"/>
          </a:p>
        </p:txBody>
      </p:sp>
    </p:spTree>
    <p:extLst>
      <p:ext uri="{BB962C8B-B14F-4D97-AF65-F5344CB8AC3E}">
        <p14:creationId xmlns:p14="http://schemas.microsoft.com/office/powerpoint/2010/main" val="1717054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1385" y="4473893"/>
            <a:ext cx="6032613" cy="3660458"/>
          </a:xfrm>
        </p:spPr>
        <p:txBody>
          <a:bodyPr/>
          <a:lstStyle/>
          <a:p>
            <a:pPr marL="171450" indent="-171450">
              <a:buFont typeface="Arial" panose="020B0604020202020204" pitchFamily="34" charset="0"/>
              <a:buChar char="•"/>
            </a:pPr>
            <a:r>
              <a:rPr lang="en-US" b="0" dirty="0" smtClean="0"/>
              <a:t>TOSS TO NANCY FOR SLIDES 10-12, 13-18.  DISCUSSION</a:t>
            </a:r>
            <a:r>
              <a:rPr lang="en-US" b="0" baseline="0" dirty="0" smtClean="0"/>
              <a:t> to occur on this slide (10) 8:56 mark</a:t>
            </a:r>
            <a:endParaRPr lang="en-US" b="0" dirty="0" smtClean="0"/>
          </a:p>
          <a:p>
            <a:pPr marL="171450" indent="-171450">
              <a:buFont typeface="Arial" panose="020B0604020202020204" pitchFamily="34" charset="0"/>
              <a:buChar char="•"/>
            </a:pPr>
            <a:r>
              <a:rPr lang="en-US" b="0" dirty="0" smtClean="0"/>
              <a:t>On September 17, CMS released its Omnibus Burden Reduction Rule.  </a:t>
            </a:r>
            <a:endParaRPr lang="en-US" b="0" dirty="0"/>
          </a:p>
          <a:p>
            <a:pPr marL="171450" indent="-171450">
              <a:buFont typeface="Arial" panose="020B0604020202020204" pitchFamily="34" charset="0"/>
              <a:buChar char="•"/>
            </a:pPr>
            <a:r>
              <a:rPr lang="en-US" b="0" dirty="0" smtClean="0"/>
              <a:t>The proposed rule affects hospitals, critical access hospitals, psychiatric hospitals, ambulatory care clinics, ambulatory surgical centers, hospice providers and more.  </a:t>
            </a:r>
          </a:p>
          <a:p>
            <a:pPr marL="171450" indent="-171450">
              <a:buFont typeface="Arial" panose="020B0604020202020204" pitchFamily="34" charset="0"/>
              <a:buChar char="•"/>
            </a:pPr>
            <a:r>
              <a:rPr lang="en-US" b="0" dirty="0" smtClean="0"/>
              <a:t>CMS estimated the savings at $1/1 billion per year and asked AHA to join in a press event that both released the proposed rule and celebrated efforts to date to reduce burden.  Rick Pollack joined CMS administrator, Seems </a:t>
            </a:r>
            <a:r>
              <a:rPr lang="en-US" b="0" dirty="0" err="1" smtClean="0"/>
              <a:t>Verma</a:t>
            </a:r>
            <a:r>
              <a:rPr lang="en-US" b="0" dirty="0" smtClean="0"/>
              <a:t>, for the event.  (IN REGION 3, note that the event was at the Washington Hospital Center and the other person pictured is Dr. Greg </a:t>
            </a:r>
            <a:r>
              <a:rPr lang="en-US" b="0" dirty="0" err="1" smtClean="0"/>
              <a:t>Argyros</a:t>
            </a:r>
            <a:r>
              <a:rPr lang="en-US" b="0" dirty="0" smtClean="0"/>
              <a:t> (R-</a:t>
            </a:r>
            <a:r>
              <a:rPr lang="en-US" b="0" dirty="0" err="1" smtClean="0"/>
              <a:t>ger</a:t>
            </a:r>
            <a:r>
              <a:rPr lang="en-US" b="0" dirty="0" smtClean="0"/>
              <a:t> ROSS), President and CEO of WHC and formerly in charge of Walter Reed Medical Center.)  </a:t>
            </a:r>
          </a:p>
          <a:p>
            <a:pPr marL="171450" indent="-171450">
              <a:buFont typeface="Arial" panose="020B0604020202020204" pitchFamily="34" charset="0"/>
              <a:buChar char="•"/>
            </a:pPr>
            <a:r>
              <a:rPr lang="en-US" b="0" dirty="0" smtClean="0"/>
              <a:t>Key proposed provisions include:</a:t>
            </a:r>
          </a:p>
          <a:p>
            <a:pPr marL="628650" lvl="1" indent="-171450">
              <a:buFont typeface="Arial" panose="020B0604020202020204" pitchFamily="34" charset="0"/>
              <a:buChar char="•"/>
            </a:pPr>
            <a:r>
              <a:rPr lang="en-US" b="0" dirty="0" smtClean="0"/>
              <a:t>Changing the way CMS uses metrics to assess transplant centers and determine if they will be re-certified to continue transplantation.  (many had complained that the metrics of survival rates led the surgeons to not use some viable organs)</a:t>
            </a:r>
          </a:p>
          <a:p>
            <a:pPr marL="628650" lvl="1" indent="-171450">
              <a:buFont typeface="Arial" panose="020B0604020202020204" pitchFamily="34" charset="0"/>
              <a:buChar char="•"/>
            </a:pPr>
            <a:r>
              <a:rPr lang="en-US" b="0" dirty="0" smtClean="0"/>
              <a:t>Allowing multihospital systems to take a unified approach to quality assessment and infection control</a:t>
            </a:r>
          </a:p>
          <a:p>
            <a:pPr marL="628650" lvl="1" indent="-171450">
              <a:buFont typeface="Arial" panose="020B0604020202020204" pitchFamily="34" charset="0"/>
              <a:buChar char="•"/>
            </a:pPr>
            <a:r>
              <a:rPr lang="en-US" b="0" dirty="0" smtClean="0"/>
              <a:t>Providing greater flexibility in how hospitals conduct emergency preparedness training</a:t>
            </a:r>
          </a:p>
          <a:p>
            <a:pPr marL="628650" lvl="1" indent="-171450">
              <a:buFont typeface="Arial" panose="020B0604020202020204" pitchFamily="34" charset="0"/>
              <a:buChar char="•"/>
            </a:pPr>
            <a:r>
              <a:rPr lang="en-US" b="0" dirty="0" smtClean="0"/>
              <a:t>Allowing CAHS to review their policies and procedures once every two years instead of annually</a:t>
            </a:r>
          </a:p>
          <a:p>
            <a:pPr marL="628650" lvl="1" indent="-171450">
              <a:buFont typeface="Arial" panose="020B0604020202020204" pitchFamily="34" charset="0"/>
              <a:buChar char="•"/>
            </a:pPr>
            <a:r>
              <a:rPr lang="en-US" b="0" dirty="0" smtClean="0"/>
              <a:t>Allowing medical staffs to specify what types of pre-op/ pre-procedure assessments need to be done</a:t>
            </a:r>
          </a:p>
          <a:p>
            <a:pPr marL="628650" lvl="1" indent="-171450">
              <a:buFont typeface="Arial" panose="020B0604020202020204" pitchFamily="34" charset="0"/>
              <a:buChar char="•"/>
            </a:pPr>
            <a:r>
              <a:rPr lang="en-US" b="0" dirty="0" smtClean="0"/>
              <a:t>Eliminating the requirement that ASCs have agreements with hospitals to treat patients when something goes wrong; no longer requiring ASC surgeons to maintain privileges at a hospital.  </a:t>
            </a:r>
          </a:p>
          <a:p>
            <a:pPr marL="171450" indent="-171450">
              <a:buFont typeface="Arial" panose="020B0604020202020204" pitchFamily="34" charset="0"/>
              <a:buChar char="•"/>
            </a:pPr>
            <a:r>
              <a:rPr lang="en-US" b="0" dirty="0" smtClean="0"/>
              <a:t>AHA is soliciting clinical and other input and will be submitting comments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89608-085F-4D03-9F93-014EB1D64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659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on to the payment rules, much of the activity</a:t>
            </a:r>
            <a:r>
              <a:rPr lang="en-US" baseline="0" dirty="0" smtClean="0"/>
              <a:t> related to quality stemmed from CMS’s Meaningful Measures Initiative.</a:t>
            </a:r>
            <a:endParaRPr lang="en-US" dirty="0"/>
          </a:p>
        </p:txBody>
      </p:sp>
      <p:sp>
        <p:nvSpPr>
          <p:cNvPr id="4" name="Slide Number Placeholder 3"/>
          <p:cNvSpPr>
            <a:spLocks noGrp="1"/>
          </p:cNvSpPr>
          <p:nvPr>
            <p:ph type="sldNum" sz="quarter" idx="10"/>
          </p:nvPr>
        </p:nvSpPr>
        <p:spPr/>
        <p:txBody>
          <a:bodyPr/>
          <a:lstStyle/>
          <a:p>
            <a:fld id="{F8AA1F8C-B75F-487F-905B-953A4F95E424}" type="slidenum">
              <a:rPr lang="en-US" smtClean="0"/>
              <a:t>7</a:t>
            </a:fld>
            <a:endParaRPr lang="en-US"/>
          </a:p>
        </p:txBody>
      </p:sp>
    </p:spTree>
    <p:extLst>
      <p:ext uri="{BB962C8B-B14F-4D97-AF65-F5344CB8AC3E}">
        <p14:creationId xmlns:p14="http://schemas.microsoft.com/office/powerpoint/2010/main" val="4245533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522288"/>
            <a:ext cx="5486400" cy="3086100"/>
          </a:xfrm>
        </p:spPr>
      </p:sp>
      <p:sp>
        <p:nvSpPr>
          <p:cNvPr id="3" name="Notes Placeholder 2"/>
          <p:cNvSpPr>
            <a:spLocks noGrp="1"/>
          </p:cNvSpPr>
          <p:nvPr>
            <p:ph type="body" idx="1"/>
          </p:nvPr>
        </p:nvSpPr>
        <p:spPr>
          <a:xfrm>
            <a:off x="585795" y="3899807"/>
            <a:ext cx="5847097" cy="4634593"/>
          </a:xfrm>
        </p:spPr>
        <p:txBody>
          <a:bodyPr/>
          <a:lstStyle/>
          <a:p>
            <a:r>
              <a:rPr lang="en-US" dirty="0" smtClean="0"/>
              <a:t>We have made important progress on urging CMS</a:t>
            </a:r>
            <a:r>
              <a:rPr lang="en-US" baseline="0" dirty="0" smtClean="0"/>
              <a:t> to streamline and focus its quality measurement and value programs around “measures that matter.”</a:t>
            </a:r>
          </a:p>
          <a:p>
            <a:endParaRPr lang="en-US" baseline="0" dirty="0" smtClean="0"/>
          </a:p>
          <a:p>
            <a:r>
              <a:rPr lang="en-US" dirty="0" smtClean="0"/>
              <a:t>CMS</a:t>
            </a:r>
            <a:r>
              <a:rPr lang="en-US" baseline="0" dirty="0" smtClean="0"/>
              <a:t> calls its quality burden reduction framework “meaningful measures.” CMS’s measure priority topics align very closely with those the AHA developed with the input of councils and RPBs back in 2016. In fact, 16 out of 19 topics align with ours.</a:t>
            </a:r>
            <a:r>
              <a:rPr lang="en-US" dirty="0" smtClean="0"/>
              <a:t> And the remaining 3 </a:t>
            </a:r>
            <a:r>
              <a:rPr lang="en-US" baseline="0" dirty="0" smtClean="0"/>
              <a:t>(e.g., health equity, community engagement) reflect AHA cross-organizational priorities. CMS officials told us when Meaningful Measures launched that they made use of our analyses, and hoped we recognized our work in theirs.</a:t>
            </a:r>
          </a:p>
          <a:p>
            <a:endParaRPr lang="en-US" dirty="0"/>
          </a:p>
          <a:p>
            <a:r>
              <a:rPr lang="en-US" baseline="0" dirty="0" smtClean="0"/>
              <a:t>Obviously, streamlining</a:t>
            </a:r>
            <a:r>
              <a:rPr lang="en-US" dirty="0" smtClean="0"/>
              <a:t> measures is a multi-year effort. But CMS has made some significant progress, as demonstrated by its most recent finalized</a:t>
            </a:r>
            <a:r>
              <a:rPr lang="en-US" baseline="0" dirty="0" smtClean="0"/>
              <a:t> and proposed policies</a:t>
            </a:r>
            <a:r>
              <a:rPr lang="en-US" dirty="0" smtClean="0"/>
              <a:t> [READ BULLETS ON SLIDE]</a:t>
            </a:r>
            <a:endParaRPr lang="en-US" baseline="0" dirty="0" smtClean="0"/>
          </a:p>
          <a:p>
            <a:endParaRPr lang="en-US" baseline="0" dirty="0" smtClean="0"/>
          </a:p>
          <a:p>
            <a:r>
              <a:rPr lang="en-US" dirty="0" smtClean="0"/>
              <a:t>We also recognize that CMS programs are the biggest – but</a:t>
            </a:r>
            <a:r>
              <a:rPr lang="en-US" baseline="0" dirty="0" smtClean="0"/>
              <a:t> not only – </a:t>
            </a:r>
            <a:r>
              <a:rPr lang="en-US" dirty="0" smtClean="0"/>
              <a:t>driver of measurement burden. That is why we also have been working with the national hospital associations, AHIP and the Blues on a collaborative effort to align public and private measurement efforts. More to come on</a:t>
            </a:r>
            <a:r>
              <a:rPr lang="en-US" baseline="0" dirty="0" smtClean="0"/>
              <a:t> that in the coming months.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11093B5-BFDB-4AE4-8444-0D31814E4DA0}" type="slidenum">
              <a:rPr lang="en-US" smtClean="0"/>
              <a:t>8</a:t>
            </a:fld>
            <a:endParaRPr lang="en-US"/>
          </a:p>
        </p:txBody>
      </p:sp>
    </p:spTree>
    <p:extLst>
      <p:ext uri="{BB962C8B-B14F-4D97-AF65-F5344CB8AC3E}">
        <p14:creationId xmlns:p14="http://schemas.microsoft.com/office/powerpoint/2010/main" val="3961894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Across the board, CMS proposed a unified</a:t>
            </a:r>
            <a:r>
              <a:rPr lang="en-US" baseline="0" dirty="0" smtClean="0"/>
              <a:t> set of measure removal factors that the agency uses to consider whether a measure, on a case by case basis, should be retained in a quality reporting program. Each of the QRPs– IP, OP, post-acute, etc.– had its own fairly similar list of removal factors. CMS proposed to use the first seven factors you see there in each of the programs, and to add a new 8</a:t>
            </a:r>
            <a:r>
              <a:rPr lang="en-US" baseline="30000" dirty="0" smtClean="0"/>
              <a:t>th</a:t>
            </a:r>
            <a:r>
              <a:rPr lang="en-US" baseline="0" dirty="0" smtClean="0"/>
              <a:t> factor: the costs associated with a measure outweigh the benefit of its continued use in the program. When CMS says “Costs,” they mean both the costs to the provider associated with collecting and reporting the data as well as participating in various quality reporting and improvement activities and programs, but also the cost to the agency itself– costs to review and maintain measures and reporting interfaces.</a:t>
            </a:r>
          </a:p>
          <a:p>
            <a:endParaRPr lang="en-US" baseline="0" dirty="0" smtClean="0"/>
          </a:p>
          <a:p>
            <a:r>
              <a:rPr lang="en-US" baseline="0" dirty="0" smtClean="0"/>
              <a:t>One idea that occurred to use this year is that CMS might consider using a 9</a:t>
            </a:r>
            <a:r>
              <a:rPr lang="en-US" baseline="30000" dirty="0" smtClean="0"/>
              <a:t>th</a:t>
            </a:r>
            <a:r>
              <a:rPr lang="en-US" baseline="0" dirty="0" smtClean="0"/>
              <a:t> factor when identifying measures that might be removed: loss or lack of NQF endorsement. As you know, NQF conducts regular measure reviews to ensure that specifications are up-to-date in terms of clinical guidelines, validity and reliability, so if NQF removes its endorsement then that’s an indication that the measure doesn’t work for its purpose any more. Of course, just as with any of these other factors, if a measure loses endorsement it wouldn’t automatically be removed from the program– for example, if the measure still addresses an important aspect of care that is otherwise not measured or if removing the measure would result in declines in quality of care.</a:t>
            </a:r>
          </a:p>
          <a:p>
            <a:endParaRPr lang="en-US" baseline="0" dirty="0" smtClean="0"/>
          </a:p>
          <a:p>
            <a:r>
              <a:rPr lang="en-US" baseline="0" dirty="0" smtClean="0"/>
              <a:t>CMS applies these measure removal factors to the various QRPs, and proposed the removal of several. Starting with the OQR:</a:t>
            </a:r>
            <a:endParaRPr lang="en-US" dirty="0"/>
          </a:p>
        </p:txBody>
      </p:sp>
      <p:sp>
        <p:nvSpPr>
          <p:cNvPr id="4" name="Slide Number Placeholder 3"/>
          <p:cNvSpPr>
            <a:spLocks noGrp="1"/>
          </p:cNvSpPr>
          <p:nvPr>
            <p:ph type="sldNum" sz="quarter" idx="10"/>
          </p:nvPr>
        </p:nvSpPr>
        <p:spPr/>
        <p:txBody>
          <a:bodyPr/>
          <a:lstStyle/>
          <a:p>
            <a:fld id="{F8AA1F8C-B75F-487F-905B-953A4F95E424}" type="slidenum">
              <a:rPr lang="en-US" smtClean="0"/>
              <a:t>9</a:t>
            </a:fld>
            <a:endParaRPr lang="en-US"/>
          </a:p>
        </p:txBody>
      </p:sp>
    </p:spTree>
    <p:extLst>
      <p:ext uri="{BB962C8B-B14F-4D97-AF65-F5344CB8AC3E}">
        <p14:creationId xmlns:p14="http://schemas.microsoft.com/office/powerpoint/2010/main" val="562990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892075E-DE55-0144-960E-8774E8BE105F}"/>
              </a:ext>
            </a:extLst>
          </p:cNvPr>
          <p:cNvSpPr>
            <a:spLocks noGrp="1"/>
          </p:cNvSpPr>
          <p:nvPr>
            <p:ph type="subTitle" idx="1"/>
          </p:nvPr>
        </p:nvSpPr>
        <p:spPr>
          <a:xfrm>
            <a:off x="685800" y="4443676"/>
            <a:ext cx="10515600" cy="1655762"/>
          </a:xfrm>
        </p:spPr>
        <p:txBody>
          <a:bodyPr>
            <a:normAutofit/>
          </a:bodyPr>
          <a:lstStyle>
            <a:lvl1pPr marL="0" indent="0" algn="l">
              <a:buNone/>
              <a:defRPr sz="25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941513B7-F857-4141-B17F-7BDC02ADC46C}"/>
              </a:ext>
            </a:extLst>
          </p:cNvPr>
          <p:cNvPicPr>
            <a:picLocks noChangeAspect="1"/>
          </p:cNvPicPr>
          <p:nvPr userDrawn="1"/>
        </p:nvPicPr>
        <p:blipFill>
          <a:blip r:embed="rId2"/>
          <a:stretch>
            <a:fillRect/>
          </a:stretch>
        </p:blipFill>
        <p:spPr>
          <a:xfrm>
            <a:off x="-3050" y="-2287"/>
            <a:ext cx="12195050" cy="3014993"/>
          </a:xfrm>
          <a:prstGeom prst="rect">
            <a:avLst/>
          </a:prstGeom>
          <a:ln>
            <a:noFill/>
          </a:ln>
        </p:spPr>
      </p:pic>
      <p:pic>
        <p:nvPicPr>
          <p:cNvPr id="8" name="Picture 7">
            <a:extLst>
              <a:ext uri="{FF2B5EF4-FFF2-40B4-BE49-F238E27FC236}">
                <a16:creationId xmlns:a16="http://schemas.microsoft.com/office/drawing/2014/main" id="{B8950322-E940-A345-96EE-196CD45FC00B}"/>
              </a:ext>
            </a:extLst>
          </p:cNvPr>
          <p:cNvPicPr>
            <a:picLocks noChangeAspect="1"/>
          </p:cNvPicPr>
          <p:nvPr userDrawn="1"/>
        </p:nvPicPr>
        <p:blipFill>
          <a:blip r:embed="rId3"/>
          <a:stretch>
            <a:fillRect/>
          </a:stretch>
        </p:blipFill>
        <p:spPr>
          <a:xfrm>
            <a:off x="685800" y="709512"/>
            <a:ext cx="3693695" cy="1379639"/>
          </a:xfrm>
          <a:prstGeom prst="rect">
            <a:avLst/>
          </a:prstGeom>
        </p:spPr>
      </p:pic>
      <p:sp>
        <p:nvSpPr>
          <p:cNvPr id="9" name="Title 8">
            <a:extLst>
              <a:ext uri="{FF2B5EF4-FFF2-40B4-BE49-F238E27FC236}">
                <a16:creationId xmlns:a16="http://schemas.microsoft.com/office/drawing/2014/main" id="{FE90C26B-6D02-A14F-AF20-F4BD54E23C31}"/>
              </a:ext>
            </a:extLst>
          </p:cNvPr>
          <p:cNvSpPr>
            <a:spLocks noGrp="1"/>
          </p:cNvSpPr>
          <p:nvPr>
            <p:ph type="title"/>
          </p:nvPr>
        </p:nvSpPr>
        <p:spPr>
          <a:xfrm>
            <a:off x="685800" y="3724505"/>
            <a:ext cx="10515600" cy="703279"/>
          </a:xfrm>
        </p:spPr>
        <p:txBody>
          <a:bodyPr>
            <a:normAutofit/>
          </a:bodyPr>
          <a:lstStyle>
            <a:lvl1pPr>
              <a:defRPr sz="40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5414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4A3EE-D179-3B43-8FB2-E99C49D64062}"/>
              </a:ext>
            </a:extLst>
          </p:cNvPr>
          <p:cNvSpPr>
            <a:spLocks noGrp="1"/>
          </p:cNvSpPr>
          <p:nvPr>
            <p:ph type="title"/>
          </p:nvPr>
        </p:nvSpPr>
        <p:spPr>
          <a:xfrm>
            <a:off x="395438" y="288123"/>
            <a:ext cx="10515600" cy="597401"/>
          </a:xfrm>
        </p:spPr>
        <p:txBody>
          <a:bodyPr>
            <a:normAutofit/>
          </a:bodyPr>
          <a:lstStyle>
            <a:lvl1pPr>
              <a:defRPr sz="3400" b="1">
                <a:solidFill>
                  <a:srgbClr val="0030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05C2A91-924E-2A4C-A900-5B5A81679153}"/>
              </a:ext>
            </a:extLst>
          </p:cNvPr>
          <p:cNvSpPr>
            <a:spLocks noGrp="1"/>
          </p:cNvSpPr>
          <p:nvPr>
            <p:ph idx="1"/>
          </p:nvPr>
        </p:nvSpPr>
        <p:spPr>
          <a:xfrm>
            <a:off x="395438" y="1086480"/>
            <a:ext cx="10515600" cy="4351338"/>
          </a:xfrm>
        </p:spPr>
        <p:txBody>
          <a:bodyPr/>
          <a:lstStyle>
            <a:lvl1pPr marL="228600" indent="-228600">
              <a:buClr>
                <a:srgbClr val="9D2235"/>
              </a:buClr>
              <a:buFont typeface="Wingdings" pitchFamily="2" charset="2"/>
              <a:buChar char="§"/>
              <a:defRPr>
                <a:solidFill>
                  <a:schemeClr val="tx1">
                    <a:lumMod val="65000"/>
                    <a:lumOff val="35000"/>
                  </a:schemeClr>
                </a:solidFill>
                <a:latin typeface="Arial" panose="020B0604020202020204" pitchFamily="34" charset="0"/>
                <a:cs typeface="Arial" panose="020B0604020202020204" pitchFamily="34" charset="0"/>
              </a:defRPr>
            </a:lvl1pPr>
            <a:lvl2pPr marL="685800" indent="-228600">
              <a:buClr>
                <a:srgbClr val="9D2235"/>
              </a:buClr>
              <a:buFont typeface="Wingdings" pitchFamily="2" charset="2"/>
              <a:buChar char="§"/>
              <a:defRPr>
                <a:solidFill>
                  <a:schemeClr val="tx1">
                    <a:lumMod val="65000"/>
                    <a:lumOff val="35000"/>
                  </a:schemeClr>
                </a:solidFill>
                <a:latin typeface="Arial" panose="020B0604020202020204" pitchFamily="34" charset="0"/>
                <a:cs typeface="Arial" panose="020B0604020202020204" pitchFamily="34" charset="0"/>
              </a:defRPr>
            </a:lvl2pPr>
            <a:lvl3pPr marL="1143000" indent="-228600">
              <a:buClr>
                <a:srgbClr val="9D2235"/>
              </a:buClr>
              <a:buFont typeface="Wingdings" pitchFamily="2" charset="2"/>
              <a:buChar char="§"/>
              <a:defRPr>
                <a:solidFill>
                  <a:schemeClr val="tx1">
                    <a:lumMod val="65000"/>
                    <a:lumOff val="35000"/>
                  </a:schemeClr>
                </a:solidFill>
                <a:latin typeface="Arial" panose="020B0604020202020204" pitchFamily="34" charset="0"/>
                <a:cs typeface="Arial" panose="020B0604020202020204" pitchFamily="34" charset="0"/>
              </a:defRPr>
            </a:lvl3pPr>
            <a:lvl4pPr marL="1600200" indent="-228600">
              <a:buClr>
                <a:srgbClr val="9D2235"/>
              </a:buClr>
              <a:buFont typeface="Wingdings" pitchFamily="2" charset="2"/>
              <a:buChar char="§"/>
              <a:defRPr>
                <a:solidFill>
                  <a:schemeClr val="tx1">
                    <a:lumMod val="65000"/>
                    <a:lumOff val="35000"/>
                  </a:schemeClr>
                </a:solidFill>
                <a:latin typeface="Arial" panose="020B0604020202020204" pitchFamily="34" charset="0"/>
                <a:cs typeface="Arial" panose="020B0604020202020204" pitchFamily="34" charset="0"/>
              </a:defRPr>
            </a:lvl4pPr>
            <a:lvl5pPr marL="2057400" indent="-228600">
              <a:buClr>
                <a:srgbClr val="9D2235"/>
              </a:buClr>
              <a:buFont typeface="Wingdings" pitchFamily="2" charset="2"/>
              <a:buChar cha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B3ECE03D-5CA3-D54C-A306-D0E1524E264B}"/>
              </a:ext>
            </a:extLst>
          </p:cNvPr>
          <p:cNvPicPr>
            <a:picLocks noChangeAspect="1"/>
          </p:cNvPicPr>
          <p:nvPr userDrawn="1"/>
        </p:nvPicPr>
        <p:blipFill>
          <a:blip r:embed="rId2"/>
          <a:stretch>
            <a:fillRect/>
          </a:stretch>
        </p:blipFill>
        <p:spPr>
          <a:xfrm>
            <a:off x="10116339" y="5638774"/>
            <a:ext cx="1809364" cy="673126"/>
          </a:xfrm>
          <a:prstGeom prst="rect">
            <a:avLst/>
          </a:prstGeom>
        </p:spPr>
      </p:pic>
    </p:spTree>
    <p:extLst>
      <p:ext uri="{BB962C8B-B14F-4D97-AF65-F5344CB8AC3E}">
        <p14:creationId xmlns:p14="http://schemas.microsoft.com/office/powerpoint/2010/main" val="110965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F39735-D46A-334B-BD07-8B6C97DD589E}"/>
              </a:ext>
            </a:extLst>
          </p:cNvPr>
          <p:cNvSpPr>
            <a:spLocks noGrp="1"/>
          </p:cNvSpPr>
          <p:nvPr>
            <p:ph sz="half" idx="1"/>
          </p:nvPr>
        </p:nvSpPr>
        <p:spPr>
          <a:xfrm>
            <a:off x="0" y="0"/>
            <a:ext cx="5192027" cy="6564429"/>
          </a:xfrm>
        </p:spPr>
        <p:txBody>
          <a:bodyPr/>
          <a:lstStyle>
            <a:lvl1pPr marL="0" indent="0">
              <a:buNone/>
              <a:defRPr/>
            </a:lvl1pPr>
          </a:lstStyle>
          <a:p>
            <a:pPr lvl="0"/>
            <a:endParaRPr lang="en-US" dirty="0"/>
          </a:p>
        </p:txBody>
      </p:sp>
      <p:pic>
        <p:nvPicPr>
          <p:cNvPr id="8" name="Picture 7">
            <a:extLst>
              <a:ext uri="{FF2B5EF4-FFF2-40B4-BE49-F238E27FC236}">
                <a16:creationId xmlns:a16="http://schemas.microsoft.com/office/drawing/2014/main" id="{53454894-0122-F149-9481-D6E0412A7AAC}"/>
              </a:ext>
            </a:extLst>
          </p:cNvPr>
          <p:cNvPicPr>
            <a:picLocks noChangeAspect="1"/>
          </p:cNvPicPr>
          <p:nvPr userDrawn="1"/>
        </p:nvPicPr>
        <p:blipFill>
          <a:blip r:embed="rId2"/>
          <a:stretch>
            <a:fillRect/>
          </a:stretch>
        </p:blipFill>
        <p:spPr>
          <a:xfrm>
            <a:off x="10116339" y="5638774"/>
            <a:ext cx="1809364" cy="673126"/>
          </a:xfrm>
          <a:prstGeom prst="rect">
            <a:avLst/>
          </a:prstGeom>
        </p:spPr>
      </p:pic>
      <p:sp>
        <p:nvSpPr>
          <p:cNvPr id="10" name="Title 1">
            <a:extLst>
              <a:ext uri="{FF2B5EF4-FFF2-40B4-BE49-F238E27FC236}">
                <a16:creationId xmlns:a16="http://schemas.microsoft.com/office/drawing/2014/main" id="{198CAC95-3142-AB41-820C-B52352FF205D}"/>
              </a:ext>
            </a:extLst>
          </p:cNvPr>
          <p:cNvSpPr>
            <a:spLocks noGrp="1"/>
          </p:cNvSpPr>
          <p:nvPr>
            <p:ph type="title"/>
          </p:nvPr>
        </p:nvSpPr>
        <p:spPr>
          <a:xfrm>
            <a:off x="5506453" y="288123"/>
            <a:ext cx="6419250" cy="597401"/>
          </a:xfrm>
        </p:spPr>
        <p:txBody>
          <a:bodyPr>
            <a:normAutofit/>
          </a:bodyPr>
          <a:lstStyle>
            <a:lvl1pPr>
              <a:defRPr sz="3400" b="1">
                <a:solidFill>
                  <a:srgbClr val="0030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F26C3A20-4F51-344F-BCC4-5F21202C76A4}"/>
              </a:ext>
            </a:extLst>
          </p:cNvPr>
          <p:cNvSpPr>
            <a:spLocks noGrp="1"/>
          </p:cNvSpPr>
          <p:nvPr>
            <p:ph idx="10"/>
          </p:nvPr>
        </p:nvSpPr>
        <p:spPr>
          <a:xfrm>
            <a:off x="5506453" y="1086480"/>
            <a:ext cx="6419250" cy="4351338"/>
          </a:xfrm>
        </p:spPr>
        <p:txBody>
          <a:bodyPr/>
          <a:lstStyle>
            <a:lvl1pPr marL="228600" indent="-228600">
              <a:buClr>
                <a:srgbClr val="9D2235"/>
              </a:buClr>
              <a:buFont typeface="Wingdings" pitchFamily="2" charset="2"/>
              <a:buChar char="§"/>
              <a:defRPr>
                <a:solidFill>
                  <a:schemeClr val="tx1">
                    <a:lumMod val="65000"/>
                    <a:lumOff val="35000"/>
                  </a:schemeClr>
                </a:solidFill>
                <a:latin typeface="Arial" panose="020B0604020202020204" pitchFamily="34" charset="0"/>
                <a:cs typeface="Arial" panose="020B0604020202020204" pitchFamily="34" charset="0"/>
              </a:defRPr>
            </a:lvl1pPr>
            <a:lvl2pPr marL="685800" indent="-228600">
              <a:buClr>
                <a:srgbClr val="9D2235"/>
              </a:buClr>
              <a:buFont typeface="Wingdings" pitchFamily="2" charset="2"/>
              <a:buChar char="§"/>
              <a:defRPr>
                <a:solidFill>
                  <a:schemeClr val="tx1">
                    <a:lumMod val="65000"/>
                    <a:lumOff val="35000"/>
                  </a:schemeClr>
                </a:solidFill>
                <a:latin typeface="Arial" panose="020B0604020202020204" pitchFamily="34" charset="0"/>
                <a:cs typeface="Arial" panose="020B0604020202020204" pitchFamily="34" charset="0"/>
              </a:defRPr>
            </a:lvl2pPr>
            <a:lvl3pPr marL="1143000" indent="-228600">
              <a:buClr>
                <a:srgbClr val="9D2235"/>
              </a:buClr>
              <a:buFont typeface="Wingdings" pitchFamily="2" charset="2"/>
              <a:buChar char="§"/>
              <a:defRPr>
                <a:solidFill>
                  <a:schemeClr val="tx1">
                    <a:lumMod val="65000"/>
                    <a:lumOff val="35000"/>
                  </a:schemeClr>
                </a:solidFill>
                <a:latin typeface="Arial" panose="020B0604020202020204" pitchFamily="34" charset="0"/>
                <a:cs typeface="Arial" panose="020B0604020202020204" pitchFamily="34" charset="0"/>
              </a:defRPr>
            </a:lvl3pPr>
            <a:lvl4pPr marL="1600200" indent="-228600">
              <a:buClr>
                <a:srgbClr val="9D2235"/>
              </a:buClr>
              <a:buFont typeface="Wingdings" pitchFamily="2" charset="2"/>
              <a:buChar char="§"/>
              <a:defRPr>
                <a:solidFill>
                  <a:schemeClr val="tx1">
                    <a:lumMod val="65000"/>
                    <a:lumOff val="35000"/>
                  </a:schemeClr>
                </a:solidFill>
                <a:latin typeface="Arial" panose="020B0604020202020204" pitchFamily="34" charset="0"/>
                <a:cs typeface="Arial" panose="020B0604020202020204" pitchFamily="34" charset="0"/>
              </a:defRPr>
            </a:lvl4pPr>
            <a:lvl5pPr marL="2057400" indent="-228600">
              <a:buClr>
                <a:srgbClr val="9D2235"/>
              </a:buClr>
              <a:buFont typeface="Wingdings" pitchFamily="2" charset="2"/>
              <a:buChar cha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618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0F9DDF-3B17-1940-A640-E8330139FE94}"/>
              </a:ext>
            </a:extLst>
          </p:cNvPr>
          <p:cNvPicPr>
            <a:picLocks noChangeAspect="1"/>
          </p:cNvPicPr>
          <p:nvPr userDrawn="1"/>
        </p:nvPicPr>
        <p:blipFill>
          <a:blip r:embed="rId2"/>
          <a:stretch>
            <a:fillRect/>
          </a:stretch>
        </p:blipFill>
        <p:spPr>
          <a:xfrm>
            <a:off x="10116339" y="5638774"/>
            <a:ext cx="1809364" cy="673126"/>
          </a:xfrm>
          <a:prstGeom prst="rect">
            <a:avLst/>
          </a:prstGeom>
        </p:spPr>
      </p:pic>
      <p:sp>
        <p:nvSpPr>
          <p:cNvPr id="6" name="Content Placeholder 2">
            <a:extLst>
              <a:ext uri="{FF2B5EF4-FFF2-40B4-BE49-F238E27FC236}">
                <a16:creationId xmlns:a16="http://schemas.microsoft.com/office/drawing/2014/main" id="{84E4FF6A-0BDD-4C40-9270-B5D08F604D03}"/>
              </a:ext>
            </a:extLst>
          </p:cNvPr>
          <p:cNvSpPr>
            <a:spLocks noGrp="1"/>
          </p:cNvSpPr>
          <p:nvPr>
            <p:ph sz="half" idx="1"/>
          </p:nvPr>
        </p:nvSpPr>
        <p:spPr>
          <a:xfrm>
            <a:off x="0" y="0"/>
            <a:ext cx="12192000" cy="6564429"/>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97522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0F9DDF-3B17-1940-A640-E8330139FE94}"/>
              </a:ext>
            </a:extLst>
          </p:cNvPr>
          <p:cNvPicPr>
            <a:picLocks noChangeAspect="1"/>
          </p:cNvPicPr>
          <p:nvPr userDrawn="1"/>
        </p:nvPicPr>
        <p:blipFill>
          <a:blip r:embed="rId2"/>
          <a:stretch>
            <a:fillRect/>
          </a:stretch>
        </p:blipFill>
        <p:spPr>
          <a:xfrm>
            <a:off x="10116339" y="5638774"/>
            <a:ext cx="1809364" cy="673126"/>
          </a:xfrm>
          <a:prstGeom prst="rect">
            <a:avLst/>
          </a:prstGeom>
        </p:spPr>
      </p:pic>
      <p:sp>
        <p:nvSpPr>
          <p:cNvPr id="6" name="Content Placeholder 2">
            <a:extLst>
              <a:ext uri="{FF2B5EF4-FFF2-40B4-BE49-F238E27FC236}">
                <a16:creationId xmlns:a16="http://schemas.microsoft.com/office/drawing/2014/main" id="{84E4FF6A-0BDD-4C40-9270-B5D08F604D03}"/>
              </a:ext>
            </a:extLst>
          </p:cNvPr>
          <p:cNvSpPr>
            <a:spLocks noGrp="1"/>
          </p:cNvSpPr>
          <p:nvPr>
            <p:ph sz="half" idx="1"/>
          </p:nvPr>
        </p:nvSpPr>
        <p:spPr>
          <a:xfrm>
            <a:off x="731520" y="385012"/>
            <a:ext cx="5111015" cy="5101390"/>
          </a:xfrm>
          <a:ln>
            <a:solidFill>
              <a:schemeClr val="tx1">
                <a:lumMod val="50000"/>
                <a:lumOff val="50000"/>
              </a:schemeClr>
            </a:solidFill>
          </a:ln>
        </p:spPr>
        <p:txBody>
          <a:bodyPr/>
          <a:lstStyle>
            <a:lvl1pPr marL="0" indent="0">
              <a:buNone/>
              <a:defRPr/>
            </a:lvl1pPr>
          </a:lstStyle>
          <a:p>
            <a:pPr lvl="0"/>
            <a:endParaRPr lang="en-US" dirty="0"/>
          </a:p>
        </p:txBody>
      </p:sp>
      <p:sp>
        <p:nvSpPr>
          <p:cNvPr id="4" name="Content Placeholder 2">
            <a:extLst>
              <a:ext uri="{FF2B5EF4-FFF2-40B4-BE49-F238E27FC236}">
                <a16:creationId xmlns:a16="http://schemas.microsoft.com/office/drawing/2014/main" id="{84A3AA8A-1AF5-6B47-B121-FD8243E53D2D}"/>
              </a:ext>
            </a:extLst>
          </p:cNvPr>
          <p:cNvSpPr>
            <a:spLocks noGrp="1"/>
          </p:cNvSpPr>
          <p:nvPr>
            <p:ph sz="half" idx="10"/>
          </p:nvPr>
        </p:nvSpPr>
        <p:spPr>
          <a:xfrm>
            <a:off x="6304642" y="385011"/>
            <a:ext cx="5111015" cy="5101390"/>
          </a:xfrm>
          <a:ln>
            <a:solidFill>
              <a:schemeClr val="tx1">
                <a:lumMod val="50000"/>
                <a:lumOff val="50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40678861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3B55D-9E35-E344-A03E-816C2734E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7CE61D-9217-4946-907E-FCA90B8ED4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1D130-FB71-A74C-9B64-65CF3F8B2B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3E8B3-3082-1644-A651-3A44346DE2CB}" type="datetimeFigureOut">
              <a:rPr lang="en-US" smtClean="0"/>
              <a:t>10/25/2018</a:t>
            </a:fld>
            <a:endParaRPr lang="en-US"/>
          </a:p>
        </p:txBody>
      </p:sp>
      <p:sp>
        <p:nvSpPr>
          <p:cNvPr id="5" name="Footer Placeholder 4">
            <a:extLst>
              <a:ext uri="{FF2B5EF4-FFF2-40B4-BE49-F238E27FC236}">
                <a16:creationId xmlns:a16="http://schemas.microsoft.com/office/drawing/2014/main" id="{16F38FD6-D98A-804C-8F75-63352A25DF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7F3340-F6E4-D94E-A64A-79B029CA54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A421C-C3E7-1448-ADBF-649574C87298}" type="slidenum">
              <a:rPr lang="en-US" smtClean="0"/>
              <a:t>‹#›</a:t>
            </a:fld>
            <a:endParaRPr lang="en-US"/>
          </a:p>
        </p:txBody>
      </p:sp>
      <p:sp>
        <p:nvSpPr>
          <p:cNvPr id="7" name="Rectangle 6">
            <a:extLst>
              <a:ext uri="{FF2B5EF4-FFF2-40B4-BE49-F238E27FC236}">
                <a16:creationId xmlns:a16="http://schemas.microsoft.com/office/drawing/2014/main" id="{5FA16635-74A9-184C-9F65-CA9B97F47C30}"/>
              </a:ext>
            </a:extLst>
          </p:cNvPr>
          <p:cNvSpPr/>
          <p:nvPr userDrawn="1"/>
        </p:nvSpPr>
        <p:spPr>
          <a:xfrm>
            <a:off x="0" y="6566715"/>
            <a:ext cx="12191999" cy="291285"/>
          </a:xfrm>
          <a:prstGeom prst="rect">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105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10F9-48B6-044E-A736-DF738D45AABE}"/>
              </a:ext>
            </a:extLst>
          </p:cNvPr>
          <p:cNvSpPr>
            <a:spLocks noGrp="1"/>
          </p:cNvSpPr>
          <p:nvPr>
            <p:ph type="ctrTitle"/>
          </p:nvPr>
        </p:nvSpPr>
        <p:spPr>
          <a:xfrm>
            <a:off x="685800" y="2961778"/>
            <a:ext cx="9144000" cy="2387600"/>
          </a:xfrm>
        </p:spPr>
        <p:txBody>
          <a:bodyPr/>
          <a:lstStyle/>
          <a:p>
            <a:r>
              <a:rPr lang="en-US" dirty="0" smtClean="0"/>
              <a:t>Federal Regulatory Update</a:t>
            </a:r>
            <a:endParaRPr lang="en-US" dirty="0"/>
          </a:p>
        </p:txBody>
      </p:sp>
      <p:sp>
        <p:nvSpPr>
          <p:cNvPr id="3" name="Subtitle 2">
            <a:extLst>
              <a:ext uri="{FF2B5EF4-FFF2-40B4-BE49-F238E27FC236}">
                <a16:creationId xmlns:a16="http://schemas.microsoft.com/office/drawing/2014/main" id="{9016DBA4-7B25-9F45-BE6C-65D7F87C04CA}"/>
              </a:ext>
            </a:extLst>
          </p:cNvPr>
          <p:cNvSpPr>
            <a:spLocks noGrp="1"/>
          </p:cNvSpPr>
          <p:nvPr>
            <p:ph type="subTitle" idx="1"/>
          </p:nvPr>
        </p:nvSpPr>
        <p:spPr>
          <a:xfrm>
            <a:off x="685800" y="4540953"/>
            <a:ext cx="10515600" cy="1655762"/>
          </a:xfrm>
        </p:spPr>
        <p:txBody>
          <a:bodyPr/>
          <a:lstStyle/>
          <a:p>
            <a:r>
              <a:rPr lang="en-US" dirty="0" smtClean="0"/>
              <a:t>October 2018</a:t>
            </a:r>
          </a:p>
          <a:p>
            <a:r>
              <a:rPr lang="en-US" dirty="0" smtClean="0"/>
              <a:t>Nancy Foster, Vice President, Quality Policy</a:t>
            </a:r>
          </a:p>
          <a:p>
            <a:r>
              <a:rPr lang="en-US" dirty="0" smtClean="0"/>
              <a:t>Diane Jones, Director, Policy</a:t>
            </a:r>
            <a:endParaRPr lang="en-US" dirty="0"/>
          </a:p>
        </p:txBody>
      </p:sp>
    </p:spTree>
    <p:extLst>
      <p:ext uri="{BB962C8B-B14F-4D97-AF65-F5344CB8AC3E}">
        <p14:creationId xmlns:p14="http://schemas.microsoft.com/office/powerpoint/2010/main" val="277625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OQR: Measures Proposed for Removal</a:t>
            </a:r>
            <a:endParaRPr lang="en-US" dirty="0"/>
          </a:p>
        </p:txBody>
      </p:sp>
      <p:sp>
        <p:nvSpPr>
          <p:cNvPr id="5" name="Rectangle 4"/>
          <p:cNvSpPr/>
          <p:nvPr/>
        </p:nvSpPr>
        <p:spPr>
          <a:xfrm>
            <a:off x="10189029" y="5500914"/>
            <a:ext cx="1901371"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4155566"/>
              </p:ext>
            </p:extLst>
          </p:nvPr>
        </p:nvGraphicFramePr>
        <p:xfrm>
          <a:off x="395287" y="911831"/>
          <a:ext cx="11390313" cy="5120640"/>
        </p:xfrm>
        <a:graphic>
          <a:graphicData uri="http://schemas.openxmlformats.org/drawingml/2006/table">
            <a:tbl>
              <a:tblPr firstRow="1" bandRow="1">
                <a:tableStyleId>{5C22544A-7EE6-4342-B048-85BDC9FD1C3A}</a:tableStyleId>
              </a:tblPr>
              <a:tblGrid>
                <a:gridCol w="1912484">
                  <a:extLst>
                    <a:ext uri="{9D8B030D-6E8A-4147-A177-3AD203B41FA5}">
                      <a16:colId xmlns:a16="http://schemas.microsoft.com/office/drawing/2014/main" val="3897236123"/>
                    </a:ext>
                  </a:extLst>
                </a:gridCol>
                <a:gridCol w="5681058">
                  <a:extLst>
                    <a:ext uri="{9D8B030D-6E8A-4147-A177-3AD203B41FA5}">
                      <a16:colId xmlns:a16="http://schemas.microsoft.com/office/drawing/2014/main" val="26894951"/>
                    </a:ext>
                  </a:extLst>
                </a:gridCol>
                <a:gridCol w="3796771">
                  <a:extLst>
                    <a:ext uri="{9D8B030D-6E8A-4147-A177-3AD203B41FA5}">
                      <a16:colId xmlns:a16="http://schemas.microsoft.com/office/drawing/2014/main" val="2442385701"/>
                    </a:ext>
                  </a:extLst>
                </a:gridCol>
              </a:tblGrid>
              <a:tr h="370840">
                <a:tc>
                  <a:txBody>
                    <a:bodyPr/>
                    <a:lstStyle/>
                    <a:p>
                      <a:r>
                        <a:rPr lang="en-US" sz="2000" dirty="0" smtClean="0"/>
                        <a:t>Measure Number</a:t>
                      </a:r>
                      <a:endParaRPr lang="en-US" sz="2000" dirty="0"/>
                    </a:p>
                  </a:txBody>
                  <a:tcPr/>
                </a:tc>
                <a:tc>
                  <a:txBody>
                    <a:bodyPr/>
                    <a:lstStyle/>
                    <a:p>
                      <a:r>
                        <a:rPr lang="en-US" sz="2000" dirty="0" smtClean="0"/>
                        <a:t>Measure Title</a:t>
                      </a:r>
                      <a:endParaRPr lang="en-US" sz="2000" dirty="0"/>
                    </a:p>
                  </a:txBody>
                  <a:tcPr/>
                </a:tc>
                <a:tc>
                  <a:txBody>
                    <a:bodyPr/>
                    <a:lstStyle/>
                    <a:p>
                      <a:r>
                        <a:rPr lang="en-US" sz="2000" dirty="0" smtClean="0"/>
                        <a:t>Rationale</a:t>
                      </a:r>
                      <a:r>
                        <a:rPr lang="en-US" sz="2000" baseline="0" dirty="0" smtClean="0"/>
                        <a:t> for Removal</a:t>
                      </a:r>
                      <a:endParaRPr lang="en-US" sz="2000" dirty="0"/>
                    </a:p>
                  </a:txBody>
                  <a:tcPr/>
                </a:tc>
                <a:extLst>
                  <a:ext uri="{0D108BD9-81ED-4DB2-BD59-A6C34878D82A}">
                    <a16:rowId xmlns:a16="http://schemas.microsoft.com/office/drawing/2014/main" val="842923801"/>
                  </a:ext>
                </a:extLst>
              </a:tr>
              <a:tr h="370840">
                <a:tc>
                  <a:txBody>
                    <a:bodyPr/>
                    <a:lstStyle/>
                    <a:p>
                      <a:r>
                        <a:rPr lang="en-US" sz="2000" dirty="0" smtClean="0"/>
                        <a:t>OP-27</a:t>
                      </a:r>
                      <a:endParaRPr lang="en-US" sz="2000" dirty="0"/>
                    </a:p>
                  </a:txBody>
                  <a:tcPr/>
                </a:tc>
                <a:tc>
                  <a:txBody>
                    <a:bodyPr/>
                    <a:lstStyle/>
                    <a:p>
                      <a:r>
                        <a:rPr lang="en-US" sz="2000" dirty="0" smtClean="0"/>
                        <a:t>Influenza Vaccination Coverage among</a:t>
                      </a:r>
                      <a:r>
                        <a:rPr lang="en-US" sz="2000" baseline="0" dirty="0" smtClean="0"/>
                        <a:t> Healthcare Personnel</a:t>
                      </a:r>
                      <a:endParaRPr lang="en-US" sz="2000" dirty="0"/>
                    </a:p>
                  </a:txBody>
                  <a:tcPr/>
                </a:tc>
                <a:tc>
                  <a:txBody>
                    <a:bodyPr/>
                    <a:lstStyle/>
                    <a:p>
                      <a:r>
                        <a:rPr lang="en-US" sz="2000" dirty="0" smtClean="0"/>
                        <a:t>Costs</a:t>
                      </a:r>
                      <a:r>
                        <a:rPr lang="en-US" sz="2000" baseline="0" dirty="0" smtClean="0"/>
                        <a:t> to use NHSN outweigh benefits of measure</a:t>
                      </a:r>
                      <a:endParaRPr lang="en-US" sz="2000" dirty="0"/>
                    </a:p>
                  </a:txBody>
                  <a:tcPr/>
                </a:tc>
                <a:extLst>
                  <a:ext uri="{0D108BD9-81ED-4DB2-BD59-A6C34878D82A}">
                    <a16:rowId xmlns:a16="http://schemas.microsoft.com/office/drawing/2014/main" val="19995279"/>
                  </a:ext>
                </a:extLst>
              </a:tr>
              <a:tr h="370840">
                <a:tc>
                  <a:txBody>
                    <a:bodyPr/>
                    <a:lstStyle/>
                    <a:p>
                      <a:r>
                        <a:rPr lang="en-US" sz="2000" dirty="0" smtClean="0"/>
                        <a:t>OP-5</a:t>
                      </a:r>
                      <a:endParaRPr lang="en-US" sz="2000" dirty="0"/>
                    </a:p>
                  </a:txBody>
                  <a:tcPr/>
                </a:tc>
                <a:tc>
                  <a:txBody>
                    <a:bodyPr/>
                    <a:lstStyle/>
                    <a:p>
                      <a:r>
                        <a:rPr lang="en-US" sz="2000" dirty="0" smtClean="0"/>
                        <a:t>Median Time to ECG</a:t>
                      </a:r>
                      <a:endParaRPr lang="en-US" sz="2000" dirty="0"/>
                    </a:p>
                  </a:txBody>
                  <a:tcPr/>
                </a:tc>
                <a:tc>
                  <a:txBody>
                    <a:bodyPr/>
                    <a:lstStyle/>
                    <a:p>
                      <a:r>
                        <a:rPr lang="en-US" sz="2000" dirty="0" smtClean="0"/>
                        <a:t>Costs outweigh benefits; little variation; </a:t>
                      </a:r>
                      <a:r>
                        <a:rPr lang="en-US" sz="2000" dirty="0" smtClean="0">
                          <a:solidFill>
                            <a:srgbClr val="FF0000"/>
                          </a:solidFill>
                        </a:rPr>
                        <a:t>NQF endorsement removed</a:t>
                      </a:r>
                      <a:endParaRPr lang="en-US" sz="2000" dirty="0">
                        <a:solidFill>
                          <a:srgbClr val="FF0000"/>
                        </a:solidFill>
                      </a:endParaRPr>
                    </a:p>
                  </a:txBody>
                  <a:tcPr/>
                </a:tc>
                <a:extLst>
                  <a:ext uri="{0D108BD9-81ED-4DB2-BD59-A6C34878D82A}">
                    <a16:rowId xmlns:a16="http://schemas.microsoft.com/office/drawing/2014/main" val="2330788447"/>
                  </a:ext>
                </a:extLst>
              </a:tr>
              <a:tr h="370840">
                <a:tc>
                  <a:txBody>
                    <a:bodyPr/>
                    <a:lstStyle/>
                    <a:p>
                      <a:r>
                        <a:rPr lang="en-US" sz="2000" dirty="0" smtClean="0"/>
                        <a:t>OP-9</a:t>
                      </a:r>
                      <a:endParaRPr lang="en-US" sz="2000" dirty="0"/>
                    </a:p>
                  </a:txBody>
                  <a:tcPr/>
                </a:tc>
                <a:tc>
                  <a:txBody>
                    <a:bodyPr/>
                    <a:lstStyle/>
                    <a:p>
                      <a:r>
                        <a:rPr lang="en-US" sz="2000" dirty="0" smtClean="0"/>
                        <a:t>Mammography Follow-up Rates</a:t>
                      </a:r>
                      <a:endParaRPr lang="en-US" sz="2000" dirty="0"/>
                    </a:p>
                  </a:txBody>
                  <a:tcPr/>
                </a:tc>
                <a:tc>
                  <a:txBody>
                    <a:bodyPr/>
                    <a:lstStyle/>
                    <a:p>
                      <a:r>
                        <a:rPr lang="en-US" sz="2000" dirty="0" smtClean="0"/>
                        <a:t>Not in</a:t>
                      </a:r>
                      <a:r>
                        <a:rPr lang="en-US" sz="2000" baseline="0" dirty="0" smtClean="0"/>
                        <a:t> line with recently updated clinical practices</a:t>
                      </a:r>
                      <a:endParaRPr lang="en-US" sz="2000" dirty="0"/>
                    </a:p>
                  </a:txBody>
                  <a:tcPr/>
                </a:tc>
                <a:extLst>
                  <a:ext uri="{0D108BD9-81ED-4DB2-BD59-A6C34878D82A}">
                    <a16:rowId xmlns:a16="http://schemas.microsoft.com/office/drawing/2014/main" val="3310702013"/>
                  </a:ext>
                </a:extLst>
              </a:tr>
              <a:tr h="370840">
                <a:tc>
                  <a:txBody>
                    <a:bodyPr/>
                    <a:lstStyle/>
                    <a:p>
                      <a:r>
                        <a:rPr lang="en-US" sz="2000" dirty="0" smtClean="0"/>
                        <a:t>OP-11</a:t>
                      </a:r>
                      <a:endParaRPr lang="en-US" sz="2000" dirty="0"/>
                    </a:p>
                  </a:txBody>
                  <a:tcPr/>
                </a:tc>
                <a:tc>
                  <a:txBody>
                    <a:bodyPr/>
                    <a:lstStyle/>
                    <a:p>
                      <a:r>
                        <a:rPr lang="en-US" sz="2000" dirty="0" smtClean="0"/>
                        <a:t>Thorax Computed</a:t>
                      </a:r>
                      <a:r>
                        <a:rPr lang="en-US" sz="2000" baseline="0" dirty="0" smtClean="0"/>
                        <a:t> Tomography (CT) Use of Contrast Material</a:t>
                      </a:r>
                      <a:endParaRPr lang="en-US" sz="2000" dirty="0"/>
                    </a:p>
                  </a:txBody>
                  <a:tcPr/>
                </a:tc>
                <a:tc>
                  <a:txBody>
                    <a:bodyPr/>
                    <a:lstStyle/>
                    <a:p>
                      <a:r>
                        <a:rPr lang="en-US" sz="2000" dirty="0" smtClean="0"/>
                        <a:t>Topped out</a:t>
                      </a:r>
                      <a:endParaRPr lang="en-US" sz="2000" dirty="0"/>
                    </a:p>
                  </a:txBody>
                  <a:tcPr/>
                </a:tc>
                <a:extLst>
                  <a:ext uri="{0D108BD9-81ED-4DB2-BD59-A6C34878D82A}">
                    <a16:rowId xmlns:a16="http://schemas.microsoft.com/office/drawing/2014/main" val="1423874245"/>
                  </a:ext>
                </a:extLst>
              </a:tr>
              <a:tr h="370840">
                <a:tc>
                  <a:txBody>
                    <a:bodyPr/>
                    <a:lstStyle/>
                    <a:p>
                      <a:r>
                        <a:rPr lang="en-US" sz="2000" dirty="0" smtClean="0"/>
                        <a:t>OP-12</a:t>
                      </a:r>
                      <a:endParaRPr lang="en-US" sz="2000" dirty="0"/>
                    </a:p>
                  </a:txBody>
                  <a:tcPr/>
                </a:tc>
                <a:tc>
                  <a:txBody>
                    <a:bodyPr/>
                    <a:lstStyle/>
                    <a:p>
                      <a:r>
                        <a:rPr lang="en-US" sz="2000" kern="1200" dirty="0" smtClean="0">
                          <a:solidFill>
                            <a:schemeClr val="dk1"/>
                          </a:solidFill>
                          <a:effectLst/>
                          <a:latin typeface="+mn-lt"/>
                          <a:ea typeface="+mn-ea"/>
                          <a:cs typeface="+mn-cs"/>
                        </a:rPr>
                        <a:t>The Ability for Providers with HIT to Receive Laboratory Data Electronically Directly into Their Qualified/Certified EHR System as Discrete Searchable Data</a:t>
                      </a:r>
                      <a:endParaRPr lang="en-US" sz="2000" dirty="0"/>
                    </a:p>
                  </a:txBody>
                  <a:tcPr/>
                </a:tc>
                <a:tc>
                  <a:txBody>
                    <a:bodyPr/>
                    <a:lstStyle/>
                    <a:p>
                      <a:r>
                        <a:rPr lang="en-US" sz="2000" dirty="0" smtClean="0"/>
                        <a:t>Does</a:t>
                      </a:r>
                      <a:r>
                        <a:rPr lang="en-US" sz="2000" baseline="0" dirty="0" smtClean="0"/>
                        <a:t> not directly assess quality or patient outcomes; </a:t>
                      </a:r>
                      <a:r>
                        <a:rPr lang="en-US" sz="2000" baseline="0" dirty="0" smtClean="0">
                          <a:solidFill>
                            <a:srgbClr val="FF0000"/>
                          </a:solidFill>
                        </a:rPr>
                        <a:t>not NQF-endorsed</a:t>
                      </a:r>
                      <a:endParaRPr lang="en-US" sz="2000" dirty="0">
                        <a:solidFill>
                          <a:srgbClr val="FF0000"/>
                        </a:solidFill>
                      </a:endParaRPr>
                    </a:p>
                  </a:txBody>
                  <a:tcPr/>
                </a:tc>
                <a:extLst>
                  <a:ext uri="{0D108BD9-81ED-4DB2-BD59-A6C34878D82A}">
                    <a16:rowId xmlns:a16="http://schemas.microsoft.com/office/drawing/2014/main" val="2963433846"/>
                  </a:ext>
                </a:extLst>
              </a:tr>
            </a:tbl>
          </a:graphicData>
        </a:graphic>
      </p:graphicFrame>
    </p:spTree>
    <p:extLst>
      <p:ext uri="{BB962C8B-B14F-4D97-AF65-F5344CB8AC3E}">
        <p14:creationId xmlns:p14="http://schemas.microsoft.com/office/powerpoint/2010/main" val="554666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Proposed for Removal, cont.</a:t>
            </a:r>
            <a:endParaRPr lang="en-US" dirty="0"/>
          </a:p>
        </p:txBody>
      </p:sp>
      <p:sp>
        <p:nvSpPr>
          <p:cNvPr id="5" name="Rectangle 4"/>
          <p:cNvSpPr/>
          <p:nvPr/>
        </p:nvSpPr>
        <p:spPr>
          <a:xfrm>
            <a:off x="10029371" y="5500914"/>
            <a:ext cx="2061029"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7869416"/>
              </p:ext>
            </p:extLst>
          </p:nvPr>
        </p:nvGraphicFramePr>
        <p:xfrm>
          <a:off x="395287" y="911831"/>
          <a:ext cx="11390313" cy="4815840"/>
        </p:xfrm>
        <a:graphic>
          <a:graphicData uri="http://schemas.openxmlformats.org/drawingml/2006/table">
            <a:tbl>
              <a:tblPr firstRow="1" bandRow="1">
                <a:tableStyleId>{5C22544A-7EE6-4342-B048-85BDC9FD1C3A}</a:tableStyleId>
              </a:tblPr>
              <a:tblGrid>
                <a:gridCol w="2086656">
                  <a:extLst>
                    <a:ext uri="{9D8B030D-6E8A-4147-A177-3AD203B41FA5}">
                      <a16:colId xmlns:a16="http://schemas.microsoft.com/office/drawing/2014/main" val="3897236123"/>
                    </a:ext>
                  </a:extLst>
                </a:gridCol>
                <a:gridCol w="5506886">
                  <a:extLst>
                    <a:ext uri="{9D8B030D-6E8A-4147-A177-3AD203B41FA5}">
                      <a16:colId xmlns:a16="http://schemas.microsoft.com/office/drawing/2014/main" val="26894951"/>
                    </a:ext>
                  </a:extLst>
                </a:gridCol>
                <a:gridCol w="3796771">
                  <a:extLst>
                    <a:ext uri="{9D8B030D-6E8A-4147-A177-3AD203B41FA5}">
                      <a16:colId xmlns:a16="http://schemas.microsoft.com/office/drawing/2014/main" val="2442385701"/>
                    </a:ext>
                  </a:extLst>
                </a:gridCol>
              </a:tblGrid>
              <a:tr h="370840">
                <a:tc>
                  <a:txBody>
                    <a:bodyPr/>
                    <a:lstStyle/>
                    <a:p>
                      <a:pPr marL="0" algn="l" defTabSz="914400" rtl="0" eaLnBrk="1" latinLnBrk="0" hangingPunct="1"/>
                      <a:r>
                        <a:rPr lang="en-US" sz="2000" kern="1200" dirty="0" smtClean="0">
                          <a:solidFill>
                            <a:schemeClr val="bg1"/>
                          </a:solidFill>
                          <a:effectLst/>
                          <a:latin typeface="+mn-lt"/>
                          <a:ea typeface="+mn-ea"/>
                          <a:cs typeface="+mn-cs"/>
                        </a:rPr>
                        <a:t>Measure Number</a:t>
                      </a:r>
                      <a:endParaRPr lang="en-US" sz="2000" kern="1200" dirty="0">
                        <a:solidFill>
                          <a:schemeClr val="bg1"/>
                        </a:solidFill>
                        <a:effectLst/>
                        <a:latin typeface="+mn-lt"/>
                        <a:ea typeface="+mn-ea"/>
                        <a:cs typeface="+mn-cs"/>
                      </a:endParaRPr>
                    </a:p>
                  </a:txBody>
                  <a:tcPr/>
                </a:tc>
                <a:tc>
                  <a:txBody>
                    <a:bodyPr/>
                    <a:lstStyle/>
                    <a:p>
                      <a:pPr marL="0" algn="l" defTabSz="914400" rtl="0" eaLnBrk="1" latinLnBrk="0" hangingPunct="1"/>
                      <a:r>
                        <a:rPr lang="en-US" sz="2000" kern="1200" dirty="0" smtClean="0">
                          <a:solidFill>
                            <a:schemeClr val="bg1"/>
                          </a:solidFill>
                          <a:effectLst/>
                          <a:latin typeface="+mn-lt"/>
                          <a:ea typeface="+mn-ea"/>
                          <a:cs typeface="+mn-cs"/>
                        </a:rPr>
                        <a:t>Measure Title</a:t>
                      </a:r>
                      <a:endParaRPr lang="en-US" sz="2000" kern="1200" dirty="0">
                        <a:solidFill>
                          <a:schemeClr val="bg1"/>
                        </a:solidFill>
                        <a:effectLst/>
                        <a:latin typeface="+mn-lt"/>
                        <a:ea typeface="+mn-ea"/>
                        <a:cs typeface="+mn-cs"/>
                      </a:endParaRPr>
                    </a:p>
                  </a:txBody>
                  <a:tcPr/>
                </a:tc>
                <a:tc>
                  <a:txBody>
                    <a:bodyPr/>
                    <a:lstStyle/>
                    <a:p>
                      <a:pPr marL="0" algn="l" defTabSz="914400" rtl="0" eaLnBrk="1" latinLnBrk="0" hangingPunct="1"/>
                      <a:r>
                        <a:rPr lang="en-US" sz="2000" kern="1200" dirty="0" smtClean="0">
                          <a:solidFill>
                            <a:schemeClr val="bg1"/>
                          </a:solidFill>
                          <a:effectLst/>
                          <a:latin typeface="+mn-lt"/>
                          <a:ea typeface="+mn-ea"/>
                          <a:cs typeface="+mn-cs"/>
                        </a:rPr>
                        <a:t>Rationale for Removal</a:t>
                      </a:r>
                      <a:endParaRPr lang="en-US" sz="2000" kern="1200" dirty="0">
                        <a:solidFill>
                          <a:schemeClr val="bg1"/>
                        </a:solidFill>
                        <a:effectLst/>
                        <a:latin typeface="+mn-lt"/>
                        <a:ea typeface="+mn-ea"/>
                        <a:cs typeface="+mn-cs"/>
                      </a:endParaRPr>
                    </a:p>
                  </a:txBody>
                  <a:tcPr/>
                </a:tc>
                <a:extLst>
                  <a:ext uri="{0D108BD9-81ED-4DB2-BD59-A6C34878D82A}">
                    <a16:rowId xmlns:a16="http://schemas.microsoft.com/office/drawing/2014/main" val="842923801"/>
                  </a:ext>
                </a:extLst>
              </a:tr>
              <a:tr h="370840">
                <a:tc>
                  <a:txBody>
                    <a:bodyPr/>
                    <a:lstStyle/>
                    <a:p>
                      <a:pPr marL="0" algn="l" defTabSz="914400" rtl="0" eaLnBrk="1" latinLnBrk="0" hangingPunct="1"/>
                      <a:r>
                        <a:rPr lang="en-US" sz="2000" kern="1200" dirty="0" smtClean="0">
                          <a:solidFill>
                            <a:schemeClr val="dk1"/>
                          </a:solidFill>
                          <a:effectLst/>
                          <a:latin typeface="+mn-lt"/>
                          <a:ea typeface="+mn-ea"/>
                          <a:cs typeface="+mn-cs"/>
                        </a:rPr>
                        <a:t>OP-14</a:t>
                      </a:r>
                      <a:endParaRPr lang="en-US" sz="2000" kern="1200" dirty="0">
                        <a:solidFill>
                          <a:schemeClr val="dk1"/>
                        </a:solidFill>
                        <a:effectLst/>
                        <a:latin typeface="+mn-lt"/>
                        <a:ea typeface="+mn-ea"/>
                        <a:cs typeface="+mn-cs"/>
                      </a:endParaRPr>
                    </a:p>
                  </a:txBody>
                  <a:tcPr/>
                </a:tc>
                <a:tc>
                  <a:txBody>
                    <a:bodyPr/>
                    <a:lstStyle/>
                    <a:p>
                      <a:pPr marL="0" algn="l" defTabSz="914400" rtl="0" eaLnBrk="1" latinLnBrk="0" hangingPunct="1"/>
                      <a:r>
                        <a:rPr lang="en-US" sz="2000" kern="1200" dirty="0" smtClean="0">
                          <a:solidFill>
                            <a:schemeClr val="dk1"/>
                          </a:solidFill>
                          <a:effectLst/>
                          <a:latin typeface="+mn-lt"/>
                          <a:ea typeface="+mn-ea"/>
                          <a:cs typeface="+mn-cs"/>
                        </a:rPr>
                        <a:t>Simultaneous Use of Brain Computed Tomography (CT) and Sinus CT</a:t>
                      </a:r>
                      <a:endParaRPr lang="en-US" sz="2000" kern="1200" dirty="0">
                        <a:solidFill>
                          <a:schemeClr val="dk1"/>
                        </a:solidFill>
                        <a:effectLst/>
                        <a:latin typeface="+mn-lt"/>
                        <a:ea typeface="+mn-ea"/>
                        <a:cs typeface="+mn-cs"/>
                      </a:endParaRPr>
                    </a:p>
                  </a:txBody>
                  <a:tcPr/>
                </a:tc>
                <a:tc>
                  <a:txBody>
                    <a:bodyPr/>
                    <a:lstStyle/>
                    <a:p>
                      <a:pPr marL="0" algn="l" defTabSz="914400" rtl="0" eaLnBrk="1" latinLnBrk="0" hangingPunct="1"/>
                      <a:r>
                        <a:rPr lang="en-US" sz="2000" kern="1200" dirty="0" smtClean="0">
                          <a:solidFill>
                            <a:schemeClr val="dk1"/>
                          </a:solidFill>
                          <a:effectLst/>
                          <a:latin typeface="+mn-lt"/>
                          <a:ea typeface="+mn-ea"/>
                          <a:cs typeface="+mn-cs"/>
                        </a:rPr>
                        <a:t>Topped out</a:t>
                      </a:r>
                      <a:endParaRPr lang="en-US" sz="2000" kern="1200" dirty="0">
                        <a:solidFill>
                          <a:schemeClr val="dk1"/>
                        </a:solidFill>
                        <a:effectLst/>
                        <a:latin typeface="+mn-lt"/>
                        <a:ea typeface="+mn-ea"/>
                        <a:cs typeface="+mn-cs"/>
                      </a:endParaRPr>
                    </a:p>
                  </a:txBody>
                  <a:tcPr/>
                </a:tc>
                <a:extLst>
                  <a:ext uri="{0D108BD9-81ED-4DB2-BD59-A6C34878D82A}">
                    <a16:rowId xmlns:a16="http://schemas.microsoft.com/office/drawing/2014/main" val="19995279"/>
                  </a:ext>
                </a:extLst>
              </a:tr>
              <a:tr h="370840">
                <a:tc>
                  <a:txBody>
                    <a:bodyPr/>
                    <a:lstStyle/>
                    <a:p>
                      <a:pPr marL="0" algn="l" defTabSz="914400" rtl="0" eaLnBrk="1" latinLnBrk="0" hangingPunct="1"/>
                      <a:r>
                        <a:rPr lang="en-US" sz="2000" kern="1200" dirty="0" smtClean="0">
                          <a:solidFill>
                            <a:schemeClr val="dk1"/>
                          </a:solidFill>
                          <a:effectLst/>
                          <a:latin typeface="+mn-lt"/>
                          <a:ea typeface="+mn-ea"/>
                          <a:cs typeface="+mn-cs"/>
                        </a:rPr>
                        <a:t>OP-17</a:t>
                      </a:r>
                      <a:endParaRPr lang="en-US" sz="2000" kern="1200" dirty="0">
                        <a:solidFill>
                          <a:schemeClr val="dk1"/>
                        </a:solidFill>
                        <a:effectLst/>
                        <a:latin typeface="+mn-lt"/>
                        <a:ea typeface="+mn-ea"/>
                        <a:cs typeface="+mn-cs"/>
                      </a:endParaRPr>
                    </a:p>
                  </a:txBody>
                  <a:tcPr/>
                </a:tc>
                <a:tc>
                  <a:txBody>
                    <a:bodyPr/>
                    <a:lstStyle/>
                    <a:p>
                      <a:pPr marL="0" algn="l" defTabSz="914400" rtl="0" eaLnBrk="1" latinLnBrk="0" hangingPunct="1"/>
                      <a:r>
                        <a:rPr lang="en-US" sz="2000" kern="1200" dirty="0" smtClean="0">
                          <a:solidFill>
                            <a:schemeClr val="dk1"/>
                          </a:solidFill>
                          <a:effectLst/>
                          <a:latin typeface="+mn-lt"/>
                          <a:ea typeface="+mn-ea"/>
                          <a:cs typeface="+mn-cs"/>
                        </a:rPr>
                        <a:t>Tracking Clinical Results between Visits</a:t>
                      </a:r>
                      <a:endParaRPr lang="en-US" sz="2000" kern="1200" dirty="0">
                        <a:solidFill>
                          <a:schemeClr val="dk1"/>
                        </a:solidFill>
                        <a:effectLst/>
                        <a:latin typeface="+mn-lt"/>
                        <a:ea typeface="+mn-ea"/>
                        <a:cs typeface="+mn-cs"/>
                      </a:endParaRPr>
                    </a:p>
                  </a:txBody>
                  <a:tcPr/>
                </a:tc>
                <a:tc>
                  <a:txBody>
                    <a:bodyPr/>
                    <a:lstStyle/>
                    <a:p>
                      <a:pPr marL="0" algn="l" defTabSz="914400" rtl="0" eaLnBrk="1" latinLnBrk="0" hangingPunct="1"/>
                      <a:r>
                        <a:rPr lang="en-US" sz="2000" kern="1200" dirty="0" smtClean="0">
                          <a:solidFill>
                            <a:schemeClr val="dk1"/>
                          </a:solidFill>
                          <a:effectLst/>
                          <a:latin typeface="+mn-lt"/>
                          <a:ea typeface="+mn-ea"/>
                          <a:cs typeface="+mn-cs"/>
                        </a:rPr>
                        <a:t>Does not directly assess quality or patient outcomes; </a:t>
                      </a:r>
                      <a:r>
                        <a:rPr lang="en-US" sz="2000" kern="1200" dirty="0" smtClean="0">
                          <a:solidFill>
                            <a:srgbClr val="FF0000"/>
                          </a:solidFill>
                          <a:effectLst/>
                          <a:latin typeface="+mn-lt"/>
                          <a:ea typeface="+mn-ea"/>
                          <a:cs typeface="+mn-cs"/>
                        </a:rPr>
                        <a:t>NQF endorsement removed</a:t>
                      </a:r>
                      <a:endParaRPr lang="en-US" sz="2000" kern="1200" dirty="0">
                        <a:solidFill>
                          <a:srgbClr val="FF0000"/>
                        </a:solidFill>
                        <a:effectLst/>
                        <a:latin typeface="+mn-lt"/>
                        <a:ea typeface="+mn-ea"/>
                        <a:cs typeface="+mn-cs"/>
                      </a:endParaRPr>
                    </a:p>
                  </a:txBody>
                  <a:tcPr/>
                </a:tc>
                <a:extLst>
                  <a:ext uri="{0D108BD9-81ED-4DB2-BD59-A6C34878D82A}">
                    <a16:rowId xmlns:a16="http://schemas.microsoft.com/office/drawing/2014/main" val="2330788447"/>
                  </a:ext>
                </a:extLst>
              </a:tr>
              <a:tr h="370840">
                <a:tc>
                  <a:txBody>
                    <a:bodyPr/>
                    <a:lstStyle/>
                    <a:p>
                      <a:pPr marL="0" algn="l" defTabSz="914400" rtl="0" eaLnBrk="1" latinLnBrk="0" hangingPunct="1"/>
                      <a:r>
                        <a:rPr lang="en-US" sz="2000" kern="1200" dirty="0" smtClean="0">
                          <a:solidFill>
                            <a:schemeClr val="dk1"/>
                          </a:solidFill>
                          <a:effectLst/>
                          <a:latin typeface="+mn-lt"/>
                          <a:ea typeface="+mn-ea"/>
                          <a:cs typeface="+mn-cs"/>
                        </a:rPr>
                        <a:t>OP-29*</a:t>
                      </a:r>
                      <a:endParaRPr lang="en-US" sz="2000" kern="1200" dirty="0">
                        <a:solidFill>
                          <a:schemeClr val="dk1"/>
                        </a:solidFill>
                        <a:effectLst/>
                        <a:latin typeface="+mn-lt"/>
                        <a:ea typeface="+mn-ea"/>
                        <a:cs typeface="+mn-cs"/>
                      </a:endParaRPr>
                    </a:p>
                  </a:txBody>
                  <a:tcPr/>
                </a:tc>
                <a:tc>
                  <a:txBody>
                    <a:bodyPr/>
                    <a:lstStyle/>
                    <a:p>
                      <a:pPr marL="0" algn="l" defTabSz="914400" rtl="0" eaLnBrk="1" latinLnBrk="0" hangingPunct="1"/>
                      <a:r>
                        <a:rPr lang="en-US" sz="2000" kern="1200" dirty="0" smtClean="0">
                          <a:solidFill>
                            <a:schemeClr val="dk1"/>
                          </a:solidFill>
                          <a:effectLst/>
                          <a:latin typeface="+mn-lt"/>
                          <a:ea typeface="+mn-ea"/>
                          <a:cs typeface="+mn-cs"/>
                        </a:rPr>
                        <a:t>Endoscopy/Polyp Surveillance: Appropriate Follow-up Interval for Normal Colonoscopy in Average Risk Patients</a:t>
                      </a:r>
                      <a:endParaRPr lang="en-US" sz="2000" kern="1200" dirty="0">
                        <a:solidFill>
                          <a:schemeClr val="dk1"/>
                        </a:solidFill>
                        <a:effectLst/>
                        <a:latin typeface="+mn-lt"/>
                        <a:ea typeface="+mn-ea"/>
                        <a:cs typeface="+mn-cs"/>
                      </a:endParaRPr>
                    </a:p>
                  </a:txBody>
                  <a:tcPr/>
                </a:tc>
                <a:tc>
                  <a:txBody>
                    <a:bodyPr/>
                    <a:lstStyle/>
                    <a:p>
                      <a:pPr marL="0" algn="l" defTabSz="914400" rtl="0" eaLnBrk="1" latinLnBrk="0" hangingPunct="1"/>
                      <a:r>
                        <a:rPr lang="en-US" sz="2000" kern="1200" dirty="0" smtClean="0">
                          <a:solidFill>
                            <a:schemeClr val="dk1"/>
                          </a:solidFill>
                          <a:effectLst/>
                          <a:latin typeface="+mn-lt"/>
                          <a:ea typeface="+mn-ea"/>
                          <a:cs typeface="+mn-cs"/>
                        </a:rPr>
                        <a:t>Costs outweigh benefits; measure available in MIPS</a:t>
                      </a:r>
                      <a:endParaRPr lang="en-US" sz="2000" kern="1200" dirty="0">
                        <a:solidFill>
                          <a:schemeClr val="dk1"/>
                        </a:solidFill>
                        <a:effectLst/>
                        <a:latin typeface="+mn-lt"/>
                        <a:ea typeface="+mn-ea"/>
                        <a:cs typeface="+mn-cs"/>
                      </a:endParaRPr>
                    </a:p>
                  </a:txBody>
                  <a:tcPr/>
                </a:tc>
                <a:extLst>
                  <a:ext uri="{0D108BD9-81ED-4DB2-BD59-A6C34878D82A}">
                    <a16:rowId xmlns:a16="http://schemas.microsoft.com/office/drawing/2014/main" val="3310702013"/>
                  </a:ext>
                </a:extLst>
              </a:tr>
              <a:tr h="370840">
                <a:tc>
                  <a:txBody>
                    <a:bodyPr/>
                    <a:lstStyle/>
                    <a:p>
                      <a:pPr marL="0" algn="l" defTabSz="914400" rtl="0" eaLnBrk="1" latinLnBrk="0" hangingPunct="1"/>
                      <a:r>
                        <a:rPr lang="en-US" sz="2000" kern="1200" dirty="0" smtClean="0">
                          <a:solidFill>
                            <a:schemeClr val="dk1"/>
                          </a:solidFill>
                          <a:effectLst/>
                          <a:latin typeface="+mn-lt"/>
                          <a:ea typeface="+mn-ea"/>
                          <a:cs typeface="+mn-cs"/>
                        </a:rPr>
                        <a:t>OP-30*</a:t>
                      </a:r>
                      <a:endParaRPr lang="en-US" sz="2000" kern="1200" dirty="0">
                        <a:solidFill>
                          <a:schemeClr val="dk1"/>
                        </a:solidFill>
                        <a:effectLst/>
                        <a:latin typeface="+mn-lt"/>
                        <a:ea typeface="+mn-ea"/>
                        <a:cs typeface="+mn-cs"/>
                      </a:endParaRPr>
                    </a:p>
                  </a:txBody>
                  <a:tcPr/>
                </a:tc>
                <a:tc>
                  <a:txBody>
                    <a:bodyPr/>
                    <a:lstStyle/>
                    <a:p>
                      <a:pPr marL="0" algn="l" defTabSz="914400" rtl="0" eaLnBrk="1" latinLnBrk="0" hangingPunct="1"/>
                      <a:r>
                        <a:rPr lang="en-US" sz="2000" kern="1200" dirty="0" smtClean="0">
                          <a:solidFill>
                            <a:schemeClr val="dk1"/>
                          </a:solidFill>
                          <a:effectLst/>
                          <a:latin typeface="+mn-lt"/>
                          <a:ea typeface="+mn-ea"/>
                          <a:cs typeface="+mn-cs"/>
                        </a:rPr>
                        <a:t>Endoscopy/Polyp Surveillance: Colonoscopy Interval for Patients with a History of Adenomatous Polyps-Avoidance of Inappropriate Use</a:t>
                      </a:r>
                      <a:endParaRPr lang="en-US" sz="2000" kern="1200" dirty="0">
                        <a:solidFill>
                          <a:schemeClr val="dk1"/>
                        </a:solidFill>
                        <a:effectLst/>
                        <a:latin typeface="+mn-lt"/>
                        <a:ea typeface="+mn-ea"/>
                        <a:cs typeface="+mn-cs"/>
                      </a:endParaRPr>
                    </a:p>
                  </a:txBody>
                  <a:tcPr/>
                </a:tc>
                <a:tc>
                  <a:txBody>
                    <a:bodyPr/>
                    <a:lstStyle/>
                    <a:p>
                      <a:pPr marL="0" algn="l" defTabSz="914400" rtl="0" eaLnBrk="1" latinLnBrk="0" hangingPunct="1"/>
                      <a:r>
                        <a:rPr lang="en-US" sz="2000" kern="1200" dirty="0" smtClean="0">
                          <a:solidFill>
                            <a:schemeClr val="dk1"/>
                          </a:solidFill>
                          <a:effectLst/>
                          <a:latin typeface="+mn-lt"/>
                          <a:ea typeface="+mn-ea"/>
                          <a:cs typeface="+mn-cs"/>
                        </a:rPr>
                        <a:t>Costs outweigh benefits; measure available in MIPS</a:t>
                      </a:r>
                      <a:endParaRPr lang="en-US" sz="2000" kern="1200" dirty="0">
                        <a:solidFill>
                          <a:schemeClr val="dk1"/>
                        </a:solidFill>
                        <a:effectLst/>
                        <a:latin typeface="+mn-lt"/>
                        <a:ea typeface="+mn-ea"/>
                        <a:cs typeface="+mn-cs"/>
                      </a:endParaRPr>
                    </a:p>
                  </a:txBody>
                  <a:tcPr/>
                </a:tc>
                <a:extLst>
                  <a:ext uri="{0D108BD9-81ED-4DB2-BD59-A6C34878D82A}">
                    <a16:rowId xmlns:a16="http://schemas.microsoft.com/office/drawing/2014/main" val="1423874245"/>
                  </a:ext>
                </a:extLst>
              </a:tr>
              <a:tr h="370840">
                <a:tc>
                  <a:txBody>
                    <a:bodyPr/>
                    <a:lstStyle/>
                    <a:p>
                      <a:pPr marL="0" algn="l" defTabSz="914400" rtl="0" eaLnBrk="1" latinLnBrk="0" hangingPunct="1"/>
                      <a:r>
                        <a:rPr lang="en-US" sz="2000" kern="1200" dirty="0" smtClean="0">
                          <a:solidFill>
                            <a:schemeClr val="dk1"/>
                          </a:solidFill>
                          <a:effectLst/>
                          <a:latin typeface="+mn-lt"/>
                          <a:ea typeface="+mn-ea"/>
                          <a:cs typeface="+mn-cs"/>
                        </a:rPr>
                        <a:t>OP-31*</a:t>
                      </a:r>
                      <a:endParaRPr lang="en-US" sz="2000" kern="1200" dirty="0">
                        <a:solidFill>
                          <a:schemeClr val="dk1"/>
                        </a:solidFill>
                        <a:effectLst/>
                        <a:latin typeface="+mn-lt"/>
                        <a:ea typeface="+mn-ea"/>
                        <a:cs typeface="+mn-cs"/>
                      </a:endParaRPr>
                    </a:p>
                  </a:txBody>
                  <a:tcPr/>
                </a:tc>
                <a:tc>
                  <a:txBody>
                    <a:bodyPr/>
                    <a:lstStyle/>
                    <a:p>
                      <a:pPr marL="0" marR="0" algn="l" defTabSz="914400" rtl="0" eaLnBrk="1" latinLnBrk="0" hangingPunct="1">
                        <a:spcBef>
                          <a:spcPts val="0"/>
                        </a:spcBef>
                        <a:spcAft>
                          <a:spcPts val="0"/>
                        </a:spcAft>
                      </a:pPr>
                      <a:r>
                        <a:rPr lang="en-US" sz="2000" kern="1200" dirty="0">
                          <a:solidFill>
                            <a:schemeClr val="dk1"/>
                          </a:solidFill>
                          <a:effectLst/>
                          <a:latin typeface="+mn-lt"/>
                          <a:ea typeface="+mn-ea"/>
                          <a:cs typeface="+mn-cs"/>
                        </a:rPr>
                        <a:t>Cataracts: Improvement in Patient’s Visual Function within 90 Days Following Cataract Surgery</a:t>
                      </a:r>
                    </a:p>
                  </a:txBody>
                  <a:tcPr marL="68580" marR="68580" marT="0" marB="0"/>
                </a:tc>
                <a:tc>
                  <a:txBody>
                    <a:bodyPr/>
                    <a:lstStyle/>
                    <a:p>
                      <a:pPr marL="0" algn="l" defTabSz="914400" rtl="0" eaLnBrk="1" latinLnBrk="0" hangingPunct="1"/>
                      <a:r>
                        <a:rPr lang="en-US" sz="2000" kern="1200" dirty="0" smtClean="0">
                          <a:solidFill>
                            <a:schemeClr val="dk1"/>
                          </a:solidFill>
                          <a:effectLst/>
                          <a:latin typeface="+mn-lt"/>
                          <a:ea typeface="+mn-ea"/>
                          <a:cs typeface="+mn-cs"/>
                        </a:rPr>
                        <a:t>Costs outweigh benefits; low reporting rates</a:t>
                      </a:r>
                      <a:endParaRPr lang="en-US" sz="2000" kern="1200" dirty="0">
                        <a:solidFill>
                          <a:schemeClr val="dk1"/>
                        </a:solidFill>
                        <a:effectLst/>
                        <a:latin typeface="+mn-lt"/>
                        <a:ea typeface="+mn-ea"/>
                        <a:cs typeface="+mn-cs"/>
                      </a:endParaRPr>
                    </a:p>
                  </a:txBody>
                  <a:tcPr/>
                </a:tc>
                <a:extLst>
                  <a:ext uri="{0D108BD9-81ED-4DB2-BD59-A6C34878D82A}">
                    <a16:rowId xmlns:a16="http://schemas.microsoft.com/office/drawing/2014/main" val="2963433846"/>
                  </a:ext>
                </a:extLst>
              </a:tr>
            </a:tbl>
          </a:graphicData>
        </a:graphic>
      </p:graphicFrame>
      <p:sp>
        <p:nvSpPr>
          <p:cNvPr id="3" name="TextBox 2"/>
          <p:cNvSpPr txBox="1"/>
          <p:nvPr/>
        </p:nvSpPr>
        <p:spPr>
          <a:xfrm>
            <a:off x="395438" y="6107537"/>
            <a:ext cx="4317357" cy="307777"/>
          </a:xfrm>
          <a:prstGeom prst="rect">
            <a:avLst/>
          </a:prstGeom>
          <a:noFill/>
        </p:spPr>
        <p:txBody>
          <a:bodyPr wrap="square" rtlCol="0">
            <a:spAutoFit/>
          </a:bodyPr>
          <a:lstStyle/>
          <a:p>
            <a:r>
              <a:rPr lang="en-US" sz="1400" i="1" dirty="0" smtClean="0"/>
              <a:t>*Proposed for removal from ASCQR as well</a:t>
            </a:r>
            <a:endParaRPr lang="en-US" sz="1400" i="1" dirty="0"/>
          </a:p>
        </p:txBody>
      </p:sp>
    </p:spTree>
    <p:extLst>
      <p:ext uri="{BB962C8B-B14F-4D97-AF65-F5344CB8AC3E}">
        <p14:creationId xmlns:p14="http://schemas.microsoft.com/office/powerpoint/2010/main" val="2628797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ASCQR: Measures Proposed for Removal</a:t>
            </a:r>
            <a:endParaRPr lang="en-US" dirty="0"/>
          </a:p>
        </p:txBody>
      </p:sp>
      <p:sp>
        <p:nvSpPr>
          <p:cNvPr id="5" name="Rectangle 4"/>
          <p:cNvSpPr/>
          <p:nvPr/>
        </p:nvSpPr>
        <p:spPr>
          <a:xfrm>
            <a:off x="9971315" y="5500914"/>
            <a:ext cx="211908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0787889"/>
              </p:ext>
            </p:extLst>
          </p:nvPr>
        </p:nvGraphicFramePr>
        <p:xfrm>
          <a:off x="395287" y="1090099"/>
          <a:ext cx="11390313" cy="4206240"/>
        </p:xfrm>
        <a:graphic>
          <a:graphicData uri="http://schemas.openxmlformats.org/drawingml/2006/table">
            <a:tbl>
              <a:tblPr firstRow="1" bandRow="1">
                <a:tableStyleId>{5C22544A-7EE6-4342-B048-85BDC9FD1C3A}</a:tableStyleId>
              </a:tblPr>
              <a:tblGrid>
                <a:gridCol w="1912484">
                  <a:extLst>
                    <a:ext uri="{9D8B030D-6E8A-4147-A177-3AD203B41FA5}">
                      <a16:colId xmlns:a16="http://schemas.microsoft.com/office/drawing/2014/main" val="3897236123"/>
                    </a:ext>
                  </a:extLst>
                </a:gridCol>
                <a:gridCol w="5681058">
                  <a:extLst>
                    <a:ext uri="{9D8B030D-6E8A-4147-A177-3AD203B41FA5}">
                      <a16:colId xmlns:a16="http://schemas.microsoft.com/office/drawing/2014/main" val="26894951"/>
                    </a:ext>
                  </a:extLst>
                </a:gridCol>
                <a:gridCol w="3796771">
                  <a:extLst>
                    <a:ext uri="{9D8B030D-6E8A-4147-A177-3AD203B41FA5}">
                      <a16:colId xmlns:a16="http://schemas.microsoft.com/office/drawing/2014/main" val="2442385701"/>
                    </a:ext>
                  </a:extLst>
                </a:gridCol>
              </a:tblGrid>
              <a:tr h="370840">
                <a:tc>
                  <a:txBody>
                    <a:bodyPr/>
                    <a:lstStyle/>
                    <a:p>
                      <a:r>
                        <a:rPr lang="en-US" sz="2000" dirty="0" smtClean="0"/>
                        <a:t>Measure Number</a:t>
                      </a:r>
                      <a:endParaRPr lang="en-US" sz="2000" dirty="0"/>
                    </a:p>
                  </a:txBody>
                  <a:tcPr/>
                </a:tc>
                <a:tc>
                  <a:txBody>
                    <a:bodyPr/>
                    <a:lstStyle/>
                    <a:p>
                      <a:r>
                        <a:rPr lang="en-US" sz="2000" dirty="0" smtClean="0"/>
                        <a:t>Measure Title</a:t>
                      </a:r>
                      <a:endParaRPr lang="en-US" sz="2000" dirty="0"/>
                    </a:p>
                  </a:txBody>
                  <a:tcPr/>
                </a:tc>
                <a:tc>
                  <a:txBody>
                    <a:bodyPr/>
                    <a:lstStyle/>
                    <a:p>
                      <a:r>
                        <a:rPr lang="en-US" sz="2000" dirty="0" smtClean="0"/>
                        <a:t>Rationale</a:t>
                      </a:r>
                      <a:r>
                        <a:rPr lang="en-US" sz="2000" baseline="0" dirty="0" smtClean="0"/>
                        <a:t> for Removal</a:t>
                      </a:r>
                      <a:endParaRPr lang="en-US" sz="2000" dirty="0"/>
                    </a:p>
                  </a:txBody>
                  <a:tcPr/>
                </a:tc>
                <a:extLst>
                  <a:ext uri="{0D108BD9-81ED-4DB2-BD59-A6C34878D82A}">
                    <a16:rowId xmlns:a16="http://schemas.microsoft.com/office/drawing/2014/main" val="842923801"/>
                  </a:ext>
                </a:extLst>
              </a:tr>
              <a:tr h="370840">
                <a:tc>
                  <a:txBody>
                    <a:bodyPr/>
                    <a:lstStyle/>
                    <a:p>
                      <a:r>
                        <a:rPr lang="en-US" sz="2000" dirty="0" smtClean="0"/>
                        <a:t>ASC-8</a:t>
                      </a:r>
                      <a:endParaRPr lang="en-US" sz="2000" dirty="0"/>
                    </a:p>
                  </a:txBody>
                  <a:tcPr/>
                </a:tc>
                <a:tc>
                  <a:txBody>
                    <a:bodyPr/>
                    <a:lstStyle/>
                    <a:p>
                      <a:r>
                        <a:rPr lang="en-US" sz="2000" dirty="0" smtClean="0"/>
                        <a:t>Influenza Vaccination Coverage among</a:t>
                      </a:r>
                      <a:r>
                        <a:rPr lang="en-US" sz="2000" baseline="0" dirty="0" smtClean="0"/>
                        <a:t> Healthcare Personnel</a:t>
                      </a:r>
                      <a:endParaRPr lang="en-US" sz="2000" dirty="0"/>
                    </a:p>
                  </a:txBody>
                  <a:tcPr/>
                </a:tc>
                <a:tc>
                  <a:txBody>
                    <a:bodyPr/>
                    <a:lstStyle/>
                    <a:p>
                      <a:r>
                        <a:rPr lang="en-US" sz="2000" dirty="0" smtClean="0"/>
                        <a:t>Costs</a:t>
                      </a:r>
                      <a:r>
                        <a:rPr lang="en-US" sz="2000" baseline="0" dirty="0" smtClean="0"/>
                        <a:t> to use NHSN outweigh benefits of measure</a:t>
                      </a:r>
                      <a:endParaRPr lang="en-US" sz="2000" dirty="0"/>
                    </a:p>
                  </a:txBody>
                  <a:tcPr/>
                </a:tc>
                <a:extLst>
                  <a:ext uri="{0D108BD9-81ED-4DB2-BD59-A6C34878D82A}">
                    <a16:rowId xmlns:a16="http://schemas.microsoft.com/office/drawing/2014/main" val="19995279"/>
                  </a:ext>
                </a:extLst>
              </a:tr>
              <a:tr h="370840">
                <a:tc>
                  <a:txBody>
                    <a:bodyPr/>
                    <a:lstStyle/>
                    <a:p>
                      <a:r>
                        <a:rPr lang="en-US" sz="2000" dirty="0" smtClean="0"/>
                        <a:t>ASC-1</a:t>
                      </a:r>
                      <a:endParaRPr lang="en-US" sz="2000" dirty="0"/>
                    </a:p>
                  </a:txBody>
                  <a:tcPr/>
                </a:tc>
                <a:tc>
                  <a:txBody>
                    <a:bodyPr/>
                    <a:lstStyle/>
                    <a:p>
                      <a:r>
                        <a:rPr lang="en-US" sz="2000" dirty="0" smtClean="0"/>
                        <a:t>Patient Burn</a:t>
                      </a:r>
                      <a:endParaRPr lang="en-US" sz="2000" dirty="0"/>
                    </a:p>
                  </a:txBody>
                  <a:tcPr/>
                </a:tc>
                <a:tc>
                  <a:txBody>
                    <a:bodyPr/>
                    <a:lstStyle/>
                    <a:p>
                      <a:r>
                        <a:rPr lang="en-US" sz="2000" dirty="0" smtClean="0"/>
                        <a:t>Topped Out; </a:t>
                      </a:r>
                      <a:r>
                        <a:rPr lang="en-US" sz="2000" dirty="0" smtClean="0">
                          <a:solidFill>
                            <a:srgbClr val="FF0000"/>
                          </a:solidFill>
                        </a:rPr>
                        <a:t>NQF endorsement</a:t>
                      </a:r>
                      <a:r>
                        <a:rPr lang="en-US" sz="2000" baseline="0" dirty="0" smtClean="0">
                          <a:solidFill>
                            <a:srgbClr val="FF0000"/>
                          </a:solidFill>
                        </a:rPr>
                        <a:t> removed</a:t>
                      </a:r>
                      <a:endParaRPr lang="en-US" sz="2000" dirty="0">
                        <a:solidFill>
                          <a:srgbClr val="FF0000"/>
                        </a:solidFill>
                      </a:endParaRPr>
                    </a:p>
                  </a:txBody>
                  <a:tcPr/>
                </a:tc>
                <a:extLst>
                  <a:ext uri="{0D108BD9-81ED-4DB2-BD59-A6C34878D82A}">
                    <a16:rowId xmlns:a16="http://schemas.microsoft.com/office/drawing/2014/main" val="2330788447"/>
                  </a:ext>
                </a:extLst>
              </a:tr>
              <a:tr h="370840">
                <a:tc>
                  <a:txBody>
                    <a:bodyPr/>
                    <a:lstStyle/>
                    <a:p>
                      <a:r>
                        <a:rPr lang="en-US" sz="2000" dirty="0" smtClean="0"/>
                        <a:t>ASC-2</a:t>
                      </a:r>
                      <a:endParaRPr lang="en-US" sz="2000" dirty="0"/>
                    </a:p>
                  </a:txBody>
                  <a:tcPr/>
                </a:tc>
                <a:tc>
                  <a:txBody>
                    <a:bodyPr/>
                    <a:lstStyle/>
                    <a:p>
                      <a:r>
                        <a:rPr lang="en-US" sz="2000" dirty="0" smtClean="0"/>
                        <a:t>Patient Fall</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Topped Out; </a:t>
                      </a:r>
                      <a:r>
                        <a:rPr kumimoji="0" lang="en-US" sz="2000" b="0" i="0" u="none" strike="noStrike" kern="1200" cap="none" spc="0" normalizeH="0" baseline="0" noProof="0" dirty="0" smtClean="0">
                          <a:ln>
                            <a:noFill/>
                          </a:ln>
                          <a:solidFill>
                            <a:srgbClr val="FF0000"/>
                          </a:solidFill>
                          <a:effectLst/>
                          <a:uLnTx/>
                          <a:uFillTx/>
                          <a:latin typeface="Calibri" panose="020F0502020204030204"/>
                          <a:ea typeface="+mn-ea"/>
                          <a:cs typeface="+mn-cs"/>
                        </a:rPr>
                        <a:t>NQF endorsement removed</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a:txBody>
                  <a:tcPr/>
                </a:tc>
                <a:extLst>
                  <a:ext uri="{0D108BD9-81ED-4DB2-BD59-A6C34878D82A}">
                    <a16:rowId xmlns:a16="http://schemas.microsoft.com/office/drawing/2014/main" val="3310702013"/>
                  </a:ext>
                </a:extLst>
              </a:tr>
              <a:tr h="370840">
                <a:tc>
                  <a:txBody>
                    <a:bodyPr/>
                    <a:lstStyle/>
                    <a:p>
                      <a:r>
                        <a:rPr lang="en-US" sz="2000" dirty="0" smtClean="0"/>
                        <a:t>ASC-3</a:t>
                      </a:r>
                      <a:endParaRPr lang="en-US" sz="2000" dirty="0"/>
                    </a:p>
                  </a:txBody>
                  <a:tcPr/>
                </a:tc>
                <a:tc>
                  <a:txBody>
                    <a:bodyPr/>
                    <a:lstStyle/>
                    <a:p>
                      <a:r>
                        <a:rPr lang="en-US" sz="2000" kern="1200" dirty="0" smtClean="0">
                          <a:solidFill>
                            <a:schemeClr val="dk1"/>
                          </a:solidFill>
                          <a:effectLst/>
                          <a:latin typeface="+mn-lt"/>
                          <a:ea typeface="+mn-ea"/>
                          <a:cs typeface="+mn-cs"/>
                        </a:rPr>
                        <a:t>Wrong Site, Wrong Side, Wrong Patient, Wrong Procedure, Wrong Implant</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Topped Out; </a:t>
                      </a:r>
                      <a:r>
                        <a:rPr kumimoji="0" lang="en-US" sz="2000" b="0" i="0" u="none" strike="noStrike" kern="1200" cap="none" spc="0" normalizeH="0" baseline="0" noProof="0" dirty="0" smtClean="0">
                          <a:ln>
                            <a:noFill/>
                          </a:ln>
                          <a:solidFill>
                            <a:srgbClr val="FF0000"/>
                          </a:solidFill>
                          <a:effectLst/>
                          <a:uLnTx/>
                          <a:uFillTx/>
                          <a:latin typeface="Calibri" panose="020F0502020204030204"/>
                          <a:ea typeface="+mn-ea"/>
                          <a:cs typeface="+mn-cs"/>
                        </a:rPr>
                        <a:t>NQF endorsement removed</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a:txBody>
                  <a:tcPr/>
                </a:tc>
                <a:extLst>
                  <a:ext uri="{0D108BD9-81ED-4DB2-BD59-A6C34878D82A}">
                    <a16:rowId xmlns:a16="http://schemas.microsoft.com/office/drawing/2014/main" val="1423874245"/>
                  </a:ext>
                </a:extLst>
              </a:tr>
              <a:tr h="370840">
                <a:tc>
                  <a:txBody>
                    <a:bodyPr/>
                    <a:lstStyle/>
                    <a:p>
                      <a:r>
                        <a:rPr lang="en-US" sz="2000" dirty="0" smtClean="0"/>
                        <a:t>ASC-4</a:t>
                      </a:r>
                      <a:endParaRPr lang="en-US" sz="2000" dirty="0"/>
                    </a:p>
                  </a:txBody>
                  <a:tcPr/>
                </a:tc>
                <a:tc>
                  <a:txBody>
                    <a:bodyPr/>
                    <a:lstStyle/>
                    <a:p>
                      <a:r>
                        <a:rPr lang="en-US" sz="2000" kern="1200" dirty="0" smtClean="0">
                          <a:solidFill>
                            <a:schemeClr val="dk1"/>
                          </a:solidFill>
                          <a:effectLst/>
                          <a:latin typeface="+mn-lt"/>
                          <a:ea typeface="+mn-ea"/>
                          <a:cs typeface="+mn-cs"/>
                        </a:rPr>
                        <a:t>All-Cause Hospital Transfer/Admission</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Topped Out; </a:t>
                      </a:r>
                      <a:r>
                        <a:rPr kumimoji="0" lang="en-US" sz="2000" b="0" i="0" u="none" strike="noStrike" kern="1200" cap="none" spc="0" normalizeH="0" baseline="0" noProof="0" dirty="0" smtClean="0">
                          <a:ln>
                            <a:noFill/>
                          </a:ln>
                          <a:solidFill>
                            <a:srgbClr val="FF0000"/>
                          </a:solidFill>
                          <a:effectLst/>
                          <a:uLnTx/>
                          <a:uFillTx/>
                          <a:latin typeface="Calibri" panose="020F0502020204030204"/>
                          <a:ea typeface="+mn-ea"/>
                          <a:cs typeface="+mn-cs"/>
                        </a:rPr>
                        <a:t>NQF endorsement removed</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a:txBody>
                  <a:tcPr/>
                </a:tc>
                <a:extLst>
                  <a:ext uri="{0D108BD9-81ED-4DB2-BD59-A6C34878D82A}">
                    <a16:rowId xmlns:a16="http://schemas.microsoft.com/office/drawing/2014/main" val="2963433846"/>
                  </a:ext>
                </a:extLst>
              </a:tr>
            </a:tbl>
          </a:graphicData>
        </a:graphic>
      </p:graphicFrame>
    </p:spTree>
    <p:extLst>
      <p:ext uri="{BB962C8B-B14F-4D97-AF65-F5344CB8AC3E}">
        <p14:creationId xmlns:p14="http://schemas.microsoft.com/office/powerpoint/2010/main" val="415273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HH Proposed Rule: Measures for Removal</a:t>
            </a:r>
            <a:endParaRPr lang="en-US" dirty="0"/>
          </a:p>
        </p:txBody>
      </p:sp>
      <p:sp>
        <p:nvSpPr>
          <p:cNvPr id="3" name="Content Placeholder 2"/>
          <p:cNvSpPr>
            <a:spLocks noGrp="1"/>
          </p:cNvSpPr>
          <p:nvPr>
            <p:ph idx="1"/>
          </p:nvPr>
        </p:nvSpPr>
        <p:spPr>
          <a:xfrm>
            <a:off x="395438" y="1086480"/>
            <a:ext cx="11663212" cy="5352420"/>
          </a:xfrm>
        </p:spPr>
        <p:txBody>
          <a:bodyPr>
            <a:normAutofit/>
          </a:bodyPr>
          <a:lstStyle/>
          <a:p>
            <a:pPr>
              <a:defRPr/>
            </a:pPr>
            <a:r>
              <a:rPr lang="en-US" sz="2400" dirty="0">
                <a:solidFill>
                  <a:schemeClr val="tx2"/>
                </a:solidFill>
              </a:rPr>
              <a:t>Depression Assessment Conducted</a:t>
            </a:r>
          </a:p>
          <a:p>
            <a:pPr lvl="1">
              <a:defRPr/>
            </a:pPr>
            <a:r>
              <a:rPr lang="en-US" b="1" dirty="0" smtClean="0">
                <a:solidFill>
                  <a:schemeClr val="tx2"/>
                </a:solidFill>
              </a:rPr>
              <a:t>Still </a:t>
            </a:r>
            <a:r>
              <a:rPr lang="en-US" b="1" dirty="0">
                <a:solidFill>
                  <a:schemeClr val="tx2"/>
                </a:solidFill>
              </a:rPr>
              <a:t>required for risk adjustment</a:t>
            </a:r>
          </a:p>
          <a:p>
            <a:pPr>
              <a:defRPr/>
            </a:pPr>
            <a:r>
              <a:rPr lang="en-US" sz="2400" dirty="0">
                <a:solidFill>
                  <a:schemeClr val="tx2"/>
                </a:solidFill>
              </a:rPr>
              <a:t>Diabetic Foot Care and Patient/Caregiver Education</a:t>
            </a:r>
          </a:p>
          <a:p>
            <a:pPr>
              <a:defRPr/>
            </a:pPr>
            <a:r>
              <a:rPr lang="en-US" sz="2400" dirty="0" smtClean="0">
                <a:solidFill>
                  <a:schemeClr val="tx2"/>
                </a:solidFill>
              </a:rPr>
              <a:t>Multifactor </a:t>
            </a:r>
            <a:r>
              <a:rPr lang="en-US" sz="2400" dirty="0">
                <a:solidFill>
                  <a:schemeClr val="tx2"/>
                </a:solidFill>
              </a:rPr>
              <a:t>Fall Risk Assessment</a:t>
            </a:r>
          </a:p>
          <a:p>
            <a:pPr>
              <a:defRPr/>
            </a:pPr>
            <a:r>
              <a:rPr lang="en-US" sz="2400" dirty="0" smtClean="0">
                <a:solidFill>
                  <a:schemeClr val="tx2"/>
                </a:solidFill>
              </a:rPr>
              <a:t>Improvement </a:t>
            </a:r>
            <a:r>
              <a:rPr lang="en-US" sz="2400" dirty="0">
                <a:solidFill>
                  <a:schemeClr val="tx2"/>
                </a:solidFill>
              </a:rPr>
              <a:t>of Surgical Wounds</a:t>
            </a:r>
          </a:p>
          <a:p>
            <a:pPr lvl="1">
              <a:defRPr/>
            </a:pPr>
            <a:r>
              <a:rPr lang="en-US" b="1" dirty="0" smtClean="0">
                <a:solidFill>
                  <a:schemeClr val="tx2"/>
                </a:solidFill>
              </a:rPr>
              <a:t>Still </a:t>
            </a:r>
            <a:r>
              <a:rPr lang="en-US" b="1" dirty="0">
                <a:solidFill>
                  <a:schemeClr val="tx2"/>
                </a:solidFill>
              </a:rPr>
              <a:t>required for risk adjustment</a:t>
            </a:r>
          </a:p>
          <a:p>
            <a:pPr>
              <a:defRPr/>
            </a:pPr>
            <a:r>
              <a:rPr lang="en-US" sz="2400" dirty="0">
                <a:solidFill>
                  <a:schemeClr val="tx2"/>
                </a:solidFill>
              </a:rPr>
              <a:t>ED Use Without Readmission in First 30 Days</a:t>
            </a:r>
          </a:p>
          <a:p>
            <a:pPr>
              <a:defRPr/>
            </a:pPr>
            <a:r>
              <a:rPr lang="en-US" sz="2400" dirty="0" err="1" smtClean="0">
                <a:solidFill>
                  <a:schemeClr val="tx2"/>
                </a:solidFill>
              </a:rPr>
              <a:t>Rehospitalization</a:t>
            </a:r>
            <a:r>
              <a:rPr lang="en-US" sz="2400" dirty="0" smtClean="0">
                <a:solidFill>
                  <a:schemeClr val="tx2"/>
                </a:solidFill>
              </a:rPr>
              <a:t> </a:t>
            </a:r>
            <a:r>
              <a:rPr lang="en-US" sz="2400" dirty="0">
                <a:solidFill>
                  <a:schemeClr val="tx2"/>
                </a:solidFill>
              </a:rPr>
              <a:t>in First 30 </a:t>
            </a:r>
            <a:r>
              <a:rPr lang="en-US" sz="2400" dirty="0" smtClean="0">
                <a:solidFill>
                  <a:schemeClr val="tx2"/>
                </a:solidFill>
              </a:rPr>
              <a:t>Days</a:t>
            </a:r>
          </a:p>
          <a:p>
            <a:pPr>
              <a:defRPr/>
            </a:pPr>
            <a:r>
              <a:rPr lang="en-US" sz="2400" dirty="0">
                <a:solidFill>
                  <a:schemeClr val="tx2"/>
                </a:solidFill>
              </a:rPr>
              <a:t>Pneumococcal Polysaccharide Vaccine</a:t>
            </a:r>
          </a:p>
          <a:p>
            <a:pPr>
              <a:defRPr/>
            </a:pPr>
            <a:endParaRPr lang="en-US" sz="2400" dirty="0">
              <a:solidFill>
                <a:schemeClr val="tx2"/>
              </a:solidFill>
            </a:endParaRPr>
          </a:p>
        </p:txBody>
      </p:sp>
      <p:sp>
        <p:nvSpPr>
          <p:cNvPr id="4" name="Right Bracket 3"/>
          <p:cNvSpPr/>
          <p:nvPr/>
        </p:nvSpPr>
        <p:spPr>
          <a:xfrm>
            <a:off x="7756070" y="1273629"/>
            <a:ext cx="179614" cy="1481328"/>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p:cNvSpPr txBox="1"/>
          <p:nvPr/>
        </p:nvSpPr>
        <p:spPr>
          <a:xfrm>
            <a:off x="8005076" y="1746502"/>
            <a:ext cx="2187500" cy="430887"/>
          </a:xfrm>
          <a:prstGeom prst="rect">
            <a:avLst/>
          </a:prstGeom>
          <a:noFill/>
        </p:spPr>
        <p:txBody>
          <a:bodyPr wrap="square" rtlCol="0">
            <a:spAutoFit/>
          </a:bodyPr>
          <a:lstStyle/>
          <a:p>
            <a:r>
              <a:rPr lang="en-US" sz="2200" b="1" dirty="0" smtClean="0"/>
              <a:t>Topped Out</a:t>
            </a:r>
            <a:endParaRPr lang="en-US" sz="2200" b="1" dirty="0"/>
          </a:p>
        </p:txBody>
      </p:sp>
      <p:sp>
        <p:nvSpPr>
          <p:cNvPr id="6" name="Right Bracket 5"/>
          <p:cNvSpPr/>
          <p:nvPr/>
        </p:nvSpPr>
        <p:spPr>
          <a:xfrm>
            <a:off x="7756070" y="2938954"/>
            <a:ext cx="179614" cy="1480887"/>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8005076" y="3463953"/>
            <a:ext cx="4355653" cy="430887"/>
          </a:xfrm>
          <a:prstGeom prst="rect">
            <a:avLst/>
          </a:prstGeom>
          <a:noFill/>
        </p:spPr>
        <p:txBody>
          <a:bodyPr wrap="square" rtlCol="0">
            <a:spAutoFit/>
          </a:bodyPr>
          <a:lstStyle/>
          <a:p>
            <a:r>
              <a:rPr lang="en-US" sz="2200" b="1" dirty="0" smtClean="0"/>
              <a:t>More applicable measure available</a:t>
            </a:r>
            <a:endParaRPr lang="en-US" sz="2200" b="1" dirty="0"/>
          </a:p>
        </p:txBody>
      </p:sp>
      <p:sp>
        <p:nvSpPr>
          <p:cNvPr id="8" name="TextBox 7"/>
          <p:cNvSpPr txBox="1"/>
          <p:nvPr/>
        </p:nvSpPr>
        <p:spPr>
          <a:xfrm>
            <a:off x="8005076" y="4527689"/>
            <a:ext cx="4894492" cy="430887"/>
          </a:xfrm>
          <a:prstGeom prst="rect">
            <a:avLst/>
          </a:prstGeom>
          <a:noFill/>
        </p:spPr>
        <p:txBody>
          <a:bodyPr wrap="square" rtlCol="0">
            <a:spAutoFit/>
          </a:bodyPr>
          <a:lstStyle/>
          <a:p>
            <a:r>
              <a:rPr lang="en-US" sz="2200" b="1" dirty="0" smtClean="0"/>
              <a:t>Not in line with clinical guidelines</a:t>
            </a:r>
            <a:endParaRPr lang="en-US" sz="2200" b="1" dirty="0"/>
          </a:p>
        </p:txBody>
      </p:sp>
      <p:sp>
        <p:nvSpPr>
          <p:cNvPr id="9" name="Right Bracket 8"/>
          <p:cNvSpPr/>
          <p:nvPr/>
        </p:nvSpPr>
        <p:spPr>
          <a:xfrm>
            <a:off x="7756070" y="4603838"/>
            <a:ext cx="179614" cy="294734"/>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69017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HH VBP: New Composite Measures</a:t>
            </a:r>
            <a:endParaRPr lang="en-US" dirty="0"/>
          </a:p>
        </p:txBody>
      </p:sp>
      <p:sp>
        <p:nvSpPr>
          <p:cNvPr id="3" name="Content Placeholder 2"/>
          <p:cNvSpPr>
            <a:spLocks noGrp="1"/>
          </p:cNvSpPr>
          <p:nvPr>
            <p:ph idx="1"/>
          </p:nvPr>
        </p:nvSpPr>
        <p:spPr/>
        <p:txBody>
          <a:bodyPr/>
          <a:lstStyle/>
          <a:p>
            <a:pPr>
              <a:defRPr/>
            </a:pPr>
            <a:r>
              <a:rPr lang="en-US" sz="2000" dirty="0">
                <a:solidFill>
                  <a:schemeClr val="tx2"/>
                </a:solidFill>
              </a:rPr>
              <a:t>Replace Improvement in Bathing, Bed Transferring, and Ambulation-Locomotion measures</a:t>
            </a:r>
          </a:p>
          <a:p>
            <a:pPr>
              <a:defRPr/>
            </a:pPr>
            <a:r>
              <a:rPr lang="en-US" sz="2000" dirty="0">
                <a:solidFill>
                  <a:schemeClr val="tx2"/>
                </a:solidFill>
              </a:rPr>
              <a:t>Incorporates those OASIS items with 6 others to create two new measures:</a:t>
            </a:r>
          </a:p>
          <a:p>
            <a:pPr lvl="1">
              <a:defRPr/>
            </a:pPr>
            <a:r>
              <a:rPr lang="en-US" sz="2000" dirty="0">
                <a:solidFill>
                  <a:schemeClr val="tx2"/>
                </a:solidFill>
              </a:rPr>
              <a:t>Total Normalized Composite </a:t>
            </a:r>
            <a:r>
              <a:rPr lang="en-US" sz="2000" b="1" dirty="0">
                <a:solidFill>
                  <a:schemeClr val="tx2"/>
                </a:solidFill>
              </a:rPr>
              <a:t>Change in Self-Care</a:t>
            </a:r>
          </a:p>
          <a:p>
            <a:pPr lvl="2">
              <a:defRPr/>
            </a:pPr>
            <a:r>
              <a:rPr lang="en-US" dirty="0">
                <a:solidFill>
                  <a:schemeClr val="tx2"/>
                </a:solidFill>
              </a:rPr>
              <a:t>Grooming, upper body/lower body dressing, bathing, toileting hygiene, eating</a:t>
            </a:r>
          </a:p>
          <a:p>
            <a:pPr lvl="1">
              <a:defRPr/>
            </a:pPr>
            <a:r>
              <a:rPr lang="en-US" sz="2000" dirty="0">
                <a:solidFill>
                  <a:schemeClr val="tx2"/>
                </a:solidFill>
              </a:rPr>
              <a:t>Total Normalized Composite </a:t>
            </a:r>
            <a:r>
              <a:rPr lang="en-US" sz="2000" b="1" dirty="0">
                <a:solidFill>
                  <a:schemeClr val="tx2"/>
                </a:solidFill>
              </a:rPr>
              <a:t>Change in Mobility</a:t>
            </a:r>
          </a:p>
          <a:p>
            <a:pPr lvl="2">
              <a:defRPr/>
            </a:pPr>
            <a:r>
              <a:rPr lang="en-US" dirty="0">
                <a:solidFill>
                  <a:schemeClr val="tx2"/>
                </a:solidFill>
              </a:rPr>
              <a:t>Toilet transferring, bed transferring, ambulation/locomotion</a:t>
            </a:r>
          </a:p>
          <a:p>
            <a:pPr>
              <a:defRPr/>
            </a:pPr>
            <a:r>
              <a:rPr lang="en-US" sz="2000" dirty="0">
                <a:solidFill>
                  <a:schemeClr val="tx2"/>
                </a:solidFill>
              </a:rPr>
              <a:t>Calculates absolute change for each OASIS item at episode level</a:t>
            </a:r>
          </a:p>
          <a:p>
            <a:pPr>
              <a:defRPr/>
            </a:pPr>
            <a:r>
              <a:rPr lang="en-US" sz="2000" dirty="0">
                <a:solidFill>
                  <a:schemeClr val="tx2"/>
                </a:solidFill>
              </a:rPr>
              <a:t>Normalizes scores; sums normalized scores</a:t>
            </a:r>
          </a:p>
          <a:p>
            <a:pPr>
              <a:defRPr/>
            </a:pPr>
            <a:r>
              <a:rPr lang="en-US" sz="2000" dirty="0">
                <a:solidFill>
                  <a:schemeClr val="tx2"/>
                </a:solidFill>
              </a:rPr>
              <a:t>Averages scores for all episodes</a:t>
            </a:r>
          </a:p>
          <a:p>
            <a:pPr>
              <a:defRPr/>
            </a:pPr>
            <a:r>
              <a:rPr lang="en-US" sz="2000" dirty="0">
                <a:solidFill>
                  <a:schemeClr val="tx2"/>
                </a:solidFill>
              </a:rPr>
              <a:t>Risk-adjustment with national and HHA-specific predicted values</a:t>
            </a:r>
          </a:p>
          <a:p>
            <a:endParaRPr lang="en-US" dirty="0"/>
          </a:p>
        </p:txBody>
      </p:sp>
      <p:sp>
        <p:nvSpPr>
          <p:cNvPr id="4" name="TextBox 1"/>
          <p:cNvSpPr txBox="1">
            <a:spLocks noChangeArrowheads="1"/>
          </p:cNvSpPr>
          <p:nvPr/>
        </p:nvSpPr>
        <p:spPr bwMode="auto">
          <a:xfrm>
            <a:off x="0" y="5207887"/>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i="1" u="sng">
                <a:solidFill>
                  <a:srgbClr val="000099"/>
                </a:solidFill>
                <a:latin typeface="Arial" panose="020B0604020202020204" pitchFamily="34" charset="0"/>
                <a:cs typeface="Arial" panose="020B0604020202020204" pitchFamily="34" charset="0"/>
              </a:defRPr>
            </a:lvl1pPr>
            <a:lvl2pPr marL="742950" indent="-285750">
              <a:defRPr sz="2800" b="1" i="1" u="sng">
                <a:solidFill>
                  <a:srgbClr val="000099"/>
                </a:solidFill>
                <a:latin typeface="Arial" panose="020B0604020202020204" pitchFamily="34" charset="0"/>
                <a:cs typeface="Arial" panose="020B0604020202020204" pitchFamily="34" charset="0"/>
              </a:defRPr>
            </a:lvl2pPr>
            <a:lvl3pPr marL="1143000" indent="-228600">
              <a:defRPr sz="2800" b="1" i="1" u="sng">
                <a:solidFill>
                  <a:srgbClr val="000099"/>
                </a:solidFill>
                <a:latin typeface="Arial" panose="020B0604020202020204" pitchFamily="34" charset="0"/>
                <a:cs typeface="Arial" panose="020B0604020202020204" pitchFamily="34" charset="0"/>
              </a:defRPr>
            </a:lvl3pPr>
            <a:lvl4pPr marL="1600200" indent="-228600">
              <a:defRPr sz="2800" b="1" i="1" u="sng">
                <a:solidFill>
                  <a:srgbClr val="000099"/>
                </a:solidFill>
                <a:latin typeface="Arial" panose="020B0604020202020204" pitchFamily="34" charset="0"/>
                <a:cs typeface="Arial" panose="020B0604020202020204" pitchFamily="34" charset="0"/>
              </a:defRPr>
            </a:lvl4pPr>
            <a:lvl5pPr marL="2057400" indent="-228600">
              <a:defRPr sz="2800" b="1" i="1" u="sng">
                <a:solidFill>
                  <a:srgbClr val="0000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i="1" u="sng">
                <a:solidFill>
                  <a:srgbClr val="0000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i="1" u="sng">
                <a:solidFill>
                  <a:srgbClr val="0000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i="1" u="sng">
                <a:solidFill>
                  <a:srgbClr val="0000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i="1" u="sng">
                <a:solidFill>
                  <a:srgbClr val="000099"/>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200" b="1" i="1" u="sng" strike="noStrike" kern="1200" cap="none" spc="0" normalizeH="0" baseline="0" noProof="0" dirty="0" smtClean="0">
                <a:ln>
                  <a:noFill/>
                </a:ln>
                <a:solidFill>
                  <a:srgbClr val="000099"/>
                </a:solidFill>
                <a:effectLst/>
                <a:uLnTx/>
                <a:uFillTx/>
                <a:latin typeface="Arial" panose="020B0604020202020204" pitchFamily="34" charset="0"/>
                <a:ea typeface="+mn-ea"/>
                <a:cs typeface="Arial" panose="020B0604020202020204" pitchFamily="34" charset="0"/>
              </a:rPr>
              <a:t>HHA Risk-Adjusted Score = HHA Observed + (National Predicted – HHA Predicted)</a:t>
            </a:r>
          </a:p>
        </p:txBody>
      </p:sp>
    </p:spTree>
    <p:extLst>
      <p:ext uri="{BB962C8B-B14F-4D97-AF65-F5344CB8AC3E}">
        <p14:creationId xmlns:p14="http://schemas.microsoft.com/office/powerpoint/2010/main" val="581529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p:cNvSpPr>
            <a:spLocks noGrp="1"/>
          </p:cNvSpPr>
          <p:nvPr>
            <p:ph idx="10"/>
          </p:nvPr>
        </p:nvSpPr>
        <p:spPr>
          <a:xfrm>
            <a:off x="395437" y="935476"/>
            <a:ext cx="5493137" cy="5402262"/>
          </a:xfrm>
        </p:spPr>
        <p:txBody>
          <a:bodyPr>
            <a:normAutofit lnSpcReduction="10000"/>
          </a:bodyPr>
          <a:lstStyle/>
          <a:p>
            <a:pPr marL="0" indent="0">
              <a:buNone/>
            </a:pPr>
            <a:endParaRPr lang="en-US" sz="1050" dirty="0"/>
          </a:p>
          <a:p>
            <a:pPr>
              <a:spcBef>
                <a:spcPts val="0"/>
              </a:spcBef>
            </a:pPr>
            <a:r>
              <a:rPr lang="en-US" dirty="0" smtClean="0"/>
              <a:t>Proposed redesign of Medicare Shared Savings Program</a:t>
            </a:r>
          </a:p>
          <a:p>
            <a:pPr lvl="1"/>
            <a:r>
              <a:rPr lang="en-US" sz="2500" dirty="0" smtClean="0"/>
              <a:t>New tracks</a:t>
            </a:r>
          </a:p>
          <a:p>
            <a:pPr lvl="1">
              <a:spcAft>
                <a:spcPts val="600"/>
              </a:spcAft>
            </a:pPr>
            <a:r>
              <a:rPr lang="en-US" sz="2500" dirty="0" smtClean="0"/>
              <a:t>Differentiated options by ACO characteristics</a:t>
            </a:r>
          </a:p>
          <a:p>
            <a:pPr>
              <a:spcAft>
                <a:spcPts val="1200"/>
              </a:spcAft>
            </a:pPr>
            <a:r>
              <a:rPr lang="en-US" dirty="0" smtClean="0"/>
              <a:t>If finalized, would be harder for “high-revenue” ACOs to achieve savings</a:t>
            </a:r>
          </a:p>
          <a:p>
            <a:r>
              <a:rPr lang="en-US" dirty="0"/>
              <a:t>Other proposals include </a:t>
            </a:r>
            <a:r>
              <a:rPr lang="en-US" dirty="0" smtClean="0"/>
              <a:t>less time for </a:t>
            </a:r>
            <a:r>
              <a:rPr lang="en-US" dirty="0"/>
              <a:t>upside-only risk, </a:t>
            </a:r>
            <a:r>
              <a:rPr lang="en-US" dirty="0" smtClean="0"/>
              <a:t>fewer </a:t>
            </a:r>
            <a:r>
              <a:rPr lang="en-US" dirty="0"/>
              <a:t>shared savings, and refinements to benchmarking methodology</a:t>
            </a:r>
          </a:p>
          <a:p>
            <a:endParaRPr lang="en-US" dirty="0" smtClean="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574" y="1150882"/>
            <a:ext cx="6331034" cy="40202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6936869-059E-694E-89DA-366D0BF62161}"/>
              </a:ext>
            </a:extLst>
          </p:cNvPr>
          <p:cNvSpPr txBox="1">
            <a:spLocks/>
          </p:cNvSpPr>
          <p:nvPr/>
        </p:nvSpPr>
        <p:spPr>
          <a:xfrm>
            <a:off x="395438" y="288123"/>
            <a:ext cx="10895414" cy="5974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b="1" kern="1200">
                <a:solidFill>
                  <a:srgbClr val="003087"/>
                </a:solidFill>
                <a:latin typeface="Arial" panose="020B0604020202020204" pitchFamily="34" charset="0"/>
                <a:ea typeface="+mj-ea"/>
                <a:cs typeface="Arial" panose="020B0604020202020204" pitchFamily="34" charset="0"/>
              </a:defRPr>
            </a:lvl1pPr>
          </a:lstStyle>
          <a:p>
            <a:r>
              <a:rPr lang="en-US" dirty="0" smtClean="0"/>
              <a:t>MSSP: ACOs – Pathways to Success Rule</a:t>
            </a:r>
            <a:endParaRPr lang="en-US" dirty="0"/>
          </a:p>
        </p:txBody>
      </p:sp>
    </p:spTree>
    <p:extLst>
      <p:ext uri="{BB962C8B-B14F-4D97-AF65-F5344CB8AC3E}">
        <p14:creationId xmlns:p14="http://schemas.microsoft.com/office/powerpoint/2010/main" val="1147451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are we on MACRA Quality Payment Program?</a:t>
            </a:r>
            <a:endParaRPr lang="en-US" dirty="0"/>
          </a:p>
        </p:txBody>
      </p:sp>
      <p:sp>
        <p:nvSpPr>
          <p:cNvPr id="4" name="Pentagon 3"/>
          <p:cNvSpPr/>
          <p:nvPr/>
        </p:nvSpPr>
        <p:spPr bwMode="auto">
          <a:xfrm>
            <a:off x="395437" y="1906228"/>
            <a:ext cx="11397169" cy="239497"/>
          </a:xfrm>
          <a:prstGeom prst="homePlat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1600" b="1" dirty="0">
              <a:solidFill>
                <a:srgbClr val="000000"/>
              </a:solidFill>
              <a:latin typeface="Arial" charset="0"/>
            </a:endParaRPr>
          </a:p>
        </p:txBody>
      </p:sp>
      <p:sp>
        <p:nvSpPr>
          <p:cNvPr id="7" name="Flowchart: Connector 6"/>
          <p:cNvSpPr/>
          <p:nvPr/>
        </p:nvSpPr>
        <p:spPr bwMode="auto">
          <a:xfrm>
            <a:off x="353011" y="1843887"/>
            <a:ext cx="381000" cy="364177"/>
          </a:xfrm>
          <a:prstGeom prst="flowChartConnector">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1600" b="1" dirty="0">
              <a:solidFill>
                <a:srgbClr val="000000"/>
              </a:solidFill>
              <a:latin typeface="Arial" charset="0"/>
            </a:endParaRPr>
          </a:p>
        </p:txBody>
      </p:sp>
      <p:sp>
        <p:nvSpPr>
          <p:cNvPr id="19" name="TextBox 18"/>
          <p:cNvSpPr txBox="1"/>
          <p:nvPr/>
        </p:nvSpPr>
        <p:spPr>
          <a:xfrm>
            <a:off x="-40978" y="1340928"/>
            <a:ext cx="1168977" cy="523220"/>
          </a:xfrm>
          <a:prstGeom prst="rect">
            <a:avLst/>
          </a:prstGeom>
          <a:noFill/>
        </p:spPr>
        <p:txBody>
          <a:bodyPr wrap="square" rtlCol="0">
            <a:spAutoFit/>
          </a:bodyPr>
          <a:lstStyle/>
          <a:p>
            <a:pPr algn="ctr" fontAlgn="base">
              <a:spcBef>
                <a:spcPct val="0"/>
              </a:spcBef>
              <a:spcAft>
                <a:spcPct val="0"/>
              </a:spcAft>
              <a:defRPr/>
            </a:pPr>
            <a:r>
              <a:rPr lang="en-US" sz="2800" b="1" dirty="0">
                <a:solidFill>
                  <a:srgbClr val="000000"/>
                </a:solidFill>
                <a:latin typeface="Arial" charset="0"/>
              </a:rPr>
              <a:t>2016</a:t>
            </a:r>
          </a:p>
        </p:txBody>
      </p:sp>
      <p:sp>
        <p:nvSpPr>
          <p:cNvPr id="22" name="Flowchart: Connector 21"/>
          <p:cNvSpPr/>
          <p:nvPr/>
        </p:nvSpPr>
        <p:spPr bwMode="auto">
          <a:xfrm>
            <a:off x="2447860" y="1809236"/>
            <a:ext cx="381000" cy="381000"/>
          </a:xfrm>
          <a:prstGeom prst="flowChartConnector">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1600" b="1" dirty="0">
              <a:solidFill>
                <a:srgbClr val="000000"/>
              </a:solidFill>
              <a:latin typeface="Arial" charset="0"/>
            </a:endParaRPr>
          </a:p>
        </p:txBody>
      </p:sp>
      <p:sp>
        <p:nvSpPr>
          <p:cNvPr id="24" name="Rounded Rectangle 23"/>
          <p:cNvSpPr/>
          <p:nvPr/>
        </p:nvSpPr>
        <p:spPr bwMode="auto">
          <a:xfrm>
            <a:off x="2795408" y="2332130"/>
            <a:ext cx="2194030" cy="812770"/>
          </a:xfrm>
          <a:prstGeom prst="roundRect">
            <a:avLst/>
          </a:prstGeom>
          <a:solidFill>
            <a:schemeClr val="accent1">
              <a:lumMod val="75000"/>
              <a:alpha val="20000"/>
            </a:schemeClr>
          </a:solidFill>
          <a:ln w="476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r>
              <a:rPr lang="en-US" sz="2000" dirty="0">
                <a:solidFill>
                  <a:srgbClr val="000000"/>
                </a:solidFill>
                <a:latin typeface="Arial" charset="0"/>
              </a:rPr>
              <a:t>1</a:t>
            </a:r>
            <a:r>
              <a:rPr lang="en-US" sz="2000" baseline="30000" dirty="0">
                <a:solidFill>
                  <a:srgbClr val="000000"/>
                </a:solidFill>
                <a:latin typeface="Arial" charset="0"/>
              </a:rPr>
              <a:t>st</a:t>
            </a:r>
            <a:r>
              <a:rPr lang="en-US" sz="2000" dirty="0">
                <a:solidFill>
                  <a:srgbClr val="000000"/>
                </a:solidFill>
                <a:latin typeface="Arial" charset="0"/>
              </a:rPr>
              <a:t> Performance Period</a:t>
            </a:r>
          </a:p>
        </p:txBody>
      </p:sp>
      <p:sp>
        <p:nvSpPr>
          <p:cNvPr id="25" name="TextBox 24"/>
          <p:cNvSpPr txBox="1"/>
          <p:nvPr/>
        </p:nvSpPr>
        <p:spPr>
          <a:xfrm>
            <a:off x="2053871" y="1350274"/>
            <a:ext cx="1168977" cy="523220"/>
          </a:xfrm>
          <a:prstGeom prst="rect">
            <a:avLst/>
          </a:prstGeom>
          <a:noFill/>
        </p:spPr>
        <p:txBody>
          <a:bodyPr wrap="square" rtlCol="0">
            <a:spAutoFit/>
          </a:bodyPr>
          <a:lstStyle/>
          <a:p>
            <a:pPr algn="ctr" fontAlgn="base">
              <a:spcBef>
                <a:spcPct val="0"/>
              </a:spcBef>
              <a:spcAft>
                <a:spcPct val="0"/>
              </a:spcAft>
              <a:defRPr/>
            </a:pPr>
            <a:r>
              <a:rPr lang="en-US" sz="2800" b="1" dirty="0">
                <a:solidFill>
                  <a:srgbClr val="000000"/>
                </a:solidFill>
                <a:latin typeface="Arial" charset="0"/>
              </a:rPr>
              <a:t>2017</a:t>
            </a:r>
          </a:p>
        </p:txBody>
      </p:sp>
      <p:sp>
        <p:nvSpPr>
          <p:cNvPr id="37" name="Flowchart: Connector 36"/>
          <p:cNvSpPr/>
          <p:nvPr/>
        </p:nvSpPr>
        <p:spPr bwMode="auto">
          <a:xfrm>
            <a:off x="4938234" y="1814282"/>
            <a:ext cx="381000" cy="381000"/>
          </a:xfrm>
          <a:prstGeom prst="flowChartConnector">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1600" b="1" dirty="0">
              <a:solidFill>
                <a:srgbClr val="000000"/>
              </a:solidFill>
              <a:latin typeface="Arial" charset="0"/>
            </a:endParaRPr>
          </a:p>
        </p:txBody>
      </p:sp>
      <p:sp>
        <p:nvSpPr>
          <p:cNvPr id="41" name="TextBox 40"/>
          <p:cNvSpPr txBox="1"/>
          <p:nvPr/>
        </p:nvSpPr>
        <p:spPr>
          <a:xfrm>
            <a:off x="4542708" y="1340321"/>
            <a:ext cx="1168977" cy="523220"/>
          </a:xfrm>
          <a:prstGeom prst="rect">
            <a:avLst/>
          </a:prstGeom>
          <a:noFill/>
        </p:spPr>
        <p:txBody>
          <a:bodyPr wrap="square" rtlCol="0">
            <a:spAutoFit/>
          </a:bodyPr>
          <a:lstStyle/>
          <a:p>
            <a:pPr algn="ctr" fontAlgn="base">
              <a:spcBef>
                <a:spcPct val="0"/>
              </a:spcBef>
              <a:spcAft>
                <a:spcPct val="0"/>
              </a:spcAft>
              <a:defRPr/>
            </a:pPr>
            <a:r>
              <a:rPr lang="en-US" sz="2800" b="1" dirty="0">
                <a:solidFill>
                  <a:srgbClr val="000000"/>
                </a:solidFill>
                <a:latin typeface="Arial" charset="0"/>
              </a:rPr>
              <a:t>2018</a:t>
            </a:r>
          </a:p>
        </p:txBody>
      </p:sp>
      <p:sp>
        <p:nvSpPr>
          <p:cNvPr id="53" name="Flowchart: Connector 52"/>
          <p:cNvSpPr/>
          <p:nvPr/>
        </p:nvSpPr>
        <p:spPr bwMode="auto">
          <a:xfrm>
            <a:off x="7694230" y="1814282"/>
            <a:ext cx="381000" cy="381000"/>
          </a:xfrm>
          <a:prstGeom prst="flowChartConnector">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1600" b="1" dirty="0">
              <a:solidFill>
                <a:srgbClr val="000000"/>
              </a:solidFill>
              <a:latin typeface="Arial" charset="0"/>
            </a:endParaRPr>
          </a:p>
        </p:txBody>
      </p:sp>
      <p:sp>
        <p:nvSpPr>
          <p:cNvPr id="56" name="TextBox 55"/>
          <p:cNvSpPr txBox="1"/>
          <p:nvPr/>
        </p:nvSpPr>
        <p:spPr>
          <a:xfrm>
            <a:off x="7300241" y="1337718"/>
            <a:ext cx="1168977" cy="523220"/>
          </a:xfrm>
          <a:prstGeom prst="rect">
            <a:avLst/>
          </a:prstGeom>
          <a:noFill/>
        </p:spPr>
        <p:txBody>
          <a:bodyPr wrap="square" rtlCol="0">
            <a:spAutoFit/>
          </a:bodyPr>
          <a:lstStyle/>
          <a:p>
            <a:pPr algn="ctr" fontAlgn="base">
              <a:spcBef>
                <a:spcPct val="0"/>
              </a:spcBef>
              <a:spcAft>
                <a:spcPct val="0"/>
              </a:spcAft>
              <a:defRPr/>
            </a:pPr>
            <a:r>
              <a:rPr lang="en-US" sz="2800" b="1" dirty="0">
                <a:solidFill>
                  <a:srgbClr val="000000"/>
                </a:solidFill>
                <a:latin typeface="Arial" charset="0"/>
              </a:rPr>
              <a:t>2019</a:t>
            </a:r>
          </a:p>
        </p:txBody>
      </p:sp>
      <p:sp>
        <p:nvSpPr>
          <p:cNvPr id="59" name="Rounded Rectangle 58"/>
          <p:cNvSpPr/>
          <p:nvPr/>
        </p:nvSpPr>
        <p:spPr bwMode="auto">
          <a:xfrm>
            <a:off x="677533" y="2332130"/>
            <a:ext cx="1739612" cy="783555"/>
          </a:xfrm>
          <a:prstGeom prst="roundRect">
            <a:avLst/>
          </a:prstGeom>
          <a:solidFill>
            <a:srgbClr val="7030A0">
              <a:alpha val="14000"/>
            </a:srgbClr>
          </a:solidFill>
          <a:ln w="476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r>
              <a:rPr lang="en-US" sz="2000" dirty="0">
                <a:solidFill>
                  <a:srgbClr val="000000"/>
                </a:solidFill>
                <a:latin typeface="Arial" charset="0"/>
              </a:rPr>
              <a:t>1</a:t>
            </a:r>
            <a:r>
              <a:rPr lang="en-US" sz="2000" baseline="30000" dirty="0">
                <a:solidFill>
                  <a:srgbClr val="000000"/>
                </a:solidFill>
                <a:latin typeface="Arial" charset="0"/>
              </a:rPr>
              <a:t>st</a:t>
            </a:r>
            <a:r>
              <a:rPr lang="en-US" sz="2000" dirty="0">
                <a:solidFill>
                  <a:srgbClr val="000000"/>
                </a:solidFill>
                <a:latin typeface="Arial" charset="0"/>
              </a:rPr>
              <a:t> round of rulemaking</a:t>
            </a:r>
          </a:p>
        </p:txBody>
      </p:sp>
      <p:sp>
        <p:nvSpPr>
          <p:cNvPr id="64" name="Rounded Rectangle 63"/>
          <p:cNvSpPr/>
          <p:nvPr/>
        </p:nvSpPr>
        <p:spPr bwMode="auto">
          <a:xfrm>
            <a:off x="5493619" y="3219154"/>
            <a:ext cx="1924660" cy="812770"/>
          </a:xfrm>
          <a:prstGeom prst="roundRect">
            <a:avLst/>
          </a:prstGeom>
          <a:solidFill>
            <a:schemeClr val="accent1">
              <a:lumMod val="75000"/>
              <a:alpha val="25000"/>
            </a:schemeClr>
          </a:solidFill>
          <a:ln w="53975"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r>
              <a:rPr lang="en-US" sz="2000" dirty="0">
                <a:solidFill>
                  <a:srgbClr val="000000"/>
                </a:solidFill>
                <a:latin typeface="Arial" charset="0"/>
              </a:rPr>
              <a:t>Submit 2017 data (Mar 31)</a:t>
            </a:r>
          </a:p>
        </p:txBody>
      </p:sp>
      <p:sp>
        <p:nvSpPr>
          <p:cNvPr id="65" name="Rounded Rectangle 64"/>
          <p:cNvSpPr/>
          <p:nvPr/>
        </p:nvSpPr>
        <p:spPr bwMode="auto">
          <a:xfrm>
            <a:off x="2869342" y="3286794"/>
            <a:ext cx="1673366" cy="783555"/>
          </a:xfrm>
          <a:prstGeom prst="roundRect">
            <a:avLst/>
          </a:prstGeom>
          <a:solidFill>
            <a:srgbClr val="7030A0">
              <a:alpha val="12000"/>
            </a:srgbClr>
          </a:solidFill>
          <a:ln w="476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r>
              <a:rPr lang="en-US" sz="2000" dirty="0">
                <a:solidFill>
                  <a:srgbClr val="000000"/>
                </a:solidFill>
                <a:latin typeface="Arial" charset="0"/>
              </a:rPr>
              <a:t>2</a:t>
            </a:r>
            <a:r>
              <a:rPr lang="en-US" sz="2000" baseline="30000" dirty="0">
                <a:solidFill>
                  <a:srgbClr val="000000"/>
                </a:solidFill>
                <a:latin typeface="Arial" charset="0"/>
              </a:rPr>
              <a:t>nd</a:t>
            </a:r>
            <a:r>
              <a:rPr lang="en-US" sz="2000" dirty="0">
                <a:solidFill>
                  <a:srgbClr val="000000"/>
                </a:solidFill>
                <a:latin typeface="Arial" charset="0"/>
              </a:rPr>
              <a:t> round of rulemaking</a:t>
            </a:r>
          </a:p>
        </p:txBody>
      </p:sp>
      <p:sp>
        <p:nvSpPr>
          <p:cNvPr id="66" name="Rounded Rectangle 65"/>
          <p:cNvSpPr/>
          <p:nvPr/>
        </p:nvSpPr>
        <p:spPr bwMode="auto">
          <a:xfrm>
            <a:off x="5448826" y="5095730"/>
            <a:ext cx="1979033" cy="783555"/>
          </a:xfrm>
          <a:prstGeom prst="roundRect">
            <a:avLst/>
          </a:prstGeom>
          <a:solidFill>
            <a:srgbClr val="7030A0">
              <a:alpha val="12000"/>
            </a:srgbClr>
          </a:solidFill>
          <a:ln w="476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r>
              <a:rPr lang="en-US" sz="2000" dirty="0">
                <a:solidFill>
                  <a:srgbClr val="000000"/>
                </a:solidFill>
                <a:latin typeface="Arial" charset="0"/>
              </a:rPr>
              <a:t>Additional rulemaking</a:t>
            </a:r>
          </a:p>
        </p:txBody>
      </p:sp>
      <p:sp>
        <p:nvSpPr>
          <p:cNvPr id="67" name="Rounded Rectangle 66"/>
          <p:cNvSpPr/>
          <p:nvPr/>
        </p:nvSpPr>
        <p:spPr bwMode="auto">
          <a:xfrm>
            <a:off x="5448826" y="4161520"/>
            <a:ext cx="1952283" cy="804614"/>
          </a:xfrm>
          <a:prstGeom prst="roundRect">
            <a:avLst/>
          </a:prstGeom>
          <a:solidFill>
            <a:schemeClr val="accent1">
              <a:lumMod val="75000"/>
              <a:alpha val="25000"/>
            </a:schemeClr>
          </a:solidFill>
          <a:ln w="53975"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r>
              <a:rPr lang="en-US" sz="2000" dirty="0">
                <a:solidFill>
                  <a:srgbClr val="000000"/>
                </a:solidFill>
                <a:latin typeface="Arial" charset="0"/>
              </a:rPr>
              <a:t>2017 feedback </a:t>
            </a:r>
            <a:r>
              <a:rPr lang="en-US" sz="2000" dirty="0" smtClean="0">
                <a:solidFill>
                  <a:srgbClr val="000000"/>
                </a:solidFill>
                <a:latin typeface="Arial" charset="0"/>
              </a:rPr>
              <a:t>report</a:t>
            </a:r>
            <a:endParaRPr lang="en-US" sz="2000" dirty="0">
              <a:solidFill>
                <a:srgbClr val="000000"/>
              </a:solidFill>
              <a:latin typeface="Arial" charset="0"/>
            </a:endParaRPr>
          </a:p>
        </p:txBody>
      </p:sp>
      <p:sp>
        <p:nvSpPr>
          <p:cNvPr id="68" name="Rounded Rectangle 67"/>
          <p:cNvSpPr/>
          <p:nvPr/>
        </p:nvSpPr>
        <p:spPr bwMode="auto">
          <a:xfrm>
            <a:off x="5448826" y="2337176"/>
            <a:ext cx="2194030" cy="812770"/>
          </a:xfrm>
          <a:prstGeom prst="roundRect">
            <a:avLst/>
          </a:prstGeom>
          <a:solidFill>
            <a:srgbClr val="00B050">
              <a:alpha val="20000"/>
            </a:srgbClr>
          </a:solidFill>
          <a:ln w="4762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r>
              <a:rPr lang="en-US" sz="2000" dirty="0">
                <a:solidFill>
                  <a:srgbClr val="000000"/>
                </a:solidFill>
                <a:latin typeface="Arial" charset="0"/>
              </a:rPr>
              <a:t>2</a:t>
            </a:r>
            <a:r>
              <a:rPr lang="en-US" sz="2000" baseline="30000" dirty="0">
                <a:solidFill>
                  <a:srgbClr val="000000"/>
                </a:solidFill>
                <a:latin typeface="Arial" charset="0"/>
              </a:rPr>
              <a:t>nd</a:t>
            </a:r>
            <a:r>
              <a:rPr lang="en-US" sz="2000" dirty="0">
                <a:solidFill>
                  <a:srgbClr val="000000"/>
                </a:solidFill>
                <a:latin typeface="Arial" charset="0"/>
              </a:rPr>
              <a:t>  Performance Period</a:t>
            </a:r>
          </a:p>
        </p:txBody>
      </p:sp>
      <p:sp>
        <p:nvSpPr>
          <p:cNvPr id="69" name="Rounded Rectangle 68"/>
          <p:cNvSpPr/>
          <p:nvPr/>
        </p:nvSpPr>
        <p:spPr bwMode="auto">
          <a:xfrm>
            <a:off x="8033662" y="2359912"/>
            <a:ext cx="3070715" cy="919339"/>
          </a:xfrm>
          <a:prstGeom prst="roundRect">
            <a:avLst/>
          </a:prstGeom>
          <a:solidFill>
            <a:schemeClr val="accent1">
              <a:lumMod val="75000"/>
              <a:alpha val="20000"/>
            </a:schemeClr>
          </a:solidFill>
          <a:ln w="476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r>
              <a:rPr lang="en-US" sz="2000" b="1" dirty="0">
                <a:solidFill>
                  <a:srgbClr val="000000"/>
                </a:solidFill>
                <a:latin typeface="Arial" charset="0"/>
              </a:rPr>
              <a:t>Payment Adjustment</a:t>
            </a:r>
            <a:r>
              <a:rPr lang="en-US" sz="2000" dirty="0">
                <a:solidFill>
                  <a:srgbClr val="000000"/>
                </a:solidFill>
                <a:latin typeface="Arial" charset="0"/>
              </a:rPr>
              <a:t> (based on 2017 data)</a:t>
            </a:r>
          </a:p>
        </p:txBody>
      </p:sp>
      <p:sp>
        <p:nvSpPr>
          <p:cNvPr id="70" name="Rounded Rectangle 69"/>
          <p:cNvSpPr/>
          <p:nvPr/>
        </p:nvSpPr>
        <p:spPr bwMode="auto">
          <a:xfrm>
            <a:off x="8075230" y="3387224"/>
            <a:ext cx="3029147" cy="918626"/>
          </a:xfrm>
          <a:prstGeom prst="roundRect">
            <a:avLst/>
          </a:prstGeom>
          <a:solidFill>
            <a:srgbClr val="00B050">
              <a:alpha val="20000"/>
            </a:srgbClr>
          </a:solidFill>
          <a:ln w="47625" cap="flat" cmpd="sng" algn="ctr">
            <a:solidFill>
              <a:srgbClr val="0099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r>
              <a:rPr lang="en-US" sz="2000" dirty="0">
                <a:solidFill>
                  <a:srgbClr val="000000"/>
                </a:solidFill>
                <a:latin typeface="Arial" charset="0"/>
              </a:rPr>
              <a:t>Submit 2018 data + </a:t>
            </a:r>
            <a:r>
              <a:rPr lang="en-US" sz="2000" dirty="0" smtClean="0">
                <a:solidFill>
                  <a:srgbClr val="000000"/>
                </a:solidFill>
                <a:latin typeface="Arial" charset="0"/>
              </a:rPr>
              <a:t>2018 feedback </a:t>
            </a:r>
            <a:r>
              <a:rPr lang="en-US" sz="2000" dirty="0">
                <a:solidFill>
                  <a:srgbClr val="000000"/>
                </a:solidFill>
                <a:latin typeface="Arial" charset="0"/>
              </a:rPr>
              <a:t>reports</a:t>
            </a:r>
          </a:p>
        </p:txBody>
      </p:sp>
      <p:sp>
        <p:nvSpPr>
          <p:cNvPr id="71" name="Rounded Rectangle 70"/>
          <p:cNvSpPr/>
          <p:nvPr/>
        </p:nvSpPr>
        <p:spPr bwMode="auto">
          <a:xfrm>
            <a:off x="8075229" y="4523019"/>
            <a:ext cx="3029147" cy="572712"/>
          </a:xfrm>
          <a:prstGeom prst="roundRect">
            <a:avLst/>
          </a:prstGeom>
          <a:solidFill>
            <a:srgbClr val="7030A0">
              <a:alpha val="12000"/>
            </a:srgbClr>
          </a:solidFill>
          <a:ln w="476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r>
              <a:rPr lang="en-US" sz="2000" dirty="0">
                <a:solidFill>
                  <a:srgbClr val="000000"/>
                </a:solidFill>
                <a:latin typeface="Arial" charset="0"/>
              </a:rPr>
              <a:t>Additional rulemaking</a:t>
            </a:r>
          </a:p>
        </p:txBody>
      </p:sp>
      <p:pic>
        <p:nvPicPr>
          <p:cNvPr id="1026" name="Picture 2" descr="Image result for you are he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709" r="25339"/>
          <a:stretch/>
        </p:blipFill>
        <p:spPr bwMode="auto">
          <a:xfrm>
            <a:off x="6396433" y="1337718"/>
            <a:ext cx="851056" cy="87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234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500"/>
                                        <p:tgtEl>
                                          <p:spTgt spid="65"/>
                                        </p:tgtEl>
                                      </p:cBhvr>
                                    </p:animEffect>
                                  </p:childTnLst>
                                </p:cTn>
                              </p:par>
                              <p:par>
                                <p:cTn id="33" presetID="10"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500"/>
                                        <p:tgtEl>
                                          <p:spTgt spid="10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500"/>
                                        <p:tgtEl>
                                          <p:spTgt spid="6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fade">
                                      <p:cBhvr>
                                        <p:cTn id="68" dur="500"/>
                                        <p:tgtEl>
                                          <p:spTgt spid="7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9" grpId="0"/>
      <p:bldP spid="22" grpId="0" animBg="1"/>
      <p:bldP spid="24" grpId="0" animBg="1"/>
      <p:bldP spid="25" grpId="0"/>
      <p:bldP spid="37" grpId="0" animBg="1"/>
      <p:bldP spid="41" grpId="0"/>
      <p:bldP spid="53" grpId="0" animBg="1"/>
      <p:bldP spid="56" grpId="0"/>
      <p:bldP spid="59" grpId="0" animBg="1"/>
      <p:bldP spid="64" grpId="0" animBg="1"/>
      <p:bldP spid="65" grpId="0" animBg="1"/>
      <p:bldP spid="66" grpId="0" animBg="1"/>
      <p:bldP spid="67" grpId="0" animBg="1"/>
      <p:bldP spid="68" grpId="0" animBg="1"/>
      <p:bldP spid="69" grpId="0" animBg="1"/>
      <p:bldP spid="70"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2019 QPP Proposals – Key Takeaways</a:t>
            </a:r>
            <a:endParaRPr lang="en-US" dirty="0"/>
          </a:p>
        </p:txBody>
      </p:sp>
      <p:sp>
        <p:nvSpPr>
          <p:cNvPr id="16" name="Content Placeholder 15"/>
          <p:cNvSpPr>
            <a:spLocks noGrp="1"/>
          </p:cNvSpPr>
          <p:nvPr>
            <p:ph idx="1"/>
          </p:nvPr>
        </p:nvSpPr>
        <p:spPr>
          <a:xfrm>
            <a:off x="395438" y="1086480"/>
            <a:ext cx="10515600" cy="5157004"/>
          </a:xfrm>
        </p:spPr>
        <p:txBody>
          <a:bodyPr>
            <a:normAutofit fontScale="62500" lnSpcReduction="20000"/>
          </a:bodyPr>
          <a:lstStyle/>
          <a:p>
            <a:r>
              <a:rPr lang="en-US" sz="3200" b="1" dirty="0" smtClean="0"/>
              <a:t>Gradual implementation of MIPS continues </a:t>
            </a:r>
          </a:p>
          <a:p>
            <a:pPr lvl="1"/>
            <a:r>
              <a:rPr lang="en-US" sz="2600" dirty="0" smtClean="0"/>
              <a:t>Low-volume threshold still excludes large number of clinicians (590,000)</a:t>
            </a:r>
          </a:p>
          <a:p>
            <a:pPr lvl="1"/>
            <a:r>
              <a:rPr lang="en-US" sz="2600" dirty="0" smtClean="0"/>
              <a:t>MIPS opt-in available</a:t>
            </a:r>
          </a:p>
          <a:p>
            <a:pPr lvl="1"/>
            <a:r>
              <a:rPr lang="en-US" sz="2600" dirty="0" smtClean="0"/>
              <a:t>Carry over of most 2018 quality reporting requirements</a:t>
            </a:r>
          </a:p>
          <a:p>
            <a:pPr lvl="1"/>
            <a:r>
              <a:rPr lang="en-US" sz="2600" dirty="0" smtClean="0"/>
              <a:t>Expansion to new clinician types (PT, OT, social work, psychologists)</a:t>
            </a:r>
          </a:p>
          <a:p>
            <a:endParaRPr lang="en-US" dirty="0" smtClean="0"/>
          </a:p>
          <a:p>
            <a:r>
              <a:rPr lang="en-US" sz="3200" b="1" dirty="0" smtClean="0"/>
              <a:t>Impact of MIPS cost measurement grows</a:t>
            </a:r>
          </a:p>
          <a:p>
            <a:pPr lvl="1"/>
            <a:r>
              <a:rPr lang="en-US" sz="2600" dirty="0" smtClean="0"/>
              <a:t>Increased category weight to 15 percent, and new episode-based measures</a:t>
            </a:r>
          </a:p>
          <a:p>
            <a:endParaRPr lang="en-US" dirty="0" smtClean="0"/>
          </a:p>
          <a:p>
            <a:r>
              <a:rPr lang="en-US" sz="3200" b="1" dirty="0" smtClean="0"/>
              <a:t>MIPS Advancing Care Information (ACI) category renamed and revamped</a:t>
            </a:r>
          </a:p>
          <a:p>
            <a:pPr lvl="1"/>
            <a:r>
              <a:rPr lang="en-US" sz="2600" dirty="0" smtClean="0"/>
              <a:t>Now “Promoting Interoperability”, with greater alignment with hospital program</a:t>
            </a:r>
          </a:p>
          <a:p>
            <a:endParaRPr lang="en-US" dirty="0" smtClean="0"/>
          </a:p>
          <a:p>
            <a:r>
              <a:rPr lang="en-US" sz="3200" b="1" dirty="0" smtClean="0"/>
              <a:t>CMS staying the course on MIPS facility-based measurement</a:t>
            </a:r>
          </a:p>
          <a:p>
            <a:pPr lvl="1"/>
            <a:r>
              <a:rPr lang="en-US" dirty="0" smtClean="0"/>
              <a:t>Available in 2019, with minor proposed expansions</a:t>
            </a:r>
          </a:p>
          <a:p>
            <a:pPr lvl="1"/>
            <a:endParaRPr lang="en-US" dirty="0" smtClean="0"/>
          </a:p>
          <a:p>
            <a:r>
              <a:rPr lang="en-US" sz="3200" b="1" dirty="0" smtClean="0"/>
              <a:t>Changes to advanced APM track are quite minor</a:t>
            </a:r>
          </a:p>
          <a:p>
            <a:endParaRPr lang="en-US" dirty="0" smtClean="0"/>
          </a:p>
          <a:p>
            <a:r>
              <a:rPr lang="en-US" sz="3200" b="1" i="1" dirty="0" smtClean="0"/>
              <a:t>Excluded clinicians have more time to prepare…but stakes are rising!</a:t>
            </a:r>
          </a:p>
        </p:txBody>
      </p:sp>
      <p:pic>
        <p:nvPicPr>
          <p:cNvPr id="9" name="Picture 8" descr="More Dogma: Epinephrine in Digital Nerve Blocks - R.E.B.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6104" y="1086480"/>
            <a:ext cx="2968578" cy="1020449"/>
          </a:xfrm>
          <a:prstGeom prst="rect">
            <a:avLst/>
          </a:prstGeom>
        </p:spPr>
      </p:pic>
    </p:spTree>
    <p:extLst>
      <p:ext uri="{BB962C8B-B14F-4D97-AF65-F5344CB8AC3E}">
        <p14:creationId xmlns:p14="http://schemas.microsoft.com/office/powerpoint/2010/main" val="1499619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IPPS: Impact of CMS Meaningful Measure Policies</a:t>
            </a:r>
            <a:endParaRPr lang="en-US" dirty="0"/>
          </a:p>
        </p:txBody>
      </p:sp>
      <p:sp>
        <p:nvSpPr>
          <p:cNvPr id="3" name="Content Placeholder 2"/>
          <p:cNvSpPr>
            <a:spLocks noGrp="1"/>
          </p:cNvSpPr>
          <p:nvPr>
            <p:ph idx="1"/>
          </p:nvPr>
        </p:nvSpPr>
        <p:spPr>
          <a:xfrm>
            <a:off x="395438" y="3578942"/>
            <a:ext cx="10515600" cy="2753032"/>
          </a:xfrm>
        </p:spPr>
        <p:txBody>
          <a:bodyPr>
            <a:normAutofit fontScale="77500" lnSpcReduction="20000"/>
          </a:bodyPr>
          <a:lstStyle/>
          <a:p>
            <a:r>
              <a:rPr lang="en-US" dirty="0" smtClean="0"/>
              <a:t>IQR:</a:t>
            </a:r>
          </a:p>
          <a:p>
            <a:pPr lvl="1"/>
            <a:r>
              <a:rPr lang="en-US" dirty="0" smtClean="0"/>
              <a:t>18 measures removed from ALL CMS hospital quality reporting and value programs because they are topped out, don’t lead to better quality, or have costs outweighing their benefit</a:t>
            </a:r>
          </a:p>
          <a:p>
            <a:pPr lvl="1"/>
            <a:r>
              <a:rPr lang="en-US" dirty="0" smtClean="0"/>
              <a:t>21 measures “de-duplicated” (that is, removed from IQR, but retained for only one CMS hospital program)</a:t>
            </a:r>
          </a:p>
          <a:p>
            <a:pPr lvl="1"/>
            <a:endParaRPr lang="en-US" dirty="0" smtClean="0"/>
          </a:p>
          <a:p>
            <a:r>
              <a:rPr lang="en-US" dirty="0" smtClean="0"/>
              <a:t>VBP </a:t>
            </a:r>
          </a:p>
          <a:p>
            <a:pPr lvl="1"/>
            <a:r>
              <a:rPr lang="en-US" dirty="0" smtClean="0"/>
              <a:t>4 measures removed to “de-duplicate” with IQR</a:t>
            </a:r>
          </a:p>
          <a:p>
            <a:pPr lvl="1"/>
            <a:r>
              <a:rPr lang="en-US" dirty="0" smtClean="0"/>
              <a:t>CMS did NOT finalize proposal to remove 6 safety measures from VBP</a:t>
            </a:r>
            <a:endParaRPr lang="en-US" dirty="0"/>
          </a:p>
        </p:txBody>
      </p:sp>
      <p:graphicFrame>
        <p:nvGraphicFramePr>
          <p:cNvPr id="7" name="Table 6"/>
          <p:cNvGraphicFramePr>
            <a:graphicFrameLocks noGrp="1"/>
          </p:cNvGraphicFramePr>
          <p:nvPr>
            <p:extLst/>
          </p:nvPr>
        </p:nvGraphicFramePr>
        <p:xfrm>
          <a:off x="1789898" y="1327355"/>
          <a:ext cx="7726680" cy="1983572"/>
        </p:xfrm>
        <a:graphic>
          <a:graphicData uri="http://schemas.openxmlformats.org/drawingml/2006/table">
            <a:tbl>
              <a:tblPr firstRow="1" bandRow="1"/>
              <a:tblGrid>
                <a:gridCol w="4758369">
                  <a:extLst>
                    <a:ext uri="{9D8B030D-6E8A-4147-A177-3AD203B41FA5}">
                      <a16:colId xmlns:a16="http://schemas.microsoft.com/office/drawing/2014/main" val="853303576"/>
                    </a:ext>
                  </a:extLst>
                </a:gridCol>
                <a:gridCol w="609600">
                  <a:extLst>
                    <a:ext uri="{9D8B030D-6E8A-4147-A177-3AD203B41FA5}">
                      <a16:colId xmlns:a16="http://schemas.microsoft.com/office/drawing/2014/main" val="309935102"/>
                    </a:ext>
                  </a:extLst>
                </a:gridCol>
                <a:gridCol w="762000">
                  <a:extLst>
                    <a:ext uri="{9D8B030D-6E8A-4147-A177-3AD203B41FA5}">
                      <a16:colId xmlns:a16="http://schemas.microsoft.com/office/drawing/2014/main" val="3242177684"/>
                    </a:ext>
                  </a:extLst>
                </a:gridCol>
                <a:gridCol w="716280">
                  <a:extLst>
                    <a:ext uri="{9D8B030D-6E8A-4147-A177-3AD203B41FA5}">
                      <a16:colId xmlns:a16="http://schemas.microsoft.com/office/drawing/2014/main" val="3491191523"/>
                    </a:ext>
                  </a:extLst>
                </a:gridCol>
                <a:gridCol w="880431">
                  <a:extLst>
                    <a:ext uri="{9D8B030D-6E8A-4147-A177-3AD203B41FA5}">
                      <a16:colId xmlns:a16="http://schemas.microsoft.com/office/drawing/2014/main" val="2998435451"/>
                    </a:ext>
                  </a:extLst>
                </a:gridCol>
              </a:tblGrid>
              <a:tr h="33497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smtClean="0"/>
                        <a:t>IQR</a:t>
                      </a:r>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smtClean="0"/>
                        <a:t>VBP</a:t>
                      </a:r>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smtClean="0"/>
                        <a:t>HAC</a:t>
                      </a:r>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smtClean="0"/>
                        <a:t>HRRP</a:t>
                      </a:r>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2597076105"/>
                  </a:ext>
                </a:extLst>
              </a:tr>
              <a:tr h="3349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baseline="0" dirty="0" smtClean="0"/>
                        <a:t>Number of measures in FY 2019 Program</a:t>
                      </a:r>
                      <a:endParaRPr lang="en-US"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dirty="0" smtClean="0"/>
                        <a:t>62</a:t>
                      </a:r>
                      <a:endParaRPr lang="en-US"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dirty="0" smtClean="0"/>
                        <a:t>18</a:t>
                      </a:r>
                      <a:endParaRPr lang="en-US"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dirty="0" smtClean="0"/>
                        <a:t>6</a:t>
                      </a:r>
                      <a:endParaRPr lang="en-US"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dirty="0" smtClean="0"/>
                        <a:t>6</a:t>
                      </a:r>
                      <a:endParaRPr lang="en-US"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2381654543"/>
                  </a:ext>
                </a:extLst>
              </a:tr>
              <a:tr h="58620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Number</a:t>
                      </a:r>
                      <a:r>
                        <a:rPr lang="en-US" baseline="0" dirty="0" smtClean="0"/>
                        <a:t> of Measures Removed, FY 2019 – FY 2023</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dirty="0" smtClean="0"/>
                        <a:t>39</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dirty="0" smtClean="0"/>
                        <a:t>4</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dirty="0" smtClean="0"/>
                        <a:t>0</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dirty="0" smtClean="0"/>
                        <a:t>0</a:t>
                      </a:r>
                      <a:endParaRPr 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2427411156"/>
                  </a:ext>
                </a:extLst>
              </a:tr>
              <a:tr h="61197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2000" b="1" dirty="0" smtClean="0"/>
                        <a:t>Number of Measures in FY 2023</a:t>
                      </a:r>
                      <a:endParaRPr lang="en-US" sz="20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dirty="0" smtClean="0"/>
                        <a:t>23</a:t>
                      </a:r>
                      <a:endParaRPr lang="en-US" sz="20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dirty="0" smtClean="0"/>
                        <a:t>14</a:t>
                      </a:r>
                      <a:endParaRPr lang="en-US" sz="20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dirty="0" smtClean="0"/>
                        <a:t>6</a:t>
                      </a:r>
                      <a:endParaRPr lang="en-US" sz="20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b="1" dirty="0" smtClean="0"/>
                        <a:t>6</a:t>
                      </a:r>
                      <a:endParaRPr lang="en-US" sz="20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396018903"/>
                  </a:ext>
                </a:extLst>
              </a:tr>
            </a:tbl>
          </a:graphicData>
        </a:graphic>
      </p:graphicFrame>
    </p:spTree>
    <p:extLst>
      <p:ext uri="{BB962C8B-B14F-4D97-AF65-F5344CB8AC3E}">
        <p14:creationId xmlns:p14="http://schemas.microsoft.com/office/powerpoint/2010/main" val="3841745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265589" y="978582"/>
            <a:ext cx="8077200" cy="4050619"/>
          </a:xfrm>
          <a:prstGeom prst="rect">
            <a:avLst/>
          </a:prstGeom>
          <a:noFill/>
          <a:ln w="9525">
            <a:noFill/>
            <a:miter lim="800000"/>
            <a:headEnd/>
            <a:tailEnd/>
          </a:ln>
        </p:spPr>
        <p:txBody>
          <a:bodyPr/>
          <a:lstStyle/>
          <a:p>
            <a:pPr marL="342900" indent="-342900" eaLnBrk="0" fontAlgn="base" hangingPunct="0">
              <a:spcBef>
                <a:spcPct val="20000"/>
              </a:spcBef>
              <a:spcAft>
                <a:spcPct val="0"/>
              </a:spcAft>
              <a:buFont typeface="Arial" pitchFamily="34" charset="0"/>
              <a:buChar char="•"/>
              <a:defRPr/>
            </a:pPr>
            <a:endParaRPr lang="en-US" sz="3600" kern="0" dirty="0">
              <a:solidFill>
                <a:srgbClr val="000000"/>
              </a:solidFill>
              <a:latin typeface="Arial"/>
            </a:endParaRPr>
          </a:p>
        </p:txBody>
      </p:sp>
      <p:sp>
        <p:nvSpPr>
          <p:cNvPr id="13" name="Title 12"/>
          <p:cNvSpPr>
            <a:spLocks noGrp="1"/>
          </p:cNvSpPr>
          <p:nvPr>
            <p:ph type="title"/>
          </p:nvPr>
        </p:nvSpPr>
        <p:spPr/>
        <p:txBody>
          <a:bodyPr/>
          <a:lstStyle/>
          <a:p>
            <a:r>
              <a:rPr lang="en-US" altLang="en-US" smtClean="0"/>
              <a:t>Hospital VBP</a:t>
            </a:r>
            <a:endParaRPr lang="en-US" dirty="0"/>
          </a:p>
        </p:txBody>
      </p:sp>
      <p:sp>
        <p:nvSpPr>
          <p:cNvPr id="16" name="Content Placeholder 15"/>
          <p:cNvSpPr>
            <a:spLocks noGrp="1"/>
          </p:cNvSpPr>
          <p:nvPr>
            <p:ph idx="1"/>
          </p:nvPr>
        </p:nvSpPr>
        <p:spPr/>
        <p:txBody>
          <a:bodyPr>
            <a:normAutofit fontScale="77500" lnSpcReduction="20000"/>
          </a:bodyPr>
          <a:lstStyle/>
          <a:p>
            <a:r>
              <a:rPr lang="en-US" smtClean="0"/>
              <a:t>Funded by reducing base inpatient PPS operating payments by 2.0 percent to create incentive pool -- $1.9 billion for FY 2019</a:t>
            </a:r>
          </a:p>
          <a:p>
            <a:pPr lvl="1"/>
            <a:endParaRPr lang="en-US" smtClean="0"/>
          </a:p>
          <a:p>
            <a:r>
              <a:rPr lang="en-US" smtClean="0"/>
              <a:t>Budget neutral – all funds must go back to hospitals (not a lever for Medicare savings)</a:t>
            </a:r>
          </a:p>
          <a:p>
            <a:endParaRPr lang="en-US" smtClean="0"/>
          </a:p>
          <a:p>
            <a:r>
              <a:rPr lang="en-US" smtClean="0"/>
              <a:t>“De-Duplication” of four measures</a:t>
            </a:r>
          </a:p>
          <a:p>
            <a:pPr lvl="1"/>
            <a:r>
              <a:rPr lang="en-US" smtClean="0"/>
              <a:t>Remove PC-01 (Early Elective Deliveries)</a:t>
            </a:r>
          </a:p>
          <a:p>
            <a:pPr lvl="2"/>
            <a:r>
              <a:rPr lang="en-US" smtClean="0"/>
              <a:t>PC-01 retained in IQR</a:t>
            </a:r>
          </a:p>
          <a:p>
            <a:pPr lvl="1"/>
            <a:r>
              <a:rPr lang="en-US" smtClean="0"/>
              <a:t>Remove 3 condition-specific payment measures from VBP (retained in IQR)</a:t>
            </a:r>
          </a:p>
          <a:p>
            <a:pPr lvl="1"/>
            <a:endParaRPr lang="en-US" smtClean="0"/>
          </a:p>
          <a:p>
            <a:r>
              <a:rPr lang="en-US" smtClean="0"/>
              <a:t>CMS retains safety measures (PSI and infection measures), and will not change domain weights</a:t>
            </a:r>
          </a:p>
          <a:p>
            <a:pPr lvl="1"/>
            <a:r>
              <a:rPr lang="en-US" smtClean="0"/>
              <a:t>AHA remains concerned by use of these measures in both VBP and HAC Reduction programs (i.e., potential for double penalties and misaligned performance incentives)</a:t>
            </a:r>
            <a:endParaRPr lang="en-US" dirty="0" smtClean="0"/>
          </a:p>
        </p:txBody>
      </p:sp>
    </p:spTree>
    <p:extLst>
      <p:ext uri="{BB962C8B-B14F-4D97-AF65-F5344CB8AC3E}">
        <p14:creationId xmlns:p14="http://schemas.microsoft.com/office/powerpoint/2010/main" val="302326698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95438" y="1086480"/>
            <a:ext cx="10515600" cy="5280030"/>
          </a:xfrm>
        </p:spPr>
        <p:txBody>
          <a:bodyPr>
            <a:normAutofit/>
          </a:bodyPr>
          <a:lstStyle/>
          <a:p>
            <a:r>
              <a:rPr lang="en-US" dirty="0" smtClean="0"/>
              <a:t>Washington Update</a:t>
            </a:r>
          </a:p>
          <a:p>
            <a:r>
              <a:rPr lang="en-US" dirty="0" smtClean="0"/>
              <a:t>Burden Reduction rule</a:t>
            </a:r>
          </a:p>
          <a:p>
            <a:r>
              <a:rPr lang="en-US" dirty="0" smtClean="0"/>
              <a:t>FY Final and CY Proposed Rule Recaps</a:t>
            </a:r>
          </a:p>
          <a:p>
            <a:r>
              <a:rPr lang="en-US" dirty="0" smtClean="0"/>
              <a:t>Health IT</a:t>
            </a:r>
          </a:p>
          <a:p>
            <a:r>
              <a:rPr lang="en-US" dirty="0" smtClean="0"/>
              <a:t>CAHPS</a:t>
            </a:r>
          </a:p>
          <a:p>
            <a:r>
              <a:rPr lang="en-US" dirty="0" smtClean="0"/>
              <a:t>Accrediting Organizations</a:t>
            </a:r>
          </a:p>
          <a:p>
            <a:r>
              <a:rPr lang="en-US" dirty="0" smtClean="0"/>
              <a:t>Behavioral Health</a:t>
            </a:r>
          </a:p>
          <a:p>
            <a:r>
              <a:rPr lang="en-US" dirty="0" smtClean="0"/>
              <a:t>Opioids</a:t>
            </a:r>
          </a:p>
          <a:p>
            <a:r>
              <a:rPr lang="en-US" dirty="0" smtClean="0"/>
              <a:t>Rural Hospitals</a:t>
            </a:r>
          </a:p>
          <a:p>
            <a:r>
              <a:rPr lang="en-US" dirty="0" smtClean="0"/>
              <a:t>Looking Ahead</a:t>
            </a:r>
          </a:p>
          <a:p>
            <a:endParaRPr lang="en-US" dirty="0"/>
          </a:p>
        </p:txBody>
      </p:sp>
    </p:spTree>
    <p:extLst>
      <p:ext uri="{BB962C8B-B14F-4D97-AF65-F5344CB8AC3E}">
        <p14:creationId xmlns:p14="http://schemas.microsoft.com/office/powerpoint/2010/main" val="368914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1524000" y="0"/>
            <a:ext cx="9144000" cy="914400"/>
          </a:xfrm>
          <a:prstGeom prst="rect">
            <a:avLst/>
          </a:prstGeom>
          <a:noFill/>
          <a:ln w="9525">
            <a:noFill/>
            <a:miter lim="800000"/>
            <a:headEnd/>
            <a:tailEnd/>
          </a:ln>
        </p:spPr>
        <p:txBody>
          <a:bodyPr anchor="ctr"/>
          <a:lstStyle/>
          <a:p>
            <a:pPr algn="ctr" fontAlgn="base">
              <a:spcBef>
                <a:spcPct val="0"/>
              </a:spcBef>
              <a:spcAft>
                <a:spcPct val="0"/>
              </a:spcAft>
              <a:defRPr/>
            </a:pPr>
            <a:r>
              <a:rPr lang="en-US" sz="3200" b="1" i="1" dirty="0">
                <a:solidFill>
                  <a:srgbClr val="FFFFFF"/>
                </a:solidFill>
                <a:latin typeface="Arial" charset="0"/>
              </a:rPr>
              <a:t>Hospital Readmissions Reduction Program</a:t>
            </a:r>
          </a:p>
        </p:txBody>
      </p:sp>
      <p:sp>
        <p:nvSpPr>
          <p:cNvPr id="3" name="Rectangle 3"/>
          <p:cNvSpPr txBox="1">
            <a:spLocks noChangeArrowheads="1"/>
          </p:cNvSpPr>
          <p:nvPr/>
        </p:nvSpPr>
        <p:spPr>
          <a:xfrm>
            <a:off x="2438400" y="1143000"/>
            <a:ext cx="7772400" cy="5257800"/>
          </a:xfrm>
          <a:prstGeom prst="rect">
            <a:avLst/>
          </a:prstGeom>
        </p:spPr>
        <p:txBody>
          <a:bodyPr/>
          <a:lstStyle/>
          <a:p>
            <a:pPr marL="0" lvl="1" eaLnBrk="0" fontAlgn="base" hangingPunct="0">
              <a:spcBef>
                <a:spcPct val="20000"/>
              </a:spcBef>
              <a:spcAft>
                <a:spcPct val="0"/>
              </a:spcAft>
              <a:buSzPct val="107000"/>
              <a:defRPr/>
            </a:pPr>
            <a:endParaRPr lang="en-US" sz="2700" dirty="0">
              <a:solidFill>
                <a:srgbClr val="000000"/>
              </a:solidFill>
              <a:latin typeface="Arial"/>
            </a:endParaRPr>
          </a:p>
          <a:p>
            <a:pPr eaLnBrk="0" fontAlgn="base" hangingPunct="0">
              <a:spcBef>
                <a:spcPct val="20000"/>
              </a:spcBef>
              <a:spcAft>
                <a:spcPct val="0"/>
              </a:spcAft>
              <a:buSzPct val="107000"/>
              <a:defRPr/>
            </a:pPr>
            <a:r>
              <a:rPr lang="en-US" sz="2600" dirty="0">
                <a:solidFill>
                  <a:srgbClr val="000000"/>
                </a:solidFill>
                <a:latin typeface="Arial"/>
              </a:rPr>
              <a:t> </a:t>
            </a:r>
            <a:r>
              <a:rPr lang="en-US" sz="3200" dirty="0">
                <a:solidFill>
                  <a:srgbClr val="000000"/>
                </a:solidFill>
                <a:latin typeface="Arial"/>
              </a:rPr>
              <a:t> </a:t>
            </a:r>
          </a:p>
        </p:txBody>
      </p:sp>
      <p:pic>
        <p:nvPicPr>
          <p:cNvPr id="5" name="Picture 2" descr="Hospital.jpg"/>
          <p:cNvPicPr>
            <a:picLocks noChangeAspect="1"/>
          </p:cNvPicPr>
          <p:nvPr/>
        </p:nvPicPr>
        <p:blipFill>
          <a:blip r:embed="rId3" cstate="print"/>
          <a:srcRect/>
          <a:stretch>
            <a:fillRect/>
          </a:stretch>
        </p:blipFill>
        <p:spPr bwMode="auto">
          <a:xfrm>
            <a:off x="5093063" y="5009535"/>
            <a:ext cx="2177317" cy="1524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t>Hospital Readmissions Reduction Program</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Program began in FY 2013 (Oct. 1, 2012)</a:t>
            </a:r>
          </a:p>
          <a:p>
            <a:pPr lvl="1"/>
            <a:endParaRPr lang="en-US" dirty="0" smtClean="0"/>
          </a:p>
          <a:p>
            <a:r>
              <a:rPr lang="en-US" dirty="0" smtClean="0"/>
              <a:t>Hospitals with “excess” readmissions have their base inpatient Medicare payments reduced by:</a:t>
            </a:r>
          </a:p>
          <a:p>
            <a:pPr lvl="1"/>
            <a:r>
              <a:rPr lang="en-US" dirty="0" smtClean="0"/>
              <a:t>1 percent in FY 2013</a:t>
            </a:r>
          </a:p>
          <a:p>
            <a:pPr lvl="1"/>
            <a:r>
              <a:rPr lang="en-US" dirty="0" smtClean="0"/>
              <a:t>2 percent in FY 2014</a:t>
            </a:r>
          </a:p>
          <a:p>
            <a:pPr lvl="1"/>
            <a:r>
              <a:rPr lang="en-US" dirty="0" smtClean="0"/>
              <a:t>3 percent in FY 2015 and beyond</a:t>
            </a:r>
          </a:p>
          <a:p>
            <a:pPr lvl="2"/>
            <a:endParaRPr lang="en-US" dirty="0" smtClean="0"/>
          </a:p>
          <a:p>
            <a:r>
              <a:rPr lang="en-US" dirty="0" smtClean="0"/>
              <a:t>Uses 30-day readmissions measures for a total of six conditions:</a:t>
            </a:r>
          </a:p>
          <a:p>
            <a:pPr lvl="1"/>
            <a:r>
              <a:rPr lang="en-US" dirty="0" smtClean="0"/>
              <a:t>FY 2013: AMI, HF, PN</a:t>
            </a:r>
          </a:p>
          <a:p>
            <a:pPr lvl="1"/>
            <a:r>
              <a:rPr lang="en-US" dirty="0" smtClean="0"/>
              <a:t>FY 2015: Elective hip/knee, COPD</a:t>
            </a:r>
          </a:p>
          <a:p>
            <a:pPr lvl="1"/>
            <a:r>
              <a:rPr lang="en-US" dirty="0" smtClean="0"/>
              <a:t>FY 2017: CABG</a:t>
            </a:r>
            <a:endParaRPr lang="en-US" dirty="0"/>
          </a:p>
        </p:txBody>
      </p:sp>
    </p:spTree>
    <p:extLst>
      <p:ext uri="{BB962C8B-B14F-4D97-AF65-F5344CB8AC3E}">
        <p14:creationId xmlns:p14="http://schemas.microsoft.com/office/powerpoint/2010/main" val="320587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Hospital Readmissions Reduction Program</a:t>
            </a:r>
            <a:endParaRPr lang="en-US" dirty="0"/>
          </a:p>
        </p:txBody>
      </p:sp>
      <p:sp>
        <p:nvSpPr>
          <p:cNvPr id="4" name="Content Placeholder 3"/>
          <p:cNvSpPr>
            <a:spLocks noGrp="1"/>
          </p:cNvSpPr>
          <p:nvPr>
            <p:ph idx="1"/>
          </p:nvPr>
        </p:nvSpPr>
        <p:spPr/>
        <p:txBody>
          <a:bodyPr>
            <a:normAutofit fontScale="92500" lnSpcReduction="20000"/>
          </a:bodyPr>
          <a:lstStyle/>
          <a:p>
            <a:r>
              <a:rPr lang="en-US" smtClean="0"/>
              <a:t>FY 2019 Performance Period</a:t>
            </a:r>
          </a:p>
          <a:p>
            <a:pPr lvl="1"/>
            <a:r>
              <a:rPr lang="en-US" smtClean="0"/>
              <a:t>Jul. 1, 2014 – Jun. 30, 2017</a:t>
            </a:r>
          </a:p>
          <a:p>
            <a:endParaRPr lang="en-US" smtClean="0"/>
          </a:p>
          <a:p>
            <a:r>
              <a:rPr lang="en-US" smtClean="0"/>
              <a:t>Socioeconomic adjustment will start with FY 2019 penalties</a:t>
            </a:r>
          </a:p>
          <a:p>
            <a:pPr lvl="1"/>
            <a:r>
              <a:rPr lang="en-US" smtClean="0"/>
              <a:t>Mandated by 21st Century Cures Act of 2016</a:t>
            </a:r>
          </a:p>
          <a:p>
            <a:pPr lvl="1"/>
            <a:endParaRPr lang="en-US" smtClean="0"/>
          </a:p>
          <a:p>
            <a:pPr lvl="1"/>
            <a:r>
              <a:rPr lang="en-US" smtClean="0"/>
              <a:t>Statutory Requirements:</a:t>
            </a:r>
          </a:p>
          <a:p>
            <a:pPr lvl="2"/>
            <a:r>
              <a:rPr lang="en-US" smtClean="0"/>
              <a:t>“Transitional adjustment” (FYs 2019 and 2020) in which hospitals assessed relative to other hospitals with similar proportions of dual eligible patients</a:t>
            </a:r>
          </a:p>
          <a:p>
            <a:pPr lvl="2"/>
            <a:endParaRPr lang="en-US" smtClean="0"/>
          </a:p>
          <a:p>
            <a:pPr lvl="2"/>
            <a:r>
              <a:rPr lang="en-US" smtClean="0"/>
              <a:t>CMS may implement different approach in future </a:t>
            </a:r>
          </a:p>
          <a:p>
            <a:pPr lvl="2"/>
            <a:endParaRPr lang="en-US" smtClean="0"/>
          </a:p>
          <a:p>
            <a:pPr lvl="2"/>
            <a:r>
              <a:rPr lang="en-US" smtClean="0"/>
              <a:t>Budget neutral (that is, aggregate penalties must be same as non-SES adjusted approach)</a:t>
            </a:r>
            <a:endParaRPr lang="en-US" dirty="0"/>
          </a:p>
        </p:txBody>
      </p:sp>
    </p:spTree>
    <p:extLst>
      <p:ext uri="{BB962C8B-B14F-4D97-AF65-F5344CB8AC3E}">
        <p14:creationId xmlns:p14="http://schemas.microsoft.com/office/powerpoint/2010/main" val="1282229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Readmissions Socioeconomic Adjustment</a:t>
            </a:r>
            <a:endParaRPr lang="en-US" dirty="0"/>
          </a:p>
        </p:txBody>
      </p:sp>
      <p:sp>
        <p:nvSpPr>
          <p:cNvPr id="16" name="Freeform 15"/>
          <p:cNvSpPr/>
          <p:nvPr/>
        </p:nvSpPr>
        <p:spPr>
          <a:xfrm>
            <a:off x="2485103" y="1179933"/>
            <a:ext cx="5083629" cy="872615"/>
          </a:xfrm>
          <a:custGeom>
            <a:avLst/>
            <a:gdLst>
              <a:gd name="connsiteX0" fmla="*/ 0 w 4853702"/>
              <a:gd name="connsiteY0" fmla="*/ 112014 h 1120140"/>
              <a:gd name="connsiteX1" fmla="*/ 112014 w 4853702"/>
              <a:gd name="connsiteY1" fmla="*/ 0 h 1120140"/>
              <a:gd name="connsiteX2" fmla="*/ 4741688 w 4853702"/>
              <a:gd name="connsiteY2" fmla="*/ 0 h 1120140"/>
              <a:gd name="connsiteX3" fmla="*/ 4853702 w 4853702"/>
              <a:gd name="connsiteY3" fmla="*/ 112014 h 1120140"/>
              <a:gd name="connsiteX4" fmla="*/ 4853702 w 4853702"/>
              <a:gd name="connsiteY4" fmla="*/ 1008126 h 1120140"/>
              <a:gd name="connsiteX5" fmla="*/ 4741688 w 4853702"/>
              <a:gd name="connsiteY5" fmla="*/ 1120140 h 1120140"/>
              <a:gd name="connsiteX6" fmla="*/ 112014 w 4853702"/>
              <a:gd name="connsiteY6" fmla="*/ 1120140 h 1120140"/>
              <a:gd name="connsiteX7" fmla="*/ 0 w 4853702"/>
              <a:gd name="connsiteY7" fmla="*/ 1008126 h 1120140"/>
              <a:gd name="connsiteX8" fmla="*/ 0 w 4853702"/>
              <a:gd name="connsiteY8" fmla="*/ 112014 h 112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3702" h="1120140">
                <a:moveTo>
                  <a:pt x="0" y="112014"/>
                </a:moveTo>
                <a:cubicBezTo>
                  <a:pt x="0" y="50150"/>
                  <a:pt x="50150" y="0"/>
                  <a:pt x="112014" y="0"/>
                </a:cubicBezTo>
                <a:lnTo>
                  <a:pt x="4741688" y="0"/>
                </a:lnTo>
                <a:cubicBezTo>
                  <a:pt x="4803552" y="0"/>
                  <a:pt x="4853702" y="50150"/>
                  <a:pt x="4853702" y="112014"/>
                </a:cubicBezTo>
                <a:lnTo>
                  <a:pt x="4853702" y="1008126"/>
                </a:lnTo>
                <a:cubicBezTo>
                  <a:pt x="4853702" y="1069990"/>
                  <a:pt x="4803552" y="1120140"/>
                  <a:pt x="4741688" y="1120140"/>
                </a:cubicBezTo>
                <a:lnTo>
                  <a:pt x="112014" y="1120140"/>
                </a:lnTo>
                <a:cubicBezTo>
                  <a:pt x="50150" y="1120140"/>
                  <a:pt x="0" y="1069990"/>
                  <a:pt x="0" y="1008126"/>
                </a:cubicBezTo>
                <a:lnTo>
                  <a:pt x="0" y="112014"/>
                </a:lnTo>
                <a:close/>
              </a:path>
            </a:pathLst>
          </a:custGeom>
          <a:gradFill rotWithShape="1">
            <a:gsLst>
              <a:gs pos="0">
                <a:srgbClr val="2D2D8A">
                  <a:shade val="80000"/>
                  <a:hueOff val="0"/>
                  <a:satOff val="0"/>
                  <a:lumOff val="0"/>
                  <a:alphaOff val="0"/>
                  <a:shade val="51000"/>
                  <a:satMod val="130000"/>
                </a:srgbClr>
              </a:gs>
              <a:gs pos="80000">
                <a:srgbClr val="2D2D8A">
                  <a:shade val="80000"/>
                  <a:hueOff val="0"/>
                  <a:satOff val="0"/>
                  <a:lumOff val="0"/>
                  <a:alphaOff val="0"/>
                  <a:shade val="93000"/>
                  <a:satMod val="130000"/>
                </a:srgbClr>
              </a:gs>
              <a:gs pos="100000">
                <a:srgbClr val="2D2D8A">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91440" tIns="101388" rIns="91440" bIns="101388" numCol="1" spcCol="1270" anchor="ctr" anchorCtr="0">
            <a:noAutofit/>
          </a:bodyPr>
          <a:lstStyle/>
          <a:p>
            <a:pPr marL="0" marR="0" lvl="0" indent="0" algn="ctr" defTabSz="800100" eaLnBrk="1" fontAlgn="base"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a:ea typeface="+mn-ea"/>
                <a:cs typeface="+mn-cs"/>
              </a:rPr>
              <a:t>Calculate measure performance (i.e., excess readmission ratios) for all hospitals</a:t>
            </a:r>
          </a:p>
        </p:txBody>
      </p:sp>
      <p:sp>
        <p:nvSpPr>
          <p:cNvPr id="18" name="Freeform 17"/>
          <p:cNvSpPr/>
          <p:nvPr/>
        </p:nvSpPr>
        <p:spPr>
          <a:xfrm>
            <a:off x="2506874" y="2591815"/>
            <a:ext cx="5032228" cy="703354"/>
          </a:xfrm>
          <a:custGeom>
            <a:avLst/>
            <a:gdLst>
              <a:gd name="connsiteX0" fmla="*/ 0 w 4853702"/>
              <a:gd name="connsiteY0" fmla="*/ 112014 h 1120140"/>
              <a:gd name="connsiteX1" fmla="*/ 112014 w 4853702"/>
              <a:gd name="connsiteY1" fmla="*/ 0 h 1120140"/>
              <a:gd name="connsiteX2" fmla="*/ 4741688 w 4853702"/>
              <a:gd name="connsiteY2" fmla="*/ 0 h 1120140"/>
              <a:gd name="connsiteX3" fmla="*/ 4853702 w 4853702"/>
              <a:gd name="connsiteY3" fmla="*/ 112014 h 1120140"/>
              <a:gd name="connsiteX4" fmla="*/ 4853702 w 4853702"/>
              <a:gd name="connsiteY4" fmla="*/ 1008126 h 1120140"/>
              <a:gd name="connsiteX5" fmla="*/ 4741688 w 4853702"/>
              <a:gd name="connsiteY5" fmla="*/ 1120140 h 1120140"/>
              <a:gd name="connsiteX6" fmla="*/ 112014 w 4853702"/>
              <a:gd name="connsiteY6" fmla="*/ 1120140 h 1120140"/>
              <a:gd name="connsiteX7" fmla="*/ 0 w 4853702"/>
              <a:gd name="connsiteY7" fmla="*/ 1008126 h 1120140"/>
              <a:gd name="connsiteX8" fmla="*/ 0 w 4853702"/>
              <a:gd name="connsiteY8" fmla="*/ 112014 h 112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3702" h="1120140">
                <a:moveTo>
                  <a:pt x="0" y="112014"/>
                </a:moveTo>
                <a:cubicBezTo>
                  <a:pt x="0" y="50150"/>
                  <a:pt x="50150" y="0"/>
                  <a:pt x="112014" y="0"/>
                </a:cubicBezTo>
                <a:lnTo>
                  <a:pt x="4741688" y="0"/>
                </a:lnTo>
                <a:cubicBezTo>
                  <a:pt x="4803552" y="0"/>
                  <a:pt x="4853702" y="50150"/>
                  <a:pt x="4853702" y="112014"/>
                </a:cubicBezTo>
                <a:lnTo>
                  <a:pt x="4853702" y="1008126"/>
                </a:lnTo>
                <a:cubicBezTo>
                  <a:pt x="4853702" y="1069990"/>
                  <a:pt x="4803552" y="1120140"/>
                  <a:pt x="4741688" y="1120140"/>
                </a:cubicBezTo>
                <a:lnTo>
                  <a:pt x="112014" y="1120140"/>
                </a:lnTo>
                <a:cubicBezTo>
                  <a:pt x="50150" y="1120140"/>
                  <a:pt x="0" y="1069990"/>
                  <a:pt x="0" y="1008126"/>
                </a:cubicBezTo>
                <a:lnTo>
                  <a:pt x="0" y="112014"/>
                </a:lnTo>
                <a:close/>
              </a:path>
            </a:pathLst>
          </a:custGeom>
          <a:gradFill rotWithShape="1">
            <a:gsLst>
              <a:gs pos="0">
                <a:srgbClr val="2D2D8A">
                  <a:shade val="80000"/>
                  <a:hueOff val="0"/>
                  <a:satOff val="-16910"/>
                  <a:lumOff val="16907"/>
                  <a:alphaOff val="0"/>
                  <a:shade val="51000"/>
                  <a:satMod val="130000"/>
                </a:srgbClr>
              </a:gs>
              <a:gs pos="80000">
                <a:srgbClr val="2D2D8A">
                  <a:shade val="80000"/>
                  <a:hueOff val="0"/>
                  <a:satOff val="-16910"/>
                  <a:lumOff val="16907"/>
                  <a:alphaOff val="0"/>
                  <a:shade val="93000"/>
                  <a:satMod val="130000"/>
                </a:srgbClr>
              </a:gs>
              <a:gs pos="100000">
                <a:srgbClr val="2D2D8A">
                  <a:shade val="80000"/>
                  <a:hueOff val="0"/>
                  <a:satOff val="-16910"/>
                  <a:lumOff val="16907"/>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91440" tIns="101388" rIns="91440" bIns="101388" numCol="1" spcCol="1270" anchor="ctr" anchorCtr="0">
            <a:spAutoFit/>
          </a:bodyPr>
          <a:lstStyle/>
          <a:p>
            <a:pPr marL="0" marR="0" lvl="0" indent="0" algn="ctr" defTabSz="800100" eaLnBrk="1" fontAlgn="base"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a:ea typeface="+mn-ea"/>
                <a:cs typeface="+mn-cs"/>
              </a:rPr>
              <a:t>Place hospitals into five peer groups (quintiles) based on proportion of dual eligible patients</a:t>
            </a:r>
          </a:p>
        </p:txBody>
      </p:sp>
      <p:sp>
        <p:nvSpPr>
          <p:cNvPr id="19" name="Freeform 18"/>
          <p:cNvSpPr/>
          <p:nvPr/>
        </p:nvSpPr>
        <p:spPr>
          <a:xfrm>
            <a:off x="2506874" y="3770588"/>
            <a:ext cx="4853702" cy="754173"/>
          </a:xfrm>
          <a:custGeom>
            <a:avLst/>
            <a:gdLst>
              <a:gd name="connsiteX0" fmla="*/ 0 w 4853702"/>
              <a:gd name="connsiteY0" fmla="*/ 112014 h 1120140"/>
              <a:gd name="connsiteX1" fmla="*/ 112014 w 4853702"/>
              <a:gd name="connsiteY1" fmla="*/ 0 h 1120140"/>
              <a:gd name="connsiteX2" fmla="*/ 4741688 w 4853702"/>
              <a:gd name="connsiteY2" fmla="*/ 0 h 1120140"/>
              <a:gd name="connsiteX3" fmla="*/ 4853702 w 4853702"/>
              <a:gd name="connsiteY3" fmla="*/ 112014 h 1120140"/>
              <a:gd name="connsiteX4" fmla="*/ 4853702 w 4853702"/>
              <a:gd name="connsiteY4" fmla="*/ 1008126 h 1120140"/>
              <a:gd name="connsiteX5" fmla="*/ 4741688 w 4853702"/>
              <a:gd name="connsiteY5" fmla="*/ 1120140 h 1120140"/>
              <a:gd name="connsiteX6" fmla="*/ 112014 w 4853702"/>
              <a:gd name="connsiteY6" fmla="*/ 1120140 h 1120140"/>
              <a:gd name="connsiteX7" fmla="*/ 0 w 4853702"/>
              <a:gd name="connsiteY7" fmla="*/ 1008126 h 1120140"/>
              <a:gd name="connsiteX8" fmla="*/ 0 w 4853702"/>
              <a:gd name="connsiteY8" fmla="*/ 112014 h 112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3702" h="1120140">
                <a:moveTo>
                  <a:pt x="0" y="112014"/>
                </a:moveTo>
                <a:cubicBezTo>
                  <a:pt x="0" y="50150"/>
                  <a:pt x="50150" y="0"/>
                  <a:pt x="112014" y="0"/>
                </a:cubicBezTo>
                <a:lnTo>
                  <a:pt x="4741688" y="0"/>
                </a:lnTo>
                <a:cubicBezTo>
                  <a:pt x="4803552" y="0"/>
                  <a:pt x="4853702" y="50150"/>
                  <a:pt x="4853702" y="112014"/>
                </a:cubicBezTo>
                <a:lnTo>
                  <a:pt x="4853702" y="1008126"/>
                </a:lnTo>
                <a:cubicBezTo>
                  <a:pt x="4853702" y="1069990"/>
                  <a:pt x="4803552" y="1120140"/>
                  <a:pt x="4741688" y="1120140"/>
                </a:cubicBezTo>
                <a:lnTo>
                  <a:pt x="112014" y="1120140"/>
                </a:lnTo>
                <a:cubicBezTo>
                  <a:pt x="50150" y="1120140"/>
                  <a:pt x="0" y="1069990"/>
                  <a:pt x="0" y="1008126"/>
                </a:cubicBezTo>
                <a:lnTo>
                  <a:pt x="0" y="112014"/>
                </a:lnTo>
                <a:close/>
              </a:path>
            </a:pathLst>
          </a:custGeom>
          <a:gradFill rotWithShape="1">
            <a:gsLst>
              <a:gs pos="0">
                <a:srgbClr val="2D2D8A">
                  <a:shade val="80000"/>
                  <a:hueOff val="0"/>
                  <a:satOff val="-33821"/>
                  <a:lumOff val="33815"/>
                  <a:alphaOff val="0"/>
                  <a:shade val="51000"/>
                  <a:satMod val="130000"/>
                </a:srgbClr>
              </a:gs>
              <a:gs pos="80000">
                <a:srgbClr val="2D2D8A">
                  <a:shade val="80000"/>
                  <a:hueOff val="0"/>
                  <a:satOff val="-33821"/>
                  <a:lumOff val="33815"/>
                  <a:alphaOff val="0"/>
                  <a:shade val="93000"/>
                  <a:satMod val="130000"/>
                </a:srgbClr>
              </a:gs>
              <a:gs pos="100000">
                <a:srgbClr val="2D2D8A">
                  <a:shade val="80000"/>
                  <a:hueOff val="0"/>
                  <a:satOff val="-33821"/>
                  <a:lumOff val="33815"/>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91440" tIns="101388" rIns="91440" bIns="101388" numCol="1" spcCol="1270" anchor="ctr" anchorCtr="0">
            <a:noAutofit/>
          </a:bodyPr>
          <a:lstStyle/>
          <a:p>
            <a:pPr marL="0" marR="0" lvl="0" indent="0" algn="ctr" defTabSz="800100" eaLnBrk="1" fontAlgn="base"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a:ea typeface="+mn-ea"/>
                <a:cs typeface="+mn-cs"/>
              </a:rPr>
              <a:t>Calculate </a:t>
            </a:r>
            <a:r>
              <a:rPr kumimoji="0" lang="en-US" sz="1800" b="0" i="0" u="sng" strike="noStrike" kern="0" cap="none" spc="0" normalizeH="0" baseline="0" noProof="0" dirty="0" smtClean="0">
                <a:ln>
                  <a:noFill/>
                </a:ln>
                <a:solidFill>
                  <a:srgbClr val="FFFFFF"/>
                </a:solidFill>
                <a:effectLst/>
                <a:uLnTx/>
                <a:uFillTx/>
                <a:latin typeface="Arial"/>
                <a:ea typeface="+mn-ea"/>
                <a:cs typeface="+mn-cs"/>
              </a:rPr>
              <a:t>median</a:t>
            </a:r>
            <a:r>
              <a:rPr kumimoji="0" lang="en-US" sz="1800" b="0" i="0" u="none" strike="noStrike" kern="0" cap="none" spc="0" normalizeH="0" baseline="0" noProof="0" dirty="0" smtClean="0">
                <a:ln>
                  <a:noFill/>
                </a:ln>
                <a:solidFill>
                  <a:srgbClr val="FFFFFF"/>
                </a:solidFill>
                <a:effectLst/>
                <a:uLnTx/>
                <a:uFillTx/>
                <a:latin typeface="Arial"/>
                <a:ea typeface="+mn-ea"/>
                <a:cs typeface="+mn-cs"/>
              </a:rPr>
              <a:t> excess readmission ratio for each measure in each quintile</a:t>
            </a:r>
          </a:p>
        </p:txBody>
      </p:sp>
      <p:sp>
        <p:nvSpPr>
          <p:cNvPr id="20" name="Freeform 19"/>
          <p:cNvSpPr/>
          <p:nvPr/>
        </p:nvSpPr>
        <p:spPr>
          <a:xfrm>
            <a:off x="4662871" y="1860726"/>
            <a:ext cx="728091" cy="728091"/>
          </a:xfrm>
          <a:custGeom>
            <a:avLst/>
            <a:gdLst>
              <a:gd name="connsiteX0" fmla="*/ 0 w 728091"/>
              <a:gd name="connsiteY0" fmla="*/ 400450 h 728091"/>
              <a:gd name="connsiteX1" fmla="*/ 163820 w 728091"/>
              <a:gd name="connsiteY1" fmla="*/ 400450 h 728091"/>
              <a:gd name="connsiteX2" fmla="*/ 163820 w 728091"/>
              <a:gd name="connsiteY2" fmla="*/ 0 h 728091"/>
              <a:gd name="connsiteX3" fmla="*/ 564271 w 728091"/>
              <a:gd name="connsiteY3" fmla="*/ 0 h 728091"/>
              <a:gd name="connsiteX4" fmla="*/ 564271 w 728091"/>
              <a:gd name="connsiteY4" fmla="*/ 400450 h 728091"/>
              <a:gd name="connsiteX5" fmla="*/ 728091 w 728091"/>
              <a:gd name="connsiteY5" fmla="*/ 400450 h 728091"/>
              <a:gd name="connsiteX6" fmla="*/ 364046 w 728091"/>
              <a:gd name="connsiteY6" fmla="*/ 728091 h 728091"/>
              <a:gd name="connsiteX7" fmla="*/ 0 w 728091"/>
              <a:gd name="connsiteY7" fmla="*/ 400450 h 72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8091" h="728091">
                <a:moveTo>
                  <a:pt x="0" y="400450"/>
                </a:moveTo>
                <a:lnTo>
                  <a:pt x="163820" y="400450"/>
                </a:lnTo>
                <a:lnTo>
                  <a:pt x="163820" y="0"/>
                </a:lnTo>
                <a:lnTo>
                  <a:pt x="564271" y="0"/>
                </a:lnTo>
                <a:lnTo>
                  <a:pt x="564271" y="400450"/>
                </a:lnTo>
                <a:lnTo>
                  <a:pt x="728091" y="400450"/>
                </a:lnTo>
                <a:lnTo>
                  <a:pt x="364046" y="728091"/>
                </a:lnTo>
                <a:lnTo>
                  <a:pt x="0" y="400450"/>
                </a:lnTo>
                <a:close/>
              </a:path>
            </a:pathLst>
          </a:custGeom>
          <a:solidFill>
            <a:srgbClr val="2D2D8A">
              <a:alpha val="90000"/>
              <a:tint val="40000"/>
              <a:hueOff val="0"/>
              <a:satOff val="0"/>
              <a:lumOff val="0"/>
              <a:alphaOff val="0"/>
            </a:srgbClr>
          </a:solidFill>
          <a:ln w="9525" cap="flat" cmpd="sng" algn="ctr">
            <a:solidFill>
              <a:srgbClr val="2D2D8A">
                <a:alpha val="90000"/>
                <a:tint val="40000"/>
                <a:hueOff val="0"/>
                <a:satOff val="0"/>
                <a:lumOff val="0"/>
                <a:alphaOff val="0"/>
                <a:shade val="95000"/>
                <a:satMod val="105000"/>
              </a:srgbClr>
            </a:solidFill>
            <a:prstDash val="solid"/>
          </a:ln>
          <a:effectLst/>
        </p:spPr>
        <p:txBody>
          <a:bodyPr spcFirstLastPara="0" vert="horz" wrap="square" lIns="207000" tIns="43180" rIns="207000" bIns="223383" numCol="1" spcCol="1270" anchor="ctr" anchorCtr="0">
            <a:noAutofit/>
          </a:bodyPr>
          <a:lstStyle/>
          <a:p>
            <a:pPr marL="0" marR="0" lvl="0" indent="0" algn="ctr" defTabSz="1511300" eaLnBrk="1" fontAlgn="base" latinLnBrk="0" hangingPunct="1">
              <a:lnSpc>
                <a:spcPct val="90000"/>
              </a:lnSpc>
              <a:spcBef>
                <a:spcPct val="0"/>
              </a:spcBef>
              <a:spcAft>
                <a:spcPct val="35000"/>
              </a:spcAft>
              <a:buClrTx/>
              <a:buSzTx/>
              <a:buFontTx/>
              <a:buNone/>
              <a:tabLst/>
              <a:defRPr/>
            </a:pPr>
            <a:endParaRPr kumimoji="0" lang="en-US" sz="3400" b="0" i="0" u="none" strike="noStrike" kern="0" cap="none" spc="0" normalizeH="0" baseline="0" noProof="0" dirty="0" smtClean="0">
              <a:ln>
                <a:noFill/>
              </a:ln>
              <a:solidFill>
                <a:srgbClr val="000000">
                  <a:hueOff val="0"/>
                  <a:satOff val="0"/>
                  <a:lumOff val="0"/>
                  <a:alphaOff val="0"/>
                </a:srgbClr>
              </a:solidFill>
              <a:effectLst/>
              <a:uLnTx/>
              <a:uFillTx/>
              <a:latin typeface="Arial"/>
              <a:ea typeface="+mn-ea"/>
              <a:cs typeface="+mn-cs"/>
            </a:endParaRPr>
          </a:p>
        </p:txBody>
      </p:sp>
      <p:sp>
        <p:nvSpPr>
          <p:cNvPr id="21" name="Freeform 20"/>
          <p:cNvSpPr/>
          <p:nvPr/>
        </p:nvSpPr>
        <p:spPr>
          <a:xfrm>
            <a:off x="4552725" y="3322938"/>
            <a:ext cx="762000" cy="538685"/>
          </a:xfrm>
          <a:custGeom>
            <a:avLst/>
            <a:gdLst>
              <a:gd name="connsiteX0" fmla="*/ 0 w 728091"/>
              <a:gd name="connsiteY0" fmla="*/ 400450 h 728091"/>
              <a:gd name="connsiteX1" fmla="*/ 163820 w 728091"/>
              <a:gd name="connsiteY1" fmla="*/ 400450 h 728091"/>
              <a:gd name="connsiteX2" fmla="*/ 163820 w 728091"/>
              <a:gd name="connsiteY2" fmla="*/ 0 h 728091"/>
              <a:gd name="connsiteX3" fmla="*/ 564271 w 728091"/>
              <a:gd name="connsiteY3" fmla="*/ 0 h 728091"/>
              <a:gd name="connsiteX4" fmla="*/ 564271 w 728091"/>
              <a:gd name="connsiteY4" fmla="*/ 400450 h 728091"/>
              <a:gd name="connsiteX5" fmla="*/ 728091 w 728091"/>
              <a:gd name="connsiteY5" fmla="*/ 400450 h 728091"/>
              <a:gd name="connsiteX6" fmla="*/ 364046 w 728091"/>
              <a:gd name="connsiteY6" fmla="*/ 728091 h 728091"/>
              <a:gd name="connsiteX7" fmla="*/ 0 w 728091"/>
              <a:gd name="connsiteY7" fmla="*/ 400450 h 72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8091" h="728091">
                <a:moveTo>
                  <a:pt x="0" y="400450"/>
                </a:moveTo>
                <a:lnTo>
                  <a:pt x="163820" y="400450"/>
                </a:lnTo>
                <a:lnTo>
                  <a:pt x="163820" y="0"/>
                </a:lnTo>
                <a:lnTo>
                  <a:pt x="564271" y="0"/>
                </a:lnTo>
                <a:lnTo>
                  <a:pt x="564271" y="400450"/>
                </a:lnTo>
                <a:lnTo>
                  <a:pt x="728091" y="400450"/>
                </a:lnTo>
                <a:lnTo>
                  <a:pt x="364046" y="728091"/>
                </a:lnTo>
                <a:lnTo>
                  <a:pt x="0" y="400450"/>
                </a:lnTo>
                <a:close/>
              </a:path>
            </a:pathLst>
          </a:custGeom>
          <a:solidFill>
            <a:srgbClr val="2D2D8A">
              <a:alpha val="90000"/>
              <a:tint val="40000"/>
              <a:hueOff val="0"/>
              <a:satOff val="0"/>
              <a:lumOff val="0"/>
              <a:alphaOff val="0"/>
            </a:srgbClr>
          </a:solidFill>
          <a:ln w="9525" cap="flat" cmpd="sng" algn="ctr">
            <a:solidFill>
              <a:srgbClr val="2D2D8A">
                <a:alpha val="90000"/>
                <a:tint val="40000"/>
                <a:hueOff val="0"/>
                <a:satOff val="0"/>
                <a:lumOff val="0"/>
                <a:alphaOff val="0"/>
                <a:shade val="95000"/>
                <a:satMod val="105000"/>
              </a:srgbClr>
            </a:solidFill>
            <a:prstDash val="solid"/>
          </a:ln>
          <a:effectLst/>
        </p:spPr>
        <p:txBody>
          <a:bodyPr spcFirstLastPara="0" vert="horz" wrap="square" lIns="207000" tIns="43180" rIns="207000" bIns="223383" numCol="1" spcCol="1270" anchor="ctr" anchorCtr="0">
            <a:noAutofit/>
          </a:bodyPr>
          <a:lstStyle/>
          <a:p>
            <a:pPr marL="0" marR="0" lvl="0" indent="0" algn="ctr" defTabSz="1511300" eaLnBrk="1" fontAlgn="base" latinLnBrk="0" hangingPunct="1">
              <a:lnSpc>
                <a:spcPct val="90000"/>
              </a:lnSpc>
              <a:spcBef>
                <a:spcPct val="0"/>
              </a:spcBef>
              <a:spcAft>
                <a:spcPct val="35000"/>
              </a:spcAft>
              <a:buClrTx/>
              <a:buSzTx/>
              <a:buFontTx/>
              <a:buNone/>
              <a:tabLst/>
              <a:defRPr/>
            </a:pPr>
            <a:endParaRPr kumimoji="0" lang="en-US" sz="3400" b="0" i="0" u="none" strike="noStrike" kern="0" cap="none" spc="0" normalizeH="0" baseline="0" noProof="0" dirty="0" smtClean="0">
              <a:ln>
                <a:noFill/>
              </a:ln>
              <a:solidFill>
                <a:srgbClr val="000000">
                  <a:hueOff val="0"/>
                  <a:satOff val="0"/>
                  <a:lumOff val="0"/>
                  <a:alphaOff val="0"/>
                </a:srgbClr>
              </a:solidFill>
              <a:effectLst/>
              <a:uLnTx/>
              <a:uFillTx/>
              <a:latin typeface="Arial"/>
              <a:ea typeface="+mn-ea"/>
              <a:cs typeface="+mn-cs"/>
            </a:endParaRPr>
          </a:p>
        </p:txBody>
      </p:sp>
      <p:sp>
        <p:nvSpPr>
          <p:cNvPr id="23" name="Freeform 22"/>
          <p:cNvSpPr/>
          <p:nvPr/>
        </p:nvSpPr>
        <p:spPr>
          <a:xfrm>
            <a:off x="2533000" y="5092517"/>
            <a:ext cx="4853702" cy="754173"/>
          </a:xfrm>
          <a:custGeom>
            <a:avLst/>
            <a:gdLst>
              <a:gd name="connsiteX0" fmla="*/ 0 w 4853702"/>
              <a:gd name="connsiteY0" fmla="*/ 112014 h 1120140"/>
              <a:gd name="connsiteX1" fmla="*/ 112014 w 4853702"/>
              <a:gd name="connsiteY1" fmla="*/ 0 h 1120140"/>
              <a:gd name="connsiteX2" fmla="*/ 4741688 w 4853702"/>
              <a:gd name="connsiteY2" fmla="*/ 0 h 1120140"/>
              <a:gd name="connsiteX3" fmla="*/ 4853702 w 4853702"/>
              <a:gd name="connsiteY3" fmla="*/ 112014 h 1120140"/>
              <a:gd name="connsiteX4" fmla="*/ 4853702 w 4853702"/>
              <a:gd name="connsiteY4" fmla="*/ 1008126 h 1120140"/>
              <a:gd name="connsiteX5" fmla="*/ 4741688 w 4853702"/>
              <a:gd name="connsiteY5" fmla="*/ 1120140 h 1120140"/>
              <a:gd name="connsiteX6" fmla="*/ 112014 w 4853702"/>
              <a:gd name="connsiteY6" fmla="*/ 1120140 h 1120140"/>
              <a:gd name="connsiteX7" fmla="*/ 0 w 4853702"/>
              <a:gd name="connsiteY7" fmla="*/ 1008126 h 1120140"/>
              <a:gd name="connsiteX8" fmla="*/ 0 w 4853702"/>
              <a:gd name="connsiteY8" fmla="*/ 112014 h 112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3702" h="1120140">
                <a:moveTo>
                  <a:pt x="0" y="112014"/>
                </a:moveTo>
                <a:cubicBezTo>
                  <a:pt x="0" y="50150"/>
                  <a:pt x="50150" y="0"/>
                  <a:pt x="112014" y="0"/>
                </a:cubicBezTo>
                <a:lnTo>
                  <a:pt x="4741688" y="0"/>
                </a:lnTo>
                <a:cubicBezTo>
                  <a:pt x="4803552" y="0"/>
                  <a:pt x="4853702" y="50150"/>
                  <a:pt x="4853702" y="112014"/>
                </a:cubicBezTo>
                <a:lnTo>
                  <a:pt x="4853702" y="1008126"/>
                </a:lnTo>
                <a:cubicBezTo>
                  <a:pt x="4853702" y="1069990"/>
                  <a:pt x="4803552" y="1120140"/>
                  <a:pt x="4741688" y="1120140"/>
                </a:cubicBezTo>
                <a:lnTo>
                  <a:pt x="112014" y="1120140"/>
                </a:lnTo>
                <a:cubicBezTo>
                  <a:pt x="50150" y="1120140"/>
                  <a:pt x="0" y="1069990"/>
                  <a:pt x="0" y="1008126"/>
                </a:cubicBezTo>
                <a:lnTo>
                  <a:pt x="0" y="112014"/>
                </a:lnTo>
                <a:close/>
              </a:path>
            </a:pathLst>
          </a:custGeom>
          <a:gradFill rotWithShape="1">
            <a:gsLst>
              <a:gs pos="0">
                <a:srgbClr val="2D2D8A">
                  <a:lumMod val="60000"/>
                  <a:lumOff val="40000"/>
                </a:srgbClr>
              </a:gs>
              <a:gs pos="80000">
                <a:srgbClr val="2D2D8A">
                  <a:shade val="80000"/>
                  <a:hueOff val="0"/>
                  <a:satOff val="-33821"/>
                  <a:lumOff val="33815"/>
                  <a:alphaOff val="0"/>
                  <a:shade val="93000"/>
                  <a:satMod val="130000"/>
                </a:srgbClr>
              </a:gs>
              <a:gs pos="100000">
                <a:srgbClr val="2D2D8A">
                  <a:shade val="80000"/>
                  <a:hueOff val="0"/>
                  <a:satOff val="-33821"/>
                  <a:lumOff val="33815"/>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91440" tIns="101388" rIns="91440" bIns="101388" numCol="1" spcCol="1270" anchor="ctr" anchorCtr="0">
            <a:noAutofit/>
          </a:bodyPr>
          <a:lstStyle/>
          <a:p>
            <a:pPr marL="0" marR="0" lvl="0" indent="0" algn="ctr" defTabSz="800100" eaLnBrk="1" fontAlgn="base"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a:ea typeface="+mn-ea"/>
                <a:cs typeface="+mn-cs"/>
              </a:rPr>
              <a:t>Calculate each hospital’s performance versus the quintile median and apply budget neutrality modifier</a:t>
            </a:r>
          </a:p>
        </p:txBody>
      </p:sp>
      <p:sp>
        <p:nvSpPr>
          <p:cNvPr id="25" name="Rectangular Callout 24"/>
          <p:cNvSpPr/>
          <p:nvPr/>
        </p:nvSpPr>
        <p:spPr>
          <a:xfrm>
            <a:off x="8052057" y="2545817"/>
            <a:ext cx="2311037" cy="874002"/>
          </a:xfrm>
          <a:prstGeom prst="wedgeRectCallout">
            <a:avLst>
              <a:gd name="adj1" fmla="val -72757"/>
              <a:gd name="adj2" fmla="val -3761"/>
            </a:avLst>
          </a:prstGeom>
          <a:solidFill>
            <a:srgbClr val="2D2D8A">
              <a:lumMod val="40000"/>
              <a:lumOff val="60000"/>
            </a:srgbClr>
          </a:solidFill>
          <a:ln w="25400" cap="flat" cmpd="sng" algn="ctr">
            <a:solidFill>
              <a:srgbClr val="333399"/>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a:ea typeface="+mn-ea"/>
                <a:cs typeface="+mn-cs"/>
              </a:rPr>
              <a:t>Includes dual-eligible Medicare FFS </a:t>
            </a:r>
            <a:r>
              <a:rPr kumimoji="0" lang="en-US" sz="1600" b="0" i="0" u="sng" strike="noStrike" kern="0" cap="none" spc="0" normalizeH="0" baseline="0" noProof="0" dirty="0" smtClean="0">
                <a:ln>
                  <a:noFill/>
                </a:ln>
                <a:solidFill>
                  <a:srgbClr val="FFFFFF"/>
                </a:solidFill>
                <a:effectLst/>
                <a:uLnTx/>
                <a:uFillTx/>
                <a:latin typeface="Arial"/>
                <a:ea typeface="+mn-ea"/>
                <a:cs typeface="+mn-cs"/>
              </a:rPr>
              <a:t>&amp;</a:t>
            </a:r>
            <a:r>
              <a:rPr kumimoji="0" lang="en-US" sz="1600" b="0" i="0" u="none" strike="noStrike" kern="0" cap="none" spc="0" normalizeH="0" baseline="0" noProof="0" dirty="0" smtClean="0">
                <a:ln>
                  <a:noFill/>
                </a:ln>
                <a:solidFill>
                  <a:srgbClr val="FFFFFF"/>
                </a:solidFill>
                <a:effectLst/>
                <a:uLnTx/>
                <a:uFillTx/>
                <a:latin typeface="Arial"/>
                <a:ea typeface="+mn-ea"/>
                <a:cs typeface="+mn-cs"/>
              </a:rPr>
              <a:t> Medicare Advantage</a:t>
            </a:r>
          </a:p>
        </p:txBody>
      </p:sp>
      <p:sp>
        <p:nvSpPr>
          <p:cNvPr id="27" name="Freeform 26"/>
          <p:cNvSpPr/>
          <p:nvPr/>
        </p:nvSpPr>
        <p:spPr>
          <a:xfrm>
            <a:off x="4552725" y="4384949"/>
            <a:ext cx="762000" cy="707960"/>
          </a:xfrm>
          <a:custGeom>
            <a:avLst/>
            <a:gdLst>
              <a:gd name="connsiteX0" fmla="*/ 0 w 728091"/>
              <a:gd name="connsiteY0" fmla="*/ 400450 h 728091"/>
              <a:gd name="connsiteX1" fmla="*/ 163820 w 728091"/>
              <a:gd name="connsiteY1" fmla="*/ 400450 h 728091"/>
              <a:gd name="connsiteX2" fmla="*/ 163820 w 728091"/>
              <a:gd name="connsiteY2" fmla="*/ 0 h 728091"/>
              <a:gd name="connsiteX3" fmla="*/ 564271 w 728091"/>
              <a:gd name="connsiteY3" fmla="*/ 0 h 728091"/>
              <a:gd name="connsiteX4" fmla="*/ 564271 w 728091"/>
              <a:gd name="connsiteY4" fmla="*/ 400450 h 728091"/>
              <a:gd name="connsiteX5" fmla="*/ 728091 w 728091"/>
              <a:gd name="connsiteY5" fmla="*/ 400450 h 728091"/>
              <a:gd name="connsiteX6" fmla="*/ 364046 w 728091"/>
              <a:gd name="connsiteY6" fmla="*/ 728091 h 728091"/>
              <a:gd name="connsiteX7" fmla="*/ 0 w 728091"/>
              <a:gd name="connsiteY7" fmla="*/ 400450 h 72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8091" h="728091">
                <a:moveTo>
                  <a:pt x="0" y="400450"/>
                </a:moveTo>
                <a:lnTo>
                  <a:pt x="163820" y="400450"/>
                </a:lnTo>
                <a:lnTo>
                  <a:pt x="163820" y="0"/>
                </a:lnTo>
                <a:lnTo>
                  <a:pt x="564271" y="0"/>
                </a:lnTo>
                <a:lnTo>
                  <a:pt x="564271" y="400450"/>
                </a:lnTo>
                <a:lnTo>
                  <a:pt x="728091" y="400450"/>
                </a:lnTo>
                <a:lnTo>
                  <a:pt x="364046" y="728091"/>
                </a:lnTo>
                <a:lnTo>
                  <a:pt x="0" y="400450"/>
                </a:lnTo>
                <a:close/>
              </a:path>
            </a:pathLst>
          </a:custGeom>
          <a:solidFill>
            <a:srgbClr val="2D2D8A">
              <a:alpha val="90000"/>
              <a:tint val="40000"/>
              <a:hueOff val="0"/>
              <a:satOff val="0"/>
              <a:lumOff val="0"/>
              <a:alphaOff val="0"/>
            </a:srgbClr>
          </a:solidFill>
          <a:ln w="9525" cap="flat" cmpd="sng" algn="ctr">
            <a:solidFill>
              <a:srgbClr val="2D2D8A">
                <a:alpha val="90000"/>
                <a:tint val="40000"/>
                <a:hueOff val="0"/>
                <a:satOff val="0"/>
                <a:lumOff val="0"/>
                <a:alphaOff val="0"/>
                <a:shade val="95000"/>
                <a:satMod val="105000"/>
              </a:srgbClr>
            </a:solidFill>
            <a:prstDash val="solid"/>
          </a:ln>
          <a:effectLst/>
        </p:spPr>
        <p:txBody>
          <a:bodyPr spcFirstLastPara="0" vert="horz" wrap="square" lIns="207000" tIns="43180" rIns="207000" bIns="223383" numCol="1" spcCol="1270" anchor="ctr" anchorCtr="0">
            <a:noAutofit/>
          </a:bodyPr>
          <a:lstStyle/>
          <a:p>
            <a:pPr marL="0" marR="0" lvl="0" indent="0" algn="ctr" defTabSz="1511300" eaLnBrk="1" fontAlgn="base" latinLnBrk="0" hangingPunct="1">
              <a:lnSpc>
                <a:spcPct val="90000"/>
              </a:lnSpc>
              <a:spcBef>
                <a:spcPct val="0"/>
              </a:spcBef>
              <a:spcAft>
                <a:spcPct val="35000"/>
              </a:spcAft>
              <a:buClrTx/>
              <a:buSzTx/>
              <a:buFontTx/>
              <a:buNone/>
              <a:tabLst/>
              <a:defRPr/>
            </a:pPr>
            <a:endParaRPr kumimoji="0" lang="en-US" sz="3400" b="0" i="0" u="none" strike="noStrike" kern="0" cap="none" spc="0" normalizeH="0" baseline="0" noProof="0" dirty="0" smtClean="0">
              <a:ln>
                <a:noFill/>
              </a:ln>
              <a:solidFill>
                <a:srgbClr val="000000">
                  <a:hueOff val="0"/>
                  <a:satOff val="0"/>
                  <a:lumOff val="0"/>
                  <a:alphaOff val="0"/>
                </a:srgbClr>
              </a:solidFill>
              <a:effectLst/>
              <a:uLnTx/>
              <a:uFillTx/>
              <a:latin typeface="Arial"/>
              <a:ea typeface="+mn-ea"/>
              <a:cs typeface="+mn-cs"/>
            </a:endParaRPr>
          </a:p>
        </p:txBody>
      </p:sp>
    </p:spTree>
    <p:extLst>
      <p:ext uri="{BB962C8B-B14F-4D97-AF65-F5344CB8AC3E}">
        <p14:creationId xmlns:p14="http://schemas.microsoft.com/office/powerpoint/2010/main" val="4236421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828801" y="990600"/>
            <a:ext cx="8696325" cy="4800600"/>
          </a:xfrm>
          <a:prstGeom prst="rect">
            <a:avLst/>
          </a:prstGeom>
          <a:noFill/>
          <a:ln w="9525">
            <a:noFill/>
            <a:miter lim="800000"/>
            <a:headEnd/>
            <a:tailEnd/>
          </a:ln>
        </p:spPr>
        <p:txBody>
          <a:bodyPr/>
          <a:lstStyle/>
          <a:p>
            <a:pPr marL="914400" lvl="1" indent="-457200" eaLnBrk="0" hangingPunct="0">
              <a:spcBef>
                <a:spcPct val="20000"/>
              </a:spcBef>
              <a:buFont typeface="Arial" pitchFamily="34" charset="0"/>
              <a:buChar char="•"/>
              <a:defRPr/>
            </a:pPr>
            <a:endParaRPr lang="en-US" sz="2300" kern="0" dirty="0">
              <a:latin typeface="Arial"/>
            </a:endParaRPr>
          </a:p>
        </p:txBody>
      </p:sp>
      <p:sp>
        <p:nvSpPr>
          <p:cNvPr id="4" name="Title 3"/>
          <p:cNvSpPr>
            <a:spLocks noGrp="1"/>
          </p:cNvSpPr>
          <p:nvPr>
            <p:ph type="title"/>
          </p:nvPr>
        </p:nvSpPr>
        <p:spPr/>
        <p:txBody>
          <a:bodyPr/>
          <a:lstStyle/>
          <a:p>
            <a:r>
              <a:rPr lang="en-US" altLang="en-US" smtClean="0"/>
              <a:t>HAC Reduction Program</a:t>
            </a:r>
            <a:endParaRPr lang="en-US" dirty="0"/>
          </a:p>
        </p:txBody>
      </p:sp>
      <p:sp>
        <p:nvSpPr>
          <p:cNvPr id="9" name="Content Placeholder 8"/>
          <p:cNvSpPr>
            <a:spLocks noGrp="1"/>
          </p:cNvSpPr>
          <p:nvPr>
            <p:ph idx="1"/>
          </p:nvPr>
        </p:nvSpPr>
        <p:spPr/>
        <p:txBody>
          <a:bodyPr>
            <a:normAutofit lnSpcReduction="10000"/>
          </a:bodyPr>
          <a:lstStyle/>
          <a:p>
            <a:r>
              <a:rPr lang="en-US" dirty="0" smtClean="0"/>
              <a:t>Beginning in FY 2015, 1-percent reduction to total inpatient PPS payments for hospitals in worst-performing quartile of HAC rates</a:t>
            </a:r>
          </a:p>
          <a:p>
            <a:endParaRPr lang="en-US" dirty="0" smtClean="0"/>
          </a:p>
          <a:p>
            <a:r>
              <a:rPr lang="en-US" dirty="0" smtClean="0"/>
              <a:t>HAC Measures:</a:t>
            </a:r>
          </a:p>
          <a:p>
            <a:pPr lvl="2"/>
            <a:r>
              <a:rPr lang="en-US" dirty="0" smtClean="0"/>
              <a:t>Patient Safety Indicator 90 (claims-based)</a:t>
            </a:r>
          </a:p>
          <a:p>
            <a:pPr lvl="2"/>
            <a:r>
              <a:rPr lang="en-US" dirty="0" smtClean="0"/>
              <a:t>Healthcare-Associated Infections (HAIs)</a:t>
            </a:r>
          </a:p>
          <a:p>
            <a:pPr lvl="3"/>
            <a:r>
              <a:rPr lang="en-US" dirty="0" smtClean="0"/>
              <a:t>CAUTI</a:t>
            </a:r>
          </a:p>
          <a:p>
            <a:pPr lvl="3"/>
            <a:r>
              <a:rPr lang="en-US" dirty="0" smtClean="0"/>
              <a:t>CLABSI</a:t>
            </a:r>
          </a:p>
          <a:p>
            <a:pPr lvl="3"/>
            <a:r>
              <a:rPr lang="en-US" dirty="0" smtClean="0"/>
              <a:t>Surgical Site Infection</a:t>
            </a:r>
          </a:p>
          <a:p>
            <a:pPr lvl="3"/>
            <a:r>
              <a:rPr lang="en-US" dirty="0" smtClean="0"/>
              <a:t>MRSA </a:t>
            </a:r>
          </a:p>
          <a:p>
            <a:pPr lvl="3"/>
            <a:r>
              <a:rPr lang="en-US" dirty="0" smtClean="0"/>
              <a:t>C Difficile</a:t>
            </a:r>
          </a:p>
          <a:p>
            <a:endParaRPr lang="en-US" dirty="0"/>
          </a:p>
        </p:txBody>
      </p:sp>
    </p:spTree>
    <p:extLst>
      <p:ext uri="{BB962C8B-B14F-4D97-AF65-F5344CB8AC3E}">
        <p14:creationId xmlns:p14="http://schemas.microsoft.com/office/powerpoint/2010/main" val="227892083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HACs: Current Scoring Approach</a:t>
            </a:r>
            <a:endParaRPr lang="en-US" dirty="0"/>
          </a:p>
        </p:txBody>
      </p:sp>
      <p:sp>
        <p:nvSpPr>
          <p:cNvPr id="6" name="TextBox 5"/>
          <p:cNvSpPr txBox="1"/>
          <p:nvPr/>
        </p:nvSpPr>
        <p:spPr>
          <a:xfrm>
            <a:off x="1183481" y="994201"/>
            <a:ext cx="6934200" cy="707886"/>
          </a:xfrm>
          <a:prstGeom prst="rect">
            <a:avLst/>
          </a:prstGeom>
          <a:noFill/>
        </p:spPr>
        <p:txBody>
          <a:bodyPr wrap="square" rtlCol="0">
            <a:spAutoFit/>
          </a:bodyPr>
          <a:lstStyle/>
          <a:p>
            <a:pPr fontAlgn="base">
              <a:spcBef>
                <a:spcPct val="0"/>
              </a:spcBef>
              <a:spcAft>
                <a:spcPct val="0"/>
              </a:spcAft>
              <a:defRPr/>
            </a:pPr>
            <a:r>
              <a:rPr lang="en-US" sz="2000" b="1" i="1" dirty="0">
                <a:solidFill>
                  <a:srgbClr val="000000"/>
                </a:solidFill>
                <a:latin typeface="Arial" charset="0"/>
              </a:rPr>
              <a:t>A hospital’s Total HAC Score determines its performance…</a:t>
            </a:r>
          </a:p>
        </p:txBody>
      </p:sp>
      <p:sp>
        <p:nvSpPr>
          <p:cNvPr id="23" name="TextBox 22"/>
          <p:cNvSpPr txBox="1"/>
          <p:nvPr/>
        </p:nvSpPr>
        <p:spPr>
          <a:xfrm>
            <a:off x="2209800" y="5657671"/>
            <a:ext cx="6934200" cy="707886"/>
          </a:xfrm>
          <a:prstGeom prst="rect">
            <a:avLst/>
          </a:prstGeom>
          <a:noFill/>
        </p:spPr>
        <p:txBody>
          <a:bodyPr wrap="square" rtlCol="0">
            <a:spAutoFit/>
          </a:bodyPr>
          <a:lstStyle/>
          <a:p>
            <a:pPr fontAlgn="base">
              <a:spcBef>
                <a:spcPct val="0"/>
              </a:spcBef>
              <a:spcAft>
                <a:spcPct val="0"/>
              </a:spcAft>
              <a:defRPr/>
            </a:pPr>
            <a:r>
              <a:rPr lang="en-US" sz="2000" b="1" i="1" dirty="0">
                <a:solidFill>
                  <a:srgbClr val="000000"/>
                </a:solidFill>
                <a:latin typeface="Arial" charset="0"/>
              </a:rPr>
              <a:t>…hospitals with Total HAC Scores in highest (i.e., worst performing) quartile receive penalty</a:t>
            </a:r>
          </a:p>
        </p:txBody>
      </p:sp>
      <p:graphicFrame>
        <p:nvGraphicFramePr>
          <p:cNvPr id="8" name="Diagram 7"/>
          <p:cNvGraphicFramePr/>
          <p:nvPr>
            <p:extLst/>
          </p:nvPr>
        </p:nvGraphicFramePr>
        <p:xfrm>
          <a:off x="1528762" y="1828799"/>
          <a:ext cx="6243638" cy="3828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881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HACs: New Scoring Approach (Starting FY 2020)</a:t>
            </a:r>
            <a:endParaRPr lang="en-US" dirty="0"/>
          </a:p>
        </p:txBody>
      </p:sp>
      <p:sp>
        <p:nvSpPr>
          <p:cNvPr id="6" name="TextBox 5"/>
          <p:cNvSpPr txBox="1"/>
          <p:nvPr/>
        </p:nvSpPr>
        <p:spPr>
          <a:xfrm>
            <a:off x="2362200" y="994201"/>
            <a:ext cx="6934200" cy="707886"/>
          </a:xfrm>
          <a:prstGeom prst="rect">
            <a:avLst/>
          </a:prstGeom>
          <a:noFill/>
        </p:spPr>
        <p:txBody>
          <a:bodyPr wrap="square" rtlCol="0">
            <a:spAutoFit/>
          </a:bodyPr>
          <a:lstStyle/>
          <a:p>
            <a:pPr fontAlgn="base">
              <a:spcBef>
                <a:spcPct val="0"/>
              </a:spcBef>
              <a:spcAft>
                <a:spcPct val="0"/>
              </a:spcAft>
              <a:defRPr/>
            </a:pPr>
            <a:r>
              <a:rPr lang="en-US" sz="2000" b="1" i="1" dirty="0">
                <a:solidFill>
                  <a:srgbClr val="000000"/>
                </a:solidFill>
                <a:latin typeface="Arial" charset="0"/>
              </a:rPr>
              <a:t>A hospital’s Total HAC Score determines its performance…</a:t>
            </a:r>
          </a:p>
        </p:txBody>
      </p:sp>
      <p:sp>
        <p:nvSpPr>
          <p:cNvPr id="23" name="TextBox 22"/>
          <p:cNvSpPr txBox="1"/>
          <p:nvPr/>
        </p:nvSpPr>
        <p:spPr>
          <a:xfrm>
            <a:off x="2209800" y="5657671"/>
            <a:ext cx="6934200" cy="707886"/>
          </a:xfrm>
          <a:prstGeom prst="rect">
            <a:avLst/>
          </a:prstGeom>
          <a:noFill/>
        </p:spPr>
        <p:txBody>
          <a:bodyPr wrap="square" rtlCol="0">
            <a:spAutoFit/>
          </a:bodyPr>
          <a:lstStyle/>
          <a:p>
            <a:pPr fontAlgn="base">
              <a:spcBef>
                <a:spcPct val="0"/>
              </a:spcBef>
              <a:spcAft>
                <a:spcPct val="0"/>
              </a:spcAft>
              <a:defRPr/>
            </a:pPr>
            <a:r>
              <a:rPr lang="en-US" sz="2000" b="1" i="1" dirty="0">
                <a:solidFill>
                  <a:srgbClr val="000000"/>
                </a:solidFill>
                <a:latin typeface="Arial" charset="0"/>
              </a:rPr>
              <a:t>…hospitals with Total HAC Scores in highest (i.e., worst performing) quartile receive penalty</a:t>
            </a:r>
          </a:p>
        </p:txBody>
      </p:sp>
      <p:sp>
        <p:nvSpPr>
          <p:cNvPr id="24" name="TextBox 23"/>
          <p:cNvSpPr txBox="1"/>
          <p:nvPr/>
        </p:nvSpPr>
        <p:spPr>
          <a:xfrm>
            <a:off x="4381500" y="6514714"/>
            <a:ext cx="3810000" cy="276999"/>
          </a:xfrm>
          <a:prstGeom prst="rect">
            <a:avLst/>
          </a:prstGeom>
          <a:noFill/>
        </p:spPr>
        <p:txBody>
          <a:bodyPr wrap="square" rtlCol="0">
            <a:spAutoFit/>
          </a:bodyPr>
          <a:lstStyle/>
          <a:p>
            <a:pPr algn="ctr" fontAlgn="base">
              <a:spcBef>
                <a:spcPct val="0"/>
              </a:spcBef>
              <a:spcAft>
                <a:spcPct val="0"/>
              </a:spcAft>
              <a:defRPr/>
            </a:pPr>
            <a:r>
              <a:rPr lang="en-US" sz="1200" dirty="0">
                <a:solidFill>
                  <a:srgbClr val="000000"/>
                </a:solidFill>
                <a:latin typeface="Arial" charset="0"/>
              </a:rPr>
              <a:t>© American Hospital Association</a:t>
            </a:r>
          </a:p>
        </p:txBody>
      </p:sp>
      <p:sp>
        <p:nvSpPr>
          <p:cNvPr id="26" name="TextBox 25"/>
          <p:cNvSpPr txBox="1"/>
          <p:nvPr/>
        </p:nvSpPr>
        <p:spPr>
          <a:xfrm>
            <a:off x="10134600" y="6427461"/>
            <a:ext cx="533400" cy="400110"/>
          </a:xfrm>
          <a:prstGeom prst="rect">
            <a:avLst/>
          </a:prstGeom>
          <a:noFill/>
        </p:spPr>
        <p:txBody>
          <a:bodyPr wrap="square" rtlCol="0">
            <a:spAutoFit/>
          </a:bodyPr>
          <a:lstStyle/>
          <a:p>
            <a:pPr fontAlgn="base">
              <a:spcBef>
                <a:spcPct val="0"/>
              </a:spcBef>
              <a:spcAft>
                <a:spcPct val="0"/>
              </a:spcAft>
              <a:defRPr/>
            </a:pPr>
            <a:fld id="{E89844E1-1DC1-4E53-B236-AFEB212288DC}" type="slidenum">
              <a:rPr lang="en-US" sz="2000">
                <a:solidFill>
                  <a:srgbClr val="000000"/>
                </a:solidFill>
                <a:latin typeface="Arial" charset="0"/>
              </a:rPr>
              <a:pPr fontAlgn="base">
                <a:spcBef>
                  <a:spcPct val="0"/>
                </a:spcBef>
                <a:spcAft>
                  <a:spcPct val="0"/>
                </a:spcAft>
                <a:defRPr/>
              </a:pPr>
              <a:t>25</a:t>
            </a:fld>
            <a:endParaRPr lang="en-US" sz="2000" dirty="0">
              <a:solidFill>
                <a:srgbClr val="000000"/>
              </a:solidFill>
              <a:latin typeface="Arial" charset="0"/>
            </a:endParaRPr>
          </a:p>
        </p:txBody>
      </p:sp>
      <p:graphicFrame>
        <p:nvGraphicFramePr>
          <p:cNvPr id="10" name="Diagram 9"/>
          <p:cNvGraphicFramePr/>
          <p:nvPr>
            <p:extLst/>
          </p:nvPr>
        </p:nvGraphicFramePr>
        <p:xfrm>
          <a:off x="838200" y="1786746"/>
          <a:ext cx="8189119" cy="3679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156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Inpatient Psych Quality Reporting Program: FY2020</a:t>
            </a:r>
            <a:endParaRPr lang="en-US" dirty="0"/>
          </a:p>
        </p:txBody>
      </p:sp>
      <p:sp>
        <p:nvSpPr>
          <p:cNvPr id="3" name="Content Placeholder 2"/>
          <p:cNvSpPr>
            <a:spLocks noGrp="1"/>
          </p:cNvSpPr>
          <p:nvPr>
            <p:ph idx="1"/>
          </p:nvPr>
        </p:nvSpPr>
        <p:spPr>
          <a:xfrm>
            <a:off x="121118" y="1395090"/>
            <a:ext cx="5971072" cy="5123820"/>
          </a:xfrm>
        </p:spPr>
        <p:txBody>
          <a:bodyPr>
            <a:normAutofit fontScale="70000" lnSpcReduction="20000"/>
          </a:bodyPr>
          <a:lstStyle/>
          <a:p>
            <a:pPr>
              <a:defRPr/>
            </a:pPr>
            <a:r>
              <a:rPr lang="en-US" sz="2900" dirty="0">
                <a:solidFill>
                  <a:schemeClr val="tx2"/>
                </a:solidFill>
              </a:rPr>
              <a:t>Influenza Vaccination Coverage Among Healthcare Personnel</a:t>
            </a:r>
          </a:p>
          <a:p>
            <a:pPr lvl="1">
              <a:defRPr/>
            </a:pPr>
            <a:r>
              <a:rPr lang="en-US" sz="2900" dirty="0">
                <a:solidFill>
                  <a:schemeClr val="tx2"/>
                </a:solidFill>
              </a:rPr>
              <a:t>Requires registration with NHSN, not used for any other purpose by IPFs</a:t>
            </a:r>
          </a:p>
          <a:p>
            <a:pPr>
              <a:defRPr/>
            </a:pPr>
            <a:r>
              <a:rPr lang="en-US" sz="2900" dirty="0">
                <a:solidFill>
                  <a:schemeClr val="tx2"/>
                </a:solidFill>
              </a:rPr>
              <a:t>Alcohol Use Screening (SUB-1)</a:t>
            </a:r>
          </a:p>
          <a:p>
            <a:pPr lvl="1">
              <a:defRPr/>
            </a:pPr>
            <a:r>
              <a:rPr lang="en-US" sz="2900" dirty="0">
                <a:solidFill>
                  <a:schemeClr val="tx2"/>
                </a:solidFill>
              </a:rPr>
              <a:t>Routinely high performance; moving away from chart-abstracted measures</a:t>
            </a:r>
          </a:p>
          <a:p>
            <a:pPr>
              <a:defRPr/>
            </a:pPr>
            <a:r>
              <a:rPr lang="en-US" sz="2900" dirty="0">
                <a:solidFill>
                  <a:schemeClr val="tx2"/>
                </a:solidFill>
              </a:rPr>
              <a:t>Tobacco Use Screening (TOB-1)</a:t>
            </a:r>
          </a:p>
          <a:p>
            <a:pPr lvl="1">
              <a:defRPr/>
            </a:pPr>
            <a:r>
              <a:rPr lang="en-US" sz="2900" dirty="0">
                <a:solidFill>
                  <a:schemeClr val="tx2"/>
                </a:solidFill>
              </a:rPr>
              <a:t>Topped out</a:t>
            </a:r>
          </a:p>
          <a:p>
            <a:pPr>
              <a:defRPr/>
            </a:pPr>
            <a:r>
              <a:rPr lang="en-US" sz="2900" dirty="0">
                <a:solidFill>
                  <a:schemeClr val="tx2"/>
                </a:solidFill>
              </a:rPr>
              <a:t>Use of an Electronic Health Record</a:t>
            </a:r>
          </a:p>
          <a:p>
            <a:pPr lvl="1">
              <a:defRPr/>
            </a:pPr>
            <a:r>
              <a:rPr lang="en-US" sz="2900" dirty="0">
                <a:solidFill>
                  <a:schemeClr val="tx2"/>
                </a:solidFill>
              </a:rPr>
              <a:t>Structural measure; not tied to improved patient outcomes</a:t>
            </a:r>
          </a:p>
          <a:p>
            <a:pPr lvl="1">
              <a:defRPr/>
            </a:pPr>
            <a:r>
              <a:rPr lang="en-US" sz="2900" dirty="0">
                <a:solidFill>
                  <a:schemeClr val="tx2"/>
                </a:solidFill>
              </a:rPr>
              <a:t>Static performance over past 2 program years</a:t>
            </a:r>
          </a:p>
          <a:p>
            <a:pPr>
              <a:defRPr/>
            </a:pPr>
            <a:r>
              <a:rPr lang="en-US" sz="2900" dirty="0">
                <a:solidFill>
                  <a:schemeClr val="tx2"/>
                </a:solidFill>
              </a:rPr>
              <a:t>Assessment of Patient Experience of Care</a:t>
            </a:r>
          </a:p>
          <a:p>
            <a:pPr lvl="1">
              <a:defRPr/>
            </a:pPr>
            <a:r>
              <a:rPr lang="en-US" sz="2900" dirty="0">
                <a:solidFill>
                  <a:schemeClr val="tx2"/>
                </a:solidFill>
              </a:rPr>
              <a:t>Structural measure; not tied to improved patient outcomes</a:t>
            </a:r>
          </a:p>
          <a:p>
            <a:pPr lvl="1">
              <a:defRPr/>
            </a:pPr>
            <a:r>
              <a:rPr lang="en-US" sz="2900" dirty="0">
                <a:solidFill>
                  <a:schemeClr val="tx2"/>
                </a:solidFill>
              </a:rPr>
              <a:t>Originally intended as information gathering tool for future measures</a:t>
            </a:r>
          </a:p>
          <a:p>
            <a:endParaRPr lang="en-US" dirty="0"/>
          </a:p>
        </p:txBody>
      </p:sp>
      <p:sp>
        <p:nvSpPr>
          <p:cNvPr id="4" name="Content Placeholder 2"/>
          <p:cNvSpPr txBox="1">
            <a:spLocks/>
          </p:cNvSpPr>
          <p:nvPr/>
        </p:nvSpPr>
        <p:spPr>
          <a:xfrm>
            <a:off x="6430478" y="1395090"/>
            <a:ext cx="5262412"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9D2235"/>
              </a:buClr>
              <a:buFont typeface="Wingdings" pitchFamily="2" charset="2"/>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D2235"/>
              </a:buClr>
              <a:buFont typeface="Wingdings"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D2235"/>
              </a:buClr>
              <a:buFont typeface="Wingdings" pitchFamily="2"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D2235"/>
              </a:buClr>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D2235"/>
              </a:buClr>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dirty="0" smtClean="0">
                <a:solidFill>
                  <a:schemeClr val="tx2"/>
                </a:solidFill>
              </a:rPr>
              <a:t>Tobacco Use Treatment Provided or Offered at Discharge/Tobacco Use Treatment at Discharge (TOB-3/3a)</a:t>
            </a:r>
          </a:p>
          <a:p>
            <a:pPr>
              <a:defRPr/>
            </a:pPr>
            <a:r>
              <a:rPr lang="en-US" sz="2000" dirty="0" smtClean="0">
                <a:solidFill>
                  <a:schemeClr val="tx2"/>
                </a:solidFill>
              </a:rPr>
              <a:t>Hours of Physical Restraint Use (HBIPS-2)</a:t>
            </a:r>
          </a:p>
          <a:p>
            <a:pPr>
              <a:defRPr/>
            </a:pPr>
            <a:r>
              <a:rPr lang="en-US" sz="2000" dirty="0" smtClean="0">
                <a:solidFill>
                  <a:schemeClr val="tx2"/>
                </a:solidFill>
              </a:rPr>
              <a:t>Hours of Seclusion Use (HBIPS-3)</a:t>
            </a:r>
          </a:p>
          <a:p>
            <a:pPr marL="0" indent="0">
              <a:buNone/>
            </a:pPr>
            <a:endParaRPr lang="en-US" sz="2000" dirty="0"/>
          </a:p>
        </p:txBody>
      </p:sp>
      <p:sp>
        <p:nvSpPr>
          <p:cNvPr id="5" name="TextBox 4"/>
          <p:cNvSpPr txBox="1"/>
          <p:nvPr/>
        </p:nvSpPr>
        <p:spPr>
          <a:xfrm>
            <a:off x="834390" y="885524"/>
            <a:ext cx="3771900" cy="430887"/>
          </a:xfrm>
          <a:prstGeom prst="rect">
            <a:avLst/>
          </a:prstGeom>
          <a:noFill/>
        </p:spPr>
        <p:txBody>
          <a:bodyPr wrap="square" rtlCol="0">
            <a:spAutoFit/>
          </a:bodyPr>
          <a:lstStyle/>
          <a:p>
            <a:pPr algn="ctr"/>
            <a:r>
              <a:rPr lang="en-US" sz="2200" b="1" dirty="0" smtClean="0">
                <a:solidFill>
                  <a:schemeClr val="accent1"/>
                </a:solidFill>
              </a:rPr>
              <a:t>Removal Finalized</a:t>
            </a:r>
            <a:endParaRPr lang="en-US" sz="2200" b="1" dirty="0">
              <a:solidFill>
                <a:schemeClr val="accent1"/>
              </a:solidFill>
            </a:endParaRPr>
          </a:p>
        </p:txBody>
      </p:sp>
      <p:sp>
        <p:nvSpPr>
          <p:cNvPr id="6" name="TextBox 5"/>
          <p:cNvSpPr txBox="1"/>
          <p:nvPr/>
        </p:nvSpPr>
        <p:spPr>
          <a:xfrm>
            <a:off x="7175734" y="885524"/>
            <a:ext cx="3771900" cy="430887"/>
          </a:xfrm>
          <a:prstGeom prst="rect">
            <a:avLst/>
          </a:prstGeom>
          <a:noFill/>
        </p:spPr>
        <p:txBody>
          <a:bodyPr wrap="square" rtlCol="0">
            <a:spAutoFit/>
          </a:bodyPr>
          <a:lstStyle/>
          <a:p>
            <a:pPr algn="ctr"/>
            <a:r>
              <a:rPr lang="en-US" sz="2200" b="1" dirty="0" smtClean="0">
                <a:solidFill>
                  <a:schemeClr val="accent1"/>
                </a:solidFill>
              </a:rPr>
              <a:t>Not Removed</a:t>
            </a:r>
            <a:endParaRPr lang="en-US" sz="2200" b="1" dirty="0">
              <a:solidFill>
                <a:schemeClr val="accent1"/>
              </a:solidFill>
            </a:endParaRPr>
          </a:p>
        </p:txBody>
      </p:sp>
      <p:cxnSp>
        <p:nvCxnSpPr>
          <p:cNvPr id="8" name="Straight Connector 7"/>
          <p:cNvCxnSpPr/>
          <p:nvPr/>
        </p:nvCxnSpPr>
        <p:spPr>
          <a:xfrm>
            <a:off x="6096000" y="1140306"/>
            <a:ext cx="0" cy="52604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279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smtClean="0"/>
              <a:t>IPFQR: Developing New Measures</a:t>
            </a:r>
            <a:endParaRPr lang="en-US" dirty="0"/>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395438" y="891995"/>
            <a:ext cx="11796562" cy="1806960"/>
          </a:xfrm>
        </p:spPr>
        <p:txBody>
          <a:bodyPr>
            <a:normAutofit/>
          </a:bodyPr>
          <a:lstStyle/>
          <a:p>
            <a:r>
              <a:rPr lang="en-US" dirty="0" smtClean="0"/>
              <a:t>Only 3 measures in program developed specifically for psych (HBIPS)</a:t>
            </a:r>
          </a:p>
          <a:p>
            <a:r>
              <a:rPr lang="en-US" dirty="0" smtClean="0"/>
              <a:t>August meeting with SAMHSA, CMS, APA, NABH, NAMI on developing new measures for IPFQR</a:t>
            </a:r>
            <a:endParaRPr lang="en-US" dirty="0"/>
          </a:p>
          <a:p>
            <a:pPr lvl="0"/>
            <a:endParaRPr lang="en-US" dirty="0"/>
          </a:p>
          <a:p>
            <a:endParaRPr lang="en-US" dirty="0"/>
          </a:p>
        </p:txBody>
      </p:sp>
      <p:graphicFrame>
        <p:nvGraphicFramePr>
          <p:cNvPr id="5" name="Chart 4">
            <a:extLst>
              <a:ext uri="{FF2B5EF4-FFF2-40B4-BE49-F238E27FC236}">
                <a16:creationId xmlns:a16="http://schemas.microsoft.com/office/drawing/2014/main" id="{00000000-0008-0000-0B00-000002000000}"/>
              </a:ext>
            </a:extLst>
          </p:cNvPr>
          <p:cNvGraphicFramePr>
            <a:graphicFrameLocks/>
          </p:cNvGraphicFramePr>
          <p:nvPr>
            <p:extLst/>
          </p:nvPr>
        </p:nvGraphicFramePr>
        <p:xfrm>
          <a:off x="1324586" y="3067664"/>
          <a:ext cx="8657303" cy="342869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746089" y="2846439"/>
            <a:ext cx="4232787" cy="369332"/>
          </a:xfrm>
          <a:prstGeom prst="rect">
            <a:avLst/>
          </a:prstGeom>
          <a:noFill/>
        </p:spPr>
        <p:txBody>
          <a:bodyPr wrap="square" rtlCol="0">
            <a:spAutoFit/>
          </a:bodyPr>
          <a:lstStyle/>
          <a:p>
            <a:pPr algn="ctr"/>
            <a:r>
              <a:rPr lang="en-US" b="1" dirty="0" smtClean="0"/>
              <a:t>IPF Discharges by Diagnostic Group</a:t>
            </a:r>
            <a:endParaRPr lang="en-US" b="1" dirty="0"/>
          </a:p>
        </p:txBody>
      </p:sp>
    </p:spTree>
    <p:extLst>
      <p:ext uri="{BB962C8B-B14F-4D97-AF65-F5344CB8AC3E}">
        <p14:creationId xmlns:p14="http://schemas.microsoft.com/office/powerpoint/2010/main" val="606923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IQR </a:t>
            </a:r>
            <a:r>
              <a:rPr lang="en-US" dirty="0" err="1" smtClean="0"/>
              <a:t>eCQM</a:t>
            </a:r>
            <a:r>
              <a:rPr lang="en-US" dirty="0" smtClean="0"/>
              <a:t> Reporting Changes for FY 2021</a:t>
            </a:r>
            <a:endParaRPr lang="en-US" dirty="0"/>
          </a:p>
        </p:txBody>
      </p:sp>
      <p:sp>
        <p:nvSpPr>
          <p:cNvPr id="3" name="Content Placeholder 2"/>
          <p:cNvSpPr>
            <a:spLocks noGrp="1"/>
          </p:cNvSpPr>
          <p:nvPr>
            <p:ph idx="1"/>
          </p:nvPr>
        </p:nvSpPr>
        <p:spPr>
          <a:xfrm>
            <a:off x="395438" y="1302789"/>
            <a:ext cx="9476149" cy="4351338"/>
          </a:xfrm>
        </p:spPr>
        <p:txBody>
          <a:bodyPr>
            <a:normAutofit fontScale="77500" lnSpcReduction="20000"/>
          </a:bodyPr>
          <a:lstStyle/>
          <a:p>
            <a:r>
              <a:rPr lang="en-US" dirty="0" smtClean="0"/>
              <a:t>Report on at least 4 of the </a:t>
            </a:r>
            <a:r>
              <a:rPr lang="en-US" dirty="0" err="1" smtClean="0"/>
              <a:t>eCQMs</a:t>
            </a:r>
            <a:r>
              <a:rPr lang="en-US" dirty="0" smtClean="0"/>
              <a:t> available in the CY 2019 reporting year</a:t>
            </a:r>
          </a:p>
          <a:p>
            <a:pPr lvl="1"/>
            <a:r>
              <a:rPr lang="en-US" dirty="0" smtClean="0"/>
              <a:t>Report one, self-selected quarter from 2019</a:t>
            </a:r>
          </a:p>
          <a:p>
            <a:pPr lvl="1"/>
            <a:endParaRPr lang="en-US" dirty="0" smtClean="0"/>
          </a:p>
          <a:p>
            <a:r>
              <a:rPr lang="en-US" dirty="0" smtClean="0"/>
              <a:t>Hospital required to use the 2015 edition of certified EHR technology</a:t>
            </a:r>
          </a:p>
          <a:p>
            <a:pPr marL="0" indent="0">
              <a:buNone/>
            </a:pPr>
            <a:endParaRPr lang="en-US" dirty="0" smtClean="0"/>
          </a:p>
          <a:p>
            <a:r>
              <a:rPr lang="en-US" dirty="0" smtClean="0"/>
              <a:t>Changes aligned with </a:t>
            </a:r>
            <a:r>
              <a:rPr lang="en-US" dirty="0" err="1" smtClean="0"/>
              <a:t>eCQM</a:t>
            </a:r>
            <a:r>
              <a:rPr lang="en-US" dirty="0" smtClean="0"/>
              <a:t> policies in the “Promoting Interoperability” program (formerly known as the Medicare EHR Incentive Program)</a:t>
            </a:r>
          </a:p>
          <a:p>
            <a:endParaRPr lang="en-US" dirty="0"/>
          </a:p>
          <a:p>
            <a:r>
              <a:rPr lang="en-US" dirty="0" smtClean="0"/>
              <a:t>Looking Ahead:</a:t>
            </a:r>
          </a:p>
          <a:p>
            <a:pPr lvl="1"/>
            <a:r>
              <a:rPr lang="en-US" dirty="0" smtClean="0"/>
              <a:t>Seven </a:t>
            </a:r>
            <a:r>
              <a:rPr lang="en-US" dirty="0" err="1"/>
              <a:t>eCQMs</a:t>
            </a:r>
            <a:r>
              <a:rPr lang="en-US" dirty="0"/>
              <a:t> removed from IQR for CY 2020 reporting year</a:t>
            </a:r>
          </a:p>
          <a:p>
            <a:endParaRPr lang="en-US" dirty="0" smtClean="0"/>
          </a:p>
          <a:p>
            <a:pPr lvl="1"/>
            <a:r>
              <a:rPr lang="en-US" dirty="0" smtClean="0"/>
              <a:t>CMS received feedback on future development and use of </a:t>
            </a:r>
            <a:r>
              <a:rPr lang="en-US" dirty="0" err="1" smtClean="0"/>
              <a:t>eCQMs</a:t>
            </a:r>
            <a:r>
              <a:rPr lang="en-US" dirty="0" smtClean="0"/>
              <a:t> and hybrid measures</a:t>
            </a:r>
          </a:p>
          <a:p>
            <a:endParaRPr lang="en-US" dirty="0"/>
          </a:p>
        </p:txBody>
      </p:sp>
      <p:pic>
        <p:nvPicPr>
          <p:cNvPr id="4" name="Picture 3" descr="Free vector graphic: &lt;strong&gt;Ehr&lt;/strong&gt;, Emr, Electronic Medical Recor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5522" y="801543"/>
            <a:ext cx="1800000" cy="1428750"/>
          </a:xfrm>
          <a:prstGeom prst="rect">
            <a:avLst/>
          </a:prstGeom>
        </p:spPr>
      </p:pic>
    </p:spTree>
    <p:extLst>
      <p:ext uri="{BB962C8B-B14F-4D97-AF65-F5344CB8AC3E}">
        <p14:creationId xmlns:p14="http://schemas.microsoft.com/office/powerpoint/2010/main" val="890470632"/>
      </p:ext>
    </p:extLst>
  </p:cSld>
  <p:clrMapOvr>
    <a:masterClrMapping/>
  </p:clrMapOvr>
  <p:transition spd="slow" advTm="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a:xfrm>
            <a:off x="5165385" y="288123"/>
            <a:ext cx="9333365" cy="597401"/>
          </a:xfrm>
        </p:spPr>
        <p:txBody>
          <a:bodyPr>
            <a:normAutofit fontScale="90000"/>
          </a:bodyPr>
          <a:lstStyle/>
          <a:p>
            <a:r>
              <a:rPr lang="en-US" dirty="0" smtClean="0"/>
              <a:t>Promoting Interoperability </a:t>
            </a:r>
            <a:br>
              <a:rPr lang="en-US" dirty="0" smtClean="0"/>
            </a:br>
            <a:r>
              <a:rPr lang="en-US" dirty="0" smtClean="0"/>
              <a:t>Programs (aka Meaningful Use)</a:t>
            </a:r>
            <a:endParaRPr lang="en-US" dirty="0"/>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5345687" y="1083459"/>
            <a:ext cx="6112365" cy="4954780"/>
          </a:xfrm>
        </p:spPr>
        <p:txBody>
          <a:bodyPr>
            <a:normAutofit fontScale="92500"/>
          </a:bodyPr>
          <a:lstStyle/>
          <a:p>
            <a:pPr>
              <a:spcAft>
                <a:spcPts val="1200"/>
              </a:spcAft>
            </a:pPr>
            <a:r>
              <a:rPr lang="en-US" dirty="0" smtClean="0"/>
              <a:t>Greater flexibility in requirements</a:t>
            </a:r>
          </a:p>
          <a:p>
            <a:pPr>
              <a:spcAft>
                <a:spcPts val="1200"/>
              </a:spcAft>
            </a:pPr>
            <a:r>
              <a:rPr lang="en-US" dirty="0" smtClean="0"/>
              <a:t>Better alignment across hospitals and physicians</a:t>
            </a:r>
          </a:p>
          <a:p>
            <a:pPr>
              <a:spcAft>
                <a:spcPts val="600"/>
              </a:spcAft>
            </a:pPr>
            <a:r>
              <a:rPr lang="en-US" dirty="0" smtClean="0"/>
              <a:t>Emphasis on sharing health information with patients and other providers</a:t>
            </a:r>
          </a:p>
          <a:p>
            <a:pPr lvl="1"/>
            <a:r>
              <a:rPr lang="en-US" dirty="0" smtClean="0"/>
              <a:t>2015 Edition Certified EHR </a:t>
            </a:r>
          </a:p>
          <a:p>
            <a:pPr lvl="1"/>
            <a:r>
              <a:rPr lang="en-US" dirty="0" smtClean="0"/>
              <a:t>Enabling use of “apps”</a:t>
            </a:r>
          </a:p>
          <a:p>
            <a:pPr lvl="1"/>
            <a:r>
              <a:rPr lang="en-US" dirty="0" smtClean="0"/>
              <a:t>RFI on Conditions of Participation</a:t>
            </a:r>
          </a:p>
          <a:p>
            <a:pPr lvl="1"/>
            <a:r>
              <a:rPr lang="en-US" dirty="0" smtClean="0"/>
              <a:t>Forthcoming ONC actions on a Trusted Exchange Framework and from ONC and CMS on information exchange</a:t>
            </a:r>
            <a:endParaRPr lang="en-US" dirty="0"/>
          </a:p>
        </p:txBody>
      </p:sp>
      <p:sp>
        <p:nvSpPr>
          <p:cNvPr id="4" name="Rectangle 3">
            <a:extLst>
              <a:ext uri="{FF2B5EF4-FFF2-40B4-BE49-F238E27FC236}">
                <a16:creationId xmlns:a16="http://schemas.microsoft.com/office/drawing/2014/main" id="{5987C18C-F3D3-054A-BE28-835C4B4E0EE9}"/>
              </a:ext>
            </a:extLst>
          </p:cNvPr>
          <p:cNvSpPr/>
          <p:nvPr/>
        </p:nvSpPr>
        <p:spPr>
          <a:xfrm>
            <a:off x="0" y="9728"/>
            <a:ext cx="5165387" cy="65564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D01DD886-206E-CF4D-98A0-6D0046E18D98}"/>
              </a:ext>
            </a:extLst>
          </p:cNvPr>
          <p:cNvSpPr txBox="1">
            <a:spLocks/>
          </p:cNvSpPr>
          <p:nvPr/>
        </p:nvSpPr>
        <p:spPr>
          <a:xfrm>
            <a:off x="0" y="2963448"/>
            <a:ext cx="5165387" cy="5974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b="1" kern="1200">
                <a:solidFill>
                  <a:srgbClr val="003087"/>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j-ea"/>
                <a:cs typeface="Arial" panose="020B0604020202020204" pitchFamily="34" charset="0"/>
              </a:rPr>
              <a:t>Image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83" y="6426"/>
            <a:ext cx="5083803" cy="6559745"/>
          </a:xfrm>
          <a:prstGeom prst="rect">
            <a:avLst/>
          </a:prstGeom>
        </p:spPr>
      </p:pic>
    </p:spTree>
    <p:extLst>
      <p:ext uri="{BB962C8B-B14F-4D97-AF65-F5344CB8AC3E}">
        <p14:creationId xmlns:p14="http://schemas.microsoft.com/office/powerpoint/2010/main" val="2461738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smtClean="0"/>
              <a:t>Individual Market Developments</a:t>
            </a:r>
            <a:endParaRPr lang="en-US" dirty="0"/>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395439" y="1016811"/>
            <a:ext cx="9758756" cy="5401407"/>
          </a:xfrm>
        </p:spPr>
        <p:txBody>
          <a:bodyPr>
            <a:normAutofit/>
          </a:bodyPr>
          <a:lstStyle/>
          <a:p>
            <a:pPr>
              <a:lnSpc>
                <a:spcPct val="100000"/>
              </a:lnSpc>
              <a:spcBef>
                <a:spcPts val="0"/>
              </a:spcBef>
              <a:spcAft>
                <a:spcPts val="600"/>
              </a:spcAft>
            </a:pPr>
            <a:r>
              <a:rPr lang="en-US" sz="2600" dirty="0" smtClean="0"/>
              <a:t>Expanded access to </a:t>
            </a:r>
            <a:r>
              <a:rPr lang="en-US" sz="2600" b="1" dirty="0" smtClean="0"/>
              <a:t>association health plans</a:t>
            </a:r>
          </a:p>
          <a:p>
            <a:pPr lvl="1">
              <a:lnSpc>
                <a:spcPct val="100000"/>
              </a:lnSpc>
              <a:spcBef>
                <a:spcPts val="0"/>
              </a:spcBef>
              <a:spcAft>
                <a:spcPts val="1200"/>
              </a:spcAft>
            </a:pPr>
            <a:r>
              <a:rPr lang="en-US" sz="2000" dirty="0" smtClean="0"/>
              <a:t>11 states and DC suing the Administration over this rule</a:t>
            </a:r>
          </a:p>
          <a:p>
            <a:pPr>
              <a:lnSpc>
                <a:spcPct val="100000"/>
              </a:lnSpc>
            </a:pPr>
            <a:r>
              <a:rPr lang="en-US" sz="2600" dirty="0" smtClean="0"/>
              <a:t>Expanded availability of </a:t>
            </a:r>
            <a:r>
              <a:rPr lang="en-US" sz="2600" b="1" dirty="0" smtClean="0"/>
              <a:t>short-term, limited-duration health plans</a:t>
            </a:r>
          </a:p>
          <a:p>
            <a:pPr lvl="1">
              <a:lnSpc>
                <a:spcPct val="100000"/>
              </a:lnSpc>
              <a:spcAft>
                <a:spcPts val="500"/>
              </a:spcAft>
            </a:pPr>
            <a:r>
              <a:rPr lang="en-US" sz="2000" dirty="0" smtClean="0"/>
              <a:t>Consumers will now be able to renew short-term coverage for up to three years</a:t>
            </a:r>
          </a:p>
          <a:p>
            <a:pPr lvl="1">
              <a:lnSpc>
                <a:spcPct val="100000"/>
              </a:lnSpc>
              <a:spcBef>
                <a:spcPts val="0"/>
              </a:spcBef>
              <a:spcAft>
                <a:spcPts val="1200"/>
              </a:spcAft>
            </a:pPr>
            <a:r>
              <a:rPr lang="en-US" sz="2000" dirty="0" smtClean="0"/>
              <a:t>States retain authority to regulate (and even ban) these plans</a:t>
            </a:r>
          </a:p>
          <a:p>
            <a:pPr>
              <a:lnSpc>
                <a:spcPct val="100000"/>
              </a:lnSpc>
              <a:spcAft>
                <a:spcPts val="1200"/>
              </a:spcAft>
            </a:pPr>
            <a:r>
              <a:rPr lang="en-US" sz="2600" dirty="0"/>
              <a:t>D</a:t>
            </a:r>
            <a:r>
              <a:rPr lang="en-US" sz="2600" dirty="0" smtClean="0"/>
              <a:t>ecreased funding for the </a:t>
            </a:r>
            <a:r>
              <a:rPr lang="en-US" sz="2600" b="1" dirty="0" smtClean="0"/>
              <a:t>navigator program</a:t>
            </a:r>
            <a:r>
              <a:rPr lang="en-US" sz="2600" dirty="0" smtClean="0"/>
              <a:t> for the second year</a:t>
            </a:r>
          </a:p>
          <a:p>
            <a:pPr>
              <a:lnSpc>
                <a:spcPct val="100000"/>
              </a:lnSpc>
            </a:pPr>
            <a:r>
              <a:rPr lang="en-US" sz="2600" b="1" dirty="0" smtClean="0"/>
              <a:t>Texas </a:t>
            </a:r>
            <a:r>
              <a:rPr lang="en-US" sz="2600" b="1" dirty="0"/>
              <a:t>lawsuit against the ACA</a:t>
            </a:r>
            <a:r>
              <a:rPr lang="en-US" sz="2600" dirty="0"/>
              <a:t> </a:t>
            </a:r>
            <a:r>
              <a:rPr lang="en-US" sz="2600" dirty="0" smtClean="0"/>
              <a:t>continues</a:t>
            </a:r>
          </a:p>
          <a:p>
            <a:pPr lvl="1">
              <a:lnSpc>
                <a:spcPct val="100000"/>
              </a:lnSpc>
              <a:spcAft>
                <a:spcPts val="600"/>
              </a:spcAft>
            </a:pPr>
            <a:r>
              <a:rPr lang="en-US" sz="2000" dirty="0" smtClean="0"/>
              <a:t>A coalition </a:t>
            </a:r>
            <a:r>
              <a:rPr lang="en-US" sz="2000" dirty="0"/>
              <a:t>of state attorneys general are defending the </a:t>
            </a:r>
            <a:r>
              <a:rPr lang="en-US" sz="2000" dirty="0" smtClean="0"/>
              <a:t>law</a:t>
            </a:r>
          </a:p>
          <a:p>
            <a:pPr lvl="1">
              <a:lnSpc>
                <a:spcPct val="100000"/>
              </a:lnSpc>
              <a:spcBef>
                <a:spcPts val="0"/>
              </a:spcBef>
              <a:spcAft>
                <a:spcPts val="600"/>
              </a:spcAft>
            </a:pPr>
            <a:r>
              <a:rPr lang="en-US" sz="2000" dirty="0" smtClean="0"/>
              <a:t>Amicus brief filed by AHA </a:t>
            </a:r>
            <a:r>
              <a:rPr lang="en-US" sz="2000" dirty="0"/>
              <a:t>and other national hospital </a:t>
            </a:r>
            <a:r>
              <a:rPr lang="en-US" sz="2000" dirty="0" smtClean="0"/>
              <a:t>associations</a:t>
            </a:r>
            <a:endParaRPr lang="en-US" sz="2000" dirty="0"/>
          </a:p>
        </p:txBody>
      </p:sp>
      <p:pic>
        <p:nvPicPr>
          <p:cNvPr id="1052" name="Picture 2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7905" y="288123"/>
            <a:ext cx="1570783" cy="156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693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IQR HCAHPS Pain Questions</a:t>
            </a:r>
            <a:endParaRPr lang="en-US" dirty="0"/>
          </a:p>
        </p:txBody>
      </p:sp>
      <p:sp>
        <p:nvSpPr>
          <p:cNvPr id="3" name="Content Placeholder 2"/>
          <p:cNvSpPr>
            <a:spLocks noGrp="1"/>
          </p:cNvSpPr>
          <p:nvPr>
            <p:ph idx="1"/>
          </p:nvPr>
        </p:nvSpPr>
        <p:spPr/>
        <p:txBody>
          <a:bodyPr/>
          <a:lstStyle/>
          <a:p>
            <a:r>
              <a:rPr lang="en-US" dirty="0" smtClean="0"/>
              <a:t>CMS previously replaced pain management questions in HCAHPS with “Communication about Pain” questions</a:t>
            </a:r>
          </a:p>
          <a:p>
            <a:r>
              <a:rPr lang="en-US" dirty="0" smtClean="0"/>
              <a:t>Stakeholders continue to voice concerns regarding inadvertent pressure to prescribe opioids for pain</a:t>
            </a:r>
          </a:p>
          <a:p>
            <a:r>
              <a:rPr lang="en-US" dirty="0" smtClean="0"/>
              <a:t>CMS proposes to remove questions beginning with </a:t>
            </a:r>
            <a:r>
              <a:rPr lang="en-US" b="1" dirty="0" smtClean="0"/>
              <a:t>Jan. 2022</a:t>
            </a:r>
            <a:r>
              <a:rPr lang="en-US" dirty="0" smtClean="0"/>
              <a:t> discharges</a:t>
            </a:r>
          </a:p>
          <a:p>
            <a:pPr lvl="1"/>
            <a:r>
              <a:rPr lang="en-US" dirty="0" smtClean="0"/>
              <a:t>Can’t do it earlier: agency needs time to make “necessary updates”</a:t>
            </a:r>
          </a:p>
          <a:p>
            <a:pPr lvl="1"/>
            <a:r>
              <a:rPr lang="en-US" dirty="0" smtClean="0"/>
              <a:t>Still wants to collect data on impact of questions to inform future program changes</a:t>
            </a:r>
            <a:endParaRPr lang="en-US" dirty="0"/>
          </a:p>
        </p:txBody>
      </p:sp>
    </p:spTree>
    <p:extLst>
      <p:ext uri="{BB962C8B-B14F-4D97-AF65-F5344CB8AC3E}">
        <p14:creationId xmlns:p14="http://schemas.microsoft.com/office/powerpoint/2010/main" val="3828786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CAHPS Survey Developments</a:t>
            </a:r>
            <a:endParaRPr lang="en-US" dirty="0"/>
          </a:p>
        </p:txBody>
      </p:sp>
      <p:sp>
        <p:nvSpPr>
          <p:cNvPr id="3" name="Content Placeholder 2"/>
          <p:cNvSpPr>
            <a:spLocks noGrp="1"/>
          </p:cNvSpPr>
          <p:nvPr>
            <p:ph idx="1"/>
          </p:nvPr>
        </p:nvSpPr>
        <p:spPr>
          <a:xfrm>
            <a:off x="395438" y="1086480"/>
            <a:ext cx="7942446" cy="4351338"/>
          </a:xfrm>
        </p:spPr>
        <p:txBody>
          <a:bodyPr>
            <a:normAutofit lnSpcReduction="10000"/>
          </a:bodyPr>
          <a:lstStyle/>
          <a:p>
            <a:r>
              <a:rPr lang="en-US" dirty="0" smtClean="0"/>
              <a:t>Wide range of surveys available, some used in CMS program</a:t>
            </a:r>
          </a:p>
          <a:p>
            <a:endParaRPr lang="en-US" dirty="0"/>
          </a:p>
          <a:p>
            <a:r>
              <a:rPr lang="en-US" dirty="0" smtClean="0"/>
              <a:t>Limited survey administration modes permitted in CMS programs (mail, phone)</a:t>
            </a:r>
          </a:p>
          <a:p>
            <a:endParaRPr lang="en-US" dirty="0"/>
          </a:p>
          <a:p>
            <a:r>
              <a:rPr lang="en-US" dirty="0" smtClean="0"/>
              <a:t>CAHPS Consortium exploring ways to enhance response rates and refine surveys</a:t>
            </a:r>
          </a:p>
          <a:p>
            <a:pPr lvl="1"/>
            <a:r>
              <a:rPr lang="en-US" dirty="0" smtClean="0"/>
              <a:t>Web and app-based survey modes</a:t>
            </a:r>
          </a:p>
          <a:p>
            <a:pPr lvl="1"/>
            <a:r>
              <a:rPr lang="en-US" dirty="0" smtClean="0"/>
              <a:t>Survey length</a:t>
            </a:r>
            <a:endParaRPr lang="en-US" dirty="0"/>
          </a:p>
        </p:txBody>
      </p:sp>
      <p:pic>
        <p:nvPicPr>
          <p:cNvPr id="4" name="Picture 3"/>
          <p:cNvPicPr>
            <a:picLocks noChangeAspect="1"/>
          </p:cNvPicPr>
          <p:nvPr/>
        </p:nvPicPr>
        <p:blipFill rotWithShape="1">
          <a:blip r:embed="rId3"/>
          <a:srcRect l="4754" t="29385" r="5093" b="21831"/>
          <a:stretch/>
        </p:blipFill>
        <p:spPr>
          <a:xfrm>
            <a:off x="3523648" y="5578616"/>
            <a:ext cx="4259179" cy="673768"/>
          </a:xfrm>
          <a:prstGeom prst="rect">
            <a:avLst/>
          </a:prstGeom>
        </p:spPr>
      </p:pic>
      <p:sp>
        <p:nvSpPr>
          <p:cNvPr id="5" name="TextBox 4"/>
          <p:cNvSpPr txBox="1"/>
          <p:nvPr/>
        </p:nvSpPr>
        <p:spPr>
          <a:xfrm>
            <a:off x="8669439" y="540983"/>
            <a:ext cx="3300380" cy="5047536"/>
          </a:xfrm>
          <a:prstGeom prst="rect">
            <a:avLst/>
          </a:prstGeom>
          <a:solidFill>
            <a:schemeClr val="accent1">
              <a:lumMod val="40000"/>
              <a:lumOff val="60000"/>
            </a:schemeClr>
          </a:solidFill>
        </p:spPr>
        <p:txBody>
          <a:bodyPr wrap="square" rtlCol="0">
            <a:spAutoFit/>
          </a:bodyPr>
          <a:lstStyle/>
          <a:p>
            <a:pPr algn="ctr"/>
            <a:r>
              <a:rPr lang="en-US" b="1" dirty="0" smtClean="0"/>
              <a:t>CAHPS Survey Family</a:t>
            </a:r>
          </a:p>
          <a:p>
            <a:r>
              <a:rPr lang="en-US" sz="1600" b="1" i="1" dirty="0" smtClean="0"/>
              <a:t>Used in CMS Programs</a:t>
            </a:r>
          </a:p>
          <a:p>
            <a:pPr marL="285750" indent="-285750">
              <a:buFontTx/>
              <a:buChar char="-"/>
            </a:pPr>
            <a:r>
              <a:rPr lang="en-US" sz="1600" dirty="0" smtClean="0"/>
              <a:t>Hospital CAHPS</a:t>
            </a:r>
          </a:p>
          <a:p>
            <a:pPr marL="285750" indent="-285750">
              <a:buFontTx/>
              <a:buChar char="-"/>
            </a:pPr>
            <a:r>
              <a:rPr lang="en-US" sz="1600" dirty="0" smtClean="0"/>
              <a:t>CG CAHPS</a:t>
            </a:r>
          </a:p>
          <a:p>
            <a:pPr marL="742950" lvl="1" indent="-285750">
              <a:buFontTx/>
              <a:buChar char="-"/>
            </a:pPr>
            <a:r>
              <a:rPr lang="en-US" sz="1600" dirty="0" smtClean="0"/>
              <a:t>MIPS</a:t>
            </a:r>
          </a:p>
          <a:p>
            <a:pPr marL="742950" lvl="1" indent="-285750">
              <a:buFontTx/>
              <a:buChar char="-"/>
            </a:pPr>
            <a:r>
              <a:rPr lang="en-US" sz="1600" dirty="0" smtClean="0"/>
              <a:t>ACOs</a:t>
            </a:r>
          </a:p>
          <a:p>
            <a:pPr marL="285750" indent="-285750">
              <a:buFontTx/>
              <a:buChar char="-"/>
            </a:pPr>
            <a:r>
              <a:rPr lang="en-US" sz="1600" dirty="0" smtClean="0"/>
              <a:t>Home Health CAHPS</a:t>
            </a:r>
          </a:p>
          <a:p>
            <a:pPr marL="285750" indent="-285750">
              <a:buFontTx/>
              <a:buChar char="-"/>
            </a:pPr>
            <a:r>
              <a:rPr lang="en-US" sz="1600" dirty="0" smtClean="0"/>
              <a:t>CAHPS for Health Plans</a:t>
            </a:r>
          </a:p>
          <a:p>
            <a:pPr marL="742950" lvl="1" indent="-285750">
              <a:buFontTx/>
              <a:buChar char="-"/>
            </a:pPr>
            <a:r>
              <a:rPr lang="en-US" sz="1600" dirty="0" smtClean="0"/>
              <a:t>Medicare Advantage</a:t>
            </a:r>
          </a:p>
          <a:p>
            <a:pPr marL="742950" lvl="1" indent="-285750">
              <a:buFontTx/>
              <a:buChar char="-"/>
            </a:pPr>
            <a:r>
              <a:rPr lang="en-US" sz="1600" dirty="0" smtClean="0"/>
              <a:t>Part D Drug Plans</a:t>
            </a:r>
          </a:p>
          <a:p>
            <a:pPr marL="742950" lvl="1" indent="-285750">
              <a:buFontTx/>
              <a:buChar char="-"/>
            </a:pPr>
            <a:r>
              <a:rPr lang="en-US" sz="1600" dirty="0" smtClean="0"/>
              <a:t>Medicaid</a:t>
            </a:r>
          </a:p>
          <a:p>
            <a:pPr marL="285750" indent="-285750">
              <a:buFontTx/>
              <a:buChar char="-"/>
            </a:pPr>
            <a:r>
              <a:rPr lang="en-US" sz="1600" dirty="0" smtClean="0"/>
              <a:t>ICH CAHPS (ESRD)</a:t>
            </a:r>
          </a:p>
          <a:p>
            <a:pPr marL="285750" indent="-285750">
              <a:buFontTx/>
              <a:buChar char="-"/>
            </a:pPr>
            <a:r>
              <a:rPr lang="en-US" sz="1600" dirty="0" smtClean="0"/>
              <a:t>Outpatient and ASC CAHPS (indefinitely suspended)</a:t>
            </a:r>
          </a:p>
          <a:p>
            <a:pPr marL="285750" indent="-285750">
              <a:buFontTx/>
              <a:buChar char="-"/>
            </a:pPr>
            <a:endParaRPr lang="en-US" sz="1600" dirty="0" smtClean="0"/>
          </a:p>
          <a:p>
            <a:r>
              <a:rPr lang="en-US" sz="1600" b="1" i="1" dirty="0" smtClean="0"/>
              <a:t>Other CAHPS Surveys</a:t>
            </a:r>
          </a:p>
          <a:p>
            <a:pPr marL="285750" indent="-285750">
              <a:buFontTx/>
              <a:buChar char="-"/>
            </a:pPr>
            <a:r>
              <a:rPr lang="en-US" sz="1600" dirty="0" smtClean="0"/>
              <a:t>Surgical CAHPS</a:t>
            </a:r>
          </a:p>
          <a:p>
            <a:pPr marL="285750" indent="-285750">
              <a:buFontTx/>
              <a:buChar char="-"/>
            </a:pPr>
            <a:r>
              <a:rPr lang="en-US" sz="1600" dirty="0" smtClean="0"/>
              <a:t>Dental CAHPS</a:t>
            </a:r>
          </a:p>
          <a:p>
            <a:pPr marL="285750" indent="-285750">
              <a:buFontTx/>
              <a:buChar char="-"/>
            </a:pPr>
            <a:r>
              <a:rPr lang="en-US" sz="1600" dirty="0" smtClean="0"/>
              <a:t>Nursing Home CAHPS</a:t>
            </a:r>
          </a:p>
          <a:p>
            <a:pPr marL="285750" indent="-285750">
              <a:buFontTx/>
              <a:buChar char="-"/>
            </a:pPr>
            <a:r>
              <a:rPr lang="en-US" sz="1600" smtClean="0"/>
              <a:t>ED CAHPS </a:t>
            </a:r>
            <a:r>
              <a:rPr lang="en-US" sz="1600" dirty="0"/>
              <a:t>(under development</a:t>
            </a:r>
            <a:r>
              <a:rPr lang="en-US" sz="1600" dirty="0" smtClean="0"/>
              <a:t>)</a:t>
            </a:r>
            <a:endParaRPr lang="en-US" sz="1600" dirty="0"/>
          </a:p>
        </p:txBody>
      </p:sp>
    </p:spTree>
    <p:extLst>
      <p:ext uri="{BB962C8B-B14F-4D97-AF65-F5344CB8AC3E}">
        <p14:creationId xmlns:p14="http://schemas.microsoft.com/office/powerpoint/2010/main" val="3940287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AOs: Proposed Requirements (HH P Rule)</a:t>
            </a:r>
            <a:endParaRPr lang="en-US" dirty="0"/>
          </a:p>
        </p:txBody>
      </p:sp>
      <p:sp>
        <p:nvSpPr>
          <p:cNvPr id="3" name="Content Placeholder 2"/>
          <p:cNvSpPr>
            <a:spLocks noGrp="1"/>
          </p:cNvSpPr>
          <p:nvPr>
            <p:ph idx="1"/>
          </p:nvPr>
        </p:nvSpPr>
        <p:spPr/>
        <p:txBody>
          <a:bodyPr/>
          <a:lstStyle/>
          <a:p>
            <a:r>
              <a:rPr lang="en-US" dirty="0" smtClean="0"/>
              <a:t>Honoring term of accreditation</a:t>
            </a:r>
          </a:p>
          <a:p>
            <a:pPr lvl="1"/>
            <a:r>
              <a:rPr lang="en-US" dirty="0" smtClean="0"/>
              <a:t>AOs would have to provide written agreement to sustain accreditation for facilities that voluntarily withdraw from program until original end of accreditation or date of facility’s choosing</a:t>
            </a:r>
          </a:p>
          <a:p>
            <a:r>
              <a:rPr lang="en-US" dirty="0" smtClean="0"/>
              <a:t>Surveyor training requirements</a:t>
            </a:r>
          </a:p>
          <a:p>
            <a:pPr lvl="1"/>
            <a:r>
              <a:rPr lang="en-US" dirty="0" smtClean="0"/>
              <a:t>Would require all surveyors to take CMS program-specific training</a:t>
            </a:r>
          </a:p>
          <a:p>
            <a:pPr lvl="1"/>
            <a:r>
              <a:rPr lang="en-US" dirty="0" smtClean="0"/>
              <a:t>AOs would have to provide documentation that all surveyors completed training</a:t>
            </a:r>
            <a:endParaRPr lang="en-US" dirty="0"/>
          </a:p>
        </p:txBody>
      </p:sp>
    </p:spTree>
    <p:extLst>
      <p:ext uri="{BB962C8B-B14F-4D97-AF65-F5344CB8AC3E}">
        <p14:creationId xmlns:p14="http://schemas.microsoft.com/office/powerpoint/2010/main" val="3832977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TJC Study on Patient Suicide</a:t>
            </a:r>
            <a:endParaRPr lang="en-US" dirty="0"/>
          </a:p>
        </p:txBody>
      </p:sp>
      <p:sp>
        <p:nvSpPr>
          <p:cNvPr id="3" name="Content Placeholder 2"/>
          <p:cNvSpPr>
            <a:spLocks noGrp="1"/>
          </p:cNvSpPr>
          <p:nvPr>
            <p:ph idx="1"/>
          </p:nvPr>
        </p:nvSpPr>
        <p:spPr>
          <a:xfrm>
            <a:off x="395438" y="1086480"/>
            <a:ext cx="11796562" cy="5219070"/>
          </a:xfrm>
        </p:spPr>
        <p:txBody>
          <a:bodyPr>
            <a:normAutofit/>
          </a:bodyPr>
          <a:lstStyle/>
          <a:p>
            <a:r>
              <a:rPr lang="en-US" dirty="0" smtClean="0"/>
              <a:t>First data-driven estimate of number of suicides in US hospitals</a:t>
            </a:r>
          </a:p>
          <a:p>
            <a:pPr lvl="1"/>
            <a:r>
              <a:rPr lang="en-US" dirty="0" smtClean="0"/>
              <a:t>Based on CDC National Violent Death Reporting System (NCDRS) and TJC Sentinel Event Database</a:t>
            </a:r>
          </a:p>
          <a:p>
            <a:r>
              <a:rPr lang="en-US" dirty="0" smtClean="0"/>
              <a:t>Major Findings:</a:t>
            </a:r>
          </a:p>
          <a:p>
            <a:pPr lvl="1"/>
            <a:r>
              <a:rPr lang="en-US" b="1" dirty="0" smtClean="0"/>
              <a:t>49-65</a:t>
            </a:r>
            <a:r>
              <a:rPr lang="en-US" dirty="0" smtClean="0"/>
              <a:t> hospital inpatient suicides per year (less than often cited 1,500)</a:t>
            </a:r>
          </a:p>
          <a:p>
            <a:pPr lvl="1"/>
            <a:r>
              <a:rPr lang="en-US" b="1" dirty="0" smtClean="0"/>
              <a:t>75-80%</a:t>
            </a:r>
            <a:r>
              <a:rPr lang="en-US" dirty="0" smtClean="0"/>
              <a:t> among psychiatric inpatients</a:t>
            </a:r>
          </a:p>
          <a:p>
            <a:pPr lvl="2"/>
            <a:r>
              <a:rPr lang="en-US" sz="2400" b="1" dirty="0" smtClean="0"/>
              <a:t>3.2 per 100,000 </a:t>
            </a:r>
            <a:r>
              <a:rPr lang="en-US" sz="2400" dirty="0" smtClean="0"/>
              <a:t>psychiatric inpatient admissions (0.03 per 100,000 non-psychiatric inpatients)</a:t>
            </a:r>
          </a:p>
          <a:p>
            <a:pPr lvl="1"/>
            <a:r>
              <a:rPr lang="en-US" dirty="0" smtClean="0"/>
              <a:t>Method, location, fixture use</a:t>
            </a:r>
          </a:p>
          <a:p>
            <a:pPr lvl="2"/>
            <a:r>
              <a:rPr lang="en-US" sz="2400" dirty="0" smtClean="0"/>
              <a:t>70% by hanging</a:t>
            </a:r>
          </a:p>
          <a:p>
            <a:pPr lvl="2"/>
            <a:r>
              <a:rPr lang="en-US" sz="2400" dirty="0" smtClean="0"/>
              <a:t>~50% in bathroom (~33% in bedroom)</a:t>
            </a:r>
          </a:p>
          <a:p>
            <a:pPr lvl="2"/>
            <a:r>
              <a:rPr lang="en-US" sz="2400" dirty="0" smtClean="0"/>
              <a:t>54% used door, door handle, or door hinge</a:t>
            </a:r>
            <a:endParaRPr lang="en-US" sz="2400" dirty="0"/>
          </a:p>
        </p:txBody>
      </p:sp>
      <p:pic>
        <p:nvPicPr>
          <p:cNvPr id="2050" name="Picture 2" descr="Image result for joint commiss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8933" y="4483510"/>
            <a:ext cx="4130132" cy="716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351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Mismatch of Prevalence and Access</a:t>
            </a:r>
            <a:endParaRPr lang="en-US" dirty="0"/>
          </a:p>
        </p:txBody>
      </p:sp>
      <p:graphicFrame>
        <p:nvGraphicFramePr>
          <p:cNvPr id="4" name="Chart 3"/>
          <p:cNvGraphicFramePr>
            <a:graphicFrameLocks/>
          </p:cNvGraphicFramePr>
          <p:nvPr>
            <p:extLst/>
          </p:nvPr>
        </p:nvGraphicFramePr>
        <p:xfrm>
          <a:off x="2203412" y="984963"/>
          <a:ext cx="7785176" cy="513323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95438" y="6217641"/>
            <a:ext cx="6096000" cy="246221"/>
          </a:xfrm>
          <a:prstGeom prst="rect">
            <a:avLst/>
          </a:prstGeom>
        </p:spPr>
        <p:txBody>
          <a:bodyPr>
            <a:spAutoFit/>
          </a:bodyPr>
          <a:lstStyle/>
          <a:p>
            <a:r>
              <a:rPr lang="en-US" sz="1000" i="1" dirty="0"/>
              <a:t>Source:  Substance Abuse and Mental Health Services Administration (SAMHSA). (2017</a:t>
            </a:r>
            <a:r>
              <a:rPr lang="en-US" sz="1000" i="1" dirty="0" smtClean="0"/>
              <a:t>).</a:t>
            </a:r>
            <a:endParaRPr lang="en-US" sz="1000" i="1" dirty="0"/>
          </a:p>
        </p:txBody>
      </p:sp>
    </p:spTree>
    <p:extLst>
      <p:ext uri="{BB962C8B-B14F-4D97-AF65-F5344CB8AC3E}">
        <p14:creationId xmlns:p14="http://schemas.microsoft.com/office/powerpoint/2010/main" val="226550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Barriers to Access</a:t>
            </a:r>
            <a:endParaRPr lang="en-US" dirty="0"/>
          </a:p>
        </p:txBody>
      </p:sp>
      <p:pic>
        <p:nvPicPr>
          <p:cNvPr id="4" name="Picture 3"/>
          <p:cNvPicPr>
            <a:picLocks noChangeAspect="1"/>
          </p:cNvPicPr>
          <p:nvPr/>
        </p:nvPicPr>
        <p:blipFill rotWithShape="1">
          <a:blip r:embed="rId3"/>
          <a:srcRect l="40411" t="43474" r="23252" b="13038"/>
          <a:stretch/>
        </p:blipFill>
        <p:spPr>
          <a:xfrm>
            <a:off x="2573078" y="2004005"/>
            <a:ext cx="6964325" cy="4530477"/>
          </a:xfrm>
          <a:prstGeom prst="rect">
            <a:avLst/>
          </a:prstGeom>
        </p:spPr>
      </p:pic>
      <p:sp>
        <p:nvSpPr>
          <p:cNvPr id="6" name="TextBox 5"/>
          <p:cNvSpPr txBox="1"/>
          <p:nvPr/>
        </p:nvSpPr>
        <p:spPr>
          <a:xfrm>
            <a:off x="2222203" y="1029266"/>
            <a:ext cx="7666074" cy="830997"/>
          </a:xfrm>
          <a:prstGeom prst="rect">
            <a:avLst/>
          </a:prstGeom>
          <a:noFill/>
        </p:spPr>
        <p:txBody>
          <a:bodyPr wrap="square" rtlCol="0">
            <a:spAutoFit/>
          </a:bodyPr>
          <a:lstStyle/>
          <a:p>
            <a:pPr algn="ctr"/>
            <a:r>
              <a:rPr lang="en-US" sz="2400" b="1" dirty="0">
                <a:solidFill>
                  <a:prstClr val="black">
                    <a:lumMod val="65000"/>
                    <a:lumOff val="35000"/>
                  </a:prstClr>
                </a:solidFill>
              </a:rPr>
              <a:t>Reasons for Not Receiving Mental Health Services, Among Adults Reporting Unmet Need</a:t>
            </a:r>
          </a:p>
        </p:txBody>
      </p:sp>
    </p:spTree>
    <p:extLst>
      <p:ext uri="{BB962C8B-B14F-4D97-AF65-F5344CB8AC3E}">
        <p14:creationId xmlns:p14="http://schemas.microsoft.com/office/powerpoint/2010/main" val="2301911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&amp; Parity Enforcement</a:t>
            </a:r>
            <a:endParaRPr lang="en-US" dirty="0"/>
          </a:p>
        </p:txBody>
      </p:sp>
      <p:sp>
        <p:nvSpPr>
          <p:cNvPr id="3" name="Content Placeholder 2"/>
          <p:cNvSpPr>
            <a:spLocks noGrp="1"/>
          </p:cNvSpPr>
          <p:nvPr>
            <p:ph idx="1"/>
          </p:nvPr>
        </p:nvSpPr>
        <p:spPr>
          <a:xfrm>
            <a:off x="395438" y="1086480"/>
            <a:ext cx="7757962" cy="4351338"/>
          </a:xfrm>
        </p:spPr>
        <p:txBody>
          <a:bodyPr/>
          <a:lstStyle/>
          <a:p>
            <a:r>
              <a:rPr lang="en-US" dirty="0" smtClean="0"/>
              <a:t>MHPAEA Enforcement</a:t>
            </a:r>
          </a:p>
          <a:p>
            <a:r>
              <a:rPr lang="en-US" dirty="0" smtClean="0"/>
              <a:t>IMD Exclusion</a:t>
            </a:r>
          </a:p>
          <a:p>
            <a:r>
              <a:rPr lang="en-US" dirty="0" smtClean="0"/>
              <a:t>190-day Lifetime Limit</a:t>
            </a:r>
          </a:p>
          <a:p>
            <a:r>
              <a:rPr lang="en-US" dirty="0" smtClean="0"/>
              <a:t>Lack of bundled payment options</a:t>
            </a:r>
          </a:p>
          <a:p>
            <a:r>
              <a:rPr lang="en-US" dirty="0" smtClean="0"/>
              <a:t>Non-compliant plans, benefit design restrictions</a:t>
            </a:r>
          </a:p>
          <a:p>
            <a:pPr lvl="1"/>
            <a:r>
              <a:rPr lang="en-US" dirty="0" smtClean="0"/>
              <a:t>Short term/association plans</a:t>
            </a:r>
          </a:p>
          <a:p>
            <a:pPr lvl="1"/>
            <a:r>
              <a:rPr lang="en-US" dirty="0" smtClean="0"/>
              <a:t>Narrow networks, high deductibles</a:t>
            </a:r>
          </a:p>
          <a:p>
            <a:pPr lvl="1"/>
            <a:r>
              <a:rPr lang="en-US" dirty="0" smtClean="0"/>
              <a:t>“Medical necessity” reviews</a:t>
            </a:r>
          </a:p>
        </p:txBody>
      </p:sp>
      <p:pic>
        <p:nvPicPr>
          <p:cNvPr id="4" name="Picture 3"/>
          <p:cNvPicPr>
            <a:picLocks noChangeAspect="1"/>
          </p:cNvPicPr>
          <p:nvPr/>
        </p:nvPicPr>
        <p:blipFill rotWithShape="1">
          <a:blip r:embed="rId3"/>
          <a:srcRect l="36946" t="27411" r="33437" b="18700"/>
          <a:stretch/>
        </p:blipFill>
        <p:spPr>
          <a:xfrm>
            <a:off x="8610600" y="3078560"/>
            <a:ext cx="3507828" cy="3469385"/>
          </a:xfrm>
          <a:prstGeom prst="rect">
            <a:avLst/>
          </a:prstGeom>
          <a:ln>
            <a:solidFill>
              <a:schemeClr val="tx2"/>
            </a:solidFill>
          </a:ln>
        </p:spPr>
      </p:pic>
      <p:pic>
        <p:nvPicPr>
          <p:cNvPr id="1028" name="Picture 4" descr="Image result for mhpa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4308" y="389511"/>
            <a:ext cx="2488092" cy="248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073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Shortages</a:t>
            </a:r>
            <a:endParaRPr lang="en-US" dirty="0"/>
          </a:p>
        </p:txBody>
      </p:sp>
      <p:sp>
        <p:nvSpPr>
          <p:cNvPr id="3" name="Content Placeholder 2"/>
          <p:cNvSpPr>
            <a:spLocks noGrp="1"/>
          </p:cNvSpPr>
          <p:nvPr>
            <p:ph idx="1"/>
          </p:nvPr>
        </p:nvSpPr>
        <p:spPr>
          <a:xfrm>
            <a:off x="395438" y="1086480"/>
            <a:ext cx="6100896" cy="4351338"/>
          </a:xfrm>
        </p:spPr>
        <p:txBody>
          <a:bodyPr/>
          <a:lstStyle/>
          <a:p>
            <a:r>
              <a:rPr lang="en-US" dirty="0" smtClean="0"/>
              <a:t>Decreasing number of state psychiatric beds</a:t>
            </a:r>
          </a:p>
          <a:p>
            <a:r>
              <a:rPr lang="en-US" dirty="0" smtClean="0"/>
              <a:t>Workforce shortages</a:t>
            </a:r>
          </a:p>
          <a:p>
            <a:r>
              <a:rPr lang="en-US" dirty="0" smtClean="0"/>
              <a:t>ED Boarding</a:t>
            </a:r>
            <a:endParaRPr lang="en-US" dirty="0"/>
          </a:p>
        </p:txBody>
      </p:sp>
      <p:pic>
        <p:nvPicPr>
          <p:cNvPr id="2050" name="Picture 2" descr="Image result for state psych hosp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38" y="3662649"/>
            <a:ext cx="4759325" cy="267712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052" name="Picture 4" descr="http://www.mentalhealthamerica.net/sites/default/files/2018%20MHIA%20infographic%20for%20web-01.png"/>
          <p:cNvPicPr>
            <a:picLocks noChangeAspect="1" noChangeArrowheads="1"/>
          </p:cNvPicPr>
          <p:nvPr/>
        </p:nvPicPr>
        <p:blipFill rotWithShape="1">
          <a:blip r:embed="rId4">
            <a:extLst>
              <a:ext uri="{28A0092B-C50C-407E-A947-70E740481C1C}">
                <a14:useLocalDpi xmlns:a14="http://schemas.microsoft.com/office/drawing/2010/main" val="0"/>
              </a:ext>
            </a:extLst>
          </a:blip>
          <a:srcRect t="69134" b="16945"/>
          <a:stretch/>
        </p:blipFill>
        <p:spPr bwMode="auto">
          <a:xfrm>
            <a:off x="5653148" y="3662649"/>
            <a:ext cx="6265894" cy="267712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056" name="Picture 8" descr="Image result for emergency department boarding ace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334" y="214743"/>
            <a:ext cx="5379906" cy="313328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295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a:xfrm>
            <a:off x="5590009" y="288123"/>
            <a:ext cx="10515600" cy="597401"/>
          </a:xfrm>
        </p:spPr>
        <p:txBody>
          <a:bodyPr/>
          <a:lstStyle/>
          <a:p>
            <a:r>
              <a:rPr lang="en-US" dirty="0"/>
              <a:t>Treatment &amp; Quality</a:t>
            </a:r>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5590009" y="1086480"/>
            <a:ext cx="6188009" cy="4351338"/>
          </a:xfrm>
        </p:spPr>
        <p:txBody>
          <a:bodyPr>
            <a:normAutofit/>
          </a:bodyPr>
          <a:lstStyle/>
          <a:p>
            <a:r>
              <a:rPr lang="en-US" dirty="0"/>
              <a:t>Assisted Outpatient Treatment (AOT)</a:t>
            </a:r>
          </a:p>
          <a:p>
            <a:r>
              <a:rPr lang="en-US" dirty="0"/>
              <a:t>Long-acting Injectable (LAI) Antipsychotics</a:t>
            </a:r>
          </a:p>
          <a:p>
            <a:r>
              <a:rPr lang="en-US" dirty="0"/>
              <a:t>Restraint &amp; Seclusion</a:t>
            </a:r>
          </a:p>
          <a:p>
            <a:r>
              <a:rPr lang="en-US" dirty="0"/>
              <a:t>Inpatient Psychiatric Facility Quality Reporting Program (IPFQR</a:t>
            </a:r>
            <a:r>
              <a:rPr lang="en-US" dirty="0" smtClean="0"/>
              <a:t>)</a:t>
            </a:r>
            <a:endParaRPr lang="en-US" dirty="0"/>
          </a:p>
          <a:p>
            <a:r>
              <a:rPr lang="en-US" dirty="0"/>
              <a:t>Ligature Risk</a:t>
            </a:r>
          </a:p>
          <a:p>
            <a:endParaRPr lang="en-US" dirty="0"/>
          </a:p>
        </p:txBody>
      </p:sp>
      <p:sp>
        <p:nvSpPr>
          <p:cNvPr id="4" name="Rectangle 3">
            <a:extLst>
              <a:ext uri="{FF2B5EF4-FFF2-40B4-BE49-F238E27FC236}">
                <a16:creationId xmlns:a16="http://schemas.microsoft.com/office/drawing/2014/main" id="{5987C18C-F3D3-054A-BE28-835C4B4E0EE9}"/>
              </a:ext>
            </a:extLst>
          </p:cNvPr>
          <p:cNvSpPr/>
          <p:nvPr/>
        </p:nvSpPr>
        <p:spPr>
          <a:xfrm>
            <a:off x="0" y="9728"/>
            <a:ext cx="5165387" cy="65564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result for psychiatric quality of 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28"/>
            <a:ext cx="2446869" cy="244686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long acting injectable antipsychotics"/>
          <p:cNvPicPr>
            <a:picLocks noChangeAspect="1" noChangeArrowheads="1"/>
          </p:cNvPicPr>
          <p:nvPr/>
        </p:nvPicPr>
        <p:blipFill rotWithShape="1">
          <a:blip r:embed="rId4">
            <a:extLst>
              <a:ext uri="{28A0092B-C50C-407E-A947-70E740481C1C}">
                <a14:useLocalDpi xmlns:a14="http://schemas.microsoft.com/office/drawing/2010/main" val="0"/>
              </a:ext>
            </a:extLst>
          </a:blip>
          <a:srcRect t="16799"/>
          <a:stretch/>
        </p:blipFill>
        <p:spPr bwMode="auto">
          <a:xfrm>
            <a:off x="-30996" y="2480148"/>
            <a:ext cx="2991173" cy="134007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ipfqr"/>
          <p:cNvPicPr>
            <a:picLocks noChangeAspect="1" noChangeArrowheads="1"/>
          </p:cNvPicPr>
          <p:nvPr/>
        </p:nvPicPr>
        <p:blipFill rotWithShape="1">
          <a:blip r:embed="rId5">
            <a:extLst>
              <a:ext uri="{28A0092B-C50C-407E-A947-70E740481C1C}">
                <a14:useLocalDpi xmlns:a14="http://schemas.microsoft.com/office/drawing/2010/main" val="0"/>
              </a:ext>
            </a:extLst>
          </a:blip>
          <a:srcRect r="669"/>
          <a:stretch/>
        </p:blipFill>
        <p:spPr bwMode="auto">
          <a:xfrm>
            <a:off x="2461617" y="9728"/>
            <a:ext cx="2700318" cy="244686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suicide prevention hospit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20221"/>
            <a:ext cx="5165387" cy="276144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assisted outpatient treat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1173" y="2623230"/>
            <a:ext cx="2169171" cy="1030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0935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Overarching Issues</a:t>
            </a:r>
            <a:endParaRPr lang="en-US" dirty="0"/>
          </a:p>
        </p:txBody>
      </p:sp>
      <p:sp>
        <p:nvSpPr>
          <p:cNvPr id="3" name="Content Placeholder 2"/>
          <p:cNvSpPr>
            <a:spLocks noGrp="1"/>
          </p:cNvSpPr>
          <p:nvPr>
            <p:ph idx="1"/>
          </p:nvPr>
        </p:nvSpPr>
        <p:spPr/>
        <p:txBody>
          <a:bodyPr/>
          <a:lstStyle/>
          <a:p>
            <a:r>
              <a:rPr lang="en-US" dirty="0" smtClean="0"/>
              <a:t>Stigma</a:t>
            </a:r>
          </a:p>
          <a:p>
            <a:r>
              <a:rPr lang="en-US" dirty="0" smtClean="0"/>
              <a:t>Integration of Behavioral Health with Physical Health</a:t>
            </a:r>
            <a:endParaRPr lang="en-US" dirty="0"/>
          </a:p>
        </p:txBody>
      </p:sp>
      <p:pic>
        <p:nvPicPr>
          <p:cNvPr id="5122" name="Picture 2" descr="Image result for stig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39" y="2483892"/>
            <a:ext cx="2698772" cy="26178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pediatricsnationwide.org/wp-content/uploads/2017/10/13798_MKTG_PN.org-Images_Integrated-Behavioral-Health-Graphic.jpg"/>
          <p:cNvPicPr>
            <a:picLocks noChangeAspect="1" noChangeArrowheads="1"/>
          </p:cNvPicPr>
          <p:nvPr/>
        </p:nvPicPr>
        <p:blipFill rotWithShape="1">
          <a:blip r:embed="rId4">
            <a:extLst>
              <a:ext uri="{28A0092B-C50C-407E-A947-70E740481C1C}">
                <a14:useLocalDpi xmlns:a14="http://schemas.microsoft.com/office/drawing/2010/main" val="0"/>
              </a:ext>
            </a:extLst>
          </a:blip>
          <a:srcRect l="4235" t="8960" r="4712" b="5548"/>
          <a:stretch/>
        </p:blipFill>
        <p:spPr bwMode="auto">
          <a:xfrm>
            <a:off x="3650703" y="2483892"/>
            <a:ext cx="7944466" cy="2617804"/>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768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Reducing Burden: Potential Progress</a:t>
            </a:r>
            <a:endParaRPr lang="en-US" dirty="0"/>
          </a:p>
        </p:txBody>
      </p:sp>
      <p:sp>
        <p:nvSpPr>
          <p:cNvPr id="6" name="Content Placeholder 5"/>
          <p:cNvSpPr>
            <a:spLocks noGrp="1"/>
          </p:cNvSpPr>
          <p:nvPr>
            <p:ph idx="10"/>
          </p:nvPr>
        </p:nvSpPr>
        <p:spPr>
          <a:xfrm>
            <a:off x="5506453" y="1143000"/>
            <a:ext cx="6419250" cy="5283200"/>
          </a:xfrm>
        </p:spPr>
        <p:txBody>
          <a:bodyPr>
            <a:normAutofit/>
          </a:bodyPr>
          <a:lstStyle/>
          <a:p>
            <a:pPr marL="342900" indent="-342900" eaLnBrk="0" hangingPunct="0">
              <a:spcBef>
                <a:spcPct val="20000"/>
              </a:spcBef>
              <a:buFont typeface="Arial" pitchFamily="34" charset="0"/>
              <a:buChar char="•"/>
              <a:defRPr/>
            </a:pPr>
            <a:r>
              <a:rPr lang="en-US" sz="2400" b="1" kern="0" dirty="0" smtClean="0">
                <a:solidFill>
                  <a:srgbClr val="000000"/>
                </a:solidFill>
                <a:latin typeface="Arial"/>
              </a:rPr>
              <a:t>CMS RFI on Stark and HHS OIG RFI on Anti-Kickback Statute (AKS)</a:t>
            </a:r>
          </a:p>
          <a:p>
            <a:pPr marL="800100" lvl="1" indent="-342900" eaLnBrk="0" hangingPunct="0">
              <a:spcBef>
                <a:spcPct val="20000"/>
              </a:spcBef>
              <a:buFont typeface="Arial" pitchFamily="34" charset="0"/>
              <a:buChar char="•"/>
              <a:defRPr/>
            </a:pPr>
            <a:r>
              <a:rPr lang="en-US" sz="2000" kern="0" dirty="0" smtClean="0">
                <a:solidFill>
                  <a:srgbClr val="000000"/>
                </a:solidFill>
                <a:latin typeface="Arial"/>
              </a:rPr>
              <a:t>Stark RFI released June 25; comment period closed Aug. 24</a:t>
            </a:r>
          </a:p>
          <a:p>
            <a:pPr marL="800100" lvl="1" indent="-342900" eaLnBrk="0" hangingPunct="0">
              <a:spcBef>
                <a:spcPct val="20000"/>
              </a:spcBef>
              <a:buFont typeface="Arial" pitchFamily="34" charset="0"/>
              <a:buChar char="•"/>
              <a:defRPr/>
            </a:pPr>
            <a:r>
              <a:rPr lang="en-US" sz="2000" kern="0" dirty="0" smtClean="0">
                <a:solidFill>
                  <a:srgbClr val="000000"/>
                </a:solidFill>
                <a:latin typeface="Arial"/>
              </a:rPr>
              <a:t>AKS RFI released Aug. 24; comments due Oct. 26</a:t>
            </a:r>
          </a:p>
          <a:p>
            <a:pPr marL="342900" indent="-342900" eaLnBrk="0" hangingPunct="0">
              <a:spcBef>
                <a:spcPct val="20000"/>
              </a:spcBef>
              <a:buFont typeface="Arial" pitchFamily="34" charset="0"/>
              <a:buChar char="•"/>
              <a:defRPr/>
            </a:pPr>
            <a:endParaRPr lang="en-US" sz="2400" b="1" kern="0" dirty="0" smtClean="0">
              <a:solidFill>
                <a:srgbClr val="000000"/>
              </a:solidFill>
              <a:latin typeface="Arial"/>
            </a:endParaRPr>
          </a:p>
          <a:p>
            <a:pPr marL="342900" indent="-342900" eaLnBrk="0" hangingPunct="0">
              <a:spcBef>
                <a:spcPct val="20000"/>
              </a:spcBef>
              <a:buFont typeface="Arial" pitchFamily="34" charset="0"/>
              <a:buChar char="•"/>
              <a:defRPr/>
            </a:pPr>
            <a:r>
              <a:rPr lang="en-US" sz="2400" b="1" kern="0" dirty="0" smtClean="0">
                <a:solidFill>
                  <a:srgbClr val="000000"/>
                </a:solidFill>
                <a:latin typeface="Arial"/>
              </a:rPr>
              <a:t>CMS forthcoming guidance</a:t>
            </a:r>
            <a:endParaRPr lang="en-US" sz="2400" b="1" kern="0" dirty="0">
              <a:solidFill>
                <a:srgbClr val="000000"/>
              </a:solidFill>
              <a:latin typeface="Arial"/>
            </a:endParaRPr>
          </a:p>
          <a:p>
            <a:pPr marL="800100" lvl="1" indent="-342900" eaLnBrk="0" hangingPunct="0">
              <a:spcBef>
                <a:spcPct val="20000"/>
              </a:spcBef>
              <a:buFont typeface="Arial" pitchFamily="34" charset="0"/>
              <a:buChar char="•"/>
              <a:defRPr/>
            </a:pPr>
            <a:r>
              <a:rPr lang="en-US" sz="2000" kern="0" dirty="0">
                <a:solidFill>
                  <a:srgbClr val="000000"/>
                </a:solidFill>
                <a:latin typeface="Arial"/>
              </a:rPr>
              <a:t>Ligature risk</a:t>
            </a:r>
          </a:p>
          <a:p>
            <a:pPr marL="800100" lvl="1" indent="-342900" eaLnBrk="0" hangingPunct="0">
              <a:spcBef>
                <a:spcPct val="20000"/>
              </a:spcBef>
              <a:buFont typeface="Arial" pitchFamily="34" charset="0"/>
              <a:buChar char="•"/>
              <a:defRPr/>
            </a:pPr>
            <a:r>
              <a:rPr lang="en-US" sz="2000" kern="0" dirty="0">
                <a:solidFill>
                  <a:srgbClr val="000000"/>
                </a:solidFill>
                <a:latin typeface="Arial"/>
              </a:rPr>
              <a:t>Co-location</a:t>
            </a:r>
          </a:p>
          <a:p>
            <a:pPr marL="800100" lvl="1" indent="-342900" eaLnBrk="0" hangingPunct="0">
              <a:spcBef>
                <a:spcPct val="20000"/>
              </a:spcBef>
              <a:buFont typeface="Arial" pitchFamily="34" charset="0"/>
              <a:buChar char="•"/>
              <a:defRPr/>
            </a:pPr>
            <a:r>
              <a:rPr lang="en-US" sz="2000" kern="0" dirty="0">
                <a:solidFill>
                  <a:srgbClr val="000000"/>
                </a:solidFill>
                <a:latin typeface="Arial"/>
              </a:rPr>
              <a:t>EMTALA issues</a:t>
            </a:r>
          </a:p>
          <a:p>
            <a:endParaRPr lang="en-US" dirty="0"/>
          </a:p>
        </p:txBody>
      </p:sp>
      <p:pic>
        <p:nvPicPr>
          <p:cNvPr id="7" name="Picture 4" descr="Image result for alarm clock"/>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73724" y="768950"/>
            <a:ext cx="4381038" cy="438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3078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Extra-hospital Issues</a:t>
            </a:r>
            <a:endParaRPr lang="en-US" dirty="0"/>
          </a:p>
        </p:txBody>
      </p:sp>
      <p:sp>
        <p:nvSpPr>
          <p:cNvPr id="3" name="Content Placeholder 2"/>
          <p:cNvSpPr>
            <a:spLocks noGrp="1"/>
          </p:cNvSpPr>
          <p:nvPr>
            <p:ph idx="1"/>
          </p:nvPr>
        </p:nvSpPr>
        <p:spPr/>
        <p:txBody>
          <a:bodyPr/>
          <a:lstStyle/>
          <a:p>
            <a:r>
              <a:rPr lang="en-US" dirty="0" smtClean="0"/>
              <a:t>Suicide Prevention </a:t>
            </a:r>
          </a:p>
          <a:p>
            <a:r>
              <a:rPr lang="en-US" dirty="0" smtClean="0"/>
              <a:t>Community-based Services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834" r="4386"/>
          <a:stretch/>
        </p:blipFill>
        <p:spPr>
          <a:xfrm>
            <a:off x="5295901" y="885524"/>
            <a:ext cx="6667500" cy="5488051"/>
          </a:xfrm>
          <a:prstGeom prst="rect">
            <a:avLst/>
          </a:prstGeom>
          <a:ln>
            <a:noFill/>
          </a:ln>
        </p:spPr>
      </p:pic>
    </p:spTree>
    <p:extLst>
      <p:ext uri="{BB962C8B-B14F-4D97-AF65-F5344CB8AC3E}">
        <p14:creationId xmlns:p14="http://schemas.microsoft.com/office/powerpoint/2010/main" val="4103376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Opioid Action </a:t>
            </a:r>
            <a:r>
              <a:rPr lang="en-US" dirty="0" smtClean="0"/>
              <a:t>in Congress</a:t>
            </a:r>
            <a:endParaRPr lang="en-US" dirty="0"/>
          </a:p>
        </p:txBody>
      </p:sp>
      <p:sp>
        <p:nvSpPr>
          <p:cNvPr id="3" name="Content Placeholder 2"/>
          <p:cNvSpPr>
            <a:spLocks noGrp="1"/>
          </p:cNvSpPr>
          <p:nvPr>
            <p:ph idx="1"/>
          </p:nvPr>
        </p:nvSpPr>
        <p:spPr>
          <a:xfrm>
            <a:off x="299645" y="1161619"/>
            <a:ext cx="8051875" cy="5599103"/>
          </a:xfrm>
        </p:spPr>
        <p:txBody>
          <a:bodyPr>
            <a:normAutofit fontScale="85000" lnSpcReduction="20000"/>
          </a:bodyPr>
          <a:lstStyle/>
          <a:p>
            <a:r>
              <a:rPr lang="en-US" sz="3400" dirty="0"/>
              <a:t>H.R. 6, the SUPPORT for Patients and Communities </a:t>
            </a:r>
            <a:r>
              <a:rPr lang="en-US" sz="3400" dirty="0" smtClean="0"/>
              <a:t>Act of 2018</a:t>
            </a:r>
          </a:p>
          <a:p>
            <a:pPr lvl="1">
              <a:buFont typeface="Arial" panose="020B0604020202020204" pitchFamily="34" charset="0"/>
              <a:buChar char="•"/>
            </a:pPr>
            <a:r>
              <a:rPr lang="en-US" sz="2600" dirty="0" smtClean="0"/>
              <a:t>Increases </a:t>
            </a:r>
            <a:r>
              <a:rPr lang="en-US" sz="2600" dirty="0"/>
              <a:t>funding and flexibility for existing SAMHSA grants to </a:t>
            </a:r>
            <a:r>
              <a:rPr lang="en-US" sz="2600" dirty="0" smtClean="0"/>
              <a:t>states</a:t>
            </a:r>
          </a:p>
          <a:p>
            <a:pPr lvl="1">
              <a:buFont typeface="Arial" panose="020B0604020202020204" pitchFamily="34" charset="0"/>
              <a:buChar char="•"/>
            </a:pPr>
            <a:r>
              <a:rPr lang="en-US" sz="2600" dirty="0" smtClean="0"/>
              <a:t>Gives </a:t>
            </a:r>
            <a:r>
              <a:rPr lang="en-US" sz="2600" dirty="0"/>
              <a:t>other federal agencies (CDC, FDA, NIH) more authority to address </a:t>
            </a:r>
            <a:r>
              <a:rPr lang="en-US" sz="2600" dirty="0" smtClean="0"/>
              <a:t>crisis</a:t>
            </a:r>
          </a:p>
          <a:p>
            <a:pPr lvl="1">
              <a:buFont typeface="Arial" panose="020B0604020202020204" pitchFamily="34" charset="0"/>
              <a:buChar char="•"/>
            </a:pPr>
            <a:r>
              <a:rPr lang="en-US" sz="2600" dirty="0" smtClean="0"/>
              <a:t>Demo </a:t>
            </a:r>
            <a:r>
              <a:rPr lang="en-US" sz="2600" dirty="0"/>
              <a:t>to promote follow-up to ED care of overdose </a:t>
            </a:r>
            <a:r>
              <a:rPr lang="en-US" sz="2600" dirty="0" smtClean="0"/>
              <a:t>patients </a:t>
            </a:r>
          </a:p>
          <a:p>
            <a:pPr lvl="1">
              <a:buFont typeface="Arial" panose="020B0604020202020204" pitchFamily="34" charset="0"/>
              <a:buChar char="•"/>
            </a:pPr>
            <a:r>
              <a:rPr lang="en-US" sz="2600" dirty="0" smtClean="0"/>
              <a:t>Targets </a:t>
            </a:r>
            <a:r>
              <a:rPr lang="en-US" sz="2600" dirty="0"/>
              <a:t>Medicare, Medicaid and CHIP programs’ ability to address crisis </a:t>
            </a:r>
          </a:p>
          <a:p>
            <a:pPr marL="0" indent="0">
              <a:buNone/>
            </a:pPr>
            <a:endParaRPr lang="en-US" sz="2300" dirty="0"/>
          </a:p>
          <a:p>
            <a:r>
              <a:rPr lang="en-US" sz="3400" dirty="0" smtClean="0"/>
              <a:t>The House and Senate passed </a:t>
            </a:r>
            <a:r>
              <a:rPr lang="en-US" sz="3400" dirty="0"/>
              <a:t>the </a:t>
            </a:r>
            <a:r>
              <a:rPr lang="en-US" sz="3400" dirty="0" smtClean="0"/>
              <a:t>bill and it </a:t>
            </a:r>
            <a:r>
              <a:rPr lang="en-US" sz="3400" smtClean="0"/>
              <a:t>is going to </a:t>
            </a:r>
            <a:r>
              <a:rPr lang="en-US" sz="3400" dirty="0" smtClean="0"/>
              <a:t>the President for signature</a:t>
            </a:r>
            <a:endParaRPr lang="en-US" sz="3400" dirty="0"/>
          </a:p>
          <a:p>
            <a:pPr marL="0" indent="0">
              <a:buNone/>
            </a:pPr>
            <a:endParaRPr lang="en-US" sz="2300" dirty="0"/>
          </a:p>
          <a:p>
            <a:pPr marL="0" indent="0" algn="ctr">
              <a:buNone/>
            </a:pPr>
            <a:r>
              <a:rPr lang="en-US" sz="4000" b="1" u="sng" dirty="0"/>
              <a:t>AHA </a:t>
            </a:r>
            <a:r>
              <a:rPr lang="en-US" sz="4000" b="1" u="sng" dirty="0" smtClean="0"/>
              <a:t>Priorities</a:t>
            </a:r>
            <a:r>
              <a:rPr lang="en-US" sz="4000" b="1" dirty="0" smtClean="0"/>
              <a:t>: </a:t>
            </a:r>
          </a:p>
          <a:p>
            <a:pPr marL="0" indent="0" algn="ctr">
              <a:buNone/>
            </a:pPr>
            <a:r>
              <a:rPr lang="en-US" sz="4000" b="1" dirty="0" smtClean="0"/>
              <a:t>IMD included in Conference Package</a:t>
            </a:r>
            <a:endParaRPr lang="en-US" sz="4000" b="1"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3484" y="1252260"/>
            <a:ext cx="2766546" cy="2708910"/>
          </a:xfrm>
          <a:prstGeom prst="rect">
            <a:avLst/>
          </a:prstGeom>
        </p:spPr>
      </p:pic>
    </p:spTree>
    <p:extLst>
      <p:ext uri="{BB962C8B-B14F-4D97-AF65-F5344CB8AC3E}">
        <p14:creationId xmlns:p14="http://schemas.microsoft.com/office/powerpoint/2010/main" val="737880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 CFR Part 2 Reform</a:t>
            </a:r>
            <a:endParaRPr lang="en-US" dirty="0"/>
          </a:p>
        </p:txBody>
      </p:sp>
      <p:sp>
        <p:nvSpPr>
          <p:cNvPr id="3" name="Content Placeholder 2"/>
          <p:cNvSpPr>
            <a:spLocks noGrp="1"/>
          </p:cNvSpPr>
          <p:nvPr>
            <p:ph idx="1"/>
          </p:nvPr>
        </p:nvSpPr>
        <p:spPr/>
        <p:txBody>
          <a:bodyPr/>
          <a:lstStyle/>
          <a:p>
            <a:pPr lvl="1"/>
            <a:r>
              <a:rPr lang="en-US" dirty="0" smtClean="0"/>
              <a:t>H.R</a:t>
            </a:r>
            <a:r>
              <a:rPr lang="en-US" dirty="0"/>
              <a:t>. 6082, the Overdose Prevention and Patient Safety Act </a:t>
            </a:r>
          </a:p>
          <a:p>
            <a:pPr lvl="1"/>
            <a:r>
              <a:rPr lang="en-US" dirty="0" smtClean="0"/>
              <a:t>Delayed Action in Energy and Commerce</a:t>
            </a:r>
          </a:p>
          <a:p>
            <a:pPr lvl="1"/>
            <a:r>
              <a:rPr lang="en-US" dirty="0" smtClean="0"/>
              <a:t>Passed </a:t>
            </a:r>
            <a:r>
              <a:rPr lang="en-US" dirty="0"/>
              <a:t>House </a:t>
            </a:r>
            <a:r>
              <a:rPr lang="en-US" dirty="0" smtClean="0"/>
              <a:t>357-57</a:t>
            </a:r>
          </a:p>
          <a:p>
            <a:pPr lvl="1"/>
            <a:endParaRPr lang="en-US" dirty="0"/>
          </a:p>
          <a:p>
            <a:pPr lvl="1"/>
            <a:r>
              <a:rPr lang="en-US" dirty="0" smtClean="0"/>
              <a:t>S. 1850, the Protecting Jessica Grubb’s Legacy Act</a:t>
            </a:r>
          </a:p>
          <a:p>
            <a:pPr lvl="1"/>
            <a:r>
              <a:rPr lang="en-US" dirty="0" smtClean="0"/>
              <a:t>Cosponsors: Manchin (WV), </a:t>
            </a:r>
            <a:r>
              <a:rPr lang="en-US" dirty="0" err="1" smtClean="0"/>
              <a:t>Capito</a:t>
            </a:r>
            <a:r>
              <a:rPr lang="en-US" dirty="0" smtClean="0"/>
              <a:t> (WV), Feinstein (CA), King (ME), Harris (CA), Klobuchar (MN), Rounds (SD), Tillis (NC), Donnelly (IN), Whitehouse (RI), Collins (ME)</a:t>
            </a:r>
          </a:p>
          <a:p>
            <a:pPr lvl="1"/>
            <a:endParaRPr lang="en-US" dirty="0"/>
          </a:p>
          <a:p>
            <a:pPr lvl="1"/>
            <a:r>
              <a:rPr lang="en-US" dirty="0" smtClean="0"/>
              <a:t>Jessie’s Law (Manchin)</a:t>
            </a:r>
          </a:p>
          <a:p>
            <a:pPr lvl="1"/>
            <a:endParaRPr lang="en-US" dirty="0"/>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18362770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Federal Efforts on Opioids</a:t>
            </a:r>
            <a:endParaRPr lang="en-US" dirty="0"/>
          </a:p>
        </p:txBody>
      </p:sp>
      <p:sp>
        <p:nvSpPr>
          <p:cNvPr id="3" name="Content Placeholder 2"/>
          <p:cNvSpPr>
            <a:spLocks noGrp="1"/>
          </p:cNvSpPr>
          <p:nvPr>
            <p:ph idx="1"/>
          </p:nvPr>
        </p:nvSpPr>
        <p:spPr/>
        <p:txBody>
          <a:bodyPr/>
          <a:lstStyle/>
          <a:p>
            <a:r>
              <a:rPr lang="en-US" dirty="0" smtClean="0"/>
              <a:t>CMS Roadmap: Prevention, Treatment, Data</a:t>
            </a:r>
          </a:p>
          <a:p>
            <a:r>
              <a:rPr lang="en-US" dirty="0" smtClean="0"/>
              <a:t>FDA MAT: approving generic versions, new dosages of </a:t>
            </a:r>
            <a:r>
              <a:rPr lang="en-US" dirty="0" err="1" smtClean="0"/>
              <a:t>Suboxone</a:t>
            </a:r>
            <a:endParaRPr lang="en-US" dirty="0" smtClean="0"/>
          </a:p>
          <a:p>
            <a:r>
              <a:rPr lang="en-US" dirty="0" smtClean="0"/>
              <a:t>DEA Production Quotas: FY19 quotas  </a:t>
            </a:r>
          </a:p>
          <a:p>
            <a:r>
              <a:rPr lang="en-US" dirty="0" smtClean="0"/>
              <a:t>National Academy of Medicine Action Collaborative</a:t>
            </a:r>
            <a:endParaRPr lang="en-US" dirty="0"/>
          </a:p>
        </p:txBody>
      </p:sp>
      <p:pic>
        <p:nvPicPr>
          <p:cNvPr id="1026" name="Picture 2" descr="Image result for cm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0271"/>
            <a:ext cx="30861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d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8756" y="4129310"/>
            <a:ext cx="2196178" cy="905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e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4067" y="3829796"/>
            <a:ext cx="1555257" cy="15552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national academy of medicin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4671" y="3829796"/>
            <a:ext cx="2095500"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6139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Addiction Recovery Medical Home APM</a:t>
            </a:r>
            <a:endParaRPr lang="en-US" dirty="0"/>
          </a:p>
        </p:txBody>
      </p:sp>
      <p:sp>
        <p:nvSpPr>
          <p:cNvPr id="3" name="Content Placeholder 2"/>
          <p:cNvSpPr>
            <a:spLocks noGrp="1"/>
          </p:cNvSpPr>
          <p:nvPr>
            <p:ph idx="1"/>
          </p:nvPr>
        </p:nvSpPr>
        <p:spPr>
          <a:xfrm>
            <a:off x="395438" y="1086480"/>
            <a:ext cx="10515600" cy="5352420"/>
          </a:xfrm>
        </p:spPr>
        <p:txBody>
          <a:bodyPr>
            <a:normAutofit lnSpcReduction="10000"/>
          </a:bodyPr>
          <a:lstStyle/>
          <a:p>
            <a:r>
              <a:rPr lang="en-US" dirty="0" smtClean="0"/>
              <a:t>Announced publicly Sept. 7</a:t>
            </a:r>
          </a:p>
          <a:p>
            <a:r>
              <a:rPr lang="en-US" dirty="0" smtClean="0"/>
              <a:t>Five Elements to ARMH:</a:t>
            </a:r>
          </a:p>
          <a:p>
            <a:pPr lvl="1"/>
            <a:r>
              <a:rPr lang="en-US" dirty="0" smtClean="0"/>
              <a:t>Payment in 3 phases: pre-recovery and stabilization (&lt;30 days), recovery initiation and active treatment (0-12 months), and community-based recovery management (0-5 years)</a:t>
            </a:r>
          </a:p>
          <a:p>
            <a:pPr lvl="1"/>
            <a:r>
              <a:rPr lang="en-US" dirty="0" smtClean="0"/>
              <a:t>Quality metrics developed by National Committee for Quality Assurance</a:t>
            </a:r>
          </a:p>
          <a:p>
            <a:pPr lvl="1"/>
            <a:r>
              <a:rPr lang="en-US" dirty="0" smtClean="0"/>
              <a:t>Integrated treatment and recovery network</a:t>
            </a:r>
          </a:p>
          <a:p>
            <a:pPr lvl="1"/>
            <a:r>
              <a:rPr lang="en-US" dirty="0" smtClean="0"/>
              <a:t>Care recovery team</a:t>
            </a:r>
          </a:p>
          <a:p>
            <a:pPr lvl="1"/>
            <a:r>
              <a:rPr lang="en-US" dirty="0" smtClean="0"/>
              <a:t>Treatment and recovery plan</a:t>
            </a:r>
          </a:p>
          <a:p>
            <a:r>
              <a:rPr lang="en-US" dirty="0" smtClean="0"/>
              <a:t>Looking for additional organizations to pilot model</a:t>
            </a:r>
          </a:p>
          <a:p>
            <a:r>
              <a:rPr lang="en-US" dirty="0" smtClean="0"/>
              <a:t>Partners from Facing Addiction with National Council on Alcoholism and Drug Dependence have offered to provide </a:t>
            </a:r>
            <a:br>
              <a:rPr lang="en-US" dirty="0" smtClean="0"/>
            </a:br>
            <a:r>
              <a:rPr lang="en-US" dirty="0" smtClean="0"/>
              <a:t>live webinars with our members, interested providers</a:t>
            </a:r>
            <a:endParaRPr lang="en-US" dirty="0"/>
          </a:p>
        </p:txBody>
      </p:sp>
    </p:spTree>
    <p:extLst>
      <p:ext uri="{BB962C8B-B14F-4D97-AF65-F5344CB8AC3E}">
        <p14:creationId xmlns:p14="http://schemas.microsoft.com/office/powerpoint/2010/main" val="40111694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a:xfrm>
            <a:off x="4552950" y="182345"/>
            <a:ext cx="7694733" cy="597401"/>
          </a:xfrm>
        </p:spPr>
        <p:txBody>
          <a:bodyPr>
            <a:noAutofit/>
          </a:bodyPr>
          <a:lstStyle/>
          <a:p>
            <a:r>
              <a:rPr lang="en-US" dirty="0" smtClean="0"/>
              <a:t>Cornerstones of Rural Communities</a:t>
            </a:r>
            <a:endParaRPr lang="en-US" dirty="0"/>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4647677" y="918599"/>
            <a:ext cx="7400624" cy="5142870"/>
          </a:xfrm>
        </p:spPr>
        <p:txBody>
          <a:bodyPr/>
          <a:lstStyle/>
          <a:p>
            <a:r>
              <a:rPr lang="en-US" b="1" dirty="0" smtClean="0"/>
              <a:t>National reach</a:t>
            </a:r>
            <a:r>
              <a:rPr lang="en-US" dirty="0" smtClean="0"/>
              <a:t>: </a:t>
            </a:r>
          </a:p>
          <a:p>
            <a:pPr lvl="1"/>
            <a:r>
              <a:rPr lang="en-US" dirty="0" smtClean="0"/>
              <a:t>20% of Americans live in rural areas</a:t>
            </a:r>
          </a:p>
          <a:p>
            <a:pPr marL="457200" lvl="1" indent="0">
              <a:buNone/>
            </a:pPr>
            <a:endParaRPr lang="en-US" dirty="0"/>
          </a:p>
          <a:p>
            <a:r>
              <a:rPr lang="en-US" b="1" dirty="0" smtClean="0"/>
              <a:t>Key access points</a:t>
            </a:r>
            <a:r>
              <a:rPr lang="en-US" dirty="0" smtClean="0"/>
              <a:t>: </a:t>
            </a:r>
          </a:p>
          <a:p>
            <a:pPr lvl="1"/>
            <a:r>
              <a:rPr lang="en-US" dirty="0"/>
              <a:t>L</a:t>
            </a:r>
            <a:r>
              <a:rPr lang="en-US" dirty="0" smtClean="0"/>
              <a:t>ocal, timely access to health care</a:t>
            </a:r>
          </a:p>
          <a:p>
            <a:pPr marL="457200" lvl="1" indent="0">
              <a:buNone/>
            </a:pPr>
            <a:endParaRPr lang="en-US" dirty="0"/>
          </a:p>
          <a:p>
            <a:r>
              <a:rPr lang="en-US" b="1" dirty="0" smtClean="0"/>
              <a:t>Economic anchors</a:t>
            </a:r>
            <a:r>
              <a:rPr lang="en-US" dirty="0" smtClean="0"/>
              <a:t>: </a:t>
            </a:r>
          </a:p>
          <a:p>
            <a:pPr lvl="1"/>
            <a:r>
              <a:rPr lang="en-US" dirty="0" smtClean="0"/>
              <a:t>Employment opportunities</a:t>
            </a:r>
          </a:p>
          <a:p>
            <a:pPr lvl="1"/>
            <a:r>
              <a:rPr lang="en-US" dirty="0" smtClean="0"/>
              <a:t>Transactions, attraction for business investment</a:t>
            </a:r>
          </a:p>
          <a:p>
            <a:pPr lvl="1"/>
            <a:r>
              <a:rPr lang="en-US" dirty="0" smtClean="0"/>
              <a:t>Contributions local taxes, public services</a:t>
            </a:r>
          </a:p>
          <a:p>
            <a:pPr marL="0" indent="0">
              <a:buNone/>
            </a:pPr>
            <a:endParaRPr lang="en-US" dirty="0"/>
          </a:p>
          <a:p>
            <a:endParaRPr lang="en-US" dirty="0"/>
          </a:p>
        </p:txBody>
      </p:sp>
      <p:sp>
        <p:nvSpPr>
          <p:cNvPr id="4" name="Rectangle 3">
            <a:extLst>
              <a:ext uri="{FF2B5EF4-FFF2-40B4-BE49-F238E27FC236}">
                <a16:creationId xmlns:a16="http://schemas.microsoft.com/office/drawing/2014/main" id="{5987C18C-F3D3-054A-BE28-835C4B4E0EE9}"/>
              </a:ext>
            </a:extLst>
          </p:cNvPr>
          <p:cNvSpPr/>
          <p:nvPr/>
        </p:nvSpPr>
        <p:spPr>
          <a:xfrm>
            <a:off x="-81009" y="6518948"/>
            <a:ext cx="2416442" cy="29698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01DD886-206E-CF4D-98A0-6D0046E18D98}"/>
              </a:ext>
            </a:extLst>
          </p:cNvPr>
          <p:cNvSpPr txBox="1">
            <a:spLocks/>
          </p:cNvSpPr>
          <p:nvPr/>
        </p:nvSpPr>
        <p:spPr>
          <a:xfrm>
            <a:off x="0" y="2963448"/>
            <a:ext cx="5165387" cy="5974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b="1" kern="1200">
                <a:solidFill>
                  <a:srgbClr val="003087"/>
                </a:solidFill>
                <a:latin typeface="Arial" panose="020B0604020202020204" pitchFamily="34" charset="0"/>
                <a:ea typeface="+mj-ea"/>
                <a:cs typeface="Arial" panose="020B0604020202020204" pitchFamily="34" charset="0"/>
              </a:defRPr>
            </a:lvl1pPr>
          </a:lstStyle>
          <a:p>
            <a:pPr algn="ctr"/>
            <a:r>
              <a:rPr lang="en-US" dirty="0">
                <a:solidFill>
                  <a:schemeClr val="tx1">
                    <a:lumMod val="65000"/>
                    <a:lumOff val="35000"/>
                  </a:schemeClr>
                </a:solidFill>
              </a:rPr>
              <a:t>Image</a:t>
            </a:r>
          </a:p>
        </p:txBody>
      </p:sp>
      <p:pic>
        <p:nvPicPr>
          <p:cNvPr id="1028" name="Picture 4" descr="Image result for rural america people hosp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2" y="-32751"/>
            <a:ext cx="4541424" cy="35227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owd at rural hospitals rally"/>
          <p:cNvPicPr>
            <a:picLocks noChangeAspect="1" noChangeArrowheads="1"/>
          </p:cNvPicPr>
          <p:nvPr/>
        </p:nvPicPr>
        <p:blipFill rotWithShape="1">
          <a:blip r:embed="rId4">
            <a:extLst>
              <a:ext uri="{28A0092B-C50C-407E-A947-70E740481C1C}">
                <a14:useLocalDpi xmlns:a14="http://schemas.microsoft.com/office/drawing/2010/main" val="0"/>
              </a:ext>
            </a:extLst>
          </a:blip>
          <a:srcRect r="10879" b="49540"/>
          <a:stretch/>
        </p:blipFill>
        <p:spPr bwMode="auto">
          <a:xfrm>
            <a:off x="0" y="3490033"/>
            <a:ext cx="4566668" cy="309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21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normAutofit/>
          </a:bodyPr>
          <a:lstStyle/>
          <a:p>
            <a:r>
              <a:rPr lang="en-US" dirty="0" smtClean="0"/>
              <a:t>Facing Difficult Decisions</a:t>
            </a:r>
            <a:endParaRPr lang="en-US" dirty="0"/>
          </a:p>
        </p:txBody>
      </p:sp>
      <p:sp>
        <p:nvSpPr>
          <p:cNvPr id="6" name="Content Placeholder 2">
            <a:extLst>
              <a:ext uri="{FF2B5EF4-FFF2-40B4-BE49-F238E27FC236}">
                <a16:creationId xmlns:a16="http://schemas.microsoft.com/office/drawing/2014/main" id="{18BAC12E-77B0-5840-B72A-62AA41397927}"/>
              </a:ext>
            </a:extLst>
          </p:cNvPr>
          <p:cNvSpPr>
            <a:spLocks noGrp="1"/>
          </p:cNvSpPr>
          <p:nvPr>
            <p:ph idx="1"/>
          </p:nvPr>
        </p:nvSpPr>
        <p:spPr>
          <a:xfrm>
            <a:off x="200937" y="1282240"/>
            <a:ext cx="5239961" cy="3602558"/>
          </a:xfrm>
        </p:spPr>
        <p:txBody>
          <a:bodyPr>
            <a:normAutofit fontScale="92500"/>
          </a:bodyPr>
          <a:lstStyle/>
          <a:p>
            <a:r>
              <a:rPr lang="en-US" b="1" u="sng" dirty="0" smtClean="0"/>
              <a:t>More than 40%</a:t>
            </a:r>
            <a:r>
              <a:rPr lang="en-US" b="1" dirty="0" smtClean="0"/>
              <a:t> of rural hospitals have negative operating margins</a:t>
            </a:r>
          </a:p>
          <a:p>
            <a:endParaRPr lang="en-US" sz="2000" dirty="0" smtClean="0"/>
          </a:p>
          <a:p>
            <a:r>
              <a:rPr lang="en-US" b="1" dirty="0" smtClean="0"/>
              <a:t>Hospital responses</a:t>
            </a:r>
            <a:r>
              <a:rPr lang="en-US" dirty="0" smtClean="0"/>
              <a:t>:</a:t>
            </a:r>
          </a:p>
          <a:p>
            <a:pPr lvl="1"/>
            <a:r>
              <a:rPr lang="en-US" i="1" dirty="0" smtClean="0"/>
              <a:t>Conversion</a:t>
            </a:r>
            <a:r>
              <a:rPr lang="en-US" dirty="0"/>
              <a:t>: service reduction</a:t>
            </a:r>
          </a:p>
          <a:p>
            <a:pPr lvl="1"/>
            <a:r>
              <a:rPr lang="en-US" i="1" dirty="0"/>
              <a:t>Merger</a:t>
            </a:r>
            <a:r>
              <a:rPr lang="en-US" dirty="0"/>
              <a:t>: 380 </a:t>
            </a:r>
            <a:r>
              <a:rPr lang="en-US" dirty="0" smtClean="0"/>
              <a:t>between </a:t>
            </a:r>
            <a:r>
              <a:rPr lang="en-US" dirty="0"/>
              <a:t>2005 - 2016</a:t>
            </a:r>
          </a:p>
          <a:p>
            <a:pPr lvl="1"/>
            <a:r>
              <a:rPr lang="en-US" i="1" dirty="0"/>
              <a:t>Closure</a:t>
            </a:r>
            <a:r>
              <a:rPr lang="en-US" dirty="0"/>
              <a:t>: </a:t>
            </a:r>
            <a:r>
              <a:rPr lang="en-US" dirty="0" smtClean="0"/>
              <a:t>88 </a:t>
            </a:r>
            <a:r>
              <a:rPr lang="en-US" dirty="0"/>
              <a:t>rural hospitals closed since 2010</a:t>
            </a:r>
          </a:p>
          <a:p>
            <a:pPr marL="0" indent="0">
              <a:buNone/>
            </a:pPr>
            <a:endParaRPr lang="en-US" sz="2000" dirty="0" smtClean="0"/>
          </a:p>
          <a:p>
            <a:endParaRPr lang="en-US" b="1" dirty="0"/>
          </a:p>
        </p:txBody>
      </p:sp>
      <p:sp>
        <p:nvSpPr>
          <p:cNvPr id="7" name="TextBox 6"/>
          <p:cNvSpPr txBox="1"/>
          <p:nvPr/>
        </p:nvSpPr>
        <p:spPr>
          <a:xfrm>
            <a:off x="8588014" y="4884797"/>
            <a:ext cx="3378938"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Source</a:t>
            </a:r>
            <a:r>
              <a:rPr lang="en-US" sz="1400" dirty="0">
                <a:latin typeface="Arial" panose="020B0604020202020204" pitchFamily="34" charset="0"/>
                <a:cs typeface="Arial" panose="020B0604020202020204" pitchFamily="34" charset="0"/>
              </a:rPr>
              <a:t>: http://www.shepscenter.unc.edu</a:t>
            </a:r>
          </a:p>
        </p:txBody>
      </p:sp>
      <p:sp>
        <p:nvSpPr>
          <p:cNvPr id="9" name="Rectangle 8"/>
          <p:cNvSpPr/>
          <p:nvPr/>
        </p:nvSpPr>
        <p:spPr>
          <a:xfrm>
            <a:off x="6732322" y="1020630"/>
            <a:ext cx="3643946" cy="523220"/>
          </a:xfrm>
          <a:prstGeom prst="rect">
            <a:avLst/>
          </a:prstGeom>
        </p:spPr>
        <p:txBody>
          <a:bodyPr wrap="none">
            <a:spAutoFit/>
          </a:bodyPr>
          <a:lstStyle/>
          <a:p>
            <a:r>
              <a:rPr lang="en-US" sz="2800" b="1" dirty="0" smtClean="0">
                <a:solidFill>
                  <a:schemeClr val="tx1">
                    <a:lumMod val="65000"/>
                    <a:lumOff val="35000"/>
                  </a:schemeClr>
                </a:solidFill>
                <a:latin typeface="Arial" panose="020B0604020202020204" pitchFamily="34" charset="0"/>
                <a:cs typeface="Arial" panose="020B0604020202020204" pitchFamily="34" charset="0"/>
              </a:rPr>
              <a:t>Closures </a:t>
            </a:r>
            <a:r>
              <a:rPr lang="en-US" sz="2800" b="1" dirty="0">
                <a:solidFill>
                  <a:schemeClr val="tx1">
                    <a:lumMod val="65000"/>
                    <a:lumOff val="35000"/>
                  </a:schemeClr>
                </a:solidFill>
                <a:latin typeface="Arial" panose="020B0604020202020204" pitchFamily="34" charset="0"/>
                <a:cs typeface="Arial" panose="020B0604020202020204" pitchFamily="34" charset="0"/>
              </a:rPr>
              <a:t>since 2010</a:t>
            </a:r>
          </a:p>
        </p:txBody>
      </p:sp>
      <p:sp>
        <p:nvSpPr>
          <p:cNvPr id="8" name="Content Placeholder 2">
            <a:extLst>
              <a:ext uri="{FF2B5EF4-FFF2-40B4-BE49-F238E27FC236}">
                <a16:creationId xmlns:a16="http://schemas.microsoft.com/office/drawing/2014/main" id="{18BAC12E-77B0-5840-B72A-62AA41397927}"/>
              </a:ext>
            </a:extLst>
          </p:cNvPr>
          <p:cNvSpPr txBox="1">
            <a:spLocks/>
          </p:cNvSpPr>
          <p:nvPr/>
        </p:nvSpPr>
        <p:spPr>
          <a:xfrm>
            <a:off x="229074" y="5362503"/>
            <a:ext cx="9651526" cy="6171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9D2235"/>
              </a:buClr>
              <a:buFont typeface="Wingdings" pitchFamily="2" charset="2"/>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D2235"/>
              </a:buClr>
              <a:buFont typeface="Wingdings"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D2235"/>
              </a:buClr>
              <a:buFont typeface="Wingdings" pitchFamily="2"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D2235"/>
              </a:buClr>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D2235"/>
              </a:buClr>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b="1" dirty="0" smtClean="0"/>
              <a:t>Service reductions + closures </a:t>
            </a:r>
            <a:r>
              <a:rPr lang="en-US" b="1" dirty="0">
                <a:sym typeface="Wingdings" panose="05000000000000000000" pitchFamily="2" charset="2"/>
              </a:rPr>
              <a:t>=</a:t>
            </a:r>
            <a:r>
              <a:rPr lang="en-US" b="1" dirty="0" smtClean="0">
                <a:sym typeface="Wingdings" panose="05000000000000000000" pitchFamily="2" charset="2"/>
              </a:rPr>
              <a:t> </a:t>
            </a:r>
            <a:r>
              <a:rPr lang="en-US" b="1" dirty="0" smtClean="0"/>
              <a:t>access barriers</a:t>
            </a:r>
            <a:endParaRPr lang="en-US" sz="2200" b="1" dirty="0"/>
          </a:p>
        </p:txBody>
      </p:sp>
      <p:pic>
        <p:nvPicPr>
          <p:cNvPr id="3" name="Picture 2"/>
          <p:cNvPicPr>
            <a:picLocks noChangeAspect="1"/>
          </p:cNvPicPr>
          <p:nvPr/>
        </p:nvPicPr>
        <p:blipFill>
          <a:blip r:embed="rId3"/>
          <a:stretch>
            <a:fillRect/>
          </a:stretch>
        </p:blipFill>
        <p:spPr>
          <a:xfrm>
            <a:off x="6010115" y="1504125"/>
            <a:ext cx="5853178" cy="3295708"/>
          </a:xfrm>
          <a:prstGeom prst="rect">
            <a:avLst/>
          </a:prstGeom>
        </p:spPr>
      </p:pic>
    </p:spTree>
    <p:extLst>
      <p:ext uri="{BB962C8B-B14F-4D97-AF65-F5344CB8AC3E}">
        <p14:creationId xmlns:p14="http://schemas.microsoft.com/office/powerpoint/2010/main" val="3540584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challenges?</a:t>
            </a:r>
            <a:endParaRPr lang="en-US" dirty="0"/>
          </a:p>
        </p:txBody>
      </p:sp>
      <p:graphicFrame>
        <p:nvGraphicFramePr>
          <p:cNvPr id="4" name="Diagram 3"/>
          <p:cNvGraphicFramePr/>
          <p:nvPr>
            <p:extLst/>
          </p:nvPr>
        </p:nvGraphicFramePr>
        <p:xfrm>
          <a:off x="118713" y="1181100"/>
          <a:ext cx="5081937" cy="489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2728963" y="1543050"/>
            <a:ext cx="2833637" cy="8953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000" dirty="0" smtClean="0"/>
              <a:t>Emergent</a:t>
            </a:r>
            <a:endParaRPr lang="en-US" sz="3000" dirty="0"/>
          </a:p>
        </p:txBody>
      </p:sp>
      <p:sp>
        <p:nvSpPr>
          <p:cNvPr id="6" name="Rounded Rectangle 5"/>
          <p:cNvSpPr/>
          <p:nvPr/>
        </p:nvSpPr>
        <p:spPr>
          <a:xfrm>
            <a:off x="2728963" y="4743450"/>
            <a:ext cx="2833637" cy="8953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000" dirty="0" smtClean="0"/>
              <a:t>Persistent</a:t>
            </a:r>
            <a:endParaRPr lang="en-US" sz="3000" dirty="0"/>
          </a:p>
        </p:txBody>
      </p:sp>
      <p:sp>
        <p:nvSpPr>
          <p:cNvPr id="7" name="Rounded Rectangle 6"/>
          <p:cNvSpPr/>
          <p:nvPr/>
        </p:nvSpPr>
        <p:spPr>
          <a:xfrm>
            <a:off x="2728963" y="3157499"/>
            <a:ext cx="2833637" cy="8953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000" dirty="0" smtClean="0"/>
              <a:t>Recent</a:t>
            </a:r>
            <a:endParaRPr lang="en-US" sz="3000" dirty="0"/>
          </a:p>
        </p:txBody>
      </p:sp>
      <p:cxnSp>
        <p:nvCxnSpPr>
          <p:cNvPr id="9" name="Straight Connector 8"/>
          <p:cNvCxnSpPr/>
          <p:nvPr/>
        </p:nvCxnSpPr>
        <p:spPr>
          <a:xfrm>
            <a:off x="3657600" y="2781300"/>
            <a:ext cx="84963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95800" y="4400550"/>
            <a:ext cx="84963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18BAC12E-77B0-5840-B72A-62AA41397927}"/>
              </a:ext>
            </a:extLst>
          </p:cNvPr>
          <p:cNvSpPr>
            <a:spLocks noGrp="1"/>
          </p:cNvSpPr>
          <p:nvPr>
            <p:ph idx="1"/>
          </p:nvPr>
        </p:nvSpPr>
        <p:spPr>
          <a:xfrm>
            <a:off x="5910484" y="4500602"/>
            <a:ext cx="3330824" cy="2176211"/>
          </a:xfrm>
        </p:spPr>
        <p:txBody>
          <a:bodyPr>
            <a:normAutofit/>
          </a:bodyPr>
          <a:lstStyle/>
          <a:p>
            <a:r>
              <a:rPr lang="en-US" sz="2400" dirty="0" smtClean="0"/>
              <a:t>Low patient volume</a:t>
            </a:r>
          </a:p>
          <a:p>
            <a:r>
              <a:rPr lang="en-US" sz="2400" dirty="0" smtClean="0"/>
              <a:t>Payer mix</a:t>
            </a:r>
          </a:p>
          <a:p>
            <a:r>
              <a:rPr lang="en-US" sz="2400" dirty="0" smtClean="0"/>
              <a:t>Patient mix</a:t>
            </a:r>
          </a:p>
          <a:p>
            <a:r>
              <a:rPr lang="en-US" sz="2400" dirty="0"/>
              <a:t>Geographic isolation</a:t>
            </a:r>
          </a:p>
          <a:p>
            <a:endParaRPr lang="en-US" sz="2400" dirty="0" smtClean="0"/>
          </a:p>
          <a:p>
            <a:endParaRPr lang="en-US" sz="2400" dirty="0" smtClean="0"/>
          </a:p>
          <a:p>
            <a:endParaRPr lang="en-US" sz="2400" dirty="0" smtClean="0"/>
          </a:p>
        </p:txBody>
      </p:sp>
      <p:sp>
        <p:nvSpPr>
          <p:cNvPr id="12" name="Content Placeholder 2">
            <a:extLst>
              <a:ext uri="{FF2B5EF4-FFF2-40B4-BE49-F238E27FC236}">
                <a16:creationId xmlns:a16="http://schemas.microsoft.com/office/drawing/2014/main" id="{18BAC12E-77B0-5840-B72A-62AA41397927}"/>
              </a:ext>
            </a:extLst>
          </p:cNvPr>
          <p:cNvSpPr txBox="1">
            <a:spLocks/>
          </p:cNvSpPr>
          <p:nvPr/>
        </p:nvSpPr>
        <p:spPr>
          <a:xfrm>
            <a:off x="5910484" y="2881352"/>
            <a:ext cx="3041364" cy="10577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9D2235"/>
              </a:buClr>
              <a:buFont typeface="Wingdings" pitchFamily="2" charset="2"/>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D2235"/>
              </a:buClr>
              <a:buFont typeface="Wingdings"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D2235"/>
              </a:buClr>
              <a:buFont typeface="Wingdings" pitchFamily="2"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D2235"/>
              </a:buClr>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D2235"/>
              </a:buClr>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Care delivery shifts</a:t>
            </a:r>
          </a:p>
          <a:p>
            <a:r>
              <a:rPr lang="en-US" sz="2400" dirty="0" smtClean="0"/>
              <a:t>Behavioral health</a:t>
            </a:r>
          </a:p>
        </p:txBody>
      </p:sp>
      <p:sp>
        <p:nvSpPr>
          <p:cNvPr id="13" name="Content Placeholder 2">
            <a:extLst>
              <a:ext uri="{FF2B5EF4-FFF2-40B4-BE49-F238E27FC236}">
                <a16:creationId xmlns:a16="http://schemas.microsoft.com/office/drawing/2014/main" id="{18BAC12E-77B0-5840-B72A-62AA41397927}"/>
              </a:ext>
            </a:extLst>
          </p:cNvPr>
          <p:cNvSpPr txBox="1">
            <a:spLocks/>
          </p:cNvSpPr>
          <p:nvPr/>
        </p:nvSpPr>
        <p:spPr>
          <a:xfrm>
            <a:off x="5936132" y="1467209"/>
            <a:ext cx="3009079" cy="12232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9D2235"/>
              </a:buClr>
              <a:buFont typeface="Wingdings" pitchFamily="2" charset="2"/>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D2235"/>
              </a:buClr>
              <a:buFont typeface="Wingdings"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D2235"/>
              </a:buClr>
              <a:buFont typeface="Wingdings" pitchFamily="2"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D2235"/>
              </a:buClr>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D2235"/>
              </a:buClr>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Opioid epidemic</a:t>
            </a:r>
          </a:p>
          <a:p>
            <a:r>
              <a:rPr lang="en-US" sz="2400" dirty="0" smtClean="0"/>
              <a:t>Violence in communities</a:t>
            </a:r>
          </a:p>
          <a:p>
            <a:endParaRPr lang="en-US" sz="2400" dirty="0" smtClean="0"/>
          </a:p>
        </p:txBody>
      </p:sp>
      <p:sp>
        <p:nvSpPr>
          <p:cNvPr id="14" name="Content Placeholder 2">
            <a:extLst>
              <a:ext uri="{FF2B5EF4-FFF2-40B4-BE49-F238E27FC236}">
                <a16:creationId xmlns:a16="http://schemas.microsoft.com/office/drawing/2014/main" id="{18BAC12E-77B0-5840-B72A-62AA41397927}"/>
              </a:ext>
            </a:extLst>
          </p:cNvPr>
          <p:cNvSpPr txBox="1">
            <a:spLocks/>
          </p:cNvSpPr>
          <p:nvPr/>
        </p:nvSpPr>
        <p:spPr>
          <a:xfrm>
            <a:off x="9025990" y="4510338"/>
            <a:ext cx="3390471" cy="21762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9D2235"/>
              </a:buClr>
              <a:buFont typeface="Wingdings" pitchFamily="2" charset="2"/>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D2235"/>
              </a:buClr>
              <a:buFont typeface="Wingdings"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D2235"/>
              </a:buClr>
              <a:buFont typeface="Wingdings" pitchFamily="2"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D2235"/>
              </a:buClr>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D2235"/>
              </a:buClr>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Workforce shortage</a:t>
            </a:r>
          </a:p>
          <a:p>
            <a:r>
              <a:rPr lang="en-US" sz="2400" dirty="0" smtClean="0"/>
              <a:t>Aging infrastructure</a:t>
            </a:r>
          </a:p>
          <a:p>
            <a:endParaRPr lang="en-US" sz="2400" dirty="0" smtClean="0"/>
          </a:p>
        </p:txBody>
      </p:sp>
      <p:sp>
        <p:nvSpPr>
          <p:cNvPr id="17" name="Content Placeholder 2">
            <a:extLst>
              <a:ext uri="{FF2B5EF4-FFF2-40B4-BE49-F238E27FC236}">
                <a16:creationId xmlns:a16="http://schemas.microsoft.com/office/drawing/2014/main" id="{18BAC12E-77B0-5840-B72A-62AA41397927}"/>
              </a:ext>
            </a:extLst>
          </p:cNvPr>
          <p:cNvSpPr txBox="1">
            <a:spLocks/>
          </p:cNvSpPr>
          <p:nvPr/>
        </p:nvSpPr>
        <p:spPr>
          <a:xfrm>
            <a:off x="9019354" y="2881352"/>
            <a:ext cx="3041364" cy="21762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9D2235"/>
              </a:buClr>
              <a:buFont typeface="Wingdings" pitchFamily="2" charset="2"/>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D2235"/>
              </a:buClr>
              <a:buFont typeface="Wingdings"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D2235"/>
              </a:buClr>
              <a:buFont typeface="Wingdings" pitchFamily="2"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D2235"/>
              </a:buClr>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D2235"/>
              </a:buClr>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High cost of drugs</a:t>
            </a:r>
          </a:p>
          <a:p>
            <a:r>
              <a:rPr lang="en-US" sz="2400" dirty="0" smtClean="0"/>
              <a:t>Regulatory burden</a:t>
            </a:r>
          </a:p>
        </p:txBody>
      </p:sp>
      <p:sp>
        <p:nvSpPr>
          <p:cNvPr id="18" name="Content Placeholder 2">
            <a:extLst>
              <a:ext uri="{FF2B5EF4-FFF2-40B4-BE49-F238E27FC236}">
                <a16:creationId xmlns:a16="http://schemas.microsoft.com/office/drawing/2014/main" id="{18BAC12E-77B0-5840-B72A-62AA41397927}"/>
              </a:ext>
            </a:extLst>
          </p:cNvPr>
          <p:cNvSpPr txBox="1">
            <a:spLocks/>
          </p:cNvSpPr>
          <p:nvPr/>
        </p:nvSpPr>
        <p:spPr>
          <a:xfrm>
            <a:off x="5910484" y="3803216"/>
            <a:ext cx="4802196" cy="10577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9D2235"/>
              </a:buClr>
              <a:buFont typeface="Wingdings" pitchFamily="2" charset="2"/>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D2235"/>
              </a:buClr>
              <a:buFont typeface="Wingdings"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D2235"/>
              </a:buClr>
              <a:buFont typeface="Wingdings" pitchFamily="2"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D2235"/>
              </a:buClr>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D2235"/>
              </a:buClr>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Economic &amp; demographic shifts</a:t>
            </a:r>
          </a:p>
        </p:txBody>
      </p:sp>
      <p:sp>
        <p:nvSpPr>
          <p:cNvPr id="19" name="Content Placeholder 2">
            <a:extLst>
              <a:ext uri="{FF2B5EF4-FFF2-40B4-BE49-F238E27FC236}">
                <a16:creationId xmlns:a16="http://schemas.microsoft.com/office/drawing/2014/main" id="{18BAC12E-77B0-5840-B72A-62AA41397927}"/>
              </a:ext>
            </a:extLst>
          </p:cNvPr>
          <p:cNvSpPr txBox="1">
            <a:spLocks/>
          </p:cNvSpPr>
          <p:nvPr/>
        </p:nvSpPr>
        <p:spPr>
          <a:xfrm>
            <a:off x="9029093" y="1423956"/>
            <a:ext cx="3024988" cy="1276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9D2235"/>
              </a:buClr>
              <a:buFont typeface="Wingdings" pitchFamily="2" charset="2"/>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D2235"/>
              </a:buClr>
              <a:buFont typeface="Wingdings"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D2235"/>
              </a:buClr>
              <a:buFont typeface="Wingdings" pitchFamily="2"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D2235"/>
              </a:buClr>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D2235"/>
              </a:buClr>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Medical surge capacity</a:t>
            </a:r>
          </a:p>
          <a:p>
            <a:r>
              <a:rPr lang="en-US" sz="2400" dirty="0" smtClean="0"/>
              <a:t>Cyber threats</a:t>
            </a:r>
          </a:p>
        </p:txBody>
      </p:sp>
    </p:spTree>
    <p:extLst>
      <p:ext uri="{BB962C8B-B14F-4D97-AF65-F5344CB8AC3E}">
        <p14:creationId xmlns:p14="http://schemas.microsoft.com/office/powerpoint/2010/main" val="3941026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174066" y="885524"/>
            <a:ext cx="3501449" cy="4526735"/>
          </a:xfrm>
          <a:prstGeom prst="rect">
            <a:avLst/>
          </a:prstGeom>
          <a:ln w="6350">
            <a:solidFill>
              <a:schemeClr val="tx1"/>
            </a:solidFill>
          </a:ln>
        </p:spPr>
      </p:pic>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smtClean="0"/>
              <a:t>AHA Leadership and Member Engagement</a:t>
            </a:r>
            <a:endParaRPr lang="en-US" dirty="0"/>
          </a:p>
        </p:txBody>
      </p:sp>
      <p:pic>
        <p:nvPicPr>
          <p:cNvPr id="4" name="Picture 3"/>
          <p:cNvPicPr>
            <a:picLocks noChangeAspect="1"/>
          </p:cNvPicPr>
          <p:nvPr/>
        </p:nvPicPr>
        <p:blipFill>
          <a:blip r:embed="rId4"/>
          <a:stretch>
            <a:fillRect/>
          </a:stretch>
        </p:blipFill>
        <p:spPr>
          <a:xfrm>
            <a:off x="4310468" y="3739468"/>
            <a:ext cx="5255563" cy="2631366"/>
          </a:xfrm>
          <a:prstGeom prst="rect">
            <a:avLst/>
          </a:prstGeom>
        </p:spPr>
      </p:pic>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395438" y="1215639"/>
            <a:ext cx="6957862" cy="2863992"/>
          </a:xfrm>
        </p:spPr>
        <p:txBody>
          <a:bodyPr>
            <a:normAutofit lnSpcReduction="10000"/>
          </a:bodyPr>
          <a:lstStyle/>
          <a:p>
            <a:r>
              <a:rPr lang="en-US" dirty="0" smtClean="0"/>
              <a:t>Flexibility needed across rural areas</a:t>
            </a:r>
          </a:p>
          <a:p>
            <a:endParaRPr lang="en-US" sz="1100" dirty="0" smtClean="0"/>
          </a:p>
          <a:p>
            <a:r>
              <a:rPr lang="en-US" dirty="0" smtClean="0"/>
              <a:t>Task Force </a:t>
            </a:r>
          </a:p>
          <a:p>
            <a:endParaRPr lang="en-US" sz="500" dirty="0"/>
          </a:p>
          <a:p>
            <a:pPr lvl="1"/>
            <a:r>
              <a:rPr lang="en-US" dirty="0" smtClean="0"/>
              <a:t>Identified essential services that should be available in all communities </a:t>
            </a:r>
          </a:p>
          <a:p>
            <a:pPr lvl="1"/>
            <a:r>
              <a:rPr lang="en-US" dirty="0" smtClean="0"/>
              <a:t>Outlined strategy options for rural communities to protect local access</a:t>
            </a:r>
          </a:p>
        </p:txBody>
      </p:sp>
    </p:spTree>
    <p:extLst>
      <p:ext uri="{BB962C8B-B14F-4D97-AF65-F5344CB8AC3E}">
        <p14:creationId xmlns:p14="http://schemas.microsoft.com/office/powerpoint/2010/main" val="2895963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a:xfrm>
            <a:off x="395438" y="288123"/>
            <a:ext cx="11282212" cy="597401"/>
          </a:xfrm>
        </p:spPr>
        <p:txBody>
          <a:bodyPr>
            <a:normAutofit/>
          </a:bodyPr>
          <a:lstStyle/>
          <a:p>
            <a:r>
              <a:rPr lang="en-US" dirty="0" smtClean="0"/>
              <a:t>Increasing Visibility of Rural Issues </a:t>
            </a:r>
            <a:endParaRPr lang="en-US" dirty="0"/>
          </a:p>
        </p:txBody>
      </p:sp>
      <p:pic>
        <p:nvPicPr>
          <p:cNvPr id="5" name="Picture 4"/>
          <p:cNvPicPr>
            <a:picLocks noChangeAspect="1"/>
          </p:cNvPicPr>
          <p:nvPr/>
        </p:nvPicPr>
        <p:blipFill>
          <a:blip r:embed="rId3"/>
          <a:stretch>
            <a:fillRect/>
          </a:stretch>
        </p:blipFill>
        <p:spPr>
          <a:xfrm>
            <a:off x="2345983" y="1038260"/>
            <a:ext cx="2437865" cy="3125467"/>
          </a:xfrm>
          <a:prstGeom prst="rect">
            <a:avLst/>
          </a:prstGeom>
        </p:spPr>
      </p:pic>
      <p:pic>
        <p:nvPicPr>
          <p:cNvPr id="9" name="Picture 8"/>
          <p:cNvPicPr>
            <a:picLocks noChangeAspect="1"/>
          </p:cNvPicPr>
          <p:nvPr/>
        </p:nvPicPr>
        <p:blipFill rotWithShape="1">
          <a:blip r:embed="rId4"/>
          <a:srcRect b="31478"/>
          <a:stretch/>
        </p:blipFill>
        <p:spPr>
          <a:xfrm>
            <a:off x="395438" y="1420930"/>
            <a:ext cx="2485601" cy="2439662"/>
          </a:xfrm>
          <a:prstGeom prst="rect">
            <a:avLst/>
          </a:prstGeom>
          <a:ln>
            <a:solidFill>
              <a:srgbClr val="003087"/>
            </a:solidFill>
          </a:ln>
        </p:spPr>
      </p:pic>
      <p:pic>
        <p:nvPicPr>
          <p:cNvPr id="6" name="Picture 5"/>
          <p:cNvPicPr>
            <a:picLocks noChangeAspect="1"/>
          </p:cNvPicPr>
          <p:nvPr/>
        </p:nvPicPr>
        <p:blipFill rotWithShape="1">
          <a:blip r:embed="rId5"/>
          <a:srcRect l="-577" r="577" b="21287"/>
          <a:stretch/>
        </p:blipFill>
        <p:spPr>
          <a:xfrm>
            <a:off x="1484440" y="2286000"/>
            <a:ext cx="2610518" cy="2802010"/>
          </a:xfrm>
          <a:prstGeom prst="rect">
            <a:avLst/>
          </a:prstGeom>
          <a:ln>
            <a:solidFill>
              <a:srgbClr val="003087"/>
            </a:solidFill>
          </a:ln>
        </p:spPr>
      </p:pic>
      <p:pic>
        <p:nvPicPr>
          <p:cNvPr id="1026" name="Picture 2" descr="Image result for clip art news headlines"/>
          <p:cNvPicPr>
            <a:picLocks noChangeAspect="1" noChangeArrowheads="1"/>
          </p:cNvPicPr>
          <p:nvPr/>
        </p:nvPicPr>
        <p:blipFill rotWithShape="1">
          <a:blip r:embed="rId6">
            <a:extLst>
              <a:ext uri="{28A0092B-C50C-407E-A947-70E740481C1C}">
                <a14:useLocalDpi xmlns:a14="http://schemas.microsoft.com/office/drawing/2010/main" val="0"/>
              </a:ext>
            </a:extLst>
          </a:blip>
          <a:srcRect b="12506"/>
          <a:stretch/>
        </p:blipFill>
        <p:spPr bwMode="auto">
          <a:xfrm>
            <a:off x="8797022" y="12854"/>
            <a:ext cx="2511468" cy="12355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riority li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2430" y="4411277"/>
            <a:ext cx="1612835" cy="182686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659315" y="1244229"/>
            <a:ext cx="5942884" cy="4801314"/>
          </a:xfrm>
          <a:prstGeom prst="rect">
            <a:avLst/>
          </a:prstGeom>
        </p:spPr>
        <p:txBody>
          <a:bodyPr wrap="square">
            <a:spAutoFit/>
          </a:bodyPr>
          <a:lstStyle/>
          <a:p>
            <a:pPr fontAlgn="base"/>
            <a:r>
              <a:rPr lang="en-US" b="1" i="1" dirty="0">
                <a:solidFill>
                  <a:srgbClr val="333333"/>
                </a:solidFill>
                <a:latin typeface="Courier New" panose="02070309020205020404" pitchFamily="49" charset="0"/>
                <a:cs typeface="Courier New" panose="02070309020205020404" pitchFamily="49" charset="0"/>
              </a:rPr>
              <a:t>Rural Voters Played A Big Part In Helping Trump Defeat </a:t>
            </a:r>
            <a:r>
              <a:rPr lang="en-US" b="1" i="1" dirty="0" smtClean="0">
                <a:solidFill>
                  <a:srgbClr val="333333"/>
                </a:solidFill>
                <a:latin typeface="Courier New" panose="02070309020205020404" pitchFamily="49" charset="0"/>
                <a:cs typeface="Courier New" panose="02070309020205020404" pitchFamily="49" charset="0"/>
              </a:rPr>
              <a:t>Clinton</a:t>
            </a:r>
            <a:r>
              <a:rPr lang="en-US" b="1" dirty="0" smtClean="0">
                <a:solidFill>
                  <a:srgbClr val="333333"/>
                </a:solidFill>
                <a:latin typeface="Courier New" panose="02070309020205020404" pitchFamily="49" charset="0"/>
                <a:cs typeface="Courier New" panose="02070309020205020404" pitchFamily="49" charset="0"/>
              </a:rPr>
              <a:t> –NPR</a:t>
            </a:r>
          </a:p>
          <a:p>
            <a:pPr fontAlgn="base"/>
            <a:endParaRPr lang="en-US" b="1" i="0" dirty="0">
              <a:solidFill>
                <a:srgbClr val="333333"/>
              </a:solidFill>
              <a:effectLst/>
              <a:latin typeface="Courier New" panose="02070309020205020404" pitchFamily="49" charset="0"/>
              <a:cs typeface="Courier New" panose="02070309020205020404" pitchFamily="49" charset="0"/>
            </a:endParaRPr>
          </a:p>
          <a:p>
            <a:pPr fontAlgn="base"/>
            <a:r>
              <a:rPr lang="en-US" b="1" i="1" dirty="0" smtClean="0">
                <a:solidFill>
                  <a:srgbClr val="333333"/>
                </a:solidFill>
                <a:effectLst/>
                <a:latin typeface="Courier New" panose="02070309020205020404" pitchFamily="49" charset="0"/>
                <a:cs typeface="Courier New" panose="02070309020205020404" pitchFamily="49" charset="0"/>
              </a:rPr>
              <a:t>Small hospital closures mean loss of access to care</a:t>
            </a:r>
          </a:p>
          <a:p>
            <a:pPr fontAlgn="base"/>
            <a:endParaRPr lang="en-US" b="1" i="1" dirty="0">
              <a:solidFill>
                <a:srgbClr val="333333"/>
              </a:solidFill>
              <a:latin typeface="Courier New" panose="02070309020205020404" pitchFamily="49" charset="0"/>
              <a:cs typeface="Courier New" panose="02070309020205020404" pitchFamily="49" charset="0"/>
            </a:endParaRPr>
          </a:p>
          <a:p>
            <a:pPr fontAlgn="base"/>
            <a:r>
              <a:rPr lang="en-US" b="1" i="1" dirty="0" smtClean="0">
                <a:solidFill>
                  <a:srgbClr val="333333"/>
                </a:solidFill>
                <a:effectLst/>
                <a:latin typeface="Courier New" panose="02070309020205020404" pitchFamily="49" charset="0"/>
                <a:cs typeface="Courier New" panose="02070309020205020404" pitchFamily="49" charset="0"/>
              </a:rPr>
              <a:t>Rural hospitals are in dire need of regulatory relief</a:t>
            </a:r>
          </a:p>
          <a:p>
            <a:pPr fontAlgn="base"/>
            <a:endParaRPr lang="en-US" b="1" i="1" dirty="0">
              <a:solidFill>
                <a:srgbClr val="333333"/>
              </a:solidFill>
              <a:latin typeface="Courier New" panose="02070309020205020404" pitchFamily="49" charset="0"/>
              <a:cs typeface="Courier New" panose="02070309020205020404" pitchFamily="49" charset="0"/>
            </a:endParaRPr>
          </a:p>
          <a:p>
            <a:pPr fontAlgn="base"/>
            <a:r>
              <a:rPr lang="en-US" b="1" i="1" dirty="0" smtClean="0">
                <a:solidFill>
                  <a:srgbClr val="333333"/>
                </a:solidFill>
                <a:latin typeface="Courier New" panose="02070309020205020404" pitchFamily="49" charset="0"/>
                <a:cs typeface="Courier New" panose="02070309020205020404" pitchFamily="49" charset="0"/>
              </a:rPr>
              <a:t>Death by a Thousand Cuts: The Flickering Lights of the U.S. Rural Hospital </a:t>
            </a:r>
            <a:r>
              <a:rPr lang="en-US" b="1" i="1" dirty="0" smtClean="0">
                <a:solidFill>
                  <a:srgbClr val="333333"/>
                </a:solidFill>
                <a:effectLst/>
                <a:latin typeface="Courier New" panose="02070309020205020404" pitchFamily="49" charset="0"/>
                <a:cs typeface="Courier New" panose="02070309020205020404" pitchFamily="49" charset="0"/>
              </a:rPr>
              <a:t> </a:t>
            </a:r>
          </a:p>
          <a:p>
            <a:pPr fontAlgn="base"/>
            <a:endParaRPr lang="en-US" b="1" i="1" dirty="0">
              <a:solidFill>
                <a:srgbClr val="333333"/>
              </a:solidFill>
              <a:latin typeface="Courier New" panose="02070309020205020404" pitchFamily="49" charset="0"/>
              <a:cs typeface="Courier New" panose="02070309020205020404" pitchFamily="49" charset="0"/>
            </a:endParaRPr>
          </a:p>
          <a:p>
            <a:pPr fontAlgn="base"/>
            <a:r>
              <a:rPr lang="en-US" b="1" i="1" dirty="0" smtClean="0">
                <a:solidFill>
                  <a:srgbClr val="333333"/>
                </a:solidFill>
                <a:effectLst/>
                <a:latin typeface="Courier New" panose="02070309020205020404" pitchFamily="49" charset="0"/>
                <a:cs typeface="Courier New" panose="02070309020205020404" pitchFamily="49" charset="0"/>
              </a:rPr>
              <a:t>Rural hospitals need flexible policies to survive, report says</a:t>
            </a:r>
          </a:p>
          <a:p>
            <a:pPr fontAlgn="base"/>
            <a:endParaRPr lang="en-US" b="1" i="1" dirty="0">
              <a:solidFill>
                <a:srgbClr val="333333"/>
              </a:solidFill>
              <a:latin typeface="Courier New" panose="02070309020205020404" pitchFamily="49" charset="0"/>
              <a:cs typeface="Courier New" panose="02070309020205020404" pitchFamily="49" charset="0"/>
            </a:endParaRPr>
          </a:p>
          <a:p>
            <a:pPr fontAlgn="base"/>
            <a:r>
              <a:rPr lang="en-US" b="1" i="1" dirty="0" smtClean="0">
                <a:solidFill>
                  <a:srgbClr val="333333"/>
                </a:solidFill>
                <a:effectLst/>
                <a:latin typeface="Courier New" panose="02070309020205020404" pitchFamily="49" charset="0"/>
                <a:cs typeface="Courier New" panose="02070309020205020404" pitchFamily="49" charset="0"/>
              </a:rPr>
              <a:t>Rethinking Rural Health Solutions to Save Patients and Communities</a:t>
            </a:r>
            <a:endParaRPr lang="en-US" b="1" i="1" dirty="0">
              <a:solidFill>
                <a:srgbClr val="333333"/>
              </a:solidFill>
              <a:effectLst/>
              <a:latin typeface="Courier New" panose="02070309020205020404" pitchFamily="49" charset="0"/>
              <a:cs typeface="Courier New" panose="02070309020205020404" pitchFamily="49" charset="0"/>
            </a:endParaRPr>
          </a:p>
        </p:txBody>
      </p:sp>
      <p:sp>
        <p:nvSpPr>
          <p:cNvPr id="13" name="AutoShape 8" descr="Image result for medpac"/>
          <p:cNvSpPr>
            <a:spLocks noChangeAspect="1" noChangeArrowheads="1"/>
          </p:cNvSpPr>
          <p:nvPr/>
        </p:nvSpPr>
        <p:spPr bwMode="auto">
          <a:xfrm>
            <a:off x="2526060" y="-29194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Image result for medpa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529" y="4430932"/>
            <a:ext cx="2353651" cy="1592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35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smtClean="0"/>
              <a:t>Calendar Year (CY) Proposed Rules</a:t>
            </a:r>
            <a:endParaRPr lang="en-US" dirty="0"/>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395437" y="1086480"/>
            <a:ext cx="11337383" cy="1739847"/>
          </a:xfrm>
        </p:spPr>
        <p:txBody>
          <a:bodyPr>
            <a:normAutofit fontScale="92500" lnSpcReduction="20000"/>
          </a:bodyPr>
          <a:lstStyle/>
          <a:p>
            <a:r>
              <a:rPr lang="en-US" dirty="0" smtClean="0"/>
              <a:t>Burden Reduction</a:t>
            </a:r>
          </a:p>
          <a:p>
            <a:r>
              <a:rPr lang="en-US" dirty="0" smtClean="0"/>
              <a:t>Outpatient/ASC</a:t>
            </a:r>
          </a:p>
          <a:p>
            <a:r>
              <a:rPr lang="en-US" dirty="0" smtClean="0"/>
              <a:t>Home Health </a:t>
            </a:r>
          </a:p>
          <a:p>
            <a:r>
              <a:rPr lang="en-US" dirty="0" smtClean="0"/>
              <a:t>Medicare Shared Savings Program</a:t>
            </a:r>
          </a:p>
        </p:txBody>
      </p:sp>
      <p:sp>
        <p:nvSpPr>
          <p:cNvPr id="4" name="Title 1">
            <a:extLst>
              <a:ext uri="{FF2B5EF4-FFF2-40B4-BE49-F238E27FC236}">
                <a16:creationId xmlns:a16="http://schemas.microsoft.com/office/drawing/2014/main" id="{C6936869-059E-694E-89DA-366D0BF62161}"/>
              </a:ext>
            </a:extLst>
          </p:cNvPr>
          <p:cNvSpPr txBox="1">
            <a:spLocks/>
          </p:cNvSpPr>
          <p:nvPr/>
        </p:nvSpPr>
        <p:spPr>
          <a:xfrm>
            <a:off x="395437" y="2864650"/>
            <a:ext cx="10515600" cy="5974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b="1" kern="1200">
                <a:solidFill>
                  <a:srgbClr val="003087"/>
                </a:solidFill>
                <a:latin typeface="Arial" panose="020B0604020202020204" pitchFamily="34" charset="0"/>
                <a:ea typeface="+mj-ea"/>
                <a:cs typeface="Arial" panose="020B0604020202020204" pitchFamily="34" charset="0"/>
              </a:defRPr>
            </a:lvl1pPr>
          </a:lstStyle>
          <a:p>
            <a:r>
              <a:rPr lang="en-US" dirty="0" smtClean="0"/>
              <a:t>Fiscal Year (CY) Final Rules</a:t>
            </a:r>
            <a:endParaRPr lang="en-US" dirty="0"/>
          </a:p>
        </p:txBody>
      </p:sp>
      <p:sp>
        <p:nvSpPr>
          <p:cNvPr id="5" name="Content Placeholder 2">
            <a:extLst>
              <a:ext uri="{FF2B5EF4-FFF2-40B4-BE49-F238E27FC236}">
                <a16:creationId xmlns:a16="http://schemas.microsoft.com/office/drawing/2014/main" id="{18BAC12E-77B0-5840-B72A-62AA41397927}"/>
              </a:ext>
            </a:extLst>
          </p:cNvPr>
          <p:cNvSpPr txBox="1">
            <a:spLocks/>
          </p:cNvSpPr>
          <p:nvPr/>
        </p:nvSpPr>
        <p:spPr>
          <a:xfrm>
            <a:off x="395436" y="3580802"/>
            <a:ext cx="11337383" cy="30062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9D2235"/>
              </a:buClr>
              <a:buFont typeface="Wingdings" pitchFamily="2" charset="2"/>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D2235"/>
              </a:buClr>
              <a:buFont typeface="Wingdings"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D2235"/>
              </a:buClr>
              <a:buFont typeface="Wingdings" pitchFamily="2"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D2235"/>
              </a:buClr>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D2235"/>
              </a:buClr>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Inpatient </a:t>
            </a:r>
          </a:p>
          <a:p>
            <a:r>
              <a:rPr lang="en-US" dirty="0" smtClean="0"/>
              <a:t>Physician Fee Schedule (PFS)/MACRA Quality Payment Program</a:t>
            </a:r>
          </a:p>
          <a:p>
            <a:r>
              <a:rPr lang="en-US" dirty="0" smtClean="0"/>
              <a:t>Inpatient Psychiatric Facility</a:t>
            </a:r>
          </a:p>
          <a:p>
            <a:r>
              <a:rPr lang="en-US" dirty="0" smtClean="0"/>
              <a:t>Post-acute Care</a:t>
            </a:r>
          </a:p>
          <a:p>
            <a:pPr lvl="1"/>
            <a:r>
              <a:rPr lang="en-US" dirty="0" smtClean="0"/>
              <a:t>Inpatient Psych</a:t>
            </a:r>
          </a:p>
          <a:p>
            <a:pPr lvl="1"/>
            <a:r>
              <a:rPr lang="en-US" dirty="0" smtClean="0"/>
              <a:t>Long-term Care Hospitals</a:t>
            </a:r>
          </a:p>
          <a:p>
            <a:pPr lvl="1"/>
            <a:r>
              <a:rPr lang="en-US" dirty="0" smtClean="0"/>
              <a:t>Skilled Nursing Facilities</a:t>
            </a:r>
          </a:p>
          <a:p>
            <a:endParaRPr lang="en-US" dirty="0"/>
          </a:p>
        </p:txBody>
      </p:sp>
    </p:spTree>
    <p:extLst>
      <p:ext uri="{BB962C8B-B14F-4D97-AF65-F5344CB8AC3E}">
        <p14:creationId xmlns:p14="http://schemas.microsoft.com/office/powerpoint/2010/main" val="232175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33448"/>
          <a:stretch/>
        </p:blipFill>
        <p:spPr>
          <a:xfrm>
            <a:off x="7743825" y="288124"/>
            <a:ext cx="4048276" cy="4698214"/>
          </a:xfrm>
          <a:prstGeom prst="rect">
            <a:avLst/>
          </a:prstGeom>
        </p:spPr>
      </p:pic>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lstStyle/>
          <a:p>
            <a:r>
              <a:rPr lang="en-US" dirty="0" smtClean="0"/>
              <a:t>Federal Advocacy</a:t>
            </a:r>
            <a:endParaRPr lang="en-US" dirty="0"/>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326861" y="1033613"/>
            <a:ext cx="6957862" cy="3505200"/>
          </a:xfrm>
        </p:spPr>
        <p:txBody>
          <a:bodyPr>
            <a:normAutofit/>
          </a:bodyPr>
          <a:lstStyle/>
          <a:p>
            <a:pPr lvl="0" hangingPunct="0"/>
            <a:r>
              <a:rPr lang="en-US" sz="3200" dirty="0"/>
              <a:t>Fair and adequate reimbursement </a:t>
            </a:r>
            <a:endParaRPr lang="en-US" sz="3200" dirty="0" smtClean="0"/>
          </a:p>
          <a:p>
            <a:pPr lvl="0" hangingPunct="0"/>
            <a:r>
              <a:rPr lang="en-US" sz="3200" dirty="0" smtClean="0"/>
              <a:t>New </a:t>
            </a:r>
            <a:r>
              <a:rPr lang="en-US" sz="3200" dirty="0"/>
              <a:t>models of care </a:t>
            </a:r>
            <a:endParaRPr lang="en-US" sz="3200" dirty="0" smtClean="0"/>
          </a:p>
          <a:p>
            <a:pPr lvl="0" hangingPunct="0"/>
            <a:r>
              <a:rPr lang="en-US" sz="3200" dirty="0" smtClean="0"/>
              <a:t>Regulatory </a:t>
            </a:r>
            <a:r>
              <a:rPr lang="en-US" sz="3200" dirty="0"/>
              <a:t>relief </a:t>
            </a:r>
            <a:endParaRPr lang="en-US" sz="3200" dirty="0" smtClean="0"/>
          </a:p>
          <a:p>
            <a:pPr lvl="0" hangingPunct="0"/>
            <a:r>
              <a:rPr lang="en-US" sz="3200" dirty="0" smtClean="0"/>
              <a:t>Health </a:t>
            </a:r>
            <a:r>
              <a:rPr lang="en-US" sz="3200" dirty="0"/>
              <a:t>information technology </a:t>
            </a:r>
            <a:endParaRPr lang="en-US" sz="3200" dirty="0" smtClean="0"/>
          </a:p>
          <a:p>
            <a:pPr lvl="0" hangingPunct="0"/>
            <a:r>
              <a:rPr lang="en-US" sz="3200" dirty="0" smtClean="0"/>
              <a:t>Workforce </a:t>
            </a:r>
          </a:p>
          <a:p>
            <a:pPr lvl="0" hangingPunct="0"/>
            <a:r>
              <a:rPr lang="en-US" sz="3200" dirty="0" smtClean="0"/>
              <a:t>Prescription </a:t>
            </a:r>
            <a:r>
              <a:rPr lang="en-US" sz="3200" dirty="0"/>
              <a:t>drug </a:t>
            </a:r>
            <a:r>
              <a:rPr lang="en-US" sz="3200" dirty="0" smtClean="0"/>
              <a:t>prices</a:t>
            </a:r>
            <a:endParaRPr lang="en-US" sz="3200" dirty="0"/>
          </a:p>
        </p:txBody>
      </p:sp>
      <p:sp>
        <p:nvSpPr>
          <p:cNvPr id="5" name="Rectangle 4"/>
          <p:cNvSpPr/>
          <p:nvPr/>
        </p:nvSpPr>
        <p:spPr>
          <a:xfrm>
            <a:off x="326861" y="5091565"/>
            <a:ext cx="8301038" cy="1271890"/>
          </a:xfrm>
          <a:prstGeom prst="rect">
            <a:avLst/>
          </a:prstGeom>
          <a:solidFill>
            <a:srgbClr val="0030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latin typeface="Arial" panose="020B0604020202020204" pitchFamily="34" charset="0"/>
                <a:cs typeface="Arial" panose="020B0604020202020204" pitchFamily="34" charset="0"/>
              </a:rPr>
              <a:t>T</a:t>
            </a:r>
            <a:r>
              <a:rPr lang="en-US" sz="2400" b="1" i="1" dirty="0" smtClean="0">
                <a:latin typeface="Arial" panose="020B0604020202020204" pitchFamily="34" charset="0"/>
                <a:cs typeface="Arial" panose="020B0604020202020204" pitchFamily="34" charset="0"/>
              </a:rPr>
              <a:t>his </a:t>
            </a:r>
            <a:r>
              <a:rPr lang="en-US" sz="2400" b="1" i="1" dirty="0">
                <a:latin typeface="Arial" panose="020B0604020202020204" pitchFamily="34" charset="0"/>
                <a:cs typeface="Arial" panose="020B0604020202020204" pitchFamily="34" charset="0"/>
              </a:rPr>
              <a:t>calamity did not arrive on us </a:t>
            </a:r>
            <a:r>
              <a:rPr lang="en-US" sz="2400" b="1" i="1" dirty="0" smtClean="0">
                <a:latin typeface="Arial" panose="020B0604020202020204" pitchFamily="34" charset="0"/>
                <a:cs typeface="Arial" panose="020B0604020202020204" pitchFamily="34" charset="0"/>
              </a:rPr>
              <a:t>in 15 </a:t>
            </a:r>
            <a:r>
              <a:rPr lang="en-US" sz="2400" b="1" i="1" dirty="0">
                <a:latin typeface="Arial" panose="020B0604020202020204" pitchFamily="34" charset="0"/>
                <a:cs typeface="Arial" panose="020B0604020202020204" pitchFamily="34" charset="0"/>
              </a:rPr>
              <a:t>minutes, </a:t>
            </a:r>
            <a:endParaRPr lang="en-US" sz="2400" b="1" i="1" dirty="0" smtClean="0">
              <a:latin typeface="Arial" panose="020B0604020202020204" pitchFamily="34" charset="0"/>
              <a:cs typeface="Arial" panose="020B0604020202020204" pitchFamily="34" charset="0"/>
            </a:endParaRPr>
          </a:p>
          <a:p>
            <a:pPr algn="ctr"/>
            <a:r>
              <a:rPr lang="en-US" sz="2400" b="1" i="1" dirty="0" smtClean="0">
                <a:latin typeface="Arial" panose="020B0604020202020204" pitchFamily="34" charset="0"/>
                <a:cs typeface="Arial" panose="020B0604020202020204" pitchFamily="34" charset="0"/>
              </a:rPr>
              <a:t>we’re </a:t>
            </a:r>
            <a:r>
              <a:rPr lang="en-US" sz="2400" b="1" i="1" dirty="0">
                <a:latin typeface="Arial" panose="020B0604020202020204" pitchFamily="34" charset="0"/>
                <a:cs typeface="Arial" panose="020B0604020202020204" pitchFamily="34" charset="0"/>
              </a:rPr>
              <a:t>not going to solve it in 15 minutes. </a:t>
            </a:r>
            <a:endParaRPr lang="en-US" sz="2400" b="1" i="1" dirty="0" smtClean="0">
              <a:latin typeface="Arial" panose="020B0604020202020204" pitchFamily="34" charset="0"/>
              <a:cs typeface="Arial" panose="020B0604020202020204" pitchFamily="34" charset="0"/>
            </a:endParaRPr>
          </a:p>
          <a:p>
            <a:pPr algn="ctr"/>
            <a:endParaRPr lang="en-US" sz="1000" b="1" i="1" dirty="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Sen </a:t>
            </a:r>
            <a:r>
              <a:rPr lang="en-US" dirty="0">
                <a:latin typeface="Arial" panose="020B0604020202020204" pitchFamily="34" charset="0"/>
                <a:cs typeface="Arial" panose="020B0604020202020204" pitchFamily="34" charset="0"/>
              </a:rPr>
              <a:t>Ron Wyden (D-OR), Ranking Member, Senate Finance Committee </a:t>
            </a:r>
            <a:endParaRPr lang="en-US" sz="2000" dirty="0">
              <a:latin typeface="Arial" panose="020B0604020202020204" pitchFamily="34" charset="0"/>
              <a:cs typeface="Arial" panose="020B0604020202020204" pitchFamily="34" charset="0"/>
            </a:endParaRPr>
          </a:p>
        </p:txBody>
      </p:sp>
      <p:sp>
        <p:nvSpPr>
          <p:cNvPr id="7" name="Oval 6"/>
          <p:cNvSpPr/>
          <p:nvPr/>
        </p:nvSpPr>
        <p:spPr>
          <a:xfrm>
            <a:off x="5622761" y="3144003"/>
            <a:ext cx="3214687" cy="167118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000" b="1" dirty="0">
                <a:solidFill>
                  <a:prstClr val="black"/>
                </a:solidFill>
                <a:latin typeface="Arial" panose="020B0604020202020204" pitchFamily="34" charset="0"/>
                <a:cs typeface="Arial" panose="020B0604020202020204" pitchFamily="34" charset="0"/>
              </a:rPr>
              <a:t>Share the Hospital Story</a:t>
            </a:r>
          </a:p>
        </p:txBody>
      </p:sp>
    </p:spTree>
    <p:extLst>
      <p:ext uri="{BB962C8B-B14F-4D97-AF65-F5344CB8AC3E}">
        <p14:creationId xmlns:p14="http://schemas.microsoft.com/office/powerpoint/2010/main" val="3495581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AHA’s Quality </a:t>
            </a:r>
            <a:r>
              <a:rPr lang="en-US" dirty="0" err="1" smtClean="0"/>
              <a:t>TrendWatch</a:t>
            </a:r>
            <a:endParaRPr lang="en-US" dirty="0"/>
          </a:p>
        </p:txBody>
      </p:sp>
      <p:sp>
        <p:nvSpPr>
          <p:cNvPr id="3" name="Content Placeholder 2"/>
          <p:cNvSpPr>
            <a:spLocks noGrp="1"/>
          </p:cNvSpPr>
          <p:nvPr>
            <p:ph idx="1"/>
          </p:nvPr>
        </p:nvSpPr>
        <p:spPr/>
        <p:txBody>
          <a:bodyPr>
            <a:normAutofit lnSpcReduction="10000"/>
          </a:bodyPr>
          <a:lstStyle/>
          <a:p>
            <a:r>
              <a:rPr lang="en-US" dirty="0" smtClean="0"/>
              <a:t>Highlights progress in quality improvement </a:t>
            </a:r>
            <a:endParaRPr lang="en-US" dirty="0"/>
          </a:p>
          <a:p>
            <a:r>
              <a:rPr lang="en-US" dirty="0" smtClean="0"/>
              <a:t>Explains various QI programs, infrastructure needed</a:t>
            </a:r>
          </a:p>
          <a:p>
            <a:r>
              <a:rPr lang="en-US" dirty="0" smtClean="0"/>
              <a:t>Outlines quality and value-based purchasing programs</a:t>
            </a:r>
          </a:p>
          <a:p>
            <a:r>
              <a:rPr lang="en-US" dirty="0" smtClean="0"/>
              <a:t>Details challenges to quality improvement:</a:t>
            </a:r>
          </a:p>
          <a:p>
            <a:pPr lvl="1"/>
            <a:r>
              <a:rPr lang="en-US" dirty="0" smtClean="0"/>
              <a:t>Lack of meaningful measurement</a:t>
            </a:r>
          </a:p>
          <a:p>
            <a:pPr lvl="1"/>
            <a:r>
              <a:rPr lang="en-US" dirty="0" smtClean="0"/>
              <a:t>Unintended consequences of measurement programs</a:t>
            </a:r>
          </a:p>
          <a:p>
            <a:pPr lvl="1"/>
            <a:r>
              <a:rPr lang="en-US" dirty="0" smtClean="0"/>
              <a:t>Lack of useful, accurate comparisons</a:t>
            </a:r>
          </a:p>
          <a:p>
            <a:pPr lvl="1"/>
            <a:r>
              <a:rPr lang="en-US" dirty="0" smtClean="0"/>
              <a:t>Challenges with </a:t>
            </a:r>
            <a:r>
              <a:rPr lang="en-US" dirty="0" err="1" smtClean="0"/>
              <a:t>eCQMs</a:t>
            </a:r>
            <a:endParaRPr lang="en-US" dirty="0"/>
          </a:p>
          <a:p>
            <a:pPr lvl="1"/>
            <a:r>
              <a:rPr lang="en-US" dirty="0" smtClean="0"/>
              <a:t>Outdated, unclear CoPs, standards</a:t>
            </a:r>
          </a:p>
          <a:p>
            <a:r>
              <a:rPr lang="en-US" dirty="0" smtClean="0"/>
              <a:t>Recommendations</a:t>
            </a:r>
          </a:p>
          <a:p>
            <a:pPr lvl="1"/>
            <a:endParaRPr lang="en-US" dirty="0"/>
          </a:p>
        </p:txBody>
      </p:sp>
    </p:spTree>
    <p:extLst>
      <p:ext uri="{BB962C8B-B14F-4D97-AF65-F5344CB8AC3E}">
        <p14:creationId xmlns:p14="http://schemas.microsoft.com/office/powerpoint/2010/main" val="778936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Measures that Matter</a:t>
            </a:r>
          </a:p>
          <a:p>
            <a:r>
              <a:rPr lang="en-US" dirty="0" smtClean="0"/>
              <a:t>Hospital Pay-for-Performance programs </a:t>
            </a:r>
          </a:p>
          <a:p>
            <a:pPr lvl="1"/>
            <a:r>
              <a:rPr lang="en-US" dirty="0" err="1" smtClean="0"/>
              <a:t>MedPAC’s</a:t>
            </a:r>
            <a:r>
              <a:rPr lang="en-US" dirty="0" smtClean="0"/>
              <a:t> HVIP</a:t>
            </a:r>
          </a:p>
          <a:p>
            <a:pPr lvl="1"/>
            <a:r>
              <a:rPr lang="en-US" dirty="0" smtClean="0"/>
              <a:t>Including rural hospitals in quality reporting programs</a:t>
            </a:r>
          </a:p>
          <a:p>
            <a:r>
              <a:rPr lang="en-US" dirty="0" smtClean="0"/>
              <a:t>More work on CoPs; right-sizing regulation</a:t>
            </a:r>
          </a:p>
          <a:p>
            <a:r>
              <a:rPr lang="en-US" dirty="0" smtClean="0"/>
              <a:t>20</a:t>
            </a:r>
            <a:r>
              <a:rPr lang="en-US" baseline="30000" dirty="0" smtClean="0"/>
              <a:t>th</a:t>
            </a:r>
            <a:r>
              <a:rPr lang="en-US" dirty="0" smtClean="0"/>
              <a:t> Anniversary of </a:t>
            </a:r>
            <a:r>
              <a:rPr lang="en-US" i="1" dirty="0" smtClean="0"/>
              <a:t>To Err is Human</a:t>
            </a:r>
            <a:r>
              <a:rPr lang="en-US" dirty="0" smtClean="0"/>
              <a:t>: Telling the story of quality improvement</a:t>
            </a:r>
          </a:p>
          <a:p>
            <a:r>
              <a:rPr lang="en-US" dirty="0" smtClean="0"/>
              <a:t>Innovative care/payment models</a:t>
            </a:r>
          </a:p>
          <a:p>
            <a:pPr lvl="1"/>
            <a:r>
              <a:rPr lang="en-US" dirty="0" smtClean="0"/>
              <a:t>Advanced Payment Model for Advanced Illness Management</a:t>
            </a:r>
          </a:p>
          <a:p>
            <a:r>
              <a:rPr lang="en-US" dirty="0" smtClean="0"/>
              <a:t>Progress (or not?) on the opioid epidemic</a:t>
            </a:r>
          </a:p>
          <a:p>
            <a:pPr lvl="1"/>
            <a:r>
              <a:rPr lang="en-US" dirty="0" smtClean="0"/>
              <a:t>How will efforts affect patients with other disorders?</a:t>
            </a:r>
          </a:p>
          <a:p>
            <a:r>
              <a:rPr lang="en-US" dirty="0" smtClean="0"/>
              <a:t>Interoperability</a:t>
            </a:r>
          </a:p>
          <a:p>
            <a:pPr lvl="1"/>
            <a:r>
              <a:rPr lang="en-US" dirty="0" smtClean="0"/>
              <a:t>Progress on </a:t>
            </a:r>
            <a:r>
              <a:rPr lang="en-US" dirty="0" err="1" smtClean="0"/>
              <a:t>eCQM</a:t>
            </a:r>
            <a:r>
              <a:rPr lang="en-US" dirty="0" smtClean="0"/>
              <a:t>?</a:t>
            </a:r>
          </a:p>
        </p:txBody>
      </p:sp>
    </p:spTree>
    <p:extLst>
      <p:ext uri="{BB962C8B-B14F-4D97-AF65-F5344CB8AC3E}">
        <p14:creationId xmlns:p14="http://schemas.microsoft.com/office/powerpoint/2010/main" val="42582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Reducing Burden: Proposals &amp;  Progress</a:t>
            </a:r>
            <a:endParaRPr lang="en-US" sz="3200" dirty="0"/>
          </a:p>
        </p:txBody>
      </p:sp>
      <p:sp>
        <p:nvSpPr>
          <p:cNvPr id="5" name="Content Placeholder 4"/>
          <p:cNvSpPr>
            <a:spLocks noGrp="1"/>
          </p:cNvSpPr>
          <p:nvPr>
            <p:ph idx="1"/>
          </p:nvPr>
        </p:nvSpPr>
        <p:spPr>
          <a:xfrm>
            <a:off x="395438" y="949320"/>
            <a:ext cx="10515600" cy="4351338"/>
          </a:xfrm>
        </p:spPr>
        <p:txBody>
          <a:bodyPr/>
          <a:lstStyle/>
          <a:p>
            <a:r>
              <a:rPr lang="en-US" dirty="0" smtClean="0"/>
              <a:t>Omnibus CMS Proposed Rule Released September 17</a:t>
            </a:r>
          </a:p>
          <a:p>
            <a:pPr marL="800100" lvl="1" indent="-342900" eaLnBrk="0" hangingPunct="0">
              <a:spcBef>
                <a:spcPct val="20000"/>
              </a:spcBef>
              <a:buFont typeface="Arial" pitchFamily="34" charset="0"/>
              <a:buChar char="•"/>
              <a:defRPr/>
            </a:pPr>
            <a:r>
              <a:rPr lang="en-US" kern="0" dirty="0" smtClean="0">
                <a:solidFill>
                  <a:srgbClr val="000000"/>
                </a:solidFill>
                <a:latin typeface="Arial"/>
              </a:rPr>
              <a:t>Increase organs for transplantation</a:t>
            </a:r>
            <a:endParaRPr lang="en-US" kern="0" dirty="0">
              <a:solidFill>
                <a:srgbClr val="000000"/>
              </a:solidFill>
              <a:latin typeface="Arial"/>
            </a:endParaRPr>
          </a:p>
          <a:p>
            <a:pPr marL="800100" lvl="1" indent="-342900" eaLnBrk="0" hangingPunct="0">
              <a:spcBef>
                <a:spcPct val="20000"/>
              </a:spcBef>
              <a:buFont typeface="Arial" pitchFamily="34" charset="0"/>
              <a:buChar char="•"/>
              <a:defRPr/>
            </a:pPr>
            <a:r>
              <a:rPr lang="en-US" kern="0" dirty="0">
                <a:solidFill>
                  <a:srgbClr val="000000"/>
                </a:solidFill>
                <a:latin typeface="Arial"/>
              </a:rPr>
              <a:t>System approach to quality/ safety</a:t>
            </a:r>
          </a:p>
          <a:p>
            <a:pPr marL="800100" lvl="1" indent="-342900" eaLnBrk="0" hangingPunct="0">
              <a:spcBef>
                <a:spcPct val="20000"/>
              </a:spcBef>
              <a:buFont typeface="Arial" pitchFamily="34" charset="0"/>
              <a:buChar char="•"/>
              <a:defRPr/>
            </a:pPr>
            <a:r>
              <a:rPr lang="en-US" kern="0" dirty="0">
                <a:solidFill>
                  <a:srgbClr val="000000"/>
                </a:solidFill>
                <a:latin typeface="Arial"/>
              </a:rPr>
              <a:t>Flexibility on emergency preparedness </a:t>
            </a:r>
            <a:r>
              <a:rPr lang="en-US" kern="0" dirty="0" smtClean="0">
                <a:solidFill>
                  <a:srgbClr val="000000"/>
                </a:solidFill>
                <a:latin typeface="Arial"/>
              </a:rPr>
              <a:t>training &amp; CAH review of policies</a:t>
            </a:r>
            <a:endParaRPr lang="en-US" kern="0" dirty="0">
              <a:solidFill>
                <a:srgbClr val="000000"/>
              </a:solidFill>
              <a:latin typeface="Arial"/>
            </a:endParaRPr>
          </a:p>
          <a:p>
            <a:pPr marL="800100" lvl="1" indent="-342900" eaLnBrk="0" hangingPunct="0">
              <a:spcBef>
                <a:spcPct val="20000"/>
              </a:spcBef>
              <a:buFont typeface="Arial" pitchFamily="34" charset="0"/>
              <a:buChar char="•"/>
              <a:defRPr/>
            </a:pPr>
            <a:r>
              <a:rPr lang="en-US" kern="0" dirty="0">
                <a:solidFill>
                  <a:srgbClr val="000000"/>
                </a:solidFill>
                <a:latin typeface="Arial"/>
              </a:rPr>
              <a:t>Greater flexibility on pre-op assessments</a:t>
            </a:r>
          </a:p>
          <a:p>
            <a:pPr marL="800100" lvl="1" indent="-342900" eaLnBrk="0" hangingPunct="0">
              <a:spcBef>
                <a:spcPct val="20000"/>
              </a:spcBef>
              <a:buFont typeface="Arial" pitchFamily="34" charset="0"/>
              <a:buChar char="•"/>
              <a:defRPr/>
            </a:pPr>
            <a:r>
              <a:rPr lang="en-US" kern="0" dirty="0">
                <a:solidFill>
                  <a:srgbClr val="000000"/>
                </a:solidFill>
                <a:latin typeface="Arial"/>
              </a:rPr>
              <a:t>Eliminate ASC requirements to have agreements with hospitals in case something goes wrong</a:t>
            </a:r>
          </a:p>
          <a:p>
            <a:endParaRPr lang="en-US" dirty="0" smtClean="0"/>
          </a:p>
          <a:p>
            <a:pPr lvl="1"/>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088" y="4100576"/>
            <a:ext cx="3587496" cy="239166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123" y="4125146"/>
            <a:ext cx="3587496" cy="2391664"/>
          </a:xfrm>
          <a:prstGeom prst="rect">
            <a:avLst/>
          </a:prstGeom>
        </p:spPr>
      </p:pic>
      <p:sp>
        <p:nvSpPr>
          <p:cNvPr id="10" name="TextBox 9"/>
          <p:cNvSpPr txBox="1"/>
          <p:nvPr/>
        </p:nvSpPr>
        <p:spPr>
          <a:xfrm>
            <a:off x="9649968" y="577165"/>
            <a:ext cx="2395728" cy="1384995"/>
          </a:xfrm>
          <a:prstGeom prst="rect">
            <a:avLst/>
          </a:prstGeom>
          <a:noFill/>
        </p:spPr>
        <p:txBody>
          <a:bodyPr wrap="square" rtlCol="0">
            <a:spAutoFit/>
          </a:bodyPr>
          <a:lstStyle/>
          <a:p>
            <a:pPr algn="ctr"/>
            <a:r>
              <a:rPr lang="en-US" sz="2800" b="1" dirty="0" smtClean="0">
                <a:solidFill>
                  <a:srgbClr val="FF0000"/>
                </a:solidFill>
              </a:rPr>
              <a:t>Comments Due November 19</a:t>
            </a:r>
            <a:endParaRPr lang="en-US" sz="2800" b="1" dirty="0">
              <a:solidFill>
                <a:srgbClr val="FF0000"/>
              </a:solidFill>
            </a:endParaRPr>
          </a:p>
        </p:txBody>
      </p:sp>
    </p:spTree>
    <p:extLst>
      <p:ext uri="{BB962C8B-B14F-4D97-AF65-F5344CB8AC3E}">
        <p14:creationId xmlns:p14="http://schemas.microsoft.com/office/powerpoint/2010/main" val="1192582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CMS’s Meaningful Measures Initiative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21431"/>
          <a:stretch/>
        </p:blipFill>
        <p:spPr>
          <a:xfrm>
            <a:off x="0" y="885524"/>
            <a:ext cx="12192000" cy="5671773"/>
          </a:xfrm>
          <a:prstGeom prst="rect">
            <a:avLst/>
          </a:prstGeom>
        </p:spPr>
      </p:pic>
    </p:spTree>
    <p:extLst>
      <p:ext uri="{BB962C8B-B14F-4D97-AF65-F5344CB8AC3E}">
        <p14:creationId xmlns:p14="http://schemas.microsoft.com/office/powerpoint/2010/main" val="169857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6869-059E-694E-89DA-366D0BF62161}"/>
              </a:ext>
            </a:extLst>
          </p:cNvPr>
          <p:cNvSpPr>
            <a:spLocks noGrp="1"/>
          </p:cNvSpPr>
          <p:nvPr>
            <p:ph type="title"/>
          </p:nvPr>
        </p:nvSpPr>
        <p:spPr/>
        <p:txBody>
          <a:bodyPr>
            <a:normAutofit/>
          </a:bodyPr>
          <a:lstStyle/>
          <a:p>
            <a:r>
              <a:rPr lang="en-US" dirty="0" smtClean="0"/>
              <a:t>Progress on “Measures that Matter”</a:t>
            </a:r>
            <a:endParaRPr lang="en-US" dirty="0"/>
          </a:p>
        </p:txBody>
      </p:sp>
      <p:sp>
        <p:nvSpPr>
          <p:cNvPr id="3" name="Content Placeholder 2">
            <a:extLst>
              <a:ext uri="{FF2B5EF4-FFF2-40B4-BE49-F238E27FC236}">
                <a16:creationId xmlns:a16="http://schemas.microsoft.com/office/drawing/2014/main" id="{18BAC12E-77B0-5840-B72A-62AA41397927}"/>
              </a:ext>
            </a:extLst>
          </p:cNvPr>
          <p:cNvSpPr>
            <a:spLocks noGrp="1"/>
          </p:cNvSpPr>
          <p:nvPr>
            <p:ph idx="1"/>
          </p:nvPr>
        </p:nvSpPr>
        <p:spPr>
          <a:xfrm>
            <a:off x="395436" y="1244421"/>
            <a:ext cx="8758955" cy="4875824"/>
          </a:xfrm>
        </p:spPr>
        <p:txBody>
          <a:bodyPr>
            <a:normAutofit fontScale="92500" lnSpcReduction="20000"/>
          </a:bodyPr>
          <a:lstStyle/>
          <a:p>
            <a:r>
              <a:rPr lang="en-US" dirty="0" smtClean="0"/>
              <a:t>AHA influenced CMS’s “Meaningful Measures”</a:t>
            </a:r>
          </a:p>
          <a:p>
            <a:pPr lvl="1"/>
            <a:r>
              <a:rPr lang="en-US" b="1" u="sng" dirty="0"/>
              <a:t>16 </a:t>
            </a:r>
            <a:r>
              <a:rPr lang="en-US" u="sng" dirty="0"/>
              <a:t>out of </a:t>
            </a:r>
            <a:r>
              <a:rPr lang="en-US" b="1" u="sng" dirty="0"/>
              <a:t>19 </a:t>
            </a:r>
            <a:r>
              <a:rPr lang="en-US" dirty="0"/>
              <a:t>CMS meaningful measure areas align with AHA measure priority </a:t>
            </a:r>
            <a:r>
              <a:rPr lang="en-US" dirty="0" smtClean="0"/>
              <a:t>list (other 3 reflect AHA cross-org priorities)</a:t>
            </a:r>
            <a:endParaRPr lang="en-US" b="1" dirty="0"/>
          </a:p>
          <a:p>
            <a:endParaRPr lang="en-US" dirty="0" smtClean="0"/>
          </a:p>
          <a:p>
            <a:r>
              <a:rPr lang="en-US" dirty="0" smtClean="0"/>
              <a:t>FY / CY 2019 CMS policies by the numbers:</a:t>
            </a:r>
          </a:p>
          <a:p>
            <a:pPr lvl="1"/>
            <a:r>
              <a:rPr lang="en-US" b="1" dirty="0" smtClean="0"/>
              <a:t>29 percent reduction </a:t>
            </a:r>
            <a:r>
              <a:rPr lang="en-US" dirty="0" smtClean="0"/>
              <a:t>in inpatient hospital measures</a:t>
            </a:r>
          </a:p>
          <a:p>
            <a:pPr lvl="1"/>
            <a:r>
              <a:rPr lang="en-US" b="1" dirty="0" smtClean="0"/>
              <a:t>28 percent reduction </a:t>
            </a:r>
            <a:r>
              <a:rPr lang="en-US" dirty="0" smtClean="0"/>
              <a:t>in inpatient psychiatric measures</a:t>
            </a:r>
          </a:p>
          <a:p>
            <a:pPr lvl="1"/>
            <a:r>
              <a:rPr lang="en-US" b="1" dirty="0" smtClean="0"/>
              <a:t>55 percent reduction </a:t>
            </a:r>
            <a:r>
              <a:rPr lang="en-US" dirty="0" smtClean="0"/>
              <a:t>in outpatient hospital measures (proposed)</a:t>
            </a:r>
            <a:endParaRPr lang="en-US" b="1" dirty="0" smtClean="0"/>
          </a:p>
          <a:p>
            <a:pPr lvl="1"/>
            <a:r>
              <a:rPr lang="en-US" b="1" dirty="0" smtClean="0"/>
              <a:t>34 measures removed</a:t>
            </a:r>
            <a:r>
              <a:rPr lang="en-US" dirty="0" smtClean="0"/>
              <a:t> from MIPS (proposed)</a:t>
            </a:r>
          </a:p>
          <a:p>
            <a:pPr lvl="1"/>
            <a:r>
              <a:rPr lang="en-US" b="1" dirty="0" smtClean="0"/>
              <a:t>10 measures removed </a:t>
            </a:r>
            <a:r>
              <a:rPr lang="en-US" dirty="0" smtClean="0"/>
              <a:t>from various post-acute care programs (final)</a:t>
            </a:r>
          </a:p>
          <a:p>
            <a:pPr lvl="1"/>
            <a:endParaRPr lang="en-US" b="1" dirty="0"/>
          </a:p>
          <a:p>
            <a:r>
              <a:rPr lang="en-US" dirty="0" smtClean="0"/>
              <a:t>AHA-facilitated collaborative effort for public / private measure alignment underway</a:t>
            </a:r>
            <a:endParaRPr lang="en-US" b="1" dirty="0" smtClean="0"/>
          </a:p>
          <a:p>
            <a:pPr lvl="1"/>
            <a:endParaRPr lang="en-US" dirty="0" smtClean="0"/>
          </a:p>
          <a:p>
            <a:pPr lvl="1"/>
            <a:endParaRPr lang="en-US" dirty="0" smtClean="0"/>
          </a:p>
          <a:p>
            <a:pPr lvl="1"/>
            <a:endParaRPr lang="en-US" b="1" dirty="0"/>
          </a:p>
          <a:p>
            <a:endParaRPr lang="en-US" dirty="0"/>
          </a:p>
          <a:p>
            <a:endParaRPr lang="en-US" dirty="0"/>
          </a:p>
        </p:txBody>
      </p:sp>
      <p:pic>
        <p:nvPicPr>
          <p:cNvPr id="5" name="Picture 2" descr="Image result for meas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6164" y="885523"/>
            <a:ext cx="2983718" cy="180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260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to Measure Removal Factors</a:t>
            </a:r>
            <a:endParaRPr lang="en-US" dirty="0"/>
          </a:p>
        </p:txBody>
      </p:sp>
      <p:sp>
        <p:nvSpPr>
          <p:cNvPr id="3" name="Content Placeholder 2"/>
          <p:cNvSpPr>
            <a:spLocks noGrp="1"/>
          </p:cNvSpPr>
          <p:nvPr>
            <p:ph idx="1"/>
          </p:nvPr>
        </p:nvSpPr>
        <p:spPr>
          <a:xfrm>
            <a:off x="395437" y="970368"/>
            <a:ext cx="11796563" cy="4351338"/>
          </a:xfrm>
        </p:spPr>
        <p:txBody>
          <a:bodyPr>
            <a:noAutofit/>
          </a:bodyPr>
          <a:lstStyle/>
          <a:p>
            <a:pPr lvl="0"/>
            <a:r>
              <a:rPr lang="en-US" sz="2000" dirty="0"/>
              <a:t>Factor 1: Measure performance among providers is so high and unvarying that meaningful distinctions in improvements in performance can no longer be made (measure is “topped out”).</a:t>
            </a:r>
          </a:p>
          <a:p>
            <a:pPr lvl="0"/>
            <a:r>
              <a:rPr lang="en-US" sz="2000" dirty="0"/>
              <a:t>Factor 2: Performance or improvement on a measure does not result in better patient outcomes.</a:t>
            </a:r>
          </a:p>
          <a:p>
            <a:pPr lvl="0"/>
            <a:r>
              <a:rPr lang="en-US" sz="2000" dirty="0"/>
              <a:t>Factor 3: The measure does not align with current clinical guidelines or practice.</a:t>
            </a:r>
          </a:p>
          <a:p>
            <a:pPr lvl="0"/>
            <a:r>
              <a:rPr lang="en-US" sz="2000" dirty="0"/>
              <a:t>Factor 4: A more broadly applicable measure (across settings, populations, or conditions) for the particular topic is available.</a:t>
            </a:r>
          </a:p>
          <a:p>
            <a:pPr lvl="0"/>
            <a:r>
              <a:rPr lang="en-US" sz="2000" dirty="0"/>
              <a:t>Factor 5: A measure that is more proximal in time to desired patient outcomes for the particular topic is available.</a:t>
            </a:r>
          </a:p>
          <a:p>
            <a:pPr lvl="0"/>
            <a:r>
              <a:rPr lang="en-US" sz="2000" dirty="0"/>
              <a:t>Factor 6: A measure that is more strongly associated with desired patient outcomes for the particular topic is available.</a:t>
            </a:r>
          </a:p>
          <a:p>
            <a:pPr lvl="0"/>
            <a:r>
              <a:rPr lang="en-US" sz="2000" dirty="0"/>
              <a:t>Factor 7: Collection or public reporting of a measure leads to negative unintended consequences other than patient harm.</a:t>
            </a:r>
          </a:p>
          <a:p>
            <a:pPr lvl="0"/>
            <a:r>
              <a:rPr lang="en-US" sz="2000" b="1" dirty="0" smtClean="0">
                <a:solidFill>
                  <a:srgbClr val="FF0000"/>
                </a:solidFill>
              </a:rPr>
              <a:t>NEW: </a:t>
            </a:r>
            <a:r>
              <a:rPr lang="en-US" sz="2000" dirty="0" smtClean="0">
                <a:solidFill>
                  <a:srgbClr val="FF0000"/>
                </a:solidFill>
              </a:rPr>
              <a:t>Factor </a:t>
            </a:r>
            <a:r>
              <a:rPr lang="en-US" sz="2000" dirty="0">
                <a:solidFill>
                  <a:srgbClr val="FF0000"/>
                </a:solidFill>
              </a:rPr>
              <a:t>8: the costs associated with a measure outweigh the benefit of its continued use in the program.</a:t>
            </a:r>
          </a:p>
        </p:txBody>
      </p:sp>
    </p:spTree>
    <p:extLst>
      <p:ext uri="{BB962C8B-B14F-4D97-AF65-F5344CB8AC3E}">
        <p14:creationId xmlns:p14="http://schemas.microsoft.com/office/powerpoint/2010/main" val="1514022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24569</TotalTime>
  <Words>11941</Words>
  <Application>Microsoft Office PowerPoint</Application>
  <PresentationFormat>Widescreen</PresentationFormat>
  <Paragraphs>1005</Paragraphs>
  <Slides>52</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Courier New</vt:lpstr>
      <vt:lpstr>Times</vt:lpstr>
      <vt:lpstr>Times New Roman</vt:lpstr>
      <vt:lpstr>Wingdings</vt:lpstr>
      <vt:lpstr>Office Theme</vt:lpstr>
      <vt:lpstr>Federal Regulatory Update</vt:lpstr>
      <vt:lpstr>Agenda</vt:lpstr>
      <vt:lpstr>Individual Market Developments</vt:lpstr>
      <vt:lpstr>Reducing Burden: Potential Progress</vt:lpstr>
      <vt:lpstr>Calendar Year (CY) Proposed Rules</vt:lpstr>
      <vt:lpstr>Reducing Burden: Proposals &amp;  Progress</vt:lpstr>
      <vt:lpstr>CMS’s Meaningful Measures Initiative</vt:lpstr>
      <vt:lpstr>Progress on “Measures that Matter”</vt:lpstr>
      <vt:lpstr>Updates to Measure Removal Factors</vt:lpstr>
      <vt:lpstr>OQR: Measures Proposed for Removal</vt:lpstr>
      <vt:lpstr>Measures Proposed for Removal, cont.</vt:lpstr>
      <vt:lpstr>ASCQR: Measures Proposed for Removal</vt:lpstr>
      <vt:lpstr>HH Proposed Rule: Measures for Removal</vt:lpstr>
      <vt:lpstr>HH VBP: New Composite Measures</vt:lpstr>
      <vt:lpstr>PowerPoint Presentation</vt:lpstr>
      <vt:lpstr>Where are we on MACRA Quality Payment Program?</vt:lpstr>
      <vt:lpstr>2019 QPP Proposals – Key Takeaways</vt:lpstr>
      <vt:lpstr>IPPS: Impact of CMS Meaningful Measure Policies</vt:lpstr>
      <vt:lpstr>Hospital VBP</vt:lpstr>
      <vt:lpstr>Hospital Readmissions Reduction Program</vt:lpstr>
      <vt:lpstr>Hospital Readmissions Reduction Program</vt:lpstr>
      <vt:lpstr>Readmissions Socioeconomic Adjustment</vt:lpstr>
      <vt:lpstr>HAC Reduction Program</vt:lpstr>
      <vt:lpstr>HACs: Current Scoring Approach</vt:lpstr>
      <vt:lpstr>HACs: New Scoring Approach (Starting FY 2020)</vt:lpstr>
      <vt:lpstr>Inpatient Psych Quality Reporting Program: FY2020</vt:lpstr>
      <vt:lpstr>IPFQR: Developing New Measures</vt:lpstr>
      <vt:lpstr>IQR eCQM Reporting Changes for FY 2021</vt:lpstr>
      <vt:lpstr>Promoting Interoperability  Programs (aka Meaningful Use)</vt:lpstr>
      <vt:lpstr>IQR HCAHPS Pain Questions</vt:lpstr>
      <vt:lpstr>CAHPS Survey Developments</vt:lpstr>
      <vt:lpstr>AOs: Proposed Requirements (HH P Rule)</vt:lpstr>
      <vt:lpstr>TJC Study on Patient Suicide</vt:lpstr>
      <vt:lpstr>Mismatch of Prevalence and Access</vt:lpstr>
      <vt:lpstr>Multiple Barriers to Access</vt:lpstr>
      <vt:lpstr>Reimbursement &amp; Parity Enforcement</vt:lpstr>
      <vt:lpstr>Resource Shortages</vt:lpstr>
      <vt:lpstr>Treatment &amp; Quality</vt:lpstr>
      <vt:lpstr>Overarching Issues</vt:lpstr>
      <vt:lpstr>Extra-hospital Issues</vt:lpstr>
      <vt:lpstr>Opioid Action in Congress</vt:lpstr>
      <vt:lpstr>42 CFR Part 2 Reform</vt:lpstr>
      <vt:lpstr>More Federal Efforts on Opioids</vt:lpstr>
      <vt:lpstr>Addiction Recovery Medical Home APM</vt:lpstr>
      <vt:lpstr>Cornerstones of Rural Communities</vt:lpstr>
      <vt:lpstr>Facing Difficult Decisions</vt:lpstr>
      <vt:lpstr>What are the challenges?</vt:lpstr>
      <vt:lpstr>AHA Leadership and Member Engagement</vt:lpstr>
      <vt:lpstr>Increasing Visibility of Rural Issues </vt:lpstr>
      <vt:lpstr>Federal Advocacy</vt:lpstr>
      <vt:lpstr>AHA’s Quality TrendWatch</vt:lpstr>
      <vt:lpstr>LOOKING AHEAD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Katzki, Jordana</dc:creator>
  <cp:lastModifiedBy>Jones, Diane</cp:lastModifiedBy>
  <cp:revision>251</cp:revision>
  <cp:lastPrinted>2018-10-03T01:25:01Z</cp:lastPrinted>
  <dcterms:created xsi:type="dcterms:W3CDTF">2018-04-27T14:25:24Z</dcterms:created>
  <dcterms:modified xsi:type="dcterms:W3CDTF">2018-10-25T14:04:08Z</dcterms:modified>
</cp:coreProperties>
</file>