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706" r:id="rId5"/>
  </p:sldMasterIdLst>
  <p:notesMasterIdLst>
    <p:notesMasterId r:id="rId33"/>
  </p:notesMasterIdLst>
  <p:handoutMasterIdLst>
    <p:handoutMasterId r:id="rId34"/>
  </p:handoutMasterIdLst>
  <p:sldIdLst>
    <p:sldId id="260" r:id="rId6"/>
    <p:sldId id="28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4" r:id="rId29"/>
    <p:sldId id="286" r:id="rId30"/>
    <p:sldId id="287" r:id="rId31"/>
    <p:sldId id="288"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Denning" initials="JD" lastIdx="2" clrIdx="0">
    <p:extLst>
      <p:ext uri="{19B8F6BF-5375-455C-9EA6-DF929625EA0E}">
        <p15:presenceInfo xmlns:p15="http://schemas.microsoft.com/office/powerpoint/2012/main" userId="S::Julie.Denning@cha.com::8a6f4536-bd74-480f-8ad4-e7ffb9c25ffc" providerId="AD"/>
      </p:ext>
    </p:extLst>
  </p:cmAuthor>
  <p:cmAuthor id="2" name="Toni Foos" initials="TF" lastIdx="3" clrIdx="1">
    <p:extLst>
      <p:ext uri="{19B8F6BF-5375-455C-9EA6-DF929625EA0E}">
        <p15:presenceInfo xmlns:p15="http://schemas.microsoft.com/office/powerpoint/2012/main" userId="S::toni.foos@cha.com::9b9903b1-2998-44ea-befd-67db75c487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57F"/>
    <a:srgbClr val="79B8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6801F-3B88-4371-8220-3C1018369BDE}" v="9" dt="2019-05-13T19:58:07.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23" autoAdjust="0"/>
  </p:normalViewPr>
  <p:slideViewPr>
    <p:cSldViewPr snapToGrid="0">
      <p:cViewPr varScale="1">
        <p:scale>
          <a:sx n="77" d="100"/>
          <a:sy n="77" d="100"/>
        </p:scale>
        <p:origin x="163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i Foos" userId="9b9903b1-2998-44ea-befd-67db75c4870d" providerId="ADAL" clId="{10B6801F-3B88-4371-8220-3C1018369BDE}"/>
    <pc:docChg chg="custSel modSld">
      <pc:chgData name="Toni Foos" userId="9b9903b1-2998-44ea-befd-67db75c4870d" providerId="ADAL" clId="{10B6801F-3B88-4371-8220-3C1018369BDE}" dt="2019-05-13T19:58:07.786" v="98"/>
      <pc:docMkLst>
        <pc:docMk/>
      </pc:docMkLst>
      <pc:sldChg chg="modSp addCm delCm modCm">
        <pc:chgData name="Toni Foos" userId="9b9903b1-2998-44ea-befd-67db75c4870d" providerId="ADAL" clId="{10B6801F-3B88-4371-8220-3C1018369BDE}" dt="2019-05-13T19:57:50.399" v="96"/>
        <pc:sldMkLst>
          <pc:docMk/>
          <pc:sldMk cId="0" sldId="274"/>
        </pc:sldMkLst>
        <pc:spChg chg="mod">
          <ac:chgData name="Toni Foos" userId="9b9903b1-2998-44ea-befd-67db75c4870d" providerId="ADAL" clId="{10B6801F-3B88-4371-8220-3C1018369BDE}" dt="2019-05-13T19:17:43.258" v="95" actId="6549"/>
          <ac:spMkLst>
            <pc:docMk/>
            <pc:sldMk cId="0" sldId="274"/>
            <ac:spMk id="325" creationId="{00000000-0000-0000-0000-000000000000}"/>
          </ac:spMkLst>
        </pc:spChg>
      </pc:sldChg>
      <pc:sldChg chg="modSp addCm delCm modCm modNotesTx">
        <pc:chgData name="Toni Foos" userId="9b9903b1-2998-44ea-befd-67db75c4870d" providerId="ADAL" clId="{10B6801F-3B88-4371-8220-3C1018369BDE}" dt="2019-05-13T19:58:03.584" v="97"/>
        <pc:sldMkLst>
          <pc:docMk/>
          <pc:sldMk cId="0" sldId="275"/>
        </pc:sldMkLst>
        <pc:spChg chg="mod">
          <ac:chgData name="Toni Foos" userId="9b9903b1-2998-44ea-befd-67db75c4870d" providerId="ADAL" clId="{10B6801F-3B88-4371-8220-3C1018369BDE}" dt="2019-05-13T19:13:34.023" v="3" actId="20577"/>
          <ac:spMkLst>
            <pc:docMk/>
            <pc:sldMk cId="0" sldId="275"/>
            <ac:spMk id="2" creationId="{1784A2C5-D68A-4242-82DC-FEBF58F5D31A}"/>
          </ac:spMkLst>
        </pc:spChg>
      </pc:sldChg>
      <pc:sldChg chg="modSp addCm delCm modCm">
        <pc:chgData name="Toni Foos" userId="9b9903b1-2998-44ea-befd-67db75c4870d" providerId="ADAL" clId="{10B6801F-3B88-4371-8220-3C1018369BDE}" dt="2019-05-13T19:58:07.786" v="98"/>
        <pc:sldMkLst>
          <pc:docMk/>
          <pc:sldMk cId="0" sldId="276"/>
        </pc:sldMkLst>
        <pc:spChg chg="mod">
          <ac:chgData name="Toni Foos" userId="9b9903b1-2998-44ea-befd-67db75c4870d" providerId="ADAL" clId="{10B6801F-3B88-4371-8220-3C1018369BDE}" dt="2019-05-13T19:16:07.574" v="75" actId="313"/>
          <ac:spMkLst>
            <pc:docMk/>
            <pc:sldMk cId="0" sldId="276"/>
            <ac:spMk id="34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44913-76A0-476A-8079-AE9C2DE779ED}" type="doc">
      <dgm:prSet loTypeId="urn:microsoft.com/office/officeart/2005/8/layout/arrow2" loCatId="process" qsTypeId="urn:microsoft.com/office/officeart/2005/8/quickstyle/simple1" qsCatId="simple" csTypeId="urn:microsoft.com/office/officeart/2005/8/colors/accent5_4" csCatId="accent5" phldr="1"/>
      <dgm:spPr/>
      <dgm:t>
        <a:bodyPr/>
        <a:lstStyle/>
        <a:p>
          <a:endParaRPr lang="en-US"/>
        </a:p>
      </dgm:t>
    </dgm:pt>
    <dgm:pt modelId="{C65ACCF1-3F5E-486A-816B-CA1E7690C732}">
      <dgm:prSet phldrT="[Text]"/>
      <dgm:spPr/>
      <dgm:t>
        <a:bodyPr/>
        <a:lstStyle/>
        <a:p>
          <a:r>
            <a:rPr lang="en-US" dirty="0">
              <a:latin typeface="Calibri" panose="020F0502020204030204" pitchFamily="34" charset="0"/>
              <a:cs typeface="Calibri" panose="020F0502020204030204" pitchFamily="34" charset="0"/>
            </a:rPr>
            <a:t>SIRS</a:t>
          </a:r>
        </a:p>
      </dgm:t>
    </dgm:pt>
    <dgm:pt modelId="{ED8359BC-D716-4375-BBD0-72D788B62063}" type="parTrans" cxnId="{935B142F-92B5-41F7-AD21-7D0D81315521}">
      <dgm:prSet/>
      <dgm:spPr/>
      <dgm:t>
        <a:bodyPr/>
        <a:lstStyle/>
        <a:p>
          <a:endParaRPr lang="en-US"/>
        </a:p>
      </dgm:t>
    </dgm:pt>
    <dgm:pt modelId="{AF219BAB-9741-4714-BBE0-4AB87771734C}" type="sibTrans" cxnId="{935B142F-92B5-41F7-AD21-7D0D81315521}">
      <dgm:prSet/>
      <dgm:spPr/>
      <dgm:t>
        <a:bodyPr/>
        <a:lstStyle/>
        <a:p>
          <a:endParaRPr lang="en-US"/>
        </a:p>
      </dgm:t>
    </dgm:pt>
    <dgm:pt modelId="{BEBD9959-A670-4CC1-A005-2B8B27AD70A5}">
      <dgm:prSet phldrT="[Text]"/>
      <dgm:spPr/>
      <dgm:t>
        <a:bodyPr/>
        <a:lstStyle/>
        <a:p>
          <a:r>
            <a:rPr lang="en-US" dirty="0">
              <a:latin typeface="Calibri" panose="020F0502020204030204" pitchFamily="34" charset="0"/>
              <a:cs typeface="Calibri" panose="020F0502020204030204" pitchFamily="34" charset="0"/>
            </a:rPr>
            <a:t>Severe Sepsis</a:t>
          </a:r>
        </a:p>
      </dgm:t>
    </dgm:pt>
    <dgm:pt modelId="{8E0461B3-E6A4-4E65-983A-3C7084C1317B}" type="parTrans" cxnId="{508F5A52-8846-4AA8-B88A-ECEF1B846519}">
      <dgm:prSet/>
      <dgm:spPr/>
      <dgm:t>
        <a:bodyPr/>
        <a:lstStyle/>
        <a:p>
          <a:endParaRPr lang="en-US"/>
        </a:p>
      </dgm:t>
    </dgm:pt>
    <dgm:pt modelId="{21633E41-5B85-4750-B36D-16608A0E85D1}" type="sibTrans" cxnId="{508F5A52-8846-4AA8-B88A-ECEF1B846519}">
      <dgm:prSet/>
      <dgm:spPr/>
      <dgm:t>
        <a:bodyPr/>
        <a:lstStyle/>
        <a:p>
          <a:endParaRPr lang="en-US"/>
        </a:p>
      </dgm:t>
    </dgm:pt>
    <dgm:pt modelId="{9742D766-B42F-4885-BFF0-E7EF73B46685}">
      <dgm:prSet phldrT="[Text]"/>
      <dgm:spPr/>
      <dgm:t>
        <a:bodyPr/>
        <a:lstStyle/>
        <a:p>
          <a:r>
            <a:rPr lang="en-US" dirty="0">
              <a:latin typeface="Calibri" panose="020F0502020204030204" pitchFamily="34" charset="0"/>
              <a:cs typeface="Calibri" panose="020F0502020204030204" pitchFamily="34" charset="0"/>
            </a:rPr>
            <a:t>Septic Shock</a:t>
          </a:r>
        </a:p>
      </dgm:t>
    </dgm:pt>
    <dgm:pt modelId="{A914C5E1-0880-487A-BDEE-ED302A691393}" type="parTrans" cxnId="{A9CD2358-4EC2-44AE-A1B4-CD9F8735B104}">
      <dgm:prSet/>
      <dgm:spPr/>
      <dgm:t>
        <a:bodyPr/>
        <a:lstStyle/>
        <a:p>
          <a:endParaRPr lang="en-US"/>
        </a:p>
      </dgm:t>
    </dgm:pt>
    <dgm:pt modelId="{8BF49C4D-2E58-4D57-B86D-CE3D148930B4}" type="sibTrans" cxnId="{A9CD2358-4EC2-44AE-A1B4-CD9F8735B104}">
      <dgm:prSet/>
      <dgm:spPr/>
      <dgm:t>
        <a:bodyPr/>
        <a:lstStyle/>
        <a:p>
          <a:endParaRPr lang="en-US"/>
        </a:p>
      </dgm:t>
    </dgm:pt>
    <dgm:pt modelId="{F8B24EB1-8F61-492A-B0A0-38DA35311F20}">
      <dgm:prSet/>
      <dgm:spPr/>
      <dgm:t>
        <a:bodyPr/>
        <a:lstStyle/>
        <a:p>
          <a:r>
            <a:rPr lang="en-US" dirty="0">
              <a:latin typeface="Calibri" panose="020F0502020204030204" pitchFamily="34" charset="0"/>
              <a:cs typeface="Calibri" panose="020F0502020204030204" pitchFamily="34" charset="0"/>
            </a:rPr>
            <a:t>Sepsis</a:t>
          </a:r>
        </a:p>
      </dgm:t>
    </dgm:pt>
    <dgm:pt modelId="{401D5A00-26B7-4562-B303-5CC39F097E5F}" type="parTrans" cxnId="{B6A23C1E-AE46-47DF-A28F-0CD376A98421}">
      <dgm:prSet/>
      <dgm:spPr/>
      <dgm:t>
        <a:bodyPr/>
        <a:lstStyle/>
        <a:p>
          <a:endParaRPr lang="en-US"/>
        </a:p>
      </dgm:t>
    </dgm:pt>
    <dgm:pt modelId="{B0016C3B-6271-4EAC-A5E9-D98F7FC678D2}" type="sibTrans" cxnId="{B6A23C1E-AE46-47DF-A28F-0CD376A98421}">
      <dgm:prSet/>
      <dgm:spPr/>
      <dgm:t>
        <a:bodyPr/>
        <a:lstStyle/>
        <a:p>
          <a:endParaRPr lang="en-US"/>
        </a:p>
      </dgm:t>
    </dgm:pt>
    <dgm:pt modelId="{28C2FB95-045B-40CE-B2DB-A7FCAFD313CA}">
      <dgm:prSet/>
      <dgm:spPr/>
      <dgm:t>
        <a:bodyPr/>
        <a:lstStyle/>
        <a:p>
          <a:r>
            <a:rPr lang="en-US" dirty="0"/>
            <a:t>MODS</a:t>
          </a:r>
        </a:p>
      </dgm:t>
    </dgm:pt>
    <dgm:pt modelId="{830666DA-518E-4C60-BE6A-B81D9647F33B}" type="parTrans" cxnId="{C355E111-D3B8-436E-A7ED-E72EC4BB20C6}">
      <dgm:prSet/>
      <dgm:spPr/>
      <dgm:t>
        <a:bodyPr/>
        <a:lstStyle/>
        <a:p>
          <a:endParaRPr lang="en-US"/>
        </a:p>
      </dgm:t>
    </dgm:pt>
    <dgm:pt modelId="{5AB11538-6335-488F-938A-7B07CB82A638}" type="sibTrans" cxnId="{C355E111-D3B8-436E-A7ED-E72EC4BB20C6}">
      <dgm:prSet/>
      <dgm:spPr/>
      <dgm:t>
        <a:bodyPr/>
        <a:lstStyle/>
        <a:p>
          <a:endParaRPr lang="en-US"/>
        </a:p>
      </dgm:t>
    </dgm:pt>
    <dgm:pt modelId="{F847B0CD-0202-4E52-ADDC-DBBBC65EFEE7}" type="pres">
      <dgm:prSet presAssocID="{CD344913-76A0-476A-8079-AE9C2DE779ED}" presName="arrowDiagram" presStyleCnt="0">
        <dgm:presLayoutVars>
          <dgm:chMax val="5"/>
          <dgm:dir/>
          <dgm:resizeHandles val="exact"/>
        </dgm:presLayoutVars>
      </dgm:prSet>
      <dgm:spPr/>
    </dgm:pt>
    <dgm:pt modelId="{6B513946-2B08-4369-8022-29E6B66D6249}" type="pres">
      <dgm:prSet presAssocID="{CD344913-76A0-476A-8079-AE9C2DE779ED}" presName="arrow" presStyleLbl="bgShp" presStyleIdx="0" presStyleCnt="1"/>
      <dgm:spPr/>
    </dgm:pt>
    <dgm:pt modelId="{0AF9FD31-0CEF-4576-A835-6BFD00903679}" type="pres">
      <dgm:prSet presAssocID="{CD344913-76A0-476A-8079-AE9C2DE779ED}" presName="arrowDiagram5" presStyleCnt="0"/>
      <dgm:spPr/>
    </dgm:pt>
    <dgm:pt modelId="{3514BCA9-3F1F-4B3A-9F9D-C0F2DA1E7CC9}" type="pres">
      <dgm:prSet presAssocID="{C65ACCF1-3F5E-486A-816B-CA1E7690C732}" presName="bullet5a" presStyleLbl="node1" presStyleIdx="0" presStyleCnt="5"/>
      <dgm:spPr/>
    </dgm:pt>
    <dgm:pt modelId="{524F7740-405F-4DF8-A028-2570C72722B7}" type="pres">
      <dgm:prSet presAssocID="{C65ACCF1-3F5E-486A-816B-CA1E7690C732}" presName="textBox5a" presStyleLbl="revTx" presStyleIdx="0" presStyleCnt="5">
        <dgm:presLayoutVars>
          <dgm:bulletEnabled val="1"/>
        </dgm:presLayoutVars>
      </dgm:prSet>
      <dgm:spPr/>
    </dgm:pt>
    <dgm:pt modelId="{7491AD51-98E1-444D-A7F2-C75A42259511}" type="pres">
      <dgm:prSet presAssocID="{F8B24EB1-8F61-492A-B0A0-38DA35311F20}" presName="bullet5b" presStyleLbl="node1" presStyleIdx="1" presStyleCnt="5"/>
      <dgm:spPr/>
    </dgm:pt>
    <dgm:pt modelId="{A2EED5DB-7AB1-40ED-B7D7-19DCA94B070B}" type="pres">
      <dgm:prSet presAssocID="{F8B24EB1-8F61-492A-B0A0-38DA35311F20}" presName="textBox5b" presStyleLbl="revTx" presStyleIdx="1" presStyleCnt="5">
        <dgm:presLayoutVars>
          <dgm:bulletEnabled val="1"/>
        </dgm:presLayoutVars>
      </dgm:prSet>
      <dgm:spPr/>
    </dgm:pt>
    <dgm:pt modelId="{C9004A71-1380-4F0D-8408-780C0491F5D4}" type="pres">
      <dgm:prSet presAssocID="{BEBD9959-A670-4CC1-A005-2B8B27AD70A5}" presName="bullet5c" presStyleLbl="node1" presStyleIdx="2" presStyleCnt="5"/>
      <dgm:spPr/>
    </dgm:pt>
    <dgm:pt modelId="{C9C832AE-2B57-476D-B13F-F666572DF9C3}" type="pres">
      <dgm:prSet presAssocID="{BEBD9959-A670-4CC1-A005-2B8B27AD70A5}" presName="textBox5c" presStyleLbl="revTx" presStyleIdx="2" presStyleCnt="5">
        <dgm:presLayoutVars>
          <dgm:bulletEnabled val="1"/>
        </dgm:presLayoutVars>
      </dgm:prSet>
      <dgm:spPr/>
    </dgm:pt>
    <dgm:pt modelId="{FEC84ECB-7899-4D55-B909-D9D5346E4541}" type="pres">
      <dgm:prSet presAssocID="{9742D766-B42F-4885-BFF0-E7EF73B46685}" presName="bullet5d" presStyleLbl="node1" presStyleIdx="3" presStyleCnt="5"/>
      <dgm:spPr/>
    </dgm:pt>
    <dgm:pt modelId="{A7FC7E91-7AA6-4FC7-BA19-21F44ABD52CA}" type="pres">
      <dgm:prSet presAssocID="{9742D766-B42F-4885-BFF0-E7EF73B46685}" presName="textBox5d" presStyleLbl="revTx" presStyleIdx="3" presStyleCnt="5">
        <dgm:presLayoutVars>
          <dgm:bulletEnabled val="1"/>
        </dgm:presLayoutVars>
      </dgm:prSet>
      <dgm:spPr/>
    </dgm:pt>
    <dgm:pt modelId="{6DE36B8E-54AF-4B0D-80E4-A5D77D4780B7}" type="pres">
      <dgm:prSet presAssocID="{28C2FB95-045B-40CE-B2DB-A7FCAFD313CA}" presName="bullet5e" presStyleLbl="node1" presStyleIdx="4" presStyleCnt="5"/>
      <dgm:spPr/>
    </dgm:pt>
    <dgm:pt modelId="{AF5E75A7-3A64-4B2A-989A-9F87B4C8E6AD}" type="pres">
      <dgm:prSet presAssocID="{28C2FB95-045B-40CE-B2DB-A7FCAFD313CA}" presName="textBox5e" presStyleLbl="revTx" presStyleIdx="4" presStyleCnt="5">
        <dgm:presLayoutVars>
          <dgm:bulletEnabled val="1"/>
        </dgm:presLayoutVars>
      </dgm:prSet>
      <dgm:spPr/>
    </dgm:pt>
  </dgm:ptLst>
  <dgm:cxnLst>
    <dgm:cxn modelId="{85D4ED09-4FD3-461E-B491-322B5E7C00E8}" type="presOf" srcId="{BEBD9959-A670-4CC1-A005-2B8B27AD70A5}" destId="{C9C832AE-2B57-476D-B13F-F666572DF9C3}" srcOrd="0" destOrd="0" presId="urn:microsoft.com/office/officeart/2005/8/layout/arrow2"/>
    <dgm:cxn modelId="{C355E111-D3B8-436E-A7ED-E72EC4BB20C6}" srcId="{CD344913-76A0-476A-8079-AE9C2DE779ED}" destId="{28C2FB95-045B-40CE-B2DB-A7FCAFD313CA}" srcOrd="4" destOrd="0" parTransId="{830666DA-518E-4C60-BE6A-B81D9647F33B}" sibTransId="{5AB11538-6335-488F-938A-7B07CB82A638}"/>
    <dgm:cxn modelId="{B6A23C1E-AE46-47DF-A28F-0CD376A98421}" srcId="{CD344913-76A0-476A-8079-AE9C2DE779ED}" destId="{F8B24EB1-8F61-492A-B0A0-38DA35311F20}" srcOrd="1" destOrd="0" parTransId="{401D5A00-26B7-4562-B303-5CC39F097E5F}" sibTransId="{B0016C3B-6271-4EAC-A5E9-D98F7FC678D2}"/>
    <dgm:cxn modelId="{935B142F-92B5-41F7-AD21-7D0D81315521}" srcId="{CD344913-76A0-476A-8079-AE9C2DE779ED}" destId="{C65ACCF1-3F5E-486A-816B-CA1E7690C732}" srcOrd="0" destOrd="0" parTransId="{ED8359BC-D716-4375-BBD0-72D788B62063}" sibTransId="{AF219BAB-9741-4714-BBE0-4AB87771734C}"/>
    <dgm:cxn modelId="{508F5A52-8846-4AA8-B88A-ECEF1B846519}" srcId="{CD344913-76A0-476A-8079-AE9C2DE779ED}" destId="{BEBD9959-A670-4CC1-A005-2B8B27AD70A5}" srcOrd="2" destOrd="0" parTransId="{8E0461B3-E6A4-4E65-983A-3C7084C1317B}" sibTransId="{21633E41-5B85-4750-B36D-16608A0E85D1}"/>
    <dgm:cxn modelId="{7D6B5856-9254-499C-B801-1B8323581F4D}" type="presOf" srcId="{28C2FB95-045B-40CE-B2DB-A7FCAFD313CA}" destId="{AF5E75A7-3A64-4B2A-989A-9F87B4C8E6AD}" srcOrd="0" destOrd="0" presId="urn:microsoft.com/office/officeart/2005/8/layout/arrow2"/>
    <dgm:cxn modelId="{A9CD2358-4EC2-44AE-A1B4-CD9F8735B104}" srcId="{CD344913-76A0-476A-8079-AE9C2DE779ED}" destId="{9742D766-B42F-4885-BFF0-E7EF73B46685}" srcOrd="3" destOrd="0" parTransId="{A914C5E1-0880-487A-BDEE-ED302A691393}" sibTransId="{8BF49C4D-2E58-4D57-B86D-CE3D148930B4}"/>
    <dgm:cxn modelId="{160B3578-899D-4DD4-A534-1E9AF64EFDD5}" type="presOf" srcId="{F8B24EB1-8F61-492A-B0A0-38DA35311F20}" destId="{A2EED5DB-7AB1-40ED-B7D7-19DCA94B070B}" srcOrd="0" destOrd="0" presId="urn:microsoft.com/office/officeart/2005/8/layout/arrow2"/>
    <dgm:cxn modelId="{224C90B0-A9ED-46DE-93D4-B70E9D2B9965}" type="presOf" srcId="{C65ACCF1-3F5E-486A-816B-CA1E7690C732}" destId="{524F7740-405F-4DF8-A028-2570C72722B7}" srcOrd="0" destOrd="0" presId="urn:microsoft.com/office/officeart/2005/8/layout/arrow2"/>
    <dgm:cxn modelId="{B8F5CAE9-D0AE-44B3-9077-F74AA83BCC2F}" type="presOf" srcId="{9742D766-B42F-4885-BFF0-E7EF73B46685}" destId="{A7FC7E91-7AA6-4FC7-BA19-21F44ABD52CA}" srcOrd="0" destOrd="0" presId="urn:microsoft.com/office/officeart/2005/8/layout/arrow2"/>
    <dgm:cxn modelId="{37EA48FC-6901-453E-AFB5-06ABE787C54C}" type="presOf" srcId="{CD344913-76A0-476A-8079-AE9C2DE779ED}" destId="{F847B0CD-0202-4E52-ADDC-DBBBC65EFEE7}" srcOrd="0" destOrd="0" presId="urn:microsoft.com/office/officeart/2005/8/layout/arrow2"/>
    <dgm:cxn modelId="{4DC19C77-56C3-4B4E-B256-A98711E53385}" type="presParOf" srcId="{F847B0CD-0202-4E52-ADDC-DBBBC65EFEE7}" destId="{6B513946-2B08-4369-8022-29E6B66D6249}" srcOrd="0" destOrd="0" presId="urn:microsoft.com/office/officeart/2005/8/layout/arrow2"/>
    <dgm:cxn modelId="{C21CF2E3-F23D-4465-9A30-D56B9F6AF148}" type="presParOf" srcId="{F847B0CD-0202-4E52-ADDC-DBBBC65EFEE7}" destId="{0AF9FD31-0CEF-4576-A835-6BFD00903679}" srcOrd="1" destOrd="0" presId="urn:microsoft.com/office/officeart/2005/8/layout/arrow2"/>
    <dgm:cxn modelId="{C8CCD4B4-1B1A-4478-8574-4C0F63B924C5}" type="presParOf" srcId="{0AF9FD31-0CEF-4576-A835-6BFD00903679}" destId="{3514BCA9-3F1F-4B3A-9F9D-C0F2DA1E7CC9}" srcOrd="0" destOrd="0" presId="urn:microsoft.com/office/officeart/2005/8/layout/arrow2"/>
    <dgm:cxn modelId="{834AFEA0-177A-400C-93EF-51E15AD1CAB9}" type="presParOf" srcId="{0AF9FD31-0CEF-4576-A835-6BFD00903679}" destId="{524F7740-405F-4DF8-A028-2570C72722B7}" srcOrd="1" destOrd="0" presId="urn:microsoft.com/office/officeart/2005/8/layout/arrow2"/>
    <dgm:cxn modelId="{E55FADB3-67B6-4F5C-81F2-F67B026D6F5C}" type="presParOf" srcId="{0AF9FD31-0CEF-4576-A835-6BFD00903679}" destId="{7491AD51-98E1-444D-A7F2-C75A42259511}" srcOrd="2" destOrd="0" presId="urn:microsoft.com/office/officeart/2005/8/layout/arrow2"/>
    <dgm:cxn modelId="{169E3850-F1F9-47B5-8959-025A345D3FEC}" type="presParOf" srcId="{0AF9FD31-0CEF-4576-A835-6BFD00903679}" destId="{A2EED5DB-7AB1-40ED-B7D7-19DCA94B070B}" srcOrd="3" destOrd="0" presId="urn:microsoft.com/office/officeart/2005/8/layout/arrow2"/>
    <dgm:cxn modelId="{FC68D0FC-AEF3-440B-88C1-A702012FD815}" type="presParOf" srcId="{0AF9FD31-0CEF-4576-A835-6BFD00903679}" destId="{C9004A71-1380-4F0D-8408-780C0491F5D4}" srcOrd="4" destOrd="0" presId="urn:microsoft.com/office/officeart/2005/8/layout/arrow2"/>
    <dgm:cxn modelId="{266E78F4-6002-491A-B2FC-1439E8B8F56E}" type="presParOf" srcId="{0AF9FD31-0CEF-4576-A835-6BFD00903679}" destId="{C9C832AE-2B57-476D-B13F-F666572DF9C3}" srcOrd="5" destOrd="0" presId="urn:microsoft.com/office/officeart/2005/8/layout/arrow2"/>
    <dgm:cxn modelId="{C5EDA17F-E8CE-4DE3-A7B3-B038D423758C}" type="presParOf" srcId="{0AF9FD31-0CEF-4576-A835-6BFD00903679}" destId="{FEC84ECB-7899-4D55-B909-D9D5346E4541}" srcOrd="6" destOrd="0" presId="urn:microsoft.com/office/officeart/2005/8/layout/arrow2"/>
    <dgm:cxn modelId="{5B10F2A7-5ECC-48D6-B7AB-1EEED3F6CA52}" type="presParOf" srcId="{0AF9FD31-0CEF-4576-A835-6BFD00903679}" destId="{A7FC7E91-7AA6-4FC7-BA19-21F44ABD52CA}" srcOrd="7" destOrd="0" presId="urn:microsoft.com/office/officeart/2005/8/layout/arrow2"/>
    <dgm:cxn modelId="{EDEC65EB-BE03-4876-A854-16A185F3CFC7}" type="presParOf" srcId="{0AF9FD31-0CEF-4576-A835-6BFD00903679}" destId="{6DE36B8E-54AF-4B0D-80E4-A5D77D4780B7}" srcOrd="8" destOrd="0" presId="urn:microsoft.com/office/officeart/2005/8/layout/arrow2"/>
    <dgm:cxn modelId="{3E843BF9-54F6-452A-BB70-3AA2CFBAA353}" type="presParOf" srcId="{0AF9FD31-0CEF-4576-A835-6BFD00903679}" destId="{AF5E75A7-3A64-4B2A-989A-9F87B4C8E6AD}"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13946-2B08-4369-8022-29E6B66D6249}">
      <dsp:nvSpPr>
        <dsp:cNvPr id="0" name=""/>
        <dsp:cNvSpPr/>
      </dsp:nvSpPr>
      <dsp:spPr>
        <a:xfrm>
          <a:off x="11259" y="0"/>
          <a:ext cx="6502400" cy="4064000"/>
        </a:xfrm>
        <a:prstGeom prst="swooshArrow">
          <a:avLst>
            <a:gd name="adj1" fmla="val 25000"/>
            <a:gd name="adj2" fmla="val 25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4BCA9-3F1F-4B3A-9F9D-C0F2DA1E7CC9}">
      <dsp:nvSpPr>
        <dsp:cNvPr id="0" name=""/>
        <dsp:cNvSpPr/>
      </dsp:nvSpPr>
      <dsp:spPr>
        <a:xfrm>
          <a:off x="651746" y="3021990"/>
          <a:ext cx="149555" cy="14955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F7740-405F-4DF8-A028-2570C72722B7}">
      <dsp:nvSpPr>
        <dsp:cNvPr id="0" name=""/>
        <dsp:cNvSpPr/>
      </dsp:nvSpPr>
      <dsp:spPr>
        <a:xfrm>
          <a:off x="726523" y="3096768"/>
          <a:ext cx="851814" cy="96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SIRS</a:t>
          </a:r>
        </a:p>
      </dsp:txBody>
      <dsp:txXfrm>
        <a:off x="726523" y="3096768"/>
        <a:ext cx="851814" cy="967232"/>
      </dsp:txXfrm>
    </dsp:sp>
    <dsp:sp modelId="{7491AD51-98E1-444D-A7F2-C75A42259511}">
      <dsp:nvSpPr>
        <dsp:cNvPr id="0" name=""/>
        <dsp:cNvSpPr/>
      </dsp:nvSpPr>
      <dsp:spPr>
        <a:xfrm>
          <a:off x="1461295" y="2244140"/>
          <a:ext cx="234086" cy="234086"/>
        </a:xfrm>
        <a:prstGeom prst="ellipse">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ED5DB-7AB1-40ED-B7D7-19DCA94B070B}">
      <dsp:nvSpPr>
        <dsp:cNvPr id="0" name=""/>
        <dsp:cNvSpPr/>
      </dsp:nvSpPr>
      <dsp:spPr>
        <a:xfrm>
          <a:off x="1578338" y="2361183"/>
          <a:ext cx="1079398" cy="170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38"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Sepsis</a:t>
          </a:r>
        </a:p>
      </dsp:txBody>
      <dsp:txXfrm>
        <a:off x="1578338" y="2361183"/>
        <a:ext cx="1079398" cy="1702816"/>
      </dsp:txXfrm>
    </dsp:sp>
    <dsp:sp modelId="{C9004A71-1380-4F0D-8408-780C0491F5D4}">
      <dsp:nvSpPr>
        <dsp:cNvPr id="0" name=""/>
        <dsp:cNvSpPr/>
      </dsp:nvSpPr>
      <dsp:spPr>
        <a:xfrm>
          <a:off x="2501679" y="1623974"/>
          <a:ext cx="312115" cy="312115"/>
        </a:xfrm>
        <a:prstGeom prst="ellipse">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832AE-2B57-476D-B13F-F666572DF9C3}">
      <dsp:nvSpPr>
        <dsp:cNvPr id="0" name=""/>
        <dsp:cNvSpPr/>
      </dsp:nvSpPr>
      <dsp:spPr>
        <a:xfrm>
          <a:off x="2657736" y="1780031"/>
          <a:ext cx="1254963" cy="228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Severe Sepsis</a:t>
          </a:r>
        </a:p>
      </dsp:txBody>
      <dsp:txXfrm>
        <a:off x="2657736" y="1780031"/>
        <a:ext cx="1254963" cy="2283968"/>
      </dsp:txXfrm>
    </dsp:sp>
    <dsp:sp modelId="{FEC84ECB-7899-4D55-B909-D9D5346E4541}">
      <dsp:nvSpPr>
        <dsp:cNvPr id="0" name=""/>
        <dsp:cNvSpPr/>
      </dsp:nvSpPr>
      <dsp:spPr>
        <a:xfrm>
          <a:off x="3711125" y="1139545"/>
          <a:ext cx="403148" cy="403148"/>
        </a:xfrm>
        <a:prstGeom prst="ellipse">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C7E91-7AA6-4FC7-BA19-21F44ABD52CA}">
      <dsp:nvSpPr>
        <dsp:cNvPr id="0" name=""/>
        <dsp:cNvSpPr/>
      </dsp:nvSpPr>
      <dsp:spPr>
        <a:xfrm>
          <a:off x="3912700" y="1341119"/>
          <a:ext cx="1300480" cy="27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620"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Septic Shock</a:t>
          </a:r>
        </a:p>
      </dsp:txBody>
      <dsp:txXfrm>
        <a:off x="3912700" y="1341119"/>
        <a:ext cx="1300480" cy="2722880"/>
      </dsp:txXfrm>
    </dsp:sp>
    <dsp:sp modelId="{6DE36B8E-54AF-4B0D-80E4-A5D77D4780B7}">
      <dsp:nvSpPr>
        <dsp:cNvPr id="0" name=""/>
        <dsp:cNvSpPr/>
      </dsp:nvSpPr>
      <dsp:spPr>
        <a:xfrm>
          <a:off x="4956335" y="816051"/>
          <a:ext cx="513689" cy="513689"/>
        </a:xfrm>
        <a:prstGeom prst="ellipse">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E75A7-3A64-4B2A-989A-9F87B4C8E6AD}">
      <dsp:nvSpPr>
        <dsp:cNvPr id="0" name=""/>
        <dsp:cNvSpPr/>
      </dsp:nvSpPr>
      <dsp:spPr>
        <a:xfrm>
          <a:off x="5213179" y="1072895"/>
          <a:ext cx="1300480" cy="299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93" tIns="0" rIns="0" bIns="0" numCol="1" spcCol="1270" anchor="t" anchorCtr="0">
          <a:noAutofit/>
        </a:bodyPr>
        <a:lstStyle/>
        <a:p>
          <a:pPr marL="0" lvl="0" indent="0" algn="l" defTabSz="1333500">
            <a:lnSpc>
              <a:spcPct val="90000"/>
            </a:lnSpc>
            <a:spcBef>
              <a:spcPct val="0"/>
            </a:spcBef>
            <a:spcAft>
              <a:spcPct val="35000"/>
            </a:spcAft>
            <a:buNone/>
          </a:pPr>
          <a:r>
            <a:rPr lang="en-US" sz="3000" kern="1200" dirty="0"/>
            <a:t>MODS</a:t>
          </a:r>
        </a:p>
      </dsp:txBody>
      <dsp:txXfrm>
        <a:off x="5213179" y="1072895"/>
        <a:ext cx="1300480" cy="299110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7250FF-31A8-4C4C-A48B-9C894F6BABEE}"/>
              </a:ext>
            </a:extLst>
          </p:cNvPr>
          <p:cNvSpPr>
            <a:spLocks noGrp="1"/>
          </p:cNvSpPr>
          <p:nvPr>
            <p:ph type="hdr" sz="quarter"/>
          </p:nvPr>
        </p:nvSpPr>
        <p:spPr>
          <a:xfrm>
            <a:off x="1" y="0"/>
            <a:ext cx="2982119"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BE1107D6-4472-4994-B074-B436050E9DA5}"/>
              </a:ext>
            </a:extLst>
          </p:cNvPr>
          <p:cNvSpPr>
            <a:spLocks noGrp="1"/>
          </p:cNvSpPr>
          <p:nvPr>
            <p:ph type="dt" sz="quarter" idx="1"/>
          </p:nvPr>
        </p:nvSpPr>
        <p:spPr>
          <a:xfrm>
            <a:off x="3898103" y="0"/>
            <a:ext cx="2982119" cy="466434"/>
          </a:xfrm>
          <a:prstGeom prst="rect">
            <a:avLst/>
          </a:prstGeom>
        </p:spPr>
        <p:txBody>
          <a:bodyPr vert="horz" lIns="93177" tIns="46589" rIns="93177" bIns="46589" rtlCol="0"/>
          <a:lstStyle>
            <a:lvl1pPr algn="r">
              <a:defRPr sz="1200"/>
            </a:lvl1pPr>
          </a:lstStyle>
          <a:p>
            <a:fld id="{982053F7-9C72-402F-85BB-FF6C4CB882C3}" type="datetimeFigureOut">
              <a:rPr lang="en-US" smtClean="0"/>
              <a:t>5/13/2019</a:t>
            </a:fld>
            <a:endParaRPr lang="en-US" dirty="0"/>
          </a:p>
        </p:txBody>
      </p:sp>
      <p:sp>
        <p:nvSpPr>
          <p:cNvPr id="4" name="Footer Placeholder 3">
            <a:extLst>
              <a:ext uri="{FF2B5EF4-FFF2-40B4-BE49-F238E27FC236}">
                <a16:creationId xmlns:a16="http://schemas.microsoft.com/office/drawing/2014/main" id="{52671F84-3996-4A66-81C7-E5A3D9DF251D}"/>
              </a:ext>
            </a:extLst>
          </p:cNvPr>
          <p:cNvSpPr>
            <a:spLocks noGrp="1"/>
          </p:cNvSpPr>
          <p:nvPr>
            <p:ph type="ftr" sz="quarter" idx="2"/>
          </p:nvPr>
        </p:nvSpPr>
        <p:spPr>
          <a:xfrm>
            <a:off x="1" y="8829970"/>
            <a:ext cx="2982119"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C3CC54-2C5C-4451-AAD8-BA449A375DE7}"/>
              </a:ext>
            </a:extLst>
          </p:cNvPr>
          <p:cNvSpPr>
            <a:spLocks noGrp="1"/>
          </p:cNvSpPr>
          <p:nvPr>
            <p:ph type="sldNum" sz="quarter" idx="3"/>
          </p:nvPr>
        </p:nvSpPr>
        <p:spPr>
          <a:xfrm>
            <a:off x="3898103" y="8829970"/>
            <a:ext cx="2982119" cy="466433"/>
          </a:xfrm>
          <a:prstGeom prst="rect">
            <a:avLst/>
          </a:prstGeom>
        </p:spPr>
        <p:txBody>
          <a:bodyPr vert="horz" lIns="93177" tIns="46589" rIns="93177" bIns="46589" rtlCol="0" anchor="b"/>
          <a:lstStyle>
            <a:lvl1pPr algn="r">
              <a:defRPr sz="1200"/>
            </a:lvl1pPr>
          </a:lstStyle>
          <a:p>
            <a:fld id="{6544BBE2-CEA7-43C7-8E2F-0EC2E1D614F9}" type="slidenum">
              <a:rPr lang="en-US" smtClean="0"/>
              <a:t>‹#›</a:t>
            </a:fld>
            <a:endParaRPr lang="en-US" dirty="0"/>
          </a:p>
        </p:txBody>
      </p:sp>
    </p:spTree>
    <p:extLst>
      <p:ext uri="{BB962C8B-B14F-4D97-AF65-F5344CB8AC3E}">
        <p14:creationId xmlns:p14="http://schemas.microsoft.com/office/powerpoint/2010/main" val="4225117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3" y="0"/>
            <a:ext cx="2982119" cy="466434"/>
          </a:xfrm>
          <a:prstGeom prst="rect">
            <a:avLst/>
          </a:prstGeom>
        </p:spPr>
        <p:txBody>
          <a:bodyPr vert="horz" lIns="93177" tIns="46589" rIns="93177" bIns="46589" rtlCol="0"/>
          <a:lstStyle>
            <a:lvl1pPr algn="r">
              <a:defRPr sz="1200"/>
            </a:lvl1pPr>
          </a:lstStyle>
          <a:p>
            <a:fld id="{EC258108-FD99-4F3E-B43B-8162C587B49A}" type="datetimeFigureOut">
              <a:rPr lang="en-US" smtClean="0"/>
              <a:t>5/13/2019</a:t>
            </a:fld>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2982119"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3" y="8829970"/>
            <a:ext cx="2982119" cy="466433"/>
          </a:xfrm>
          <a:prstGeom prst="rect">
            <a:avLst/>
          </a:prstGeom>
        </p:spPr>
        <p:txBody>
          <a:bodyPr vert="horz" lIns="93177" tIns="46589" rIns="93177" bIns="46589" rtlCol="0" anchor="b"/>
          <a:lstStyle>
            <a:lvl1pPr algn="r">
              <a:defRPr sz="1200"/>
            </a:lvl1pPr>
          </a:lstStyle>
          <a:p>
            <a:fld id="{E335E77D-68CA-4CFA-AC26-2FB24A62EA19}" type="slidenum">
              <a:rPr lang="en-US" smtClean="0"/>
              <a:t>‹#›</a:t>
            </a:fld>
            <a:endParaRPr lang="en-US" dirty="0"/>
          </a:p>
        </p:txBody>
      </p:sp>
    </p:spTree>
    <p:extLst>
      <p:ext uri="{BB962C8B-B14F-4D97-AF65-F5344CB8AC3E}">
        <p14:creationId xmlns:p14="http://schemas.microsoft.com/office/powerpoint/2010/main" val="179637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a:spcBef>
                <a:spcPts val="374"/>
              </a:spcBef>
            </a:pPr>
            <a:endParaRPr dirty="0"/>
          </a:p>
        </p:txBody>
      </p:sp>
      <p:sp>
        <p:nvSpPr>
          <p:cNvPr id="77" name="Google Shape;77;p1: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3: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4708" indent="-174708">
              <a:lnSpc>
                <a:spcPct val="100000"/>
              </a:lnSpc>
              <a:buClr>
                <a:schemeClr val="dk1"/>
              </a:buClr>
              <a:buSzPts val="1100"/>
              <a:buFont typeface="Arial" panose="020B0604020202020204" pitchFamily="34" charset="0"/>
              <a:buChar char="•"/>
            </a:pPr>
            <a:r>
              <a:rPr lang="en-US" b="0" dirty="0"/>
              <a:t>When screening a patient for sepsis, it is important to distinguish acute organ dysfunction from chronic </a:t>
            </a:r>
            <a:r>
              <a:rPr lang="en-US" dirty="0"/>
              <a:t>dysfunction. </a:t>
            </a:r>
          </a:p>
          <a:p>
            <a:pPr marL="174708" indent="-174708">
              <a:lnSpc>
                <a:spcPct val="100000"/>
              </a:lnSpc>
              <a:buClr>
                <a:schemeClr val="dk1"/>
              </a:buClr>
              <a:buSzPts val="1100"/>
              <a:buFont typeface="Arial" panose="020B0604020202020204" pitchFamily="34" charset="0"/>
              <a:buChar char="•"/>
            </a:pPr>
            <a:r>
              <a:rPr lang="en-US" dirty="0"/>
              <a:t>Organ dysfunction needs to be new to the patient and presenting within the last 24-48 hours.</a:t>
            </a:r>
            <a:endParaRPr dirty="0"/>
          </a:p>
        </p:txBody>
      </p:sp>
      <p:sp>
        <p:nvSpPr>
          <p:cNvPr id="276" name="Google Shape;276;p13: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4: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4708" indent="-174708">
              <a:lnSpc>
                <a:spcPct val="115000"/>
              </a:lnSpc>
              <a:spcBef>
                <a:spcPts val="623"/>
              </a:spcBef>
              <a:buClr>
                <a:schemeClr val="dk1"/>
              </a:buClr>
              <a:buSzPts val="1100"/>
              <a:buFont typeface="Arial" panose="020B0604020202020204" pitchFamily="34" charset="0"/>
              <a:buChar char="•"/>
            </a:pPr>
            <a:r>
              <a:rPr lang="en-US" dirty="0"/>
              <a:t>Decreased tissue perfusion results in end organ dysfunction.  This is the pathophysiologic response that requires the fluid resuscitation.  </a:t>
            </a:r>
          </a:p>
          <a:p>
            <a:pPr marL="174708" indent="-174708">
              <a:lnSpc>
                <a:spcPct val="115000"/>
              </a:lnSpc>
              <a:spcBef>
                <a:spcPts val="623"/>
              </a:spcBef>
              <a:buClr>
                <a:schemeClr val="dk1"/>
              </a:buClr>
              <a:buSzPts val="1100"/>
              <a:buFont typeface="Arial" panose="020B0604020202020204" pitchFamily="34" charset="0"/>
              <a:buChar char="•"/>
            </a:pPr>
            <a:r>
              <a:rPr lang="en-US" dirty="0"/>
              <a:t>Even patients with heart failure or renal failure have this same response so they need fluids too.</a:t>
            </a:r>
            <a:endParaRPr dirty="0"/>
          </a:p>
          <a:p>
            <a:pPr>
              <a:spcBef>
                <a:spcPts val="374"/>
              </a:spcBef>
            </a:pPr>
            <a:endParaRPr dirty="0"/>
          </a:p>
        </p:txBody>
      </p:sp>
      <p:sp>
        <p:nvSpPr>
          <p:cNvPr id="285" name="Google Shape;285;p14: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5: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endParaRPr dirty="0"/>
          </a:p>
        </p:txBody>
      </p:sp>
      <p:sp>
        <p:nvSpPr>
          <p:cNvPr id="293" name="Google Shape;293;p15: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13</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1450" indent="-171450">
              <a:buFont typeface="Arial" panose="020B0604020202020204" pitchFamily="34" charset="0"/>
              <a:buChar char="•"/>
            </a:pPr>
            <a:r>
              <a:rPr lang="en-US" dirty="0"/>
              <a:t>The SEP-1 core measure treatment bundle is based on recommendations from the 2012 Surviving Sepsis Guidelines.</a:t>
            </a:r>
          </a:p>
          <a:p>
            <a:pPr marL="171450" indent="-171450">
              <a:buFont typeface="Arial" panose="020B0604020202020204" pitchFamily="34" charset="0"/>
              <a:buChar char="•"/>
            </a:pPr>
            <a:r>
              <a:rPr lang="en-US" dirty="0"/>
              <a:t>Once a sepsis patient is identified, the goal is to get antibiotics started as quickly as possible.  The lactate and blood cultures need to be done prior to starting the antibiotic (in particular, the blood cultures).</a:t>
            </a:r>
          </a:p>
          <a:p>
            <a:pPr marL="171450" indent="-171450">
              <a:buFont typeface="Arial" panose="020B0604020202020204" pitchFamily="34" charset="0"/>
              <a:buChar char="•"/>
            </a:pPr>
            <a:r>
              <a:rPr lang="en-US" dirty="0"/>
              <a:t>If the patient has initial hypotension, defined as a SBP &lt; 90 or a MAP &lt; 65, a lactate ≥ 4 or septic shock, a 30mL/kg fluid bolus is required.  If there is persistent hypotension (hypotension after the initial fluid bolus as evidenced by two BP readings within the hour after the bolus is completed), a vasopressor should be started; norepinephrine (Levophed) is the preferred vasopressor.</a:t>
            </a:r>
          </a:p>
          <a:p>
            <a:pPr marL="171450" indent="-171450">
              <a:buFont typeface="Arial" panose="020B0604020202020204" pitchFamily="34" charset="0"/>
              <a:buChar char="•"/>
            </a:pPr>
            <a:r>
              <a:rPr lang="en-US" dirty="0"/>
              <a:t>For any patient with persistent hypotension, an initial lactate ≥ 4  or septic shock, a tissue reperfusion assessment must be performed by the provider.</a:t>
            </a:r>
          </a:p>
          <a:p>
            <a:pPr marL="171450" indent="-171450">
              <a:buFont typeface="Arial" panose="020B0604020202020204" pitchFamily="34" charset="0"/>
              <a:buChar char="•"/>
            </a:pPr>
            <a:r>
              <a:rPr lang="en-US" dirty="0"/>
              <a:t>Any time the initial lactate is &gt; 2, a repeat lactate must be done to reassess tissue perfusion (regardless of fluid resuscitation).</a:t>
            </a:r>
            <a:endParaRPr dirty="0"/>
          </a:p>
        </p:txBody>
      </p:sp>
      <p:sp>
        <p:nvSpPr>
          <p:cNvPr id="302" name="Google Shape;302;p16: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1450" indent="-171450">
              <a:buFont typeface="Arial" panose="020B0604020202020204" pitchFamily="34" charset="0"/>
              <a:buChar char="•"/>
            </a:pPr>
            <a:r>
              <a:rPr lang="en-US" dirty="0"/>
              <a:t>Source control is the key to stopping the inflammatory response and systemic dysregulation. </a:t>
            </a:r>
          </a:p>
          <a:p>
            <a:pPr marL="171450" indent="-171450">
              <a:buFont typeface="Arial" panose="020B0604020202020204" pitchFamily="34" charset="0"/>
              <a:buChar char="•"/>
            </a:pPr>
            <a:r>
              <a:rPr lang="en-US" dirty="0"/>
              <a:t>Appropriate antibiotics are essential, but until the organism is identified, broad spectrum treatment is necessary to cover most likely sources. </a:t>
            </a:r>
          </a:p>
          <a:p>
            <a:pPr marL="171450" indent="-171450">
              <a:buFont typeface="Arial" panose="020B0604020202020204" pitchFamily="34" charset="0"/>
              <a:buChar char="•"/>
            </a:pPr>
            <a:r>
              <a:rPr lang="en-US" dirty="0"/>
              <a:t>Surgical removal of infection may be the most appropriate solution. </a:t>
            </a:r>
            <a:endParaRPr dirty="0"/>
          </a:p>
        </p:txBody>
      </p:sp>
      <p:sp>
        <p:nvSpPr>
          <p:cNvPr id="311" name="Google Shape;311;p17: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8: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1450" indent="-171450">
              <a:buFont typeface="Arial" panose="020B0604020202020204" pitchFamily="34" charset="0"/>
              <a:buChar char="•"/>
            </a:pPr>
            <a:r>
              <a:rPr lang="en-US" dirty="0"/>
              <a:t>Antibiotics are the single most effective treatment we have for sepsis.  The goal is to stop the infection.  Source control is important – if it is something that needs surgery – don’t delay.</a:t>
            </a:r>
          </a:p>
          <a:p>
            <a:pPr marL="171450" indent="-171450">
              <a:buFont typeface="Arial" panose="020B0604020202020204" pitchFamily="34" charset="0"/>
              <a:buChar char="•"/>
            </a:pPr>
            <a:r>
              <a:rPr lang="en-US" dirty="0"/>
              <a:t>The longer treatment is delayed, the higher the patient’s risk for mortality rises (four to eight percent for every hour of delay).</a:t>
            </a:r>
          </a:p>
          <a:p>
            <a:pPr marL="171450" indent="-171450">
              <a:buFont typeface="Arial" panose="020B0604020202020204" pitchFamily="34" charset="0"/>
              <a:buChar char="•"/>
            </a:pPr>
            <a:r>
              <a:rPr lang="en-US" dirty="0"/>
              <a:t>Always give the antibiotic with the shortest run time first.  Give antibiotics with 30-minute infusion times first, then give the vancomycin that is infused over one to two hours.</a:t>
            </a:r>
            <a:endParaRPr dirty="0"/>
          </a:p>
        </p:txBody>
      </p:sp>
      <p:sp>
        <p:nvSpPr>
          <p:cNvPr id="321" name="Google Shape;321;p18: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9: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1450" indent="-171450">
              <a:buFont typeface="Arial" panose="020B0604020202020204" pitchFamily="34" charset="0"/>
              <a:buChar char="•"/>
            </a:pPr>
            <a:r>
              <a:rPr lang="en-US" dirty="0"/>
              <a:t>The only definitive treatment for sepsis is antibiotics. All other interventions guide treatment or are supportive care.  </a:t>
            </a:r>
          </a:p>
          <a:p>
            <a:pPr marL="171450" indent="-171450">
              <a:buFont typeface="Arial" panose="020B0604020202020204" pitchFamily="34" charset="0"/>
              <a:buChar char="•"/>
            </a:pPr>
            <a:r>
              <a:rPr lang="en-US" dirty="0"/>
              <a:t>There is a linear correlation between mortality and time to antibiotics.  The longer it takes to get antibiotics to a patient with sepsis, the higher their risk for mortality (and morbidity).</a:t>
            </a:r>
          </a:p>
          <a:p>
            <a:pPr marL="171450" indent="-171450">
              <a:buFont typeface="Arial" panose="020B0604020202020204" pitchFamily="34" charset="0"/>
              <a:buChar char="•"/>
            </a:pPr>
            <a:r>
              <a:rPr lang="en-US" dirty="0"/>
              <a:t>The risk for mortality for someone who progresses to septic shock is upwards of 50 percent.  Remember, mortality risk goes up four to eight percent for each antibiotics are delayed.</a:t>
            </a:r>
            <a:endParaRPr dirty="0"/>
          </a:p>
        </p:txBody>
      </p:sp>
      <p:sp>
        <p:nvSpPr>
          <p:cNvPr id="330" name="Google Shape;330;p19: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0: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endParaRPr lang="en-US" dirty="0"/>
          </a:p>
          <a:p>
            <a:endParaRPr dirty="0"/>
          </a:p>
        </p:txBody>
      </p:sp>
      <p:sp>
        <p:nvSpPr>
          <p:cNvPr id="339" name="Google Shape;339;p20: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1450" indent="-171450">
              <a:buFont typeface="Arial" panose="020B0604020202020204" pitchFamily="34" charset="0"/>
              <a:buChar char="•"/>
            </a:pPr>
            <a:r>
              <a:rPr lang="en-US" dirty="0"/>
              <a:t>The pathophysiology behind this is that as the body goes further down the sepsis continuum and the hypoperfusion of end organs increases (due to hypovolemia and coagulopathic responses), there is more anaerobic metabolism and the byproduct is the production of lactate.</a:t>
            </a:r>
          </a:p>
          <a:p>
            <a:pPr marL="171450" indent="-171450">
              <a:buFont typeface="Arial" panose="020B0604020202020204" pitchFamily="34" charset="0"/>
              <a:buChar char="•"/>
            </a:pPr>
            <a:r>
              <a:rPr lang="en-US" dirty="0"/>
              <a:t>The higher the lactate, the higher the risk for mortality.</a:t>
            </a:r>
            <a:endParaRPr dirty="0"/>
          </a:p>
        </p:txBody>
      </p:sp>
      <p:sp>
        <p:nvSpPr>
          <p:cNvPr id="347" name="Google Shape;347;p21: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19</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4: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4: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94947" indent="-125278">
              <a:lnSpc>
                <a:spcPct val="70000"/>
              </a:lnSpc>
              <a:spcBef>
                <a:spcPts val="2285"/>
              </a:spcBef>
              <a:buClr>
                <a:schemeClr val="accent1"/>
              </a:buClr>
              <a:buSzPts val="1900"/>
              <a:buFont typeface="Calibri"/>
              <a:buChar char=" "/>
            </a:pPr>
            <a:r>
              <a:rPr lang="en-US" sz="1100" dirty="0">
                <a:solidFill>
                  <a:srgbClr val="3F3F3F"/>
                </a:solidFill>
              </a:rPr>
              <a:t>See </a:t>
            </a:r>
            <a:r>
              <a:rPr lang="en-US" sz="1100" i="1" dirty="0">
                <a:solidFill>
                  <a:srgbClr val="3F3F3F"/>
                </a:solidFill>
                <a:highlight>
                  <a:srgbClr val="FFFF00"/>
                </a:highlight>
              </a:rPr>
              <a:t>Identifying Time Zero</a:t>
            </a:r>
            <a:r>
              <a:rPr lang="en-US" sz="1100" dirty="0">
                <a:solidFill>
                  <a:srgbClr val="3F3F3F"/>
                </a:solidFill>
                <a:highlight>
                  <a:srgbClr val="FFFF00"/>
                </a:highlight>
              </a:rPr>
              <a:t>.</a:t>
            </a:r>
          </a:p>
          <a:p>
            <a:pPr marL="94947" indent="-125278">
              <a:lnSpc>
                <a:spcPct val="70000"/>
              </a:lnSpc>
              <a:spcBef>
                <a:spcPts val="2285"/>
              </a:spcBef>
              <a:buClr>
                <a:schemeClr val="accent1"/>
              </a:buClr>
              <a:buSzPts val="1900"/>
              <a:buFont typeface="Calibri"/>
              <a:buChar char=" "/>
            </a:pPr>
            <a:endParaRPr lang="en-US" sz="1900" dirty="0">
              <a:solidFill>
                <a:srgbClr val="3F3F3F"/>
              </a:solidFill>
            </a:endParaRPr>
          </a:p>
          <a:p>
            <a:pPr marL="94947" indent="-125278">
              <a:lnSpc>
                <a:spcPct val="70000"/>
              </a:lnSpc>
              <a:spcBef>
                <a:spcPts val="2285"/>
              </a:spcBef>
              <a:buClr>
                <a:schemeClr val="accent1"/>
              </a:buClr>
              <a:buSzPts val="1900"/>
              <a:buFont typeface="Calibri"/>
              <a:buChar char=" "/>
            </a:pPr>
            <a:endParaRPr dirty="0"/>
          </a:p>
        </p:txBody>
      </p:sp>
      <p:sp>
        <p:nvSpPr>
          <p:cNvPr id="374" name="Google Shape;374;p24: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20</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4708" indent="-174708">
              <a:buFont typeface="Arial" panose="020B0604020202020204" pitchFamily="34" charset="0"/>
              <a:buChar char="•"/>
            </a:pPr>
            <a:r>
              <a:rPr lang="en-US" dirty="0"/>
              <a:t>Normally, an infection remains localized and you see swelling and redness at the site.  The person may or may not have a fever with a localized infection. It does not normally become systemic.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When an infection becomes systemic, it can become sepsis.  The accepted definition of sepsis is the body’s overwhelming response to an infection.  It is characterized by coagulopathy issues such as micro emboli and the release of inflammatory mediators.</a:t>
            </a:r>
          </a:p>
          <a:p>
            <a:endParaRPr lang="en-US" dirty="0"/>
          </a:p>
          <a:p>
            <a:r>
              <a:rPr lang="en-US" dirty="0"/>
              <a:t>Photo: CHA purchased from Shutterstock</a:t>
            </a:r>
            <a:endParaRPr dirty="0"/>
          </a:p>
        </p:txBody>
      </p:sp>
      <p:sp>
        <p:nvSpPr>
          <p:cNvPr id="91" name="Google Shape;91;p3: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5: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5: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1450" indent="-171450">
              <a:buFont typeface="Arial" panose="020B0604020202020204" pitchFamily="34" charset="0"/>
              <a:buChar char="•"/>
            </a:pPr>
            <a:r>
              <a:rPr lang="en-US" dirty="0"/>
              <a:t>Blood cultures</a:t>
            </a:r>
          </a:p>
          <a:p>
            <a:pPr marL="628650" lvl="1" indent="-171450">
              <a:buFont typeface="Courier New" panose="02070309020205020404" pitchFamily="49" charset="0"/>
              <a:buChar char="o"/>
            </a:pPr>
            <a:r>
              <a:rPr lang="en-US" dirty="0"/>
              <a:t>Two sets are preferred to ensure matching pathogens (as opposed to contaminants).</a:t>
            </a:r>
            <a:endParaRPr dirty="0"/>
          </a:p>
        </p:txBody>
      </p:sp>
      <p:sp>
        <p:nvSpPr>
          <p:cNvPr id="383" name="Google Shape;383;p25: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21</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6: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a:spcBef>
                <a:spcPts val="374"/>
              </a:spcBef>
            </a:pPr>
            <a:endParaRPr dirty="0"/>
          </a:p>
        </p:txBody>
      </p:sp>
      <p:sp>
        <p:nvSpPr>
          <p:cNvPr id="392" name="Google Shape;392;p26: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22</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7: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1450" indent="-171450">
              <a:buFont typeface="Arial" panose="020B0604020202020204" pitchFamily="34" charset="0"/>
              <a:buChar char="•"/>
            </a:pPr>
            <a:r>
              <a:rPr lang="en-US" dirty="0"/>
              <a:t>Provider can be a physician, nurse practitioner or a physician’s assistant.</a:t>
            </a:r>
          </a:p>
          <a:p>
            <a:pPr marL="171450" indent="-171450">
              <a:buFont typeface="Arial" panose="020B0604020202020204" pitchFamily="34" charset="0"/>
              <a:buChar char="•"/>
            </a:pPr>
            <a:r>
              <a:rPr lang="en-US" dirty="0"/>
              <a:t>The third box contains the easiest verbiage for the provider to document rather than remembering all the components of the other two.</a:t>
            </a:r>
            <a:endParaRPr dirty="0"/>
          </a:p>
        </p:txBody>
      </p:sp>
      <p:sp>
        <p:nvSpPr>
          <p:cNvPr id="401" name="Google Shape;401;p27: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23</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9: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1450" indent="-171450">
              <a:buClr>
                <a:schemeClr val="dk1"/>
              </a:buClr>
              <a:buSzPts val="1200"/>
              <a:buFont typeface="Arial" panose="020B0604020202020204" pitchFamily="34" charset="0"/>
              <a:buChar char="•"/>
            </a:pPr>
            <a:r>
              <a:rPr lang="en-US" dirty="0">
                <a:solidFill>
                  <a:schemeClr val="dk1"/>
                </a:solidFill>
              </a:rPr>
              <a:t>The times found were statistically significant.</a:t>
            </a:r>
            <a:endParaRPr dirty="0"/>
          </a:p>
        </p:txBody>
      </p:sp>
      <p:sp>
        <p:nvSpPr>
          <p:cNvPr id="424" name="Google Shape;424;p29: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24</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1: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1: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endParaRPr dirty="0"/>
          </a:p>
        </p:txBody>
      </p:sp>
      <p:sp>
        <p:nvSpPr>
          <p:cNvPr id="442" name="Google Shape;442;p31: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25</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2: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a:spcBef>
                <a:spcPts val="374"/>
              </a:spcBef>
            </a:pPr>
            <a:endParaRPr dirty="0"/>
          </a:p>
        </p:txBody>
      </p:sp>
      <p:sp>
        <p:nvSpPr>
          <p:cNvPr id="451" name="Google Shape;451;p32: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2: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a:spcBef>
                <a:spcPts val="374"/>
              </a:spcBef>
            </a:pPr>
            <a:endParaRPr dirty="0"/>
          </a:p>
        </p:txBody>
      </p:sp>
      <p:sp>
        <p:nvSpPr>
          <p:cNvPr id="451" name="Google Shape;451;p32: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093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endParaRPr dirty="0"/>
          </a:p>
        </p:txBody>
      </p:sp>
      <p:sp>
        <p:nvSpPr>
          <p:cNvPr id="108" name="Google Shape;108;p5: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4708" indent="-174708">
              <a:spcBef>
                <a:spcPts val="374"/>
              </a:spcBef>
              <a:buFont typeface="Arial" panose="020B0604020202020204" pitchFamily="34" charset="0"/>
              <a:buChar char="•"/>
            </a:pPr>
            <a:r>
              <a:rPr lang="en-US" dirty="0"/>
              <a:t>In sepsis, the same response to a localized insult occurs throughout the body, overwhelming the host defenses, that without intervention, results in death.  Severe sepsis is a medical emergency!   </a:t>
            </a:r>
          </a:p>
          <a:p>
            <a:pPr>
              <a:spcBef>
                <a:spcPts val="374"/>
              </a:spcBef>
            </a:pPr>
            <a:endParaRPr lang="en-US" dirty="0"/>
          </a:p>
          <a:p>
            <a:pPr>
              <a:spcBef>
                <a:spcPts val="374"/>
              </a:spcBef>
            </a:pPr>
            <a:r>
              <a:rPr lang="en-US" dirty="0"/>
              <a:t>Photo: CHA purchased from Shutterstock</a:t>
            </a:r>
            <a:endParaRPr dirty="0"/>
          </a:p>
        </p:txBody>
      </p:sp>
      <p:sp>
        <p:nvSpPr>
          <p:cNvPr id="217" name="Google Shape;217;p6: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7: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4708" indent="-174708">
              <a:buFont typeface="Arial" panose="020B0604020202020204" pitchFamily="34" charset="0"/>
              <a:buChar char="•"/>
            </a:pPr>
            <a:r>
              <a:rPr lang="en-US" dirty="0"/>
              <a:t>The most common organisms seen are </a:t>
            </a:r>
            <a:r>
              <a:rPr lang="en-US" i="1" dirty="0"/>
              <a:t>Staph aureus</a:t>
            </a:r>
            <a:r>
              <a:rPr lang="en-US" dirty="0"/>
              <a:t>, </a:t>
            </a:r>
            <a:r>
              <a:rPr lang="en-US" i="1" dirty="0"/>
              <a:t>E. coli</a:t>
            </a:r>
            <a:r>
              <a:rPr lang="en-US" dirty="0"/>
              <a:t> and strep infections.  (cdc.gov)</a:t>
            </a:r>
          </a:p>
          <a:p>
            <a:pPr marL="174708" indent="-174708">
              <a:buFont typeface="Arial" panose="020B0604020202020204" pitchFamily="34" charset="0"/>
              <a:buChar char="•"/>
            </a:pPr>
            <a:r>
              <a:rPr lang="en-US" dirty="0"/>
              <a:t>For viral infections, think flu</a:t>
            </a:r>
            <a:endParaRPr dirty="0"/>
          </a:p>
        </p:txBody>
      </p:sp>
      <p:sp>
        <p:nvSpPr>
          <p:cNvPr id="226" name="Google Shape;226;p7: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8: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8: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a:buClr>
                <a:schemeClr val="dk1"/>
              </a:buClr>
              <a:buSzPts val="1200"/>
            </a:pPr>
            <a:r>
              <a:rPr lang="en-US" dirty="0"/>
              <a:t>The most common sources for infection in sepsis patients are</a:t>
            </a:r>
            <a:endParaRPr dirty="0"/>
          </a:p>
          <a:p>
            <a:pPr marL="400561" indent="-400561">
              <a:spcBef>
                <a:spcPts val="374"/>
              </a:spcBef>
              <a:buClr>
                <a:schemeClr val="dk1"/>
              </a:buClr>
              <a:buSzPts val="1200"/>
              <a:buFont typeface="Calibri"/>
              <a:buAutoNum type="arabicPeriod"/>
            </a:pPr>
            <a:r>
              <a:rPr lang="en-US" dirty="0"/>
              <a:t>Pneumonia</a:t>
            </a:r>
            <a:endParaRPr dirty="0"/>
          </a:p>
          <a:p>
            <a:pPr marL="400561" indent="-400561">
              <a:spcBef>
                <a:spcPts val="374"/>
              </a:spcBef>
              <a:buClr>
                <a:schemeClr val="dk1"/>
              </a:buClr>
              <a:buSzPts val="1200"/>
              <a:buFont typeface="Calibri"/>
              <a:buAutoNum type="arabicPeriod"/>
            </a:pPr>
            <a:r>
              <a:rPr lang="en-US" dirty="0"/>
              <a:t>Urinary tract infection</a:t>
            </a:r>
            <a:endParaRPr dirty="0"/>
          </a:p>
          <a:p>
            <a:pPr marL="400561" indent="-400561">
              <a:spcBef>
                <a:spcPts val="374"/>
              </a:spcBef>
              <a:buClr>
                <a:schemeClr val="dk1"/>
              </a:buClr>
              <a:buSzPts val="1200"/>
              <a:buFont typeface="Calibri"/>
              <a:buAutoNum type="arabicPeriod"/>
            </a:pPr>
            <a:r>
              <a:rPr lang="en-US" dirty="0"/>
              <a:t>Gut &amp; bowel infection</a:t>
            </a:r>
            <a:endParaRPr dirty="0"/>
          </a:p>
          <a:p>
            <a:pPr marL="400561" indent="-400561">
              <a:spcBef>
                <a:spcPts val="374"/>
              </a:spcBef>
              <a:buClr>
                <a:schemeClr val="dk1"/>
              </a:buClr>
              <a:buSzPts val="1200"/>
              <a:buFont typeface="Calibri"/>
              <a:buAutoNum type="arabicPeriod"/>
            </a:pPr>
            <a:r>
              <a:rPr lang="en-US" dirty="0"/>
              <a:t>Skin &amp; wound infections</a:t>
            </a:r>
            <a:endParaRPr dirty="0"/>
          </a:p>
          <a:p>
            <a:pPr marL="400561" indent="-400561">
              <a:spcBef>
                <a:spcPts val="374"/>
              </a:spcBef>
              <a:buClr>
                <a:schemeClr val="dk1"/>
              </a:buClr>
              <a:buSzPts val="1200"/>
              <a:buFont typeface="Calibri"/>
              <a:buAutoNum type="arabicPeriod"/>
            </a:pPr>
            <a:r>
              <a:rPr lang="en-US" dirty="0"/>
              <a:t>IV drug abuse injection sites</a:t>
            </a:r>
            <a:endParaRPr dirty="0"/>
          </a:p>
          <a:p>
            <a:pPr marL="400561" indent="-400561">
              <a:spcBef>
                <a:spcPts val="374"/>
              </a:spcBef>
              <a:buClr>
                <a:schemeClr val="dk1"/>
              </a:buClr>
              <a:buSzPts val="1200"/>
              <a:buFont typeface="Calibri"/>
              <a:buAutoNum type="arabicPeriod"/>
            </a:pPr>
            <a:r>
              <a:rPr lang="en-US" dirty="0"/>
              <a:t>Surgical site infections</a:t>
            </a:r>
          </a:p>
          <a:p>
            <a:pPr>
              <a:spcBef>
                <a:spcPts val="374"/>
              </a:spcBef>
              <a:buClr>
                <a:schemeClr val="dk1"/>
              </a:buClr>
              <a:buSzPts val="1200"/>
            </a:pPr>
            <a:endParaRPr lang="en-US" dirty="0"/>
          </a:p>
          <a:p>
            <a:pPr>
              <a:spcBef>
                <a:spcPts val="374"/>
              </a:spcBef>
              <a:buClr>
                <a:schemeClr val="dk1"/>
              </a:buClr>
              <a:buSzPts val="1200"/>
            </a:pPr>
            <a:r>
              <a:rPr lang="en-US" dirty="0"/>
              <a:t>Pneumonia and UTI top the list of sepsis sources followed by abdominal sources, device related and skin infections.</a:t>
            </a:r>
            <a:endParaRPr dirty="0"/>
          </a:p>
        </p:txBody>
      </p:sp>
      <p:sp>
        <p:nvSpPr>
          <p:cNvPr id="234" name="Google Shape;234;p8: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4708" indent="-174708">
              <a:lnSpc>
                <a:spcPct val="115000"/>
              </a:lnSpc>
              <a:buClr>
                <a:schemeClr val="dk1"/>
              </a:buClr>
              <a:buSzPts val="1100"/>
              <a:buFont typeface="Arial" panose="020B0604020202020204" pitchFamily="34" charset="0"/>
              <a:buChar char="•"/>
            </a:pPr>
            <a:r>
              <a:rPr lang="en-US" dirty="0"/>
              <a:t>Additionally, clinicians should be particularly vigilant with geriatric patients since they are 13 times more likely to get sepsis—and have a mortality rate over 40 percent.</a:t>
            </a:r>
            <a:endParaRPr dirty="0"/>
          </a:p>
          <a:p>
            <a:pPr>
              <a:spcBef>
                <a:spcPts val="374"/>
              </a:spcBef>
            </a:pPr>
            <a:endParaRPr dirty="0"/>
          </a:p>
        </p:txBody>
      </p:sp>
      <p:sp>
        <p:nvSpPr>
          <p:cNvPr id="243" name="Google Shape;243;p9: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4708" indent="-174708">
              <a:lnSpc>
                <a:spcPct val="80000"/>
              </a:lnSpc>
              <a:buFont typeface="Arial" panose="020B0604020202020204" pitchFamily="34" charset="0"/>
              <a:buChar char="•"/>
            </a:pPr>
            <a:r>
              <a:rPr lang="en-US" b="1" dirty="0"/>
              <a:t>SIRS</a:t>
            </a:r>
            <a:r>
              <a:rPr lang="en-US" dirty="0"/>
              <a:t> is the nonspecific inflammatory response to an insult – the person has two or more of the criteria and it may or may not be sepsis. Assess if these are due to known conditions or a response to treatments.</a:t>
            </a:r>
            <a:endParaRPr dirty="0"/>
          </a:p>
          <a:p>
            <a:pPr marL="174708" indent="-174708">
              <a:lnSpc>
                <a:spcPct val="80000"/>
              </a:lnSpc>
              <a:spcBef>
                <a:spcPts val="345"/>
              </a:spcBef>
              <a:buFont typeface="Arial" panose="020B0604020202020204" pitchFamily="34" charset="0"/>
              <a:buChar char="•"/>
            </a:pPr>
            <a:r>
              <a:rPr lang="en-US" b="1" dirty="0"/>
              <a:t>Sepsis</a:t>
            </a:r>
            <a:r>
              <a:rPr lang="en-US" dirty="0"/>
              <a:t> is two or more SIRS criteria AND a known or suspected infection.</a:t>
            </a:r>
            <a:endParaRPr dirty="0"/>
          </a:p>
          <a:p>
            <a:pPr marL="174708" indent="-174708">
              <a:lnSpc>
                <a:spcPct val="80000"/>
              </a:lnSpc>
              <a:spcBef>
                <a:spcPts val="345"/>
              </a:spcBef>
              <a:buFont typeface="Arial" panose="020B0604020202020204" pitchFamily="34" charset="0"/>
              <a:buChar char="•"/>
            </a:pPr>
            <a:r>
              <a:rPr lang="en-US" b="1" dirty="0"/>
              <a:t>Severe sepsis </a:t>
            </a:r>
            <a:r>
              <a:rPr lang="en-US" dirty="0"/>
              <a:t>is sepsis with signs of organ dysfunction – the most common are altered mentation or an elevated lactate (&gt; 2).</a:t>
            </a:r>
            <a:endParaRPr dirty="0"/>
          </a:p>
          <a:p>
            <a:pPr marL="174708" indent="-174708">
              <a:lnSpc>
                <a:spcPct val="80000"/>
              </a:lnSpc>
              <a:spcBef>
                <a:spcPts val="345"/>
              </a:spcBef>
              <a:buFont typeface="Arial" panose="020B0604020202020204" pitchFamily="34" charset="0"/>
              <a:buChar char="•"/>
            </a:pPr>
            <a:r>
              <a:rPr lang="en-US" b="1" dirty="0"/>
              <a:t>Septic shock </a:t>
            </a:r>
            <a:r>
              <a:rPr lang="en-US" dirty="0"/>
              <a:t>is when the person has severe sepsis with persistent hypotension </a:t>
            </a:r>
            <a:r>
              <a:rPr lang="en-US" u="sng" dirty="0"/>
              <a:t>after</a:t>
            </a:r>
            <a:r>
              <a:rPr lang="en-US" dirty="0"/>
              <a:t> adequate fluid resuscitation (30 mL/kg crystalloid fluid bolus) OR a lactate ≥ 4.0.</a:t>
            </a:r>
          </a:p>
          <a:p>
            <a:pPr marL="174708" indent="-174708">
              <a:lnSpc>
                <a:spcPct val="80000"/>
              </a:lnSpc>
              <a:spcBef>
                <a:spcPts val="345"/>
              </a:spcBef>
              <a:buFont typeface="Arial" panose="020B0604020202020204" pitchFamily="34" charset="0"/>
              <a:buChar char="•"/>
            </a:pPr>
            <a:r>
              <a:rPr lang="en-US" b="1" dirty="0"/>
              <a:t>Multi-Organ Dysfunction Syndrome (MODS)</a:t>
            </a:r>
            <a:r>
              <a:rPr lang="en-US" dirty="0"/>
              <a:t> can be the end result of septic shock.  The more organs involved (failing), the higher the mortality rate.</a:t>
            </a:r>
            <a:endParaRPr dirty="0"/>
          </a:p>
          <a:p>
            <a:pPr>
              <a:lnSpc>
                <a:spcPct val="80000"/>
              </a:lnSpc>
              <a:spcBef>
                <a:spcPts val="345"/>
              </a:spcBef>
            </a:pPr>
            <a:endParaRPr dirty="0"/>
          </a:p>
          <a:p>
            <a:pPr marL="174708" indent="-174708">
              <a:lnSpc>
                <a:spcPct val="80000"/>
              </a:lnSpc>
              <a:spcBef>
                <a:spcPts val="345"/>
              </a:spcBef>
              <a:buFont typeface="Arial" panose="020B0604020202020204" pitchFamily="34" charset="0"/>
              <a:buChar char="•"/>
            </a:pPr>
            <a:r>
              <a:rPr lang="en-US" dirty="0"/>
              <a:t>The further </a:t>
            </a:r>
            <a:r>
              <a:rPr lang="en-US" sz="1100" dirty="0"/>
              <a:t>along the sepsis continuum a patient gets, the higher their mortality rate goes.  Early identification and rapid treatment saves lives.</a:t>
            </a:r>
            <a:endParaRPr sz="1100" dirty="0"/>
          </a:p>
        </p:txBody>
      </p:sp>
      <p:sp>
        <p:nvSpPr>
          <p:cNvPr id="250" name="Google Shape;250;p10: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a:spLocks noGrp="1" noRot="1" noChangeAspect="1"/>
          </p:cNvSpPr>
          <p:nvPr>
            <p:ph type="sldImg" idx="2"/>
          </p:nvPr>
        </p:nvSpPr>
        <p:spPr>
          <a:xfrm>
            <a:off x="1090613"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1:notes"/>
          <p:cNvSpPr txBox="1">
            <a:spLocks noGrp="1"/>
          </p:cNvSpPr>
          <p:nvPr>
            <p:ph type="body" idx="1"/>
          </p:nvPr>
        </p:nvSpPr>
        <p:spPr>
          <a:xfrm>
            <a:off x="690572" y="4489387"/>
            <a:ext cx="5524566" cy="4253103"/>
          </a:xfrm>
          <a:prstGeom prst="rect">
            <a:avLst/>
          </a:prstGeom>
          <a:noFill/>
          <a:ln>
            <a:noFill/>
          </a:ln>
        </p:spPr>
        <p:txBody>
          <a:bodyPr spcFirstLastPara="1" wrap="square" lIns="94932" tIns="47453" rIns="94932" bIns="47453" anchor="t" anchorCtr="0">
            <a:noAutofit/>
          </a:bodyPr>
          <a:lstStyle/>
          <a:p>
            <a:pPr marL="174708" indent="-174708">
              <a:buClr>
                <a:schemeClr val="dk1"/>
              </a:buClr>
              <a:buSzPts val="1200"/>
              <a:buFont typeface="Arial" panose="020B0604020202020204" pitchFamily="34" charset="0"/>
              <a:buChar char="•"/>
            </a:pPr>
            <a:r>
              <a:rPr lang="en-US" dirty="0"/>
              <a:t>SIRS is seen in many different insults (trauma, burns, pancreatitis, surgery, etc.), so it is sensitive to inflammation, but not specific to sepsis.</a:t>
            </a:r>
          </a:p>
          <a:p>
            <a:pPr marL="174708" indent="-174708">
              <a:buClr>
                <a:schemeClr val="dk1"/>
              </a:buClr>
              <a:buSzPts val="1200"/>
              <a:buFont typeface="Arial" panose="020B0604020202020204" pitchFamily="34" charset="0"/>
              <a:buChar char="•"/>
            </a:pPr>
            <a:r>
              <a:rPr lang="en-US" dirty="0"/>
              <a:t>SIRS markers need to be </a:t>
            </a:r>
            <a:r>
              <a:rPr lang="en-US" u="sng" dirty="0"/>
              <a:t>new</a:t>
            </a:r>
            <a:r>
              <a:rPr lang="en-US" dirty="0"/>
              <a:t> to the patient and not caused by treatment or medications.</a:t>
            </a:r>
            <a:endParaRPr dirty="0"/>
          </a:p>
          <a:p>
            <a:pPr>
              <a:spcBef>
                <a:spcPts val="374"/>
              </a:spcBef>
            </a:pPr>
            <a:endParaRPr dirty="0"/>
          </a:p>
        </p:txBody>
      </p:sp>
      <p:sp>
        <p:nvSpPr>
          <p:cNvPr id="259" name="Google Shape;259;p11:notes"/>
          <p:cNvSpPr txBox="1">
            <a:spLocks noGrp="1"/>
          </p:cNvSpPr>
          <p:nvPr>
            <p:ph type="sldNum" idx="12"/>
          </p:nvPr>
        </p:nvSpPr>
        <p:spPr>
          <a:xfrm>
            <a:off x="3911640" y="8977136"/>
            <a:ext cx="2992473"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5B9C-51DA-45E4-A7C8-619C434FC5C6}"/>
              </a:ext>
            </a:extLst>
          </p:cNvPr>
          <p:cNvSpPr>
            <a:spLocks noGrp="1"/>
          </p:cNvSpPr>
          <p:nvPr>
            <p:ph type="ctrTitle"/>
          </p:nvPr>
        </p:nvSpPr>
        <p:spPr>
          <a:xfrm>
            <a:off x="116076" y="2438400"/>
            <a:ext cx="5065524" cy="2808840"/>
          </a:xfrm>
        </p:spPr>
        <p:txBody>
          <a:bodyPr anchor="b">
            <a:normAutofit/>
          </a:bodyPr>
          <a:lstStyle>
            <a:lvl1pPr algn="l">
              <a:lnSpc>
                <a:spcPct val="85000"/>
              </a:lnSpc>
              <a:defRPr sz="6000" b="0" spc="-50" baseline="0">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7CDCE94B-E978-430B-957A-6EB38EBA590D}"/>
              </a:ext>
            </a:extLst>
          </p:cNvPr>
          <p:cNvSpPr>
            <a:spLocks noGrp="1"/>
          </p:cNvSpPr>
          <p:nvPr>
            <p:ph type="subTitle" idx="1"/>
          </p:nvPr>
        </p:nvSpPr>
        <p:spPr>
          <a:xfrm>
            <a:off x="116074" y="5410200"/>
            <a:ext cx="5283359" cy="990570"/>
          </a:xfrm>
        </p:spPr>
        <p:txBody>
          <a:bodyPr lIns="91440" rIns="91440">
            <a:normAutofit/>
          </a:bodyPr>
          <a:lstStyle>
            <a:lvl1pPr marL="0" indent="0" algn="l">
              <a:buNone/>
              <a:defRPr sz="2400" cap="all" spc="200" baseline="0">
                <a:solidFill>
                  <a:schemeClr val="bg2">
                    <a:lumMod val="7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26025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428A-2FF6-48FF-8837-0A1C3474B921}"/>
              </a:ext>
            </a:extLst>
          </p:cNvPr>
          <p:cNvSpPr>
            <a:spLocks noGrp="1"/>
          </p:cNvSpPr>
          <p:nvPr>
            <p:ph type="title"/>
          </p:nvPr>
        </p:nvSpPr>
        <p:spPr>
          <a:xfrm>
            <a:off x="822960" y="758952"/>
            <a:ext cx="7543800" cy="3566160"/>
          </a:xfrm>
        </p:spPr>
        <p:txBody>
          <a:bodyPr anchor="b" anchorCtr="0">
            <a:normAutofit/>
          </a:bodyPr>
          <a:lstStyle>
            <a:lvl1pPr algn="ctr">
              <a:lnSpc>
                <a:spcPct val="85000"/>
              </a:lnSpc>
              <a:defRPr sz="6000" b="1">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499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BDF7-2910-4B9B-9A9B-B682271C7654}"/>
              </a:ext>
            </a:extLst>
          </p:cNvPr>
          <p:cNvSpPr>
            <a:spLocks noGrp="1"/>
          </p:cNvSpPr>
          <p:nvPr>
            <p:ph type="title"/>
          </p:nvPr>
        </p:nvSpPr>
        <p:spPr>
          <a:xfrm>
            <a:off x="800100" y="1166275"/>
            <a:ext cx="7543800" cy="3566160"/>
          </a:xfrm>
        </p:spPr>
        <p:txBody>
          <a:bodyPr anchor="b" anchorCtr="0">
            <a:normAutofit/>
          </a:bodyPr>
          <a:lstStyle>
            <a:lvl1pPr algn="ctr">
              <a:lnSpc>
                <a:spcPct val="85000"/>
              </a:lnSpc>
              <a:defRPr sz="6000" b="1">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97651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5B9C-51DA-45E4-A7C8-619C434FC5C6}"/>
              </a:ext>
            </a:extLst>
          </p:cNvPr>
          <p:cNvSpPr>
            <a:spLocks noGrp="1"/>
          </p:cNvSpPr>
          <p:nvPr>
            <p:ph type="ctrTitle"/>
          </p:nvPr>
        </p:nvSpPr>
        <p:spPr>
          <a:xfrm>
            <a:off x="116076" y="2438400"/>
            <a:ext cx="5065524" cy="2808840"/>
          </a:xfrm>
        </p:spPr>
        <p:txBody>
          <a:bodyPr anchor="b">
            <a:normAutofit/>
          </a:bodyPr>
          <a:lstStyle>
            <a:lvl1pPr algn="l">
              <a:lnSpc>
                <a:spcPct val="85000"/>
              </a:lnSpc>
              <a:defRPr sz="6000" b="0" spc="-50" baseline="0">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7CDCE94B-E978-430B-957A-6EB38EBA590D}"/>
              </a:ext>
            </a:extLst>
          </p:cNvPr>
          <p:cNvSpPr>
            <a:spLocks noGrp="1"/>
          </p:cNvSpPr>
          <p:nvPr>
            <p:ph type="subTitle" idx="1"/>
          </p:nvPr>
        </p:nvSpPr>
        <p:spPr>
          <a:xfrm>
            <a:off x="116074" y="5410200"/>
            <a:ext cx="5283359" cy="990570"/>
          </a:xfrm>
        </p:spPr>
        <p:txBody>
          <a:bodyPr lIns="91440" rIns="91440">
            <a:normAutofit/>
          </a:bodyPr>
          <a:lstStyle>
            <a:lvl1pPr marL="0" indent="0" algn="l">
              <a:buNone/>
              <a:defRPr sz="2400" cap="all" spc="200" baseline="0">
                <a:solidFill>
                  <a:schemeClr val="bg2">
                    <a:lumMod val="7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44352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2FF9-B8EF-4942-A8B8-3B62D9FF2069}"/>
              </a:ext>
            </a:extLst>
          </p:cNvPr>
          <p:cNvSpPr>
            <a:spLocks noGrp="1"/>
          </p:cNvSpPr>
          <p:nvPr>
            <p:ph type="ctrTitle"/>
          </p:nvPr>
        </p:nvSpPr>
        <p:spPr>
          <a:xfrm>
            <a:off x="116076" y="2438400"/>
            <a:ext cx="5065524" cy="2808840"/>
          </a:xfrm>
        </p:spPr>
        <p:txBody>
          <a:bodyPr anchor="b">
            <a:normAutofit/>
          </a:bodyPr>
          <a:lstStyle>
            <a:lvl1pPr algn="l">
              <a:lnSpc>
                <a:spcPct val="85000"/>
              </a:lnSpc>
              <a:defRPr sz="6000" b="0" spc="-50" baseline="0">
                <a:solidFill>
                  <a:schemeClr val="bg2">
                    <a:lumMod val="25000"/>
                  </a:schemeClr>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97C236E6-F218-4250-998C-1B30B89ED0A0}"/>
              </a:ext>
            </a:extLst>
          </p:cNvPr>
          <p:cNvSpPr>
            <a:spLocks noGrp="1"/>
          </p:cNvSpPr>
          <p:nvPr>
            <p:ph type="subTitle" idx="1"/>
          </p:nvPr>
        </p:nvSpPr>
        <p:spPr>
          <a:xfrm>
            <a:off x="116074" y="5410200"/>
            <a:ext cx="5283359" cy="849284"/>
          </a:xfrm>
        </p:spPr>
        <p:txBody>
          <a:bodyPr lIns="91440" rIns="91440">
            <a:normAutofit/>
          </a:bodyPr>
          <a:lstStyle>
            <a:lvl1pPr marL="0" indent="0" algn="l">
              <a:buNone/>
              <a:defRPr sz="2400" cap="all" spc="200" baseline="0">
                <a:solidFill>
                  <a:schemeClr val="bg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38377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36BE-F223-4314-A369-835E1ED65F11}"/>
              </a:ext>
            </a:extLst>
          </p:cNvPr>
          <p:cNvSpPr>
            <a:spLocks noGrp="1"/>
          </p:cNvSpPr>
          <p:nvPr>
            <p:ph type="title"/>
          </p:nvPr>
        </p:nvSpPr>
        <p:spPr>
          <a:xfrm>
            <a:off x="2439786" y="305485"/>
            <a:ext cx="6213764" cy="866602"/>
          </a:xfrm>
          <a:noFill/>
        </p:spPr>
        <p:txBody>
          <a:bodyPr>
            <a:noAutofit/>
          </a:bodyPr>
          <a:lstStyle>
            <a:lvl1pPr algn="ctr">
              <a:defRPr sz="3600" b="0">
                <a:solidFill>
                  <a:schemeClr val="bg2">
                    <a:lumMod val="25000"/>
                  </a:schemeClr>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65C663F-73B8-4905-B6D9-FE1A14C01793}"/>
              </a:ext>
            </a:extLst>
          </p:cNvPr>
          <p:cNvSpPr>
            <a:spLocks noGrp="1"/>
          </p:cNvSpPr>
          <p:nvPr>
            <p:ph idx="1"/>
          </p:nvPr>
        </p:nvSpPr>
        <p:spPr>
          <a:xfrm>
            <a:off x="304800" y="1440871"/>
            <a:ext cx="8686799" cy="4554061"/>
          </a:xfrm>
          <a:noFill/>
        </p:spPr>
        <p:txBody>
          <a:bodyPr/>
          <a:lstStyle>
            <a:lvl1pPr>
              <a:buClr>
                <a:schemeClr val="bg2">
                  <a:lumMod val="25000"/>
                </a:schemeClr>
              </a:buClr>
              <a:defRPr>
                <a:solidFill>
                  <a:schemeClr val="tx1">
                    <a:lumMod val="85000"/>
                    <a:lumOff val="15000"/>
                  </a:schemeClr>
                </a:solidFill>
              </a:defRPr>
            </a:lvl1pPr>
            <a:lvl2pPr marL="685800" indent="-228600">
              <a:buClr>
                <a:schemeClr val="tx1">
                  <a:lumMod val="85000"/>
                  <a:lumOff val="15000"/>
                </a:schemeClr>
              </a:buClr>
              <a:buFont typeface="Courier New" panose="02070309020205020404" pitchFamily="49" charset="0"/>
              <a:buChar char="o"/>
              <a:defRPr>
                <a:solidFill>
                  <a:schemeClr val="tx1">
                    <a:lumMod val="85000"/>
                    <a:lumOff val="15000"/>
                  </a:schemeClr>
                </a:solidFill>
              </a:defRPr>
            </a:lvl2pPr>
            <a:lvl3pPr marL="1143000" indent="-228600">
              <a:buFont typeface="Arial" panose="020B0604020202020204" pitchFamily="34" charset="0"/>
              <a:buChar char="•"/>
              <a:defRPr>
                <a:solidFill>
                  <a:schemeClr val="tx1">
                    <a:lumMod val="85000"/>
                    <a:lumOff val="15000"/>
                  </a:schemeClr>
                </a:solidFill>
              </a:defRPr>
            </a:lvl3pPr>
            <a:lvl4pPr marL="1657350" indent="-285750">
              <a:buFont typeface="Courier New" panose="02070309020205020404" pitchFamily="49" charset="0"/>
              <a:buChar char="o"/>
              <a:defRPr>
                <a:solidFill>
                  <a:schemeClr val="tx1">
                    <a:lumMod val="85000"/>
                    <a:lumOff val="15000"/>
                  </a:schemeClr>
                </a:solidFill>
              </a:defRPr>
            </a:lvl4pPr>
            <a:lvl5pPr marL="2057400" indent="-228600">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49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y_s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08E8-C6A9-4F29-92FD-D0EA400DEFA0}"/>
              </a:ext>
            </a:extLst>
          </p:cNvPr>
          <p:cNvSpPr>
            <a:spLocks noGrp="1"/>
          </p:cNvSpPr>
          <p:nvPr>
            <p:ph type="title"/>
          </p:nvPr>
        </p:nvSpPr>
        <p:spPr>
          <a:xfrm>
            <a:off x="2439786" y="305485"/>
            <a:ext cx="6213764" cy="866602"/>
          </a:xfrm>
          <a:noFill/>
        </p:spPr>
        <p:txBody>
          <a:bodyPr>
            <a:noAutofit/>
          </a:bodyPr>
          <a:lstStyle>
            <a:lvl1pPr algn="ctr">
              <a:defRPr sz="3600" b="0">
                <a:solidFill>
                  <a:schemeClr val="bg2">
                    <a:lumMod val="25000"/>
                  </a:schemeClr>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71370E23-F73F-4C03-AED8-BEF857DE02AE}"/>
              </a:ext>
            </a:extLst>
          </p:cNvPr>
          <p:cNvSpPr>
            <a:spLocks noGrp="1"/>
          </p:cNvSpPr>
          <p:nvPr>
            <p:ph type="body" idx="1"/>
          </p:nvPr>
        </p:nvSpPr>
        <p:spPr>
          <a:xfrm>
            <a:off x="304800" y="1371600"/>
            <a:ext cx="4236720" cy="677334"/>
          </a:xfrm>
        </p:spPr>
        <p:txBody>
          <a:bodyPr lIns="91440" rIns="91440" anchor="ctr">
            <a:noAutofit/>
          </a:bodyPr>
          <a:lstStyle>
            <a:lvl1pPr marL="0" indent="0" algn="ctr">
              <a:buNone/>
              <a:defRPr sz="2200" b="0" cap="all" baseline="0">
                <a:solidFill>
                  <a:srgbClr val="00757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5F82FE-AD6C-4C1C-BC0C-F1D9E5F9AAB8}"/>
              </a:ext>
            </a:extLst>
          </p:cNvPr>
          <p:cNvSpPr>
            <a:spLocks noGrp="1"/>
          </p:cNvSpPr>
          <p:nvPr>
            <p:ph sz="half" idx="2"/>
          </p:nvPr>
        </p:nvSpPr>
        <p:spPr>
          <a:xfrm>
            <a:off x="304800" y="2048934"/>
            <a:ext cx="4236720" cy="3970866"/>
          </a:xfrm>
        </p:spPr>
        <p:txBody>
          <a:bodyPr/>
          <a:lstStyle>
            <a:lvl1pPr>
              <a:defRPr sz="2400"/>
            </a:lvl1pPr>
            <a:lvl2pPr marL="685800" indent="-2286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509DAD-F3D6-4FF1-B23B-4BD6CA2DFD1C}"/>
              </a:ext>
            </a:extLst>
          </p:cNvPr>
          <p:cNvSpPr>
            <a:spLocks noGrp="1"/>
          </p:cNvSpPr>
          <p:nvPr>
            <p:ph type="body" sz="quarter" idx="3"/>
          </p:nvPr>
        </p:nvSpPr>
        <p:spPr>
          <a:xfrm>
            <a:off x="4648200" y="1371600"/>
            <a:ext cx="4236720" cy="677334"/>
          </a:xfrm>
        </p:spPr>
        <p:txBody>
          <a:bodyPr lIns="91440" rIns="91440" anchor="ctr">
            <a:normAutofit/>
          </a:bodyPr>
          <a:lstStyle>
            <a:lvl1pPr marL="0" indent="0" algn="ctr">
              <a:buNone/>
              <a:defRPr sz="2200" b="0" cap="all" baseline="0">
                <a:solidFill>
                  <a:srgbClr val="00757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B2600F-0B6A-4CC2-AE3B-528011E68668}"/>
              </a:ext>
            </a:extLst>
          </p:cNvPr>
          <p:cNvSpPr>
            <a:spLocks noGrp="1"/>
          </p:cNvSpPr>
          <p:nvPr>
            <p:ph sz="quarter" idx="4"/>
          </p:nvPr>
        </p:nvSpPr>
        <p:spPr>
          <a:xfrm>
            <a:off x="4648200" y="2048934"/>
            <a:ext cx="4236720" cy="3970866"/>
          </a:xfrm>
        </p:spPr>
        <p:txBody>
          <a:bodyPr/>
          <a:lstStyle>
            <a:lvl1pPr>
              <a:defRPr sz="2400"/>
            </a:lvl1pPr>
            <a:lvl2pPr marL="800100" indent="-3429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93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D7A-16FD-4A95-8DC0-604E6F10C699}"/>
              </a:ext>
            </a:extLst>
          </p:cNvPr>
          <p:cNvSpPr>
            <a:spLocks noGrp="1"/>
          </p:cNvSpPr>
          <p:nvPr>
            <p:ph type="title"/>
          </p:nvPr>
        </p:nvSpPr>
        <p:spPr>
          <a:xfrm>
            <a:off x="342900" y="1143000"/>
            <a:ext cx="2400300" cy="2286000"/>
          </a:xfrm>
        </p:spPr>
        <p:txBody>
          <a:bodyPr anchor="b">
            <a:normAutofit/>
          </a:bodyPr>
          <a:lstStyle>
            <a:lvl1pPr>
              <a:defRPr sz="3200" b="1">
                <a:solidFill>
                  <a:srgbClr val="00757F"/>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Text Placeholder 3">
            <a:extLst>
              <a:ext uri="{FF2B5EF4-FFF2-40B4-BE49-F238E27FC236}">
                <a16:creationId xmlns:a16="http://schemas.microsoft.com/office/drawing/2014/main" id="{7DE00252-F934-4582-91B0-9EECAA85C6FD}"/>
              </a:ext>
            </a:extLst>
          </p:cNvPr>
          <p:cNvSpPr>
            <a:spLocks noGrp="1"/>
          </p:cNvSpPr>
          <p:nvPr>
            <p:ph type="body" sz="half" idx="2"/>
          </p:nvPr>
        </p:nvSpPr>
        <p:spPr>
          <a:xfrm>
            <a:off x="342900" y="3429000"/>
            <a:ext cx="2400300" cy="2610908"/>
          </a:xfrm>
        </p:spPr>
        <p:txBody>
          <a:bodyPr lIns="91440" rIns="91440">
            <a:normAutofit/>
          </a:bodyPr>
          <a:lstStyle>
            <a:lvl1pPr marL="0" indent="0">
              <a:buNone/>
              <a:defRPr sz="150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Content Placeholder 2">
            <a:extLst>
              <a:ext uri="{FF2B5EF4-FFF2-40B4-BE49-F238E27FC236}">
                <a16:creationId xmlns:a16="http://schemas.microsoft.com/office/drawing/2014/main" id="{E5ECF547-FC5E-4A4B-A70A-12B3BB065A06}"/>
              </a:ext>
            </a:extLst>
          </p:cNvPr>
          <p:cNvSpPr>
            <a:spLocks noGrp="1"/>
          </p:cNvSpPr>
          <p:nvPr>
            <p:ph idx="1"/>
          </p:nvPr>
        </p:nvSpPr>
        <p:spPr>
          <a:xfrm>
            <a:off x="3460237" y="731520"/>
            <a:ext cx="5009393" cy="5257800"/>
          </a:xfrm>
        </p:spPr>
        <p:txBody>
          <a:bodyPr/>
          <a:lstStyle>
            <a:lvl1pPr>
              <a:defRPr>
                <a:solidFill>
                  <a:schemeClr val="bg2">
                    <a:lumMod val="25000"/>
                  </a:schemeClr>
                </a:solidFill>
              </a:defRPr>
            </a:lvl1pPr>
            <a:lvl2pPr marL="685800" indent="-228600">
              <a:buFont typeface="Courier New" panose="02070309020205020404" pitchFamily="49" charset="0"/>
              <a:buChar char="o"/>
              <a:defRPr>
                <a:solidFill>
                  <a:schemeClr val="bg2">
                    <a:lumMod val="25000"/>
                  </a:schemeClr>
                </a:solidFill>
              </a:defRPr>
            </a:lvl2pPr>
            <a:lvl3pPr>
              <a:defRPr>
                <a:solidFill>
                  <a:schemeClr val="bg2">
                    <a:lumMod val="25000"/>
                  </a:schemeClr>
                </a:solidFill>
              </a:defRPr>
            </a:lvl3pPr>
            <a:lvl4pPr marL="1600200" indent="-228600">
              <a:buFont typeface="Courier New" panose="02070309020205020404" pitchFamily="49" charset="0"/>
              <a:buChar char="o"/>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91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no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AA383D-B18F-483C-B1AB-566F5F6F5A18}"/>
              </a:ext>
            </a:extLst>
          </p:cNvPr>
          <p:cNvSpPr txBox="1"/>
          <p:nvPr userDrawn="1"/>
        </p:nvSpPr>
        <p:spPr>
          <a:xfrm>
            <a:off x="-1" y="1440871"/>
            <a:ext cx="9144001" cy="4851864"/>
          </a:xfrm>
          <a:prstGeom prst="rect">
            <a:avLst/>
          </a:prstGeom>
          <a:solidFill>
            <a:schemeClr val="bg1"/>
          </a:solidFill>
          <a:ln>
            <a:solidFill>
              <a:schemeClr val="bg1"/>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2D7A36BE-F223-4314-A369-835E1ED65F11}"/>
              </a:ext>
            </a:extLst>
          </p:cNvPr>
          <p:cNvSpPr>
            <a:spLocks noGrp="1"/>
          </p:cNvSpPr>
          <p:nvPr>
            <p:ph type="title"/>
          </p:nvPr>
        </p:nvSpPr>
        <p:spPr>
          <a:xfrm>
            <a:off x="2439786" y="305485"/>
            <a:ext cx="6213764" cy="866602"/>
          </a:xfrm>
          <a:noFill/>
        </p:spPr>
        <p:txBody>
          <a:bodyPr>
            <a:noAutofit/>
          </a:bodyPr>
          <a:lstStyle>
            <a:lvl1pPr algn="ctr">
              <a:defRPr sz="3600" b="0">
                <a:solidFill>
                  <a:schemeClr val="bg2">
                    <a:lumMod val="25000"/>
                  </a:schemeClr>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65C663F-73B8-4905-B6D9-FE1A14C01793}"/>
              </a:ext>
            </a:extLst>
          </p:cNvPr>
          <p:cNvSpPr>
            <a:spLocks noGrp="1"/>
          </p:cNvSpPr>
          <p:nvPr>
            <p:ph idx="1"/>
          </p:nvPr>
        </p:nvSpPr>
        <p:spPr>
          <a:xfrm>
            <a:off x="304800" y="1440871"/>
            <a:ext cx="8686799" cy="4554061"/>
          </a:xfrm>
          <a:noFill/>
        </p:spPr>
        <p:txBody>
          <a:bodyPr/>
          <a:lstStyle>
            <a:lvl1pPr>
              <a:buClr>
                <a:schemeClr val="bg2">
                  <a:lumMod val="25000"/>
                </a:schemeClr>
              </a:buClr>
              <a:defRPr>
                <a:solidFill>
                  <a:schemeClr val="tx1">
                    <a:lumMod val="85000"/>
                    <a:lumOff val="15000"/>
                  </a:schemeClr>
                </a:solidFill>
              </a:defRPr>
            </a:lvl1pPr>
            <a:lvl2pPr marL="685800" indent="-228600">
              <a:buClr>
                <a:schemeClr val="tx1">
                  <a:lumMod val="85000"/>
                  <a:lumOff val="15000"/>
                </a:schemeClr>
              </a:buClr>
              <a:buFont typeface="Courier New" panose="02070309020205020404" pitchFamily="49" charset="0"/>
              <a:buChar char="o"/>
              <a:defRPr>
                <a:solidFill>
                  <a:schemeClr val="tx1">
                    <a:lumMod val="85000"/>
                    <a:lumOff val="15000"/>
                  </a:schemeClr>
                </a:solidFill>
              </a:defRPr>
            </a:lvl2pPr>
            <a:lvl3pPr marL="1143000" indent="-228600">
              <a:buFont typeface="Arial" panose="020B0604020202020204" pitchFamily="34" charset="0"/>
              <a:buChar char="•"/>
              <a:defRPr>
                <a:solidFill>
                  <a:schemeClr val="tx1">
                    <a:lumMod val="85000"/>
                    <a:lumOff val="15000"/>
                  </a:schemeClr>
                </a:solidFill>
              </a:defRPr>
            </a:lvl3pPr>
            <a:lvl4pPr marL="1657350" indent="-285750">
              <a:buFont typeface="Courier New" panose="02070309020205020404" pitchFamily="49" charset="0"/>
              <a:buChar char="o"/>
              <a:defRPr>
                <a:solidFill>
                  <a:schemeClr val="tx1">
                    <a:lumMod val="85000"/>
                    <a:lumOff val="15000"/>
                  </a:schemeClr>
                </a:solidFill>
              </a:defRPr>
            </a:lvl4pPr>
            <a:lvl5pPr marL="2057400" indent="-228600">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943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ADAB-EA46-4E64-9EE3-5585794CA2DE}"/>
              </a:ext>
            </a:extLst>
          </p:cNvPr>
          <p:cNvSpPr>
            <a:spLocks noGrp="1"/>
          </p:cNvSpPr>
          <p:nvPr>
            <p:ph type="title"/>
          </p:nvPr>
        </p:nvSpPr>
        <p:spPr>
          <a:xfrm>
            <a:off x="2439786" y="305485"/>
            <a:ext cx="6213764" cy="866602"/>
          </a:xfrm>
          <a:noFill/>
        </p:spPr>
        <p:txBody>
          <a:bodyPr>
            <a:noAutofit/>
          </a:bodyPr>
          <a:lstStyle>
            <a:lvl1pPr algn="ctr">
              <a:defRPr sz="3600" b="0">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426C52E-0D45-410F-9B96-717F1D1403AD}"/>
              </a:ext>
            </a:extLst>
          </p:cNvPr>
          <p:cNvSpPr>
            <a:spLocks noGrp="1"/>
          </p:cNvSpPr>
          <p:nvPr>
            <p:ph idx="1"/>
          </p:nvPr>
        </p:nvSpPr>
        <p:spPr>
          <a:xfrm>
            <a:off x="304800" y="1440871"/>
            <a:ext cx="8686799" cy="4554061"/>
          </a:xfrm>
          <a:noFill/>
        </p:spPr>
        <p:txBody>
          <a:bodyPr/>
          <a:lstStyle>
            <a:lvl1pPr marL="457200" indent="-457200">
              <a:buClr>
                <a:schemeClr val="bg1"/>
              </a:buClr>
              <a:buFont typeface="Arial" panose="020B0604020202020204" pitchFamily="34" charset="0"/>
              <a:buChar char="•"/>
              <a:defRPr>
                <a:solidFill>
                  <a:schemeClr val="bg1"/>
                </a:solidFill>
              </a:defRPr>
            </a:lvl1pPr>
            <a:lvl2pPr marL="800100" indent="-342900">
              <a:buClr>
                <a:schemeClr val="bg1"/>
              </a:buClr>
              <a:buFont typeface="Courier New" panose="02070309020205020404" pitchFamily="49" charset="0"/>
              <a:buChar char="o"/>
              <a:defRPr>
                <a:solidFill>
                  <a:schemeClr val="bg1"/>
                </a:solidFill>
              </a:defRPr>
            </a:lvl2pPr>
            <a:lvl3pPr marL="1257300" indent="-342900">
              <a:buFont typeface="Arial" panose="020B0604020202020204" pitchFamily="34" charset="0"/>
              <a:buChar char="•"/>
              <a:defRPr>
                <a:solidFill>
                  <a:schemeClr val="bg1"/>
                </a:solidFill>
              </a:defRPr>
            </a:lvl3pPr>
            <a:lvl4pPr marL="1657350" indent="-285750">
              <a:buFont typeface="Courier New" panose="02070309020205020404" pitchFamily="49" charset="0"/>
              <a:buChar char="o"/>
              <a:defRPr>
                <a:solidFill>
                  <a:schemeClr val="bg1"/>
                </a:solidFill>
              </a:defRPr>
            </a:lvl4pPr>
            <a:lvl5pPr marL="2171700" indent="-3429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2696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y-s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ADAB-EA46-4E64-9EE3-5585794CA2DE}"/>
              </a:ext>
            </a:extLst>
          </p:cNvPr>
          <p:cNvSpPr>
            <a:spLocks noGrp="1"/>
          </p:cNvSpPr>
          <p:nvPr>
            <p:ph type="title"/>
          </p:nvPr>
        </p:nvSpPr>
        <p:spPr>
          <a:xfrm>
            <a:off x="2439786" y="305485"/>
            <a:ext cx="6213764" cy="866602"/>
          </a:xfrm>
          <a:noFill/>
        </p:spPr>
        <p:txBody>
          <a:bodyPr>
            <a:noAutofit/>
          </a:bodyPr>
          <a:lstStyle>
            <a:lvl1pPr algn="ctr">
              <a:defRPr sz="3600" b="0">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EE428599-7910-401E-B599-1B87211B3616}"/>
              </a:ext>
            </a:extLst>
          </p:cNvPr>
          <p:cNvSpPr>
            <a:spLocks noGrp="1"/>
          </p:cNvSpPr>
          <p:nvPr>
            <p:ph type="body" idx="1"/>
          </p:nvPr>
        </p:nvSpPr>
        <p:spPr>
          <a:xfrm>
            <a:off x="304800" y="1371600"/>
            <a:ext cx="4236720" cy="677334"/>
          </a:xfrm>
        </p:spPr>
        <p:txBody>
          <a:bodyPr lIns="91440" rIns="91440" anchor="ctr">
            <a:noAutofit/>
          </a:bodyPr>
          <a:lstStyle>
            <a:lvl1pPr marL="0" indent="0" algn="ctr">
              <a:buNone/>
              <a:defRPr sz="2200" b="0" cap="all" baseline="0">
                <a:solidFill>
                  <a:srgbClr val="79B8B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C92ED7EE-936D-4A11-BF7D-62ECFC465044}"/>
              </a:ext>
            </a:extLst>
          </p:cNvPr>
          <p:cNvSpPr>
            <a:spLocks noGrp="1"/>
          </p:cNvSpPr>
          <p:nvPr>
            <p:ph sz="half" idx="2"/>
          </p:nvPr>
        </p:nvSpPr>
        <p:spPr>
          <a:xfrm>
            <a:off x="304800" y="2048934"/>
            <a:ext cx="4236720" cy="3970866"/>
          </a:xfrm>
        </p:spPr>
        <p:txBody>
          <a:bodyPr/>
          <a:lstStyle>
            <a:lvl1pPr>
              <a:defRPr sz="2400">
                <a:solidFill>
                  <a:schemeClr val="bg1"/>
                </a:solidFill>
              </a:defRPr>
            </a:lvl1pPr>
            <a:lvl2pPr marL="685800" indent="-228600">
              <a:buFont typeface="Courier New" panose="02070309020205020404" pitchFamily="49" charset="0"/>
              <a:buChar char="o"/>
              <a:defRPr>
                <a:solidFill>
                  <a:schemeClr val="bg1"/>
                </a:solidFill>
              </a:defRPr>
            </a:lvl2pPr>
            <a:lvl3pPr>
              <a:defRPr>
                <a:solidFill>
                  <a:schemeClr val="bg1"/>
                </a:solidFill>
              </a:defRPr>
            </a:lvl3pPr>
            <a:lvl4pPr marL="1657350" indent="-285750">
              <a:buFont typeface="Courier New" panose="02070309020205020404" pitchFamily="49" charset="0"/>
              <a:buChar char="o"/>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BEF5122-ABE8-4FB2-AB45-BA4DCFB00456}"/>
              </a:ext>
            </a:extLst>
          </p:cNvPr>
          <p:cNvSpPr>
            <a:spLocks noGrp="1"/>
          </p:cNvSpPr>
          <p:nvPr>
            <p:ph type="body" sz="quarter" idx="3"/>
          </p:nvPr>
        </p:nvSpPr>
        <p:spPr>
          <a:xfrm>
            <a:off x="4648200" y="1371600"/>
            <a:ext cx="4236720" cy="677334"/>
          </a:xfrm>
        </p:spPr>
        <p:txBody>
          <a:bodyPr lIns="91440" rIns="91440" anchor="ctr">
            <a:normAutofit/>
          </a:bodyPr>
          <a:lstStyle>
            <a:lvl1pPr marL="0" indent="0" algn="ctr">
              <a:buNone/>
              <a:defRPr sz="2200" b="0" cap="all" baseline="0">
                <a:solidFill>
                  <a:srgbClr val="79B8B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1A8985BF-3FA6-42E4-BE7E-345B943453AF}"/>
              </a:ext>
            </a:extLst>
          </p:cNvPr>
          <p:cNvSpPr>
            <a:spLocks noGrp="1"/>
          </p:cNvSpPr>
          <p:nvPr>
            <p:ph sz="quarter" idx="4"/>
          </p:nvPr>
        </p:nvSpPr>
        <p:spPr>
          <a:xfrm>
            <a:off x="4648200" y="2048934"/>
            <a:ext cx="4236720" cy="3970866"/>
          </a:xfrm>
        </p:spPr>
        <p:txBody>
          <a:bodyPr/>
          <a:lstStyle>
            <a:lvl1pPr>
              <a:defRPr sz="2400">
                <a:solidFill>
                  <a:schemeClr val="bg1"/>
                </a:solidFill>
              </a:defRPr>
            </a:lvl1pPr>
            <a:lvl2pPr marL="685800" indent="-228600">
              <a:buFont typeface="Courier New" panose="02070309020205020404" pitchFamily="49" charset="0"/>
              <a:buChar char="o"/>
              <a:defRPr>
                <a:solidFill>
                  <a:schemeClr val="bg1"/>
                </a:solidFill>
              </a:defRPr>
            </a:lvl2pPr>
            <a:lvl3pPr>
              <a:defRPr>
                <a:solidFill>
                  <a:schemeClr val="bg1"/>
                </a:solidFill>
              </a:defRPr>
            </a:lvl3pPr>
            <a:lvl4pPr marL="1600200" indent="-228600">
              <a:buFont typeface="Courier New" panose="02070309020205020404" pitchFamily="49" charset="0"/>
              <a:buChar char="o"/>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14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2FF9-B8EF-4942-A8B8-3B62D9FF2069}"/>
              </a:ext>
            </a:extLst>
          </p:cNvPr>
          <p:cNvSpPr>
            <a:spLocks noGrp="1"/>
          </p:cNvSpPr>
          <p:nvPr>
            <p:ph type="ctrTitle"/>
          </p:nvPr>
        </p:nvSpPr>
        <p:spPr>
          <a:xfrm>
            <a:off x="116076" y="2438400"/>
            <a:ext cx="5065524" cy="2808840"/>
          </a:xfrm>
        </p:spPr>
        <p:txBody>
          <a:bodyPr anchor="b">
            <a:normAutofit/>
          </a:bodyPr>
          <a:lstStyle>
            <a:lvl1pPr algn="l">
              <a:lnSpc>
                <a:spcPct val="85000"/>
              </a:lnSpc>
              <a:defRPr sz="6000" b="0" spc="-50" baseline="0">
                <a:solidFill>
                  <a:schemeClr val="bg2">
                    <a:lumMod val="25000"/>
                  </a:schemeClr>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97C236E6-F218-4250-998C-1B30B89ED0A0}"/>
              </a:ext>
            </a:extLst>
          </p:cNvPr>
          <p:cNvSpPr>
            <a:spLocks noGrp="1"/>
          </p:cNvSpPr>
          <p:nvPr>
            <p:ph type="subTitle" idx="1"/>
          </p:nvPr>
        </p:nvSpPr>
        <p:spPr>
          <a:xfrm>
            <a:off x="116074" y="5410200"/>
            <a:ext cx="5283359" cy="849284"/>
          </a:xfrm>
        </p:spPr>
        <p:txBody>
          <a:bodyPr lIns="91440" rIns="91440">
            <a:normAutofit/>
          </a:bodyPr>
          <a:lstStyle>
            <a:lvl1pPr marL="0" indent="0" algn="l">
              <a:buNone/>
              <a:defRPr sz="2400" cap="all" spc="200" baseline="0">
                <a:solidFill>
                  <a:schemeClr val="bg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915702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C6CE9F7-8704-4819-A9E6-662BEBDB9D5F}"/>
              </a:ext>
            </a:extLst>
          </p:cNvPr>
          <p:cNvSpPr>
            <a:spLocks noGrp="1"/>
          </p:cNvSpPr>
          <p:nvPr>
            <p:ph idx="1"/>
          </p:nvPr>
        </p:nvSpPr>
        <p:spPr>
          <a:xfrm>
            <a:off x="3460237" y="731520"/>
            <a:ext cx="5009393" cy="5257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EC0891E-1853-4BA4-9DC4-282E09E6BF59}"/>
              </a:ext>
            </a:extLst>
          </p:cNvPr>
          <p:cNvSpPr>
            <a:spLocks noGrp="1"/>
          </p:cNvSpPr>
          <p:nvPr>
            <p:ph type="title"/>
          </p:nvPr>
        </p:nvSpPr>
        <p:spPr>
          <a:xfrm>
            <a:off x="342900" y="1143000"/>
            <a:ext cx="2400300" cy="2286000"/>
          </a:xfrm>
        </p:spPr>
        <p:txBody>
          <a:bodyPr anchor="b">
            <a:normAutofit/>
          </a:bodyPr>
          <a:lstStyle>
            <a:lvl1pPr>
              <a:defRPr sz="3200" b="1">
                <a:solidFill>
                  <a:srgbClr val="00757F"/>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6" name="Text Placeholder 3">
            <a:extLst>
              <a:ext uri="{FF2B5EF4-FFF2-40B4-BE49-F238E27FC236}">
                <a16:creationId xmlns:a16="http://schemas.microsoft.com/office/drawing/2014/main" id="{034CE90D-2F12-414F-B407-A9FF484A9093}"/>
              </a:ext>
            </a:extLst>
          </p:cNvPr>
          <p:cNvSpPr>
            <a:spLocks noGrp="1"/>
          </p:cNvSpPr>
          <p:nvPr>
            <p:ph type="body" sz="half" idx="2"/>
          </p:nvPr>
        </p:nvSpPr>
        <p:spPr>
          <a:xfrm>
            <a:off x="342900" y="3429000"/>
            <a:ext cx="2400300" cy="2610908"/>
          </a:xfrm>
        </p:spPr>
        <p:txBody>
          <a:bodyPr lIns="91440" rIns="91440">
            <a:normAutofit/>
          </a:bodyPr>
          <a:lstStyle>
            <a:lvl1pPr marL="0" indent="0">
              <a:buNone/>
              <a:defRPr sz="150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6332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428A-2FF6-48FF-8837-0A1C3474B921}"/>
              </a:ext>
            </a:extLst>
          </p:cNvPr>
          <p:cNvSpPr>
            <a:spLocks noGrp="1"/>
          </p:cNvSpPr>
          <p:nvPr>
            <p:ph type="title"/>
          </p:nvPr>
        </p:nvSpPr>
        <p:spPr>
          <a:xfrm>
            <a:off x="822960" y="758952"/>
            <a:ext cx="7543800" cy="3566160"/>
          </a:xfrm>
        </p:spPr>
        <p:txBody>
          <a:bodyPr anchor="b" anchorCtr="0">
            <a:normAutofit/>
          </a:bodyPr>
          <a:lstStyle>
            <a:lvl1pPr algn="ctr">
              <a:lnSpc>
                <a:spcPct val="85000"/>
              </a:lnSpc>
              <a:defRPr sz="6000" b="1">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75703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BDF7-2910-4B9B-9A9B-B682271C7654}"/>
              </a:ext>
            </a:extLst>
          </p:cNvPr>
          <p:cNvSpPr>
            <a:spLocks noGrp="1"/>
          </p:cNvSpPr>
          <p:nvPr>
            <p:ph type="title"/>
          </p:nvPr>
        </p:nvSpPr>
        <p:spPr>
          <a:xfrm>
            <a:off x="800100" y="1166275"/>
            <a:ext cx="7543800" cy="3566160"/>
          </a:xfrm>
        </p:spPr>
        <p:txBody>
          <a:bodyPr anchor="b" anchorCtr="0">
            <a:normAutofit/>
          </a:bodyPr>
          <a:lstStyle>
            <a:lvl1pPr algn="ctr">
              <a:lnSpc>
                <a:spcPct val="85000"/>
              </a:lnSpc>
              <a:defRPr sz="6000" b="1">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414193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36BE-F223-4314-A369-835E1ED65F11}"/>
              </a:ext>
            </a:extLst>
          </p:cNvPr>
          <p:cNvSpPr>
            <a:spLocks noGrp="1"/>
          </p:cNvSpPr>
          <p:nvPr>
            <p:ph type="title"/>
          </p:nvPr>
        </p:nvSpPr>
        <p:spPr>
          <a:xfrm>
            <a:off x="2439786" y="305485"/>
            <a:ext cx="6213764" cy="866602"/>
          </a:xfrm>
          <a:noFill/>
        </p:spPr>
        <p:txBody>
          <a:bodyPr>
            <a:noAutofit/>
          </a:bodyPr>
          <a:lstStyle>
            <a:lvl1pPr algn="ctr">
              <a:defRPr sz="3600" b="0">
                <a:solidFill>
                  <a:schemeClr val="bg2">
                    <a:lumMod val="25000"/>
                  </a:schemeClr>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65C663F-73B8-4905-B6D9-FE1A14C01793}"/>
              </a:ext>
            </a:extLst>
          </p:cNvPr>
          <p:cNvSpPr>
            <a:spLocks noGrp="1"/>
          </p:cNvSpPr>
          <p:nvPr>
            <p:ph idx="1"/>
          </p:nvPr>
        </p:nvSpPr>
        <p:spPr>
          <a:xfrm>
            <a:off x="304800" y="1440871"/>
            <a:ext cx="8686799" cy="4554061"/>
          </a:xfrm>
          <a:noFill/>
        </p:spPr>
        <p:txBody>
          <a:bodyPr/>
          <a:lstStyle>
            <a:lvl1pPr>
              <a:buClr>
                <a:schemeClr val="bg2">
                  <a:lumMod val="25000"/>
                </a:schemeClr>
              </a:buClr>
              <a:defRPr>
                <a:solidFill>
                  <a:schemeClr val="tx1">
                    <a:lumMod val="85000"/>
                    <a:lumOff val="15000"/>
                  </a:schemeClr>
                </a:solidFill>
              </a:defRPr>
            </a:lvl1pPr>
            <a:lvl2pPr marL="685800" indent="-228600">
              <a:buClr>
                <a:schemeClr val="tx1">
                  <a:lumMod val="85000"/>
                  <a:lumOff val="15000"/>
                </a:schemeClr>
              </a:buClr>
              <a:buFont typeface="Courier New" panose="02070309020205020404" pitchFamily="49" charset="0"/>
              <a:buChar char="o"/>
              <a:defRPr>
                <a:solidFill>
                  <a:schemeClr val="tx1">
                    <a:lumMod val="85000"/>
                    <a:lumOff val="15000"/>
                  </a:schemeClr>
                </a:solidFill>
              </a:defRPr>
            </a:lvl2pPr>
            <a:lvl3pPr marL="1143000" indent="-228600">
              <a:buFont typeface="Arial" panose="020B0604020202020204" pitchFamily="34" charset="0"/>
              <a:buChar char="•"/>
              <a:defRPr>
                <a:solidFill>
                  <a:schemeClr val="tx1">
                    <a:lumMod val="85000"/>
                    <a:lumOff val="15000"/>
                  </a:schemeClr>
                </a:solidFill>
              </a:defRPr>
            </a:lvl3pPr>
            <a:lvl4pPr marL="1657350" indent="-285750">
              <a:buFont typeface="Courier New" panose="02070309020205020404" pitchFamily="49" charset="0"/>
              <a:buChar char="o"/>
              <a:defRPr>
                <a:solidFill>
                  <a:schemeClr val="tx1">
                    <a:lumMod val="85000"/>
                    <a:lumOff val="15000"/>
                  </a:schemeClr>
                </a:solidFill>
              </a:defRPr>
            </a:lvl4pPr>
            <a:lvl5pPr marL="2057400" indent="-228600">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96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y_s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08E8-C6A9-4F29-92FD-D0EA400DEFA0}"/>
              </a:ext>
            </a:extLst>
          </p:cNvPr>
          <p:cNvSpPr>
            <a:spLocks noGrp="1"/>
          </p:cNvSpPr>
          <p:nvPr>
            <p:ph type="title"/>
          </p:nvPr>
        </p:nvSpPr>
        <p:spPr>
          <a:xfrm>
            <a:off x="2439786" y="305485"/>
            <a:ext cx="6213764" cy="866602"/>
          </a:xfrm>
          <a:noFill/>
        </p:spPr>
        <p:txBody>
          <a:bodyPr>
            <a:noAutofit/>
          </a:bodyPr>
          <a:lstStyle>
            <a:lvl1pPr algn="ctr">
              <a:defRPr sz="3600" b="0">
                <a:solidFill>
                  <a:schemeClr val="bg2">
                    <a:lumMod val="25000"/>
                  </a:schemeClr>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71370E23-F73F-4C03-AED8-BEF857DE02AE}"/>
              </a:ext>
            </a:extLst>
          </p:cNvPr>
          <p:cNvSpPr>
            <a:spLocks noGrp="1"/>
          </p:cNvSpPr>
          <p:nvPr>
            <p:ph type="body" idx="1"/>
          </p:nvPr>
        </p:nvSpPr>
        <p:spPr>
          <a:xfrm>
            <a:off x="304800" y="1371600"/>
            <a:ext cx="4236720" cy="677334"/>
          </a:xfrm>
        </p:spPr>
        <p:txBody>
          <a:bodyPr lIns="91440" rIns="91440" anchor="ctr">
            <a:noAutofit/>
          </a:bodyPr>
          <a:lstStyle>
            <a:lvl1pPr marL="0" indent="0" algn="ctr">
              <a:buNone/>
              <a:defRPr sz="2200" b="0" cap="all" baseline="0">
                <a:solidFill>
                  <a:srgbClr val="00757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5F82FE-AD6C-4C1C-BC0C-F1D9E5F9AAB8}"/>
              </a:ext>
            </a:extLst>
          </p:cNvPr>
          <p:cNvSpPr>
            <a:spLocks noGrp="1"/>
          </p:cNvSpPr>
          <p:nvPr>
            <p:ph sz="half" idx="2"/>
          </p:nvPr>
        </p:nvSpPr>
        <p:spPr>
          <a:xfrm>
            <a:off x="304800" y="2048934"/>
            <a:ext cx="4236720" cy="3970866"/>
          </a:xfrm>
        </p:spPr>
        <p:txBody>
          <a:bodyPr/>
          <a:lstStyle>
            <a:lvl1pPr>
              <a:defRPr sz="2400"/>
            </a:lvl1pPr>
            <a:lvl2pPr marL="685800" indent="-2286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509DAD-F3D6-4FF1-B23B-4BD6CA2DFD1C}"/>
              </a:ext>
            </a:extLst>
          </p:cNvPr>
          <p:cNvSpPr>
            <a:spLocks noGrp="1"/>
          </p:cNvSpPr>
          <p:nvPr>
            <p:ph type="body" sz="quarter" idx="3"/>
          </p:nvPr>
        </p:nvSpPr>
        <p:spPr>
          <a:xfrm>
            <a:off x="4648200" y="1371600"/>
            <a:ext cx="4236720" cy="677334"/>
          </a:xfrm>
        </p:spPr>
        <p:txBody>
          <a:bodyPr lIns="91440" rIns="91440" anchor="ctr">
            <a:normAutofit/>
          </a:bodyPr>
          <a:lstStyle>
            <a:lvl1pPr marL="0" indent="0" algn="ctr">
              <a:buNone/>
              <a:defRPr sz="2200" b="0" cap="all" baseline="0">
                <a:solidFill>
                  <a:srgbClr val="00757F"/>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B2600F-0B6A-4CC2-AE3B-528011E68668}"/>
              </a:ext>
            </a:extLst>
          </p:cNvPr>
          <p:cNvSpPr>
            <a:spLocks noGrp="1"/>
          </p:cNvSpPr>
          <p:nvPr>
            <p:ph sz="quarter" idx="4"/>
          </p:nvPr>
        </p:nvSpPr>
        <p:spPr>
          <a:xfrm>
            <a:off x="4648200" y="2048934"/>
            <a:ext cx="4236720" cy="3970866"/>
          </a:xfrm>
        </p:spPr>
        <p:txBody>
          <a:bodyPr/>
          <a:lstStyle>
            <a:lvl1pPr>
              <a:defRPr sz="2400"/>
            </a:lvl1pPr>
            <a:lvl2pPr marL="800100" indent="-3429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91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1D7A-16FD-4A95-8DC0-604E6F10C699}"/>
              </a:ext>
            </a:extLst>
          </p:cNvPr>
          <p:cNvSpPr>
            <a:spLocks noGrp="1"/>
          </p:cNvSpPr>
          <p:nvPr>
            <p:ph type="title"/>
          </p:nvPr>
        </p:nvSpPr>
        <p:spPr>
          <a:xfrm>
            <a:off x="342900" y="1143000"/>
            <a:ext cx="2400300" cy="2286000"/>
          </a:xfrm>
        </p:spPr>
        <p:txBody>
          <a:bodyPr anchor="b">
            <a:normAutofit/>
          </a:bodyPr>
          <a:lstStyle>
            <a:lvl1pPr>
              <a:defRPr sz="3200" b="1">
                <a:solidFill>
                  <a:srgbClr val="00757F"/>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Text Placeholder 3">
            <a:extLst>
              <a:ext uri="{FF2B5EF4-FFF2-40B4-BE49-F238E27FC236}">
                <a16:creationId xmlns:a16="http://schemas.microsoft.com/office/drawing/2014/main" id="{7DE00252-F934-4582-91B0-9EECAA85C6FD}"/>
              </a:ext>
            </a:extLst>
          </p:cNvPr>
          <p:cNvSpPr>
            <a:spLocks noGrp="1"/>
          </p:cNvSpPr>
          <p:nvPr>
            <p:ph type="body" sz="half" idx="2"/>
          </p:nvPr>
        </p:nvSpPr>
        <p:spPr>
          <a:xfrm>
            <a:off x="342900" y="3429000"/>
            <a:ext cx="2400300" cy="2610908"/>
          </a:xfrm>
        </p:spPr>
        <p:txBody>
          <a:bodyPr lIns="91440" rIns="91440">
            <a:normAutofit/>
          </a:bodyPr>
          <a:lstStyle>
            <a:lvl1pPr marL="0" indent="0">
              <a:buNone/>
              <a:defRPr sz="150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Content Placeholder 2">
            <a:extLst>
              <a:ext uri="{FF2B5EF4-FFF2-40B4-BE49-F238E27FC236}">
                <a16:creationId xmlns:a16="http://schemas.microsoft.com/office/drawing/2014/main" id="{E5ECF547-FC5E-4A4B-A70A-12B3BB065A06}"/>
              </a:ext>
            </a:extLst>
          </p:cNvPr>
          <p:cNvSpPr>
            <a:spLocks noGrp="1"/>
          </p:cNvSpPr>
          <p:nvPr>
            <p:ph idx="1"/>
          </p:nvPr>
        </p:nvSpPr>
        <p:spPr>
          <a:xfrm>
            <a:off x="3460237" y="731520"/>
            <a:ext cx="5009393" cy="5257800"/>
          </a:xfrm>
        </p:spPr>
        <p:txBody>
          <a:bodyPr/>
          <a:lstStyle>
            <a:lvl1pPr>
              <a:defRPr>
                <a:solidFill>
                  <a:schemeClr val="bg2">
                    <a:lumMod val="25000"/>
                  </a:schemeClr>
                </a:solidFill>
              </a:defRPr>
            </a:lvl1pPr>
            <a:lvl2pPr marL="685800" indent="-228600">
              <a:buFont typeface="Courier New" panose="02070309020205020404" pitchFamily="49" charset="0"/>
              <a:buChar char="o"/>
              <a:defRPr>
                <a:solidFill>
                  <a:schemeClr val="bg2">
                    <a:lumMod val="25000"/>
                  </a:schemeClr>
                </a:solidFill>
              </a:defRPr>
            </a:lvl2pPr>
            <a:lvl3pPr>
              <a:defRPr>
                <a:solidFill>
                  <a:schemeClr val="bg2">
                    <a:lumMod val="25000"/>
                  </a:schemeClr>
                </a:solidFill>
              </a:defRPr>
            </a:lvl3pPr>
            <a:lvl4pPr marL="1600200" indent="-228600">
              <a:buFont typeface="Courier New" panose="02070309020205020404" pitchFamily="49" charset="0"/>
              <a:buChar char="o"/>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54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no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AA383D-B18F-483C-B1AB-566F5F6F5A18}"/>
              </a:ext>
            </a:extLst>
          </p:cNvPr>
          <p:cNvSpPr txBox="1"/>
          <p:nvPr userDrawn="1"/>
        </p:nvSpPr>
        <p:spPr bwMode="hidden">
          <a:xfrm>
            <a:off x="-1" y="1440871"/>
            <a:ext cx="9144001" cy="4851864"/>
          </a:xfrm>
          <a:prstGeom prst="rect">
            <a:avLst/>
          </a:prstGeom>
          <a:solidFill>
            <a:schemeClr val="bg1"/>
          </a:solidFill>
          <a:ln>
            <a:solidFill>
              <a:schemeClr val="bg1"/>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2D7A36BE-F223-4314-A369-835E1ED65F11}"/>
              </a:ext>
            </a:extLst>
          </p:cNvPr>
          <p:cNvSpPr>
            <a:spLocks noGrp="1"/>
          </p:cNvSpPr>
          <p:nvPr>
            <p:ph type="title"/>
          </p:nvPr>
        </p:nvSpPr>
        <p:spPr>
          <a:xfrm>
            <a:off x="2439786" y="305485"/>
            <a:ext cx="6213764" cy="866602"/>
          </a:xfrm>
          <a:noFill/>
        </p:spPr>
        <p:txBody>
          <a:bodyPr>
            <a:noAutofit/>
          </a:bodyPr>
          <a:lstStyle>
            <a:lvl1pPr algn="ctr">
              <a:defRPr sz="3600" b="0">
                <a:solidFill>
                  <a:schemeClr val="bg2">
                    <a:lumMod val="25000"/>
                  </a:schemeClr>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65C663F-73B8-4905-B6D9-FE1A14C01793}"/>
              </a:ext>
            </a:extLst>
          </p:cNvPr>
          <p:cNvSpPr>
            <a:spLocks noGrp="1"/>
          </p:cNvSpPr>
          <p:nvPr>
            <p:ph idx="1"/>
          </p:nvPr>
        </p:nvSpPr>
        <p:spPr>
          <a:xfrm>
            <a:off x="304800" y="1440871"/>
            <a:ext cx="8686799" cy="4554061"/>
          </a:xfrm>
          <a:noFill/>
        </p:spPr>
        <p:txBody>
          <a:bodyPr/>
          <a:lstStyle>
            <a:lvl1pPr>
              <a:buClr>
                <a:schemeClr val="bg2">
                  <a:lumMod val="25000"/>
                </a:schemeClr>
              </a:buClr>
              <a:defRPr>
                <a:solidFill>
                  <a:schemeClr val="tx1">
                    <a:lumMod val="85000"/>
                    <a:lumOff val="15000"/>
                  </a:schemeClr>
                </a:solidFill>
              </a:defRPr>
            </a:lvl1pPr>
            <a:lvl2pPr marL="685800" indent="-228600">
              <a:buClr>
                <a:schemeClr val="tx1">
                  <a:lumMod val="85000"/>
                  <a:lumOff val="15000"/>
                </a:schemeClr>
              </a:buClr>
              <a:buFont typeface="Courier New" panose="02070309020205020404" pitchFamily="49" charset="0"/>
              <a:buChar char="o"/>
              <a:defRPr>
                <a:solidFill>
                  <a:schemeClr val="tx1">
                    <a:lumMod val="85000"/>
                    <a:lumOff val="15000"/>
                  </a:schemeClr>
                </a:solidFill>
              </a:defRPr>
            </a:lvl2pPr>
            <a:lvl3pPr marL="1143000" indent="-228600">
              <a:buFont typeface="Arial" panose="020B0604020202020204" pitchFamily="34" charset="0"/>
              <a:buChar char="•"/>
              <a:defRPr>
                <a:solidFill>
                  <a:schemeClr val="tx1">
                    <a:lumMod val="85000"/>
                    <a:lumOff val="15000"/>
                  </a:schemeClr>
                </a:solidFill>
              </a:defRPr>
            </a:lvl3pPr>
            <a:lvl4pPr marL="1657350" indent="-285750">
              <a:buFont typeface="Courier New" panose="02070309020205020404" pitchFamily="49" charset="0"/>
              <a:buChar char="o"/>
              <a:defRPr>
                <a:solidFill>
                  <a:schemeClr val="tx1">
                    <a:lumMod val="85000"/>
                    <a:lumOff val="15000"/>
                  </a:schemeClr>
                </a:solidFill>
              </a:defRPr>
            </a:lvl4pPr>
            <a:lvl5pPr marL="2057400" indent="-228600">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54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ADAB-EA46-4E64-9EE3-5585794CA2DE}"/>
              </a:ext>
            </a:extLst>
          </p:cNvPr>
          <p:cNvSpPr>
            <a:spLocks noGrp="1"/>
          </p:cNvSpPr>
          <p:nvPr>
            <p:ph type="title"/>
          </p:nvPr>
        </p:nvSpPr>
        <p:spPr>
          <a:xfrm>
            <a:off x="2439786" y="305485"/>
            <a:ext cx="6213764" cy="866602"/>
          </a:xfrm>
          <a:noFill/>
        </p:spPr>
        <p:txBody>
          <a:bodyPr>
            <a:noAutofit/>
          </a:bodyPr>
          <a:lstStyle>
            <a:lvl1pPr algn="ctr">
              <a:defRPr sz="3600" b="0">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426C52E-0D45-410F-9B96-717F1D1403AD}"/>
              </a:ext>
            </a:extLst>
          </p:cNvPr>
          <p:cNvSpPr>
            <a:spLocks noGrp="1"/>
          </p:cNvSpPr>
          <p:nvPr>
            <p:ph idx="1"/>
          </p:nvPr>
        </p:nvSpPr>
        <p:spPr>
          <a:xfrm>
            <a:off x="304800" y="1440871"/>
            <a:ext cx="8686799" cy="4554061"/>
          </a:xfrm>
          <a:noFill/>
        </p:spPr>
        <p:txBody>
          <a:bodyPr/>
          <a:lstStyle>
            <a:lvl1pPr marL="457200" indent="-457200">
              <a:buClr>
                <a:schemeClr val="bg1"/>
              </a:buClr>
              <a:buFont typeface="Arial" panose="020B0604020202020204" pitchFamily="34" charset="0"/>
              <a:buChar char="•"/>
              <a:defRPr>
                <a:solidFill>
                  <a:schemeClr val="bg1"/>
                </a:solidFill>
              </a:defRPr>
            </a:lvl1pPr>
            <a:lvl2pPr marL="800100" indent="-342900">
              <a:buClr>
                <a:schemeClr val="bg1"/>
              </a:buClr>
              <a:buFont typeface="Courier New" panose="02070309020205020404" pitchFamily="49" charset="0"/>
              <a:buChar char="o"/>
              <a:defRPr>
                <a:solidFill>
                  <a:schemeClr val="bg1"/>
                </a:solidFill>
              </a:defRPr>
            </a:lvl2pPr>
            <a:lvl3pPr marL="1257300" indent="-342900">
              <a:buFont typeface="Arial" panose="020B0604020202020204" pitchFamily="34" charset="0"/>
              <a:buChar char="•"/>
              <a:defRPr>
                <a:solidFill>
                  <a:schemeClr val="bg1"/>
                </a:solidFill>
              </a:defRPr>
            </a:lvl3pPr>
            <a:lvl4pPr marL="1657350" indent="-285750">
              <a:buFont typeface="Courier New" panose="02070309020205020404" pitchFamily="49" charset="0"/>
              <a:buChar char="o"/>
              <a:defRPr>
                <a:solidFill>
                  <a:schemeClr val="bg1"/>
                </a:solidFill>
              </a:defRPr>
            </a:lvl4pPr>
            <a:lvl5pPr marL="2171700" indent="-34290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4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y-s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ADAB-EA46-4E64-9EE3-5585794CA2DE}"/>
              </a:ext>
            </a:extLst>
          </p:cNvPr>
          <p:cNvSpPr>
            <a:spLocks noGrp="1"/>
          </p:cNvSpPr>
          <p:nvPr>
            <p:ph type="title"/>
          </p:nvPr>
        </p:nvSpPr>
        <p:spPr>
          <a:xfrm>
            <a:off x="2439786" y="305485"/>
            <a:ext cx="6213764" cy="866602"/>
          </a:xfrm>
          <a:noFill/>
        </p:spPr>
        <p:txBody>
          <a:bodyPr>
            <a:noAutofit/>
          </a:bodyPr>
          <a:lstStyle>
            <a:lvl1pPr algn="ctr">
              <a:defRPr sz="3600" b="0">
                <a:solidFill>
                  <a:schemeClr val="bg1"/>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EE428599-7910-401E-B599-1B87211B3616}"/>
              </a:ext>
            </a:extLst>
          </p:cNvPr>
          <p:cNvSpPr>
            <a:spLocks noGrp="1"/>
          </p:cNvSpPr>
          <p:nvPr>
            <p:ph type="body" idx="1"/>
          </p:nvPr>
        </p:nvSpPr>
        <p:spPr>
          <a:xfrm>
            <a:off x="304800" y="1371600"/>
            <a:ext cx="4236720" cy="677334"/>
          </a:xfrm>
        </p:spPr>
        <p:txBody>
          <a:bodyPr lIns="91440" rIns="91440" anchor="ctr">
            <a:noAutofit/>
          </a:bodyPr>
          <a:lstStyle>
            <a:lvl1pPr marL="0" indent="0" algn="ctr">
              <a:buNone/>
              <a:defRPr sz="2200" b="0" cap="all" baseline="0">
                <a:solidFill>
                  <a:srgbClr val="79B8B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C92ED7EE-936D-4A11-BF7D-62ECFC465044}"/>
              </a:ext>
            </a:extLst>
          </p:cNvPr>
          <p:cNvSpPr>
            <a:spLocks noGrp="1"/>
          </p:cNvSpPr>
          <p:nvPr>
            <p:ph sz="half" idx="2"/>
          </p:nvPr>
        </p:nvSpPr>
        <p:spPr>
          <a:xfrm>
            <a:off x="304800" y="2048934"/>
            <a:ext cx="4236720" cy="3970866"/>
          </a:xfrm>
        </p:spPr>
        <p:txBody>
          <a:bodyPr/>
          <a:lstStyle>
            <a:lvl1pPr>
              <a:defRPr sz="2400">
                <a:solidFill>
                  <a:schemeClr val="bg1"/>
                </a:solidFill>
              </a:defRPr>
            </a:lvl1pPr>
            <a:lvl2pPr marL="685800" indent="-228600">
              <a:buFont typeface="Courier New" panose="02070309020205020404" pitchFamily="49" charset="0"/>
              <a:buChar char="o"/>
              <a:defRPr>
                <a:solidFill>
                  <a:schemeClr val="bg1"/>
                </a:solidFill>
              </a:defRPr>
            </a:lvl2pPr>
            <a:lvl3pPr>
              <a:defRPr>
                <a:solidFill>
                  <a:schemeClr val="bg1"/>
                </a:solidFill>
              </a:defRPr>
            </a:lvl3pPr>
            <a:lvl4pPr marL="1657350" indent="-285750">
              <a:buFont typeface="Courier New" panose="02070309020205020404" pitchFamily="49" charset="0"/>
              <a:buChar char="o"/>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BEF5122-ABE8-4FB2-AB45-BA4DCFB00456}"/>
              </a:ext>
            </a:extLst>
          </p:cNvPr>
          <p:cNvSpPr>
            <a:spLocks noGrp="1"/>
          </p:cNvSpPr>
          <p:nvPr>
            <p:ph type="body" sz="quarter" idx="3"/>
          </p:nvPr>
        </p:nvSpPr>
        <p:spPr>
          <a:xfrm>
            <a:off x="4648200" y="1371600"/>
            <a:ext cx="4236720" cy="677334"/>
          </a:xfrm>
        </p:spPr>
        <p:txBody>
          <a:bodyPr lIns="91440" rIns="91440" anchor="ctr">
            <a:normAutofit/>
          </a:bodyPr>
          <a:lstStyle>
            <a:lvl1pPr marL="0" indent="0" algn="ctr">
              <a:buNone/>
              <a:defRPr sz="2200" b="0" cap="all" baseline="0">
                <a:solidFill>
                  <a:srgbClr val="79B8B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1A8985BF-3FA6-42E4-BE7E-345B943453AF}"/>
              </a:ext>
            </a:extLst>
          </p:cNvPr>
          <p:cNvSpPr>
            <a:spLocks noGrp="1"/>
          </p:cNvSpPr>
          <p:nvPr>
            <p:ph sz="quarter" idx="4"/>
          </p:nvPr>
        </p:nvSpPr>
        <p:spPr>
          <a:xfrm>
            <a:off x="4648200" y="2048934"/>
            <a:ext cx="4236720" cy="3970866"/>
          </a:xfrm>
        </p:spPr>
        <p:txBody>
          <a:bodyPr/>
          <a:lstStyle>
            <a:lvl1pPr>
              <a:defRPr sz="2400">
                <a:solidFill>
                  <a:schemeClr val="bg1"/>
                </a:solidFill>
              </a:defRPr>
            </a:lvl1pPr>
            <a:lvl2pPr marL="685800" indent="-228600">
              <a:buFont typeface="Courier New" panose="02070309020205020404" pitchFamily="49" charset="0"/>
              <a:buChar char="o"/>
              <a:defRPr>
                <a:solidFill>
                  <a:schemeClr val="bg1"/>
                </a:solidFill>
              </a:defRPr>
            </a:lvl2pPr>
            <a:lvl3pPr>
              <a:defRPr>
                <a:solidFill>
                  <a:schemeClr val="bg1"/>
                </a:solidFill>
              </a:defRPr>
            </a:lvl3pPr>
            <a:lvl4pPr marL="1600200" indent="-228600">
              <a:buFont typeface="Courier New" panose="02070309020205020404" pitchFamily="49" charset="0"/>
              <a:buChar char="o"/>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58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C6CE9F7-8704-4819-A9E6-662BEBDB9D5F}"/>
              </a:ext>
            </a:extLst>
          </p:cNvPr>
          <p:cNvSpPr>
            <a:spLocks noGrp="1"/>
          </p:cNvSpPr>
          <p:nvPr>
            <p:ph idx="1"/>
          </p:nvPr>
        </p:nvSpPr>
        <p:spPr>
          <a:xfrm>
            <a:off x="3460237" y="731520"/>
            <a:ext cx="5009393" cy="5257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EC0891E-1853-4BA4-9DC4-282E09E6BF59}"/>
              </a:ext>
            </a:extLst>
          </p:cNvPr>
          <p:cNvSpPr>
            <a:spLocks noGrp="1"/>
          </p:cNvSpPr>
          <p:nvPr>
            <p:ph type="title"/>
          </p:nvPr>
        </p:nvSpPr>
        <p:spPr>
          <a:xfrm>
            <a:off x="342900" y="1143000"/>
            <a:ext cx="2400300" cy="2286000"/>
          </a:xfrm>
        </p:spPr>
        <p:txBody>
          <a:bodyPr anchor="b">
            <a:normAutofit/>
          </a:bodyPr>
          <a:lstStyle>
            <a:lvl1pPr>
              <a:defRPr sz="3200" b="1">
                <a:solidFill>
                  <a:srgbClr val="00757F"/>
                </a:solidFill>
                <a:latin typeface="Cambria Math" panose="02040503050406030204" pitchFamily="18" charset="0"/>
                <a:ea typeface="Cambria Math" panose="02040503050406030204" pitchFamily="18" charset="0"/>
              </a:defRPr>
            </a:lvl1pPr>
          </a:lstStyle>
          <a:p>
            <a:r>
              <a:rPr lang="en-US"/>
              <a:t>Click to edit Master title style</a:t>
            </a:r>
          </a:p>
        </p:txBody>
      </p:sp>
      <p:sp>
        <p:nvSpPr>
          <p:cNvPr id="6" name="Text Placeholder 3">
            <a:extLst>
              <a:ext uri="{FF2B5EF4-FFF2-40B4-BE49-F238E27FC236}">
                <a16:creationId xmlns:a16="http://schemas.microsoft.com/office/drawing/2014/main" id="{034CE90D-2F12-414F-B407-A9FF484A9093}"/>
              </a:ext>
            </a:extLst>
          </p:cNvPr>
          <p:cNvSpPr>
            <a:spLocks noGrp="1"/>
          </p:cNvSpPr>
          <p:nvPr>
            <p:ph type="body" sz="half" idx="2"/>
          </p:nvPr>
        </p:nvSpPr>
        <p:spPr>
          <a:xfrm>
            <a:off x="342900" y="3429000"/>
            <a:ext cx="2400300" cy="2610908"/>
          </a:xfrm>
        </p:spPr>
        <p:txBody>
          <a:bodyPr lIns="91440" rIns="91440">
            <a:normAutofit/>
          </a:bodyPr>
          <a:lstStyle>
            <a:lvl1pPr marL="0" indent="0">
              <a:buNone/>
              <a:defRPr sz="1500">
                <a:solidFill>
                  <a:schemeClr val="bg2">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440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2112B-24C1-DC42-AF8C-EDB6D56AF7CD}" type="datetimeFigureOut">
              <a:rPr lang="en-US" smtClean="0"/>
              <a:t>5/13/2019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5FC37-658D-5945-B042-CF86E6AD267D}" type="slidenum">
              <a:rPr lang="en-US" smtClean="0"/>
              <a:t>‹#›</a:t>
            </a:fld>
            <a:endParaRPr lang="en-US" dirty="0"/>
          </a:p>
        </p:txBody>
      </p:sp>
    </p:spTree>
    <p:extLst>
      <p:ext uri="{BB962C8B-B14F-4D97-AF65-F5344CB8AC3E}">
        <p14:creationId xmlns:p14="http://schemas.microsoft.com/office/powerpoint/2010/main" val="7370517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705"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Cambria Math" panose="02040503050406030204" pitchFamily="18" charset="0"/>
          <a:ea typeface="Cambria Math"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2112B-24C1-DC42-AF8C-EDB6D56AF7CD}" type="datetimeFigureOut">
              <a:rPr lang="en-US" smtClean="0"/>
              <a:t>5/13/2019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5FC37-658D-5945-B042-CF86E6AD267D}" type="slidenum">
              <a:rPr lang="en-US" smtClean="0"/>
              <a:t>‹#›</a:t>
            </a:fld>
            <a:endParaRPr lang="en-US" dirty="0"/>
          </a:p>
        </p:txBody>
      </p:sp>
    </p:spTree>
    <p:extLst>
      <p:ext uri="{BB962C8B-B14F-4D97-AF65-F5344CB8AC3E}">
        <p14:creationId xmlns:p14="http://schemas.microsoft.com/office/powerpoint/2010/main" val="408239616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Cambria Math" panose="02040503050406030204" pitchFamily="18" charset="0"/>
          <a:ea typeface="Cambria Math"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6000"/>
              <a:buFont typeface="Calibri"/>
              <a:buNone/>
            </a:pPr>
            <a:r>
              <a:rPr lang="en-US" dirty="0"/>
              <a:t>Sepsis 101</a:t>
            </a:r>
            <a:endParaRPr dirty="0"/>
          </a:p>
        </p:txBody>
      </p:sp>
      <p:sp>
        <p:nvSpPr>
          <p:cNvPr id="3" name="Subtitle 2">
            <a:extLst>
              <a:ext uri="{FF2B5EF4-FFF2-40B4-BE49-F238E27FC236}">
                <a16:creationId xmlns:a16="http://schemas.microsoft.com/office/drawing/2014/main" id="{01829B8E-DE2D-4AF7-BA64-0CE99BB0D73C}"/>
              </a:ext>
            </a:extLst>
          </p:cNvPr>
          <p:cNvSpPr>
            <a:spLocks noGrp="1"/>
          </p:cNvSpPr>
          <p:nvPr>
            <p:ph type="subTitle" idx="1"/>
          </p:nvPr>
        </p:nvSpPr>
        <p:spPr/>
        <p:txBody>
          <a:bodyPr/>
          <a:lstStyle/>
          <a:p>
            <a:r>
              <a:rPr lang="en-US" cap="none" dirty="0">
                <a:solidFill>
                  <a:schemeClr val="bg1"/>
                </a:solidFill>
              </a:rPr>
              <a:t>Colorado Hospital Association</a:t>
            </a:r>
          </a:p>
          <a:p>
            <a:endParaRPr lang="en-US" dirty="0"/>
          </a:p>
        </p:txBody>
      </p:sp>
      <p:sp>
        <p:nvSpPr>
          <p:cNvPr id="5" name="Text Box 5">
            <a:extLst>
              <a:ext uri="{FF2B5EF4-FFF2-40B4-BE49-F238E27FC236}">
                <a16:creationId xmlns:a16="http://schemas.microsoft.com/office/drawing/2014/main" id="{8F0D36CF-0A8E-410E-BA83-4FC1EA753766}"/>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title"/>
          </p:nvPr>
        </p:nvSpPr>
        <p:spPr>
          <a:xfrm>
            <a:off x="2151687" y="170571"/>
            <a:ext cx="6213764" cy="866602"/>
          </a:xfrm>
          <a:prstGeom prst="rect">
            <a:avLst/>
          </a:prstGeom>
          <a:noFill/>
          <a:ln>
            <a:noFill/>
          </a:ln>
        </p:spPr>
        <p:txBody>
          <a:bodyPr spcFirstLastPara="1" wrap="square" lIns="91425" tIns="45700" rIns="91425" bIns="45700" anchor="b" anchorCtr="0">
            <a:noAutofit/>
          </a:bodyPr>
          <a:lstStyle/>
          <a:p>
            <a:pPr marL="0" lvl="0" indent="0" rtl="0">
              <a:lnSpc>
                <a:spcPct val="85000"/>
              </a:lnSpc>
              <a:spcBef>
                <a:spcPts val="0"/>
              </a:spcBef>
              <a:spcAft>
                <a:spcPts val="0"/>
              </a:spcAft>
              <a:buClr>
                <a:srgbClr val="515B61"/>
              </a:buClr>
              <a:buSzPts val="3200"/>
              <a:buFont typeface="Calibri"/>
              <a:buNone/>
            </a:pPr>
            <a:r>
              <a:rPr lang="en-US" dirty="0"/>
              <a:t>SIRS </a:t>
            </a:r>
            <a:br>
              <a:rPr lang="en-US" sz="3200" dirty="0"/>
            </a:br>
            <a:r>
              <a:rPr lang="en-US" sz="2400" dirty="0"/>
              <a:t>Systemic Inflammatory Response Syndrome</a:t>
            </a:r>
            <a:endParaRPr sz="2400" dirty="0"/>
          </a:p>
        </p:txBody>
      </p:sp>
      <p:sp>
        <p:nvSpPr>
          <p:cNvPr id="262" name="Google Shape;262;p21"/>
          <p:cNvSpPr txBox="1">
            <a:spLocks noGrp="1"/>
          </p:cNvSpPr>
          <p:nvPr>
            <p:ph idx="1"/>
          </p:nvPr>
        </p:nvSpPr>
        <p:spPr>
          <a:xfrm>
            <a:off x="304800" y="1440871"/>
            <a:ext cx="8559501" cy="4554061"/>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400"/>
              <a:buNone/>
            </a:pPr>
            <a:r>
              <a:rPr lang="en-US" sz="2400" dirty="0"/>
              <a:t>SIRS is a nonspecific inflammatory response to an insult that results in activation of the immune system. This inflammatory response is the body’s way of attempting to maintain homeostasis. </a:t>
            </a:r>
            <a:endParaRPr dirty="0"/>
          </a:p>
          <a:p>
            <a:pPr marL="0" lvl="0" indent="0" algn="l" rtl="0">
              <a:lnSpc>
                <a:spcPct val="90000"/>
              </a:lnSpc>
              <a:spcBef>
                <a:spcPts val="1400"/>
              </a:spcBef>
              <a:spcAft>
                <a:spcPts val="0"/>
              </a:spcAft>
              <a:buSzPts val="1000"/>
              <a:buNone/>
            </a:pPr>
            <a:endParaRPr sz="1000" dirty="0"/>
          </a:p>
          <a:p>
            <a:pPr marL="0" lvl="0" indent="0" algn="l" rtl="0">
              <a:lnSpc>
                <a:spcPct val="90000"/>
              </a:lnSpc>
              <a:spcBef>
                <a:spcPts val="1400"/>
              </a:spcBef>
              <a:spcAft>
                <a:spcPts val="0"/>
              </a:spcAft>
              <a:buSzPts val="2400"/>
              <a:buNone/>
            </a:pPr>
            <a:r>
              <a:rPr lang="en-US" sz="2400" dirty="0"/>
              <a:t>SIRS is defined as two or more of the following variables:</a:t>
            </a:r>
            <a:endParaRPr dirty="0"/>
          </a:p>
          <a:p>
            <a:pPr marL="515938" lvl="1" indent="-315913" algn="l" rtl="0">
              <a:lnSpc>
                <a:spcPct val="90000"/>
              </a:lnSpc>
              <a:spcBef>
                <a:spcPts val="400"/>
              </a:spcBef>
              <a:spcAft>
                <a:spcPts val="0"/>
              </a:spcAft>
              <a:buSzPts val="2200"/>
              <a:buFont typeface="Arial"/>
              <a:buChar char="•"/>
            </a:pPr>
            <a:r>
              <a:rPr lang="en-US" sz="2200" dirty="0"/>
              <a:t>Body temperature &lt; 36</a:t>
            </a:r>
            <a:r>
              <a:rPr lang="en-US" sz="2200" baseline="30000" dirty="0"/>
              <a:t>o</a:t>
            </a:r>
            <a:r>
              <a:rPr lang="en-US" sz="2200" dirty="0"/>
              <a:t>C or &gt; 38</a:t>
            </a:r>
            <a:r>
              <a:rPr lang="en-US" sz="2200" baseline="30000" dirty="0"/>
              <a:t>o</a:t>
            </a:r>
            <a:r>
              <a:rPr lang="en-US" sz="2200" dirty="0"/>
              <a:t>C</a:t>
            </a:r>
            <a:endParaRPr dirty="0"/>
          </a:p>
          <a:p>
            <a:pPr marL="515938" lvl="1" indent="-315913" algn="l" rtl="0">
              <a:lnSpc>
                <a:spcPct val="90000"/>
              </a:lnSpc>
              <a:spcBef>
                <a:spcPts val="600"/>
              </a:spcBef>
              <a:spcAft>
                <a:spcPts val="0"/>
              </a:spcAft>
              <a:buSzPts val="2200"/>
              <a:buFont typeface="Arial"/>
              <a:buChar char="•"/>
            </a:pPr>
            <a:r>
              <a:rPr lang="en-US" sz="2200" dirty="0"/>
              <a:t>Heart rate &gt; 90 beats per minute</a:t>
            </a:r>
            <a:endParaRPr dirty="0"/>
          </a:p>
          <a:p>
            <a:pPr marL="515938" lvl="1" indent="-315913" algn="l" rtl="0">
              <a:lnSpc>
                <a:spcPct val="90000"/>
              </a:lnSpc>
              <a:spcBef>
                <a:spcPts val="600"/>
              </a:spcBef>
              <a:spcAft>
                <a:spcPts val="0"/>
              </a:spcAft>
              <a:buSzPts val="2200"/>
              <a:buFont typeface="Arial"/>
              <a:buChar char="•"/>
            </a:pPr>
            <a:r>
              <a:rPr lang="en-US" sz="2200" dirty="0"/>
              <a:t>WBC &gt; 12,000/mm</a:t>
            </a:r>
            <a:r>
              <a:rPr lang="en-US" sz="2200" baseline="30000" dirty="0"/>
              <a:t>3</a:t>
            </a:r>
            <a:r>
              <a:rPr lang="en-US" sz="2200" dirty="0"/>
              <a:t> or &lt; 4,000/mm</a:t>
            </a:r>
            <a:r>
              <a:rPr lang="en-US" sz="2200" baseline="30000" dirty="0"/>
              <a:t>3</a:t>
            </a:r>
            <a:r>
              <a:rPr lang="en-US" sz="2200" dirty="0"/>
              <a:t> or &gt; 10% bands</a:t>
            </a:r>
            <a:endParaRPr dirty="0"/>
          </a:p>
          <a:p>
            <a:pPr marL="515938" lvl="1" indent="-315913" algn="l" rtl="0">
              <a:lnSpc>
                <a:spcPct val="90000"/>
              </a:lnSpc>
              <a:spcBef>
                <a:spcPts val="600"/>
              </a:spcBef>
              <a:spcAft>
                <a:spcPts val="0"/>
              </a:spcAft>
              <a:buSzPts val="2200"/>
              <a:buFont typeface="Arial"/>
              <a:buChar char="•"/>
            </a:pPr>
            <a:r>
              <a:rPr lang="en-US" sz="2200" dirty="0"/>
              <a:t>Respiratory rate &gt; 20 breaths per minute or PaCO2 &lt; 32mmHg</a:t>
            </a:r>
          </a:p>
          <a:p>
            <a:pPr marL="200025" lvl="1" indent="0" algn="l" rtl="0">
              <a:lnSpc>
                <a:spcPct val="90000"/>
              </a:lnSpc>
              <a:spcBef>
                <a:spcPts val="600"/>
              </a:spcBef>
              <a:spcAft>
                <a:spcPts val="0"/>
              </a:spcAft>
              <a:buSzPts val="2200"/>
              <a:buNone/>
            </a:pPr>
            <a:endParaRPr lang="en-US" sz="2200" dirty="0"/>
          </a:p>
          <a:p>
            <a:pPr marL="200025" lvl="1" indent="0" algn="ctr">
              <a:spcBef>
                <a:spcPts val="600"/>
              </a:spcBef>
              <a:buSzPts val="2200"/>
              <a:buNone/>
            </a:pPr>
            <a:r>
              <a:rPr lang="en-US" sz="3200" b="1" dirty="0">
                <a:solidFill>
                  <a:srgbClr val="006666"/>
                </a:solidFill>
              </a:rPr>
              <a:t>SIRS + infection = sepsis</a:t>
            </a:r>
          </a:p>
          <a:p>
            <a:pPr marL="200025" lvl="1" indent="0" algn="l" rtl="0">
              <a:lnSpc>
                <a:spcPct val="90000"/>
              </a:lnSpc>
              <a:spcBef>
                <a:spcPts val="600"/>
              </a:spcBef>
              <a:spcAft>
                <a:spcPts val="0"/>
              </a:spcAft>
              <a:buSzPts val="2200"/>
              <a:buNone/>
            </a:pPr>
            <a:endParaRPr dirty="0"/>
          </a:p>
          <a:p>
            <a:pPr marL="0" lvl="0" indent="0" algn="l" rtl="0">
              <a:lnSpc>
                <a:spcPct val="90000"/>
              </a:lnSpc>
              <a:spcBef>
                <a:spcPts val="1600"/>
              </a:spcBef>
              <a:spcAft>
                <a:spcPts val="0"/>
              </a:spcAft>
              <a:buSzPts val="1650"/>
              <a:buNone/>
            </a:pPr>
            <a:endParaRPr sz="1650" dirty="0"/>
          </a:p>
        </p:txBody>
      </p:sp>
      <p:sp>
        <p:nvSpPr>
          <p:cNvPr id="4" name="Text Box 5">
            <a:extLst>
              <a:ext uri="{FF2B5EF4-FFF2-40B4-BE49-F238E27FC236}">
                <a16:creationId xmlns:a16="http://schemas.microsoft.com/office/drawing/2014/main" id="{ADDBD0CC-295D-4886-8D4C-13013C904451}"/>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2767398" y="147946"/>
            <a:ext cx="3257621"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3200"/>
              <a:buFont typeface="Calibri"/>
              <a:buNone/>
            </a:pPr>
            <a:r>
              <a:rPr lang="en-US" dirty="0"/>
              <a:t>Severe Sepsis</a:t>
            </a:r>
            <a:endParaRPr dirty="0"/>
          </a:p>
        </p:txBody>
      </p:sp>
      <p:sp>
        <p:nvSpPr>
          <p:cNvPr id="279" name="Google Shape;279;p23"/>
          <p:cNvSpPr txBox="1">
            <a:spLocks noGrp="1"/>
          </p:cNvSpPr>
          <p:nvPr>
            <p:ph idx="1"/>
          </p:nvPr>
        </p:nvSpPr>
        <p:spPr>
          <a:xfrm>
            <a:off x="304800" y="1259849"/>
            <a:ext cx="8686799" cy="4581768"/>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600"/>
              </a:spcBef>
              <a:spcAft>
                <a:spcPts val="0"/>
              </a:spcAft>
              <a:buSzPts val="1800"/>
              <a:buNone/>
            </a:pPr>
            <a:r>
              <a:rPr lang="en-US" sz="3200" b="1" dirty="0">
                <a:solidFill>
                  <a:srgbClr val="006666"/>
                </a:solidFill>
              </a:rPr>
              <a:t>Sepsis + </a:t>
            </a:r>
            <a:r>
              <a:rPr lang="en-US" sz="3200" b="1" u="sng" dirty="0">
                <a:solidFill>
                  <a:srgbClr val="006666"/>
                </a:solidFill>
              </a:rPr>
              <a:t>new</a:t>
            </a:r>
            <a:r>
              <a:rPr lang="en-US" sz="3200" b="1" dirty="0">
                <a:solidFill>
                  <a:srgbClr val="006666"/>
                </a:solidFill>
              </a:rPr>
              <a:t> organ dysfunction = severe sepsis</a:t>
            </a:r>
          </a:p>
          <a:p>
            <a:pPr marL="0" lvl="0" indent="0" algn="ctr" rtl="0">
              <a:lnSpc>
                <a:spcPct val="90000"/>
              </a:lnSpc>
              <a:spcBef>
                <a:spcPts val="600"/>
              </a:spcBef>
              <a:spcAft>
                <a:spcPts val="0"/>
              </a:spcAft>
              <a:buSzPts val="1800"/>
              <a:buNone/>
            </a:pPr>
            <a:endParaRPr sz="7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2400" dirty="0">
                <a:solidFill>
                  <a:schemeClr val="dk1"/>
                </a:solidFill>
              </a:rPr>
              <a:t>Organ dysfunction is defined as a condition in which an organ does not function as expected.</a:t>
            </a:r>
            <a:endParaRPr sz="2400" dirty="0">
              <a:solidFill>
                <a:schemeClr val="dk1"/>
              </a:solidFill>
            </a:endParaRPr>
          </a:p>
          <a:p>
            <a:pPr marL="0" lvl="0" indent="0" algn="l" rtl="0">
              <a:lnSpc>
                <a:spcPct val="90000"/>
              </a:lnSpc>
              <a:spcBef>
                <a:spcPts val="1600"/>
              </a:spcBef>
              <a:spcAft>
                <a:spcPts val="0"/>
              </a:spcAft>
              <a:buSzPts val="1650"/>
              <a:buNone/>
            </a:pPr>
            <a:endParaRPr sz="1650" dirty="0"/>
          </a:p>
        </p:txBody>
      </p:sp>
      <p:sp>
        <p:nvSpPr>
          <p:cNvPr id="7" name="Text Box 5">
            <a:extLst>
              <a:ext uri="{FF2B5EF4-FFF2-40B4-BE49-F238E27FC236}">
                <a16:creationId xmlns:a16="http://schemas.microsoft.com/office/drawing/2014/main" id="{62E61833-73EC-4D61-AFDF-2B72414A3AD5}"/>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41C4394-5D58-4AE0-9A3C-9DD99A8E41C4}"/>
              </a:ext>
            </a:extLst>
          </p:cNvPr>
          <p:cNvPicPr>
            <a:picLocks noChangeAspect="1"/>
          </p:cNvPicPr>
          <p:nvPr/>
        </p:nvPicPr>
        <p:blipFill>
          <a:blip r:embed="rId3"/>
          <a:stretch>
            <a:fillRect/>
          </a:stretch>
        </p:blipFill>
        <p:spPr>
          <a:xfrm>
            <a:off x="1172293" y="3105329"/>
            <a:ext cx="5400675" cy="3048000"/>
          </a:xfrm>
          <a:prstGeom prst="rect">
            <a:avLst/>
          </a:prstGeom>
        </p:spPr>
      </p:pic>
      <p:sp>
        <p:nvSpPr>
          <p:cNvPr id="6" name="TextBox 5">
            <a:extLst>
              <a:ext uri="{FF2B5EF4-FFF2-40B4-BE49-F238E27FC236}">
                <a16:creationId xmlns:a16="http://schemas.microsoft.com/office/drawing/2014/main" id="{0A4E53F4-0FC5-4D2A-AB21-8E497E0AF662}"/>
              </a:ext>
            </a:extLst>
          </p:cNvPr>
          <p:cNvSpPr txBox="1"/>
          <p:nvPr/>
        </p:nvSpPr>
        <p:spPr>
          <a:xfrm>
            <a:off x="6914367" y="3429000"/>
            <a:ext cx="1924833" cy="1446550"/>
          </a:xfrm>
          <a:prstGeom prst="rect">
            <a:avLst/>
          </a:prstGeom>
          <a:noFill/>
        </p:spPr>
        <p:txBody>
          <a:bodyPr wrap="square" rtlCol="0">
            <a:spAutoFit/>
          </a:bodyPr>
          <a:lstStyle/>
          <a:p>
            <a:pPr algn="ctr"/>
            <a:r>
              <a:rPr lang="en-US" sz="2200" dirty="0"/>
              <a:t>Acute Organ Dysfunction Related to Sepsis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2999171" y="172738"/>
            <a:ext cx="4963677"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3200"/>
              <a:buFont typeface="Calibri"/>
              <a:buNone/>
            </a:pPr>
            <a:r>
              <a:rPr lang="en-US" sz="3200" dirty="0"/>
              <a:t>Septic Shock</a:t>
            </a:r>
            <a:endParaRPr dirty="0"/>
          </a:p>
        </p:txBody>
      </p:sp>
      <p:sp>
        <p:nvSpPr>
          <p:cNvPr id="288" name="Google Shape;288;p24"/>
          <p:cNvSpPr txBox="1">
            <a:spLocks noGrp="1"/>
          </p:cNvSpPr>
          <p:nvPr>
            <p:ph idx="1"/>
          </p:nvPr>
        </p:nvSpPr>
        <p:spPr>
          <a:xfrm>
            <a:off x="329852" y="1039340"/>
            <a:ext cx="8686799" cy="4779319"/>
          </a:xfrm>
          <a:prstGeom prst="rect">
            <a:avLst/>
          </a:prstGeom>
          <a:noFill/>
          <a:ln>
            <a:noFill/>
          </a:ln>
        </p:spPr>
        <p:txBody>
          <a:bodyPr spcFirstLastPara="1" wrap="square" lIns="0" tIns="45700" rIns="0" bIns="45700" anchor="t" anchorCtr="0">
            <a:noAutofit/>
          </a:bodyPr>
          <a:lstStyle/>
          <a:p>
            <a:pPr marL="50800" lvl="0" indent="0" algn="ctr" rtl="0">
              <a:lnSpc>
                <a:spcPct val="115000"/>
              </a:lnSpc>
              <a:spcBef>
                <a:spcPts val="600"/>
              </a:spcBef>
              <a:spcAft>
                <a:spcPts val="0"/>
              </a:spcAft>
              <a:buSzPts val="2800"/>
              <a:buNone/>
            </a:pPr>
            <a:r>
              <a:rPr lang="en-US" sz="3200" b="1" dirty="0">
                <a:solidFill>
                  <a:srgbClr val="006666"/>
                </a:solidFill>
              </a:rPr>
              <a:t>Severe sepsis + refractory hypotension OR     lactate ≥ 4 mmol/L = septic shock</a:t>
            </a:r>
            <a:endParaRPr sz="3200" b="1" dirty="0">
              <a:solidFill>
                <a:srgbClr val="006666"/>
              </a:solidFill>
            </a:endParaRPr>
          </a:p>
          <a:p>
            <a:pPr>
              <a:lnSpc>
                <a:spcPct val="115000"/>
              </a:lnSpc>
              <a:buSzPct val="100000"/>
            </a:pPr>
            <a:r>
              <a:rPr lang="en-US" sz="2600" dirty="0">
                <a:solidFill>
                  <a:schemeClr val="dk1"/>
                </a:solidFill>
              </a:rPr>
              <a:t>Septic shock is a distributive shock</a:t>
            </a:r>
          </a:p>
          <a:p>
            <a:pPr>
              <a:lnSpc>
                <a:spcPct val="115000"/>
              </a:lnSpc>
              <a:buSzPct val="100000"/>
            </a:pPr>
            <a:r>
              <a:rPr lang="en-US" sz="2600" dirty="0">
                <a:solidFill>
                  <a:schemeClr val="dk1"/>
                </a:solidFill>
              </a:rPr>
              <a:t>Cytokine release leads to a large-scale inflammatory response</a:t>
            </a:r>
          </a:p>
          <a:p>
            <a:pPr marL="801688" lvl="1" indent="-344488">
              <a:lnSpc>
                <a:spcPct val="115000"/>
              </a:lnSpc>
              <a:buSzPct val="100000"/>
            </a:pPr>
            <a:r>
              <a:rPr lang="en-US" dirty="0">
                <a:solidFill>
                  <a:schemeClr val="dk1"/>
                </a:solidFill>
              </a:rPr>
              <a:t>Massive vasodilation</a:t>
            </a:r>
          </a:p>
          <a:p>
            <a:pPr marL="801688" lvl="1" indent="-344488">
              <a:lnSpc>
                <a:spcPct val="115000"/>
              </a:lnSpc>
              <a:buSzPct val="100000"/>
            </a:pPr>
            <a:r>
              <a:rPr lang="en-US" dirty="0">
                <a:solidFill>
                  <a:schemeClr val="dk1"/>
                </a:solidFill>
              </a:rPr>
              <a:t>Increased capillary permeability</a:t>
            </a:r>
          </a:p>
          <a:p>
            <a:pPr marL="801688" lvl="1" indent="-344488">
              <a:lnSpc>
                <a:spcPct val="115000"/>
              </a:lnSpc>
              <a:buSzPct val="100000"/>
            </a:pPr>
            <a:r>
              <a:rPr lang="en-US" dirty="0">
                <a:solidFill>
                  <a:schemeClr val="dk1"/>
                </a:solidFill>
              </a:rPr>
              <a:t>Decreased systemic vascular resistance</a:t>
            </a:r>
          </a:p>
          <a:p>
            <a:pPr marL="801688" lvl="1" indent="-344488">
              <a:lnSpc>
                <a:spcPct val="115000"/>
              </a:lnSpc>
              <a:buSzPct val="100000"/>
            </a:pPr>
            <a:r>
              <a:rPr lang="en-US" dirty="0">
                <a:solidFill>
                  <a:schemeClr val="dk1"/>
                </a:solidFill>
              </a:rPr>
              <a:t>Blood clots form in the microvasculature</a:t>
            </a:r>
          </a:p>
          <a:p>
            <a:pPr marL="801688" lvl="1" indent="-344488">
              <a:lnSpc>
                <a:spcPct val="115000"/>
              </a:lnSpc>
              <a:buSzPct val="100000"/>
            </a:pPr>
            <a:r>
              <a:rPr lang="en-US" dirty="0">
                <a:solidFill>
                  <a:schemeClr val="dk1"/>
                </a:solidFill>
              </a:rPr>
              <a:t>Hypotension reduces tissue perfusion causing tissue hypoxia</a:t>
            </a:r>
            <a:endParaRPr dirty="0">
              <a:solidFill>
                <a:schemeClr val="dk1"/>
              </a:solidFill>
            </a:endParaRPr>
          </a:p>
          <a:p>
            <a:pPr marL="0" lvl="0" indent="0" algn="ctr" rtl="0">
              <a:lnSpc>
                <a:spcPct val="115000"/>
              </a:lnSpc>
              <a:spcBef>
                <a:spcPts val="600"/>
              </a:spcBef>
              <a:spcAft>
                <a:spcPts val="0"/>
              </a:spcAft>
              <a:buClr>
                <a:srgbClr val="000000"/>
              </a:buClr>
              <a:buSzPts val="1100"/>
              <a:buFont typeface="Arial"/>
              <a:buNone/>
            </a:pPr>
            <a:endParaRPr sz="3300" b="1" dirty="0">
              <a:solidFill>
                <a:schemeClr val="dk1"/>
              </a:solidFill>
            </a:endParaRPr>
          </a:p>
          <a:p>
            <a:pPr marL="0" lvl="0" indent="457200" algn="l" rtl="0">
              <a:lnSpc>
                <a:spcPct val="115000"/>
              </a:lnSpc>
              <a:spcBef>
                <a:spcPts val="1000"/>
              </a:spcBef>
              <a:spcAft>
                <a:spcPts val="0"/>
              </a:spcAft>
              <a:buClr>
                <a:schemeClr val="dk1"/>
              </a:buClr>
              <a:buSzPts val="1100"/>
              <a:buFont typeface="Arial"/>
              <a:buNone/>
            </a:pPr>
            <a:endParaRPr sz="2800" dirty="0">
              <a:solidFill>
                <a:schemeClr val="dk1"/>
              </a:solidFill>
            </a:endParaRPr>
          </a:p>
          <a:p>
            <a:pPr marL="384048" lvl="0" indent="0" algn="l" rtl="0">
              <a:lnSpc>
                <a:spcPct val="90000"/>
              </a:lnSpc>
              <a:spcBef>
                <a:spcPts val="600"/>
              </a:spcBef>
              <a:spcAft>
                <a:spcPts val="0"/>
              </a:spcAft>
              <a:buSzPts val="1800"/>
              <a:buNone/>
            </a:pPr>
            <a:endParaRPr dirty="0"/>
          </a:p>
          <a:p>
            <a:pPr marL="0" lvl="0" indent="0" algn="l" rtl="0">
              <a:lnSpc>
                <a:spcPct val="90000"/>
              </a:lnSpc>
              <a:spcBef>
                <a:spcPts val="1600"/>
              </a:spcBef>
              <a:spcAft>
                <a:spcPts val="0"/>
              </a:spcAft>
              <a:buSzPts val="1650"/>
              <a:buNone/>
            </a:pPr>
            <a:endParaRPr sz="1650" dirty="0"/>
          </a:p>
        </p:txBody>
      </p:sp>
      <p:sp>
        <p:nvSpPr>
          <p:cNvPr id="4" name="Text Box 5">
            <a:extLst>
              <a:ext uri="{FF2B5EF4-FFF2-40B4-BE49-F238E27FC236}">
                <a16:creationId xmlns:a16="http://schemas.microsoft.com/office/drawing/2014/main" id="{4A3E6800-4C82-4910-9D85-591A6C2CA6DB}"/>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2114109" y="280432"/>
            <a:ext cx="6213764" cy="99296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515B61"/>
              </a:buClr>
              <a:buSzPts val="4320"/>
              <a:buFont typeface="Calibri"/>
              <a:buNone/>
            </a:pPr>
            <a:r>
              <a:rPr lang="en-US" dirty="0"/>
              <a:t>Multiple Organ Dysfunction Syndrome (MODS)</a:t>
            </a:r>
            <a:endParaRPr dirty="0"/>
          </a:p>
        </p:txBody>
      </p:sp>
      <p:sp>
        <p:nvSpPr>
          <p:cNvPr id="296" name="Google Shape;296;p25"/>
          <p:cNvSpPr txBox="1">
            <a:spLocks noGrp="1"/>
          </p:cNvSpPr>
          <p:nvPr>
            <p:ph idx="1"/>
          </p:nvPr>
        </p:nvSpPr>
        <p:spPr>
          <a:xfrm>
            <a:off x="316833" y="1637003"/>
            <a:ext cx="8336718" cy="4273708"/>
          </a:xfrm>
          <a:prstGeom prst="rect">
            <a:avLst/>
          </a:prstGeom>
          <a:noFill/>
          <a:ln>
            <a:noFill/>
          </a:ln>
        </p:spPr>
        <p:txBody>
          <a:bodyPr spcFirstLastPara="1" wrap="square" lIns="0" tIns="45700" rIns="0" bIns="45700" anchor="t" anchorCtr="0">
            <a:noAutofit/>
          </a:bodyPr>
          <a:lstStyle/>
          <a:p>
            <a:pPr marL="91440" lvl="0" indent="-91440" algn="l" rtl="0">
              <a:spcBef>
                <a:spcPts val="0"/>
              </a:spcBef>
              <a:spcAft>
                <a:spcPts val="0"/>
              </a:spcAft>
              <a:buSzPts val="2000"/>
              <a:buChar char=" "/>
            </a:pPr>
            <a:r>
              <a:rPr lang="en-US" sz="2200" dirty="0"/>
              <a:t>MODS is altered organ function in an acutely ill patient requiring medical intervention to achieve homeostasis.  Can be the end result of septic shock.  </a:t>
            </a:r>
          </a:p>
          <a:p>
            <a:pPr marL="91440" lvl="0" indent="-91440" algn="l" rtl="0">
              <a:spcBef>
                <a:spcPts val="0"/>
              </a:spcBef>
              <a:spcAft>
                <a:spcPts val="0"/>
              </a:spcAft>
              <a:buSzPts val="2000"/>
              <a:buChar char=" "/>
            </a:pPr>
            <a:endParaRPr sz="2200" dirty="0"/>
          </a:p>
          <a:p>
            <a:pPr marL="91440" lvl="0" indent="-91440" algn="l" rtl="0">
              <a:spcBef>
                <a:spcPts val="0"/>
              </a:spcBef>
              <a:spcAft>
                <a:spcPts val="0"/>
              </a:spcAft>
              <a:buSzPts val="2000"/>
              <a:buChar char=" "/>
            </a:pPr>
            <a:r>
              <a:rPr lang="en-US" sz="2200" dirty="0"/>
              <a:t>Sepsis-related organ dysfunction → No organ system is immune </a:t>
            </a:r>
          </a:p>
          <a:p>
            <a:pPr marL="91440" lvl="0" indent="-91440" algn="l" rtl="0">
              <a:spcBef>
                <a:spcPts val="0"/>
              </a:spcBef>
              <a:spcAft>
                <a:spcPts val="0"/>
              </a:spcAft>
              <a:buSzPts val="2000"/>
              <a:buChar char=" "/>
            </a:pPr>
            <a:endParaRPr lang="en-US" sz="2200" dirty="0"/>
          </a:p>
          <a:p>
            <a:pPr marL="544068" lvl="1" indent="-342900" algn="l" rtl="0">
              <a:spcBef>
                <a:spcPts val="0"/>
              </a:spcBef>
              <a:spcAft>
                <a:spcPts val="0"/>
              </a:spcAft>
              <a:buSzPts val="2175"/>
              <a:buFont typeface="Arial" panose="020B0604020202020204" pitchFamily="34" charset="0"/>
              <a:buChar char="•"/>
            </a:pPr>
            <a:r>
              <a:rPr lang="en-US" sz="2200" dirty="0"/>
              <a:t>Respiratory failure</a:t>
            </a:r>
            <a:endParaRPr sz="2200" dirty="0"/>
          </a:p>
          <a:p>
            <a:pPr marL="544068" lvl="1" indent="-342900" algn="l" rtl="0">
              <a:spcBef>
                <a:spcPts val="0"/>
              </a:spcBef>
              <a:spcAft>
                <a:spcPts val="0"/>
              </a:spcAft>
              <a:buSzPts val="2175"/>
              <a:buFont typeface="Arial" panose="020B0604020202020204" pitchFamily="34" charset="0"/>
              <a:buChar char="•"/>
            </a:pPr>
            <a:r>
              <a:rPr lang="en-US" sz="2200" dirty="0"/>
              <a:t>Liver failure</a:t>
            </a:r>
            <a:endParaRPr sz="2200" dirty="0"/>
          </a:p>
          <a:p>
            <a:pPr marL="544068" lvl="1" indent="-342900" algn="l" rtl="0">
              <a:spcBef>
                <a:spcPts val="0"/>
              </a:spcBef>
              <a:spcAft>
                <a:spcPts val="0"/>
              </a:spcAft>
              <a:buSzPts val="2175"/>
              <a:buFont typeface="Arial" panose="020B0604020202020204" pitchFamily="34" charset="0"/>
              <a:buChar char="•"/>
            </a:pPr>
            <a:r>
              <a:rPr lang="en-US" sz="2200" dirty="0"/>
              <a:t>Kidney failure</a:t>
            </a:r>
            <a:endParaRPr sz="2200" dirty="0"/>
          </a:p>
          <a:p>
            <a:pPr marL="544068" lvl="1" indent="-342900" algn="l" rtl="0">
              <a:spcBef>
                <a:spcPts val="0"/>
              </a:spcBef>
              <a:spcAft>
                <a:spcPts val="0"/>
              </a:spcAft>
              <a:buSzPts val="2175"/>
              <a:buFont typeface="Arial" panose="020B0604020202020204" pitchFamily="34" charset="0"/>
              <a:buChar char="•"/>
            </a:pPr>
            <a:r>
              <a:rPr lang="en-US" sz="2200" dirty="0"/>
              <a:t>Heart failure</a:t>
            </a:r>
            <a:endParaRPr sz="2200" dirty="0"/>
          </a:p>
          <a:p>
            <a:pPr marL="544068" lvl="1" indent="-342900" algn="l" rtl="0">
              <a:spcBef>
                <a:spcPts val="0"/>
              </a:spcBef>
              <a:spcAft>
                <a:spcPts val="0"/>
              </a:spcAft>
              <a:buSzPts val="2175"/>
              <a:buFont typeface="Arial" panose="020B0604020202020204" pitchFamily="34" charset="0"/>
              <a:buChar char="•"/>
            </a:pPr>
            <a:r>
              <a:rPr lang="en-US" sz="2200" dirty="0"/>
              <a:t>Gut permeability</a:t>
            </a:r>
            <a:endParaRPr sz="2200" dirty="0"/>
          </a:p>
          <a:p>
            <a:pPr marL="544068" lvl="1" indent="-342900" algn="l" rtl="0">
              <a:spcBef>
                <a:spcPts val="0"/>
              </a:spcBef>
              <a:spcAft>
                <a:spcPts val="0"/>
              </a:spcAft>
              <a:buSzPts val="2175"/>
              <a:buFont typeface="Arial" panose="020B0604020202020204" pitchFamily="34" charset="0"/>
              <a:buChar char="•"/>
            </a:pPr>
            <a:r>
              <a:rPr lang="en-US" sz="2200" dirty="0"/>
              <a:t>DIC (disseminated intravascular coagulation)</a:t>
            </a:r>
            <a:endParaRPr sz="2200" dirty="0"/>
          </a:p>
          <a:p>
            <a:pPr marL="544068" lvl="1" indent="-342900" algn="l" rtl="0">
              <a:spcBef>
                <a:spcPts val="0"/>
              </a:spcBef>
              <a:spcAft>
                <a:spcPts val="0"/>
              </a:spcAft>
              <a:buSzPts val="2175"/>
              <a:buFont typeface="Arial" panose="020B0604020202020204" pitchFamily="34" charset="0"/>
              <a:buChar char="•"/>
            </a:pPr>
            <a:r>
              <a:rPr lang="en-US" sz="2200" dirty="0"/>
              <a:t>Altered mental status</a:t>
            </a:r>
            <a:endParaRPr sz="2200" dirty="0"/>
          </a:p>
          <a:p>
            <a:pPr marL="544068" lvl="1" indent="-342900" algn="l" rtl="0">
              <a:spcBef>
                <a:spcPts val="0"/>
              </a:spcBef>
              <a:spcAft>
                <a:spcPts val="0"/>
              </a:spcAft>
              <a:buSzPts val="2175"/>
              <a:buFont typeface="Arial" panose="020B0604020202020204" pitchFamily="34" charset="0"/>
              <a:buChar char="•"/>
            </a:pPr>
            <a:r>
              <a:rPr lang="en-US" sz="2200" dirty="0"/>
              <a:t>Brain death</a:t>
            </a:r>
            <a:endParaRPr sz="2200" dirty="0"/>
          </a:p>
          <a:p>
            <a:pPr marL="601219" lvl="1" indent="-285750" algn="l" rtl="0">
              <a:lnSpc>
                <a:spcPct val="80000"/>
              </a:lnSpc>
              <a:spcBef>
                <a:spcPts val="600"/>
              </a:spcBef>
              <a:spcAft>
                <a:spcPts val="0"/>
              </a:spcAft>
              <a:buSzPts val="1800"/>
              <a:buFont typeface="Arial" panose="020B0604020202020204" pitchFamily="34" charset="0"/>
              <a:buChar char="•"/>
            </a:pPr>
            <a:endParaRPr dirty="0"/>
          </a:p>
          <a:p>
            <a:pPr marL="384048" lvl="1" indent="-68579" algn="l" rtl="0">
              <a:lnSpc>
                <a:spcPct val="80000"/>
              </a:lnSpc>
              <a:spcBef>
                <a:spcPts val="600"/>
              </a:spcBef>
              <a:spcAft>
                <a:spcPts val="0"/>
              </a:spcAft>
              <a:buSzPts val="1800"/>
              <a:buNone/>
            </a:pPr>
            <a:endParaRPr dirty="0"/>
          </a:p>
        </p:txBody>
      </p:sp>
      <p:sp>
        <p:nvSpPr>
          <p:cNvPr id="4" name="Text Box 5">
            <a:extLst>
              <a:ext uri="{FF2B5EF4-FFF2-40B4-BE49-F238E27FC236}">
                <a16:creationId xmlns:a16="http://schemas.microsoft.com/office/drawing/2014/main" id="{3B6D70F9-C4A2-45D7-8BB6-0BD8561F3F30}"/>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6"/>
          <p:cNvSpPr txBox="1">
            <a:spLocks noGrp="1"/>
          </p:cNvSpPr>
          <p:nvPr>
            <p:ph type="title"/>
          </p:nvPr>
        </p:nvSpPr>
        <p:spPr>
          <a:xfrm>
            <a:off x="2640202" y="133960"/>
            <a:ext cx="6213764"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Treatment Bundle</a:t>
            </a:r>
            <a:endParaRPr dirty="0"/>
          </a:p>
        </p:txBody>
      </p:sp>
      <p:sp>
        <p:nvSpPr>
          <p:cNvPr id="9" name="Arrow: Right 8">
            <a:extLst>
              <a:ext uri="{FF2B5EF4-FFF2-40B4-BE49-F238E27FC236}">
                <a16:creationId xmlns:a16="http://schemas.microsoft.com/office/drawing/2014/main" id="{8279CCBE-4833-4943-97DA-5E2968DD388F}"/>
              </a:ext>
            </a:extLst>
          </p:cNvPr>
          <p:cNvSpPr/>
          <p:nvPr/>
        </p:nvSpPr>
        <p:spPr>
          <a:xfrm>
            <a:off x="387274" y="1602332"/>
            <a:ext cx="8627633" cy="40640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8C0807E8-2556-419A-88E4-A29E5290E8CE}"/>
              </a:ext>
            </a:extLst>
          </p:cNvPr>
          <p:cNvSpPr/>
          <p:nvPr/>
        </p:nvSpPr>
        <p:spPr>
          <a:xfrm>
            <a:off x="515462" y="2821531"/>
            <a:ext cx="1404824" cy="1625600"/>
          </a:xfrm>
          <a:custGeom>
            <a:avLst/>
            <a:gdLst>
              <a:gd name="connsiteX0" fmla="*/ 0 w 1171277"/>
              <a:gd name="connsiteY0" fmla="*/ 195217 h 1625600"/>
              <a:gd name="connsiteX1" fmla="*/ 195217 w 1171277"/>
              <a:gd name="connsiteY1" fmla="*/ 0 h 1625600"/>
              <a:gd name="connsiteX2" fmla="*/ 976060 w 1171277"/>
              <a:gd name="connsiteY2" fmla="*/ 0 h 1625600"/>
              <a:gd name="connsiteX3" fmla="*/ 1171277 w 1171277"/>
              <a:gd name="connsiteY3" fmla="*/ 195217 h 1625600"/>
              <a:gd name="connsiteX4" fmla="*/ 1171277 w 1171277"/>
              <a:gd name="connsiteY4" fmla="*/ 1430383 h 1625600"/>
              <a:gd name="connsiteX5" fmla="*/ 976060 w 1171277"/>
              <a:gd name="connsiteY5" fmla="*/ 1625600 h 1625600"/>
              <a:gd name="connsiteX6" fmla="*/ 195217 w 1171277"/>
              <a:gd name="connsiteY6" fmla="*/ 1625600 h 1625600"/>
              <a:gd name="connsiteX7" fmla="*/ 0 w 1171277"/>
              <a:gd name="connsiteY7" fmla="*/ 1430383 h 1625600"/>
              <a:gd name="connsiteX8" fmla="*/ 0 w 1171277"/>
              <a:gd name="connsiteY8" fmla="*/ 19521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1625600">
                <a:moveTo>
                  <a:pt x="0" y="195217"/>
                </a:moveTo>
                <a:cubicBezTo>
                  <a:pt x="0" y="87402"/>
                  <a:pt x="87402" y="0"/>
                  <a:pt x="195217" y="0"/>
                </a:cubicBezTo>
                <a:lnTo>
                  <a:pt x="976060" y="0"/>
                </a:lnTo>
                <a:cubicBezTo>
                  <a:pt x="1083875" y="0"/>
                  <a:pt x="1171277" y="87402"/>
                  <a:pt x="1171277" y="195217"/>
                </a:cubicBezTo>
                <a:lnTo>
                  <a:pt x="1171277" y="1430383"/>
                </a:lnTo>
                <a:cubicBezTo>
                  <a:pt x="1171277" y="1538198"/>
                  <a:pt x="1083875" y="1625600"/>
                  <a:pt x="976060" y="1625600"/>
                </a:cubicBezTo>
                <a:lnTo>
                  <a:pt x="195217" y="1625600"/>
                </a:lnTo>
                <a:cubicBezTo>
                  <a:pt x="87402" y="1625600"/>
                  <a:pt x="0" y="1538198"/>
                  <a:pt x="0" y="1430383"/>
                </a:cubicBezTo>
                <a:lnTo>
                  <a:pt x="0" y="1952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07" tIns="106707" rIns="106707" bIns="106707" numCol="1" spcCol="1270" anchor="ctr" anchorCtr="0">
            <a:noAutofit/>
          </a:bodyPr>
          <a:lstStyle/>
          <a:p>
            <a:pPr marL="0" lvl="0" indent="0" algn="ctr" defTabSz="57785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Lactate</a:t>
            </a:r>
          </a:p>
        </p:txBody>
      </p:sp>
      <p:sp>
        <p:nvSpPr>
          <p:cNvPr id="11" name="Freeform: Shape 10">
            <a:extLst>
              <a:ext uri="{FF2B5EF4-FFF2-40B4-BE49-F238E27FC236}">
                <a16:creationId xmlns:a16="http://schemas.microsoft.com/office/drawing/2014/main" id="{BFE77375-915E-4328-805D-2178B37CEC66}"/>
              </a:ext>
            </a:extLst>
          </p:cNvPr>
          <p:cNvSpPr/>
          <p:nvPr/>
        </p:nvSpPr>
        <p:spPr>
          <a:xfrm>
            <a:off x="2074116" y="2821531"/>
            <a:ext cx="1404824" cy="1625600"/>
          </a:xfrm>
          <a:custGeom>
            <a:avLst/>
            <a:gdLst>
              <a:gd name="connsiteX0" fmla="*/ 0 w 1171277"/>
              <a:gd name="connsiteY0" fmla="*/ 195217 h 1625600"/>
              <a:gd name="connsiteX1" fmla="*/ 195217 w 1171277"/>
              <a:gd name="connsiteY1" fmla="*/ 0 h 1625600"/>
              <a:gd name="connsiteX2" fmla="*/ 976060 w 1171277"/>
              <a:gd name="connsiteY2" fmla="*/ 0 h 1625600"/>
              <a:gd name="connsiteX3" fmla="*/ 1171277 w 1171277"/>
              <a:gd name="connsiteY3" fmla="*/ 195217 h 1625600"/>
              <a:gd name="connsiteX4" fmla="*/ 1171277 w 1171277"/>
              <a:gd name="connsiteY4" fmla="*/ 1430383 h 1625600"/>
              <a:gd name="connsiteX5" fmla="*/ 976060 w 1171277"/>
              <a:gd name="connsiteY5" fmla="*/ 1625600 h 1625600"/>
              <a:gd name="connsiteX6" fmla="*/ 195217 w 1171277"/>
              <a:gd name="connsiteY6" fmla="*/ 1625600 h 1625600"/>
              <a:gd name="connsiteX7" fmla="*/ 0 w 1171277"/>
              <a:gd name="connsiteY7" fmla="*/ 1430383 h 1625600"/>
              <a:gd name="connsiteX8" fmla="*/ 0 w 1171277"/>
              <a:gd name="connsiteY8" fmla="*/ 19521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1625600">
                <a:moveTo>
                  <a:pt x="0" y="195217"/>
                </a:moveTo>
                <a:cubicBezTo>
                  <a:pt x="0" y="87402"/>
                  <a:pt x="87402" y="0"/>
                  <a:pt x="195217" y="0"/>
                </a:cubicBezTo>
                <a:lnTo>
                  <a:pt x="976060" y="0"/>
                </a:lnTo>
                <a:cubicBezTo>
                  <a:pt x="1083875" y="0"/>
                  <a:pt x="1171277" y="87402"/>
                  <a:pt x="1171277" y="195217"/>
                </a:cubicBezTo>
                <a:lnTo>
                  <a:pt x="1171277" y="1430383"/>
                </a:lnTo>
                <a:cubicBezTo>
                  <a:pt x="1171277" y="1538198"/>
                  <a:pt x="1083875" y="1625600"/>
                  <a:pt x="976060" y="1625600"/>
                </a:cubicBezTo>
                <a:lnTo>
                  <a:pt x="195217" y="1625600"/>
                </a:lnTo>
                <a:cubicBezTo>
                  <a:pt x="87402" y="1625600"/>
                  <a:pt x="0" y="1538198"/>
                  <a:pt x="0" y="1430383"/>
                </a:cubicBezTo>
                <a:lnTo>
                  <a:pt x="0" y="1952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07" tIns="106707" rIns="106707" bIns="106707" numCol="1" spcCol="1270" anchor="ctr" anchorCtr="0">
            <a:noAutofit/>
          </a:bodyPr>
          <a:lstStyle/>
          <a:p>
            <a:pPr marL="0" lvl="0" indent="0" algn="ctr" defTabSz="57785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Blood cultures x2 before antibiotics</a:t>
            </a:r>
          </a:p>
        </p:txBody>
      </p:sp>
      <p:sp>
        <p:nvSpPr>
          <p:cNvPr id="12" name="Freeform: Shape 11">
            <a:extLst>
              <a:ext uri="{FF2B5EF4-FFF2-40B4-BE49-F238E27FC236}">
                <a16:creationId xmlns:a16="http://schemas.microsoft.com/office/drawing/2014/main" id="{4C9A68DE-53F4-4391-9290-DAFFE5C1674A}"/>
              </a:ext>
            </a:extLst>
          </p:cNvPr>
          <p:cNvSpPr/>
          <p:nvPr/>
        </p:nvSpPr>
        <p:spPr>
          <a:xfrm>
            <a:off x="3632770" y="2821531"/>
            <a:ext cx="1404824" cy="1625600"/>
          </a:xfrm>
          <a:custGeom>
            <a:avLst/>
            <a:gdLst>
              <a:gd name="connsiteX0" fmla="*/ 0 w 1171277"/>
              <a:gd name="connsiteY0" fmla="*/ 195217 h 1625600"/>
              <a:gd name="connsiteX1" fmla="*/ 195217 w 1171277"/>
              <a:gd name="connsiteY1" fmla="*/ 0 h 1625600"/>
              <a:gd name="connsiteX2" fmla="*/ 976060 w 1171277"/>
              <a:gd name="connsiteY2" fmla="*/ 0 h 1625600"/>
              <a:gd name="connsiteX3" fmla="*/ 1171277 w 1171277"/>
              <a:gd name="connsiteY3" fmla="*/ 195217 h 1625600"/>
              <a:gd name="connsiteX4" fmla="*/ 1171277 w 1171277"/>
              <a:gd name="connsiteY4" fmla="*/ 1430383 h 1625600"/>
              <a:gd name="connsiteX5" fmla="*/ 976060 w 1171277"/>
              <a:gd name="connsiteY5" fmla="*/ 1625600 h 1625600"/>
              <a:gd name="connsiteX6" fmla="*/ 195217 w 1171277"/>
              <a:gd name="connsiteY6" fmla="*/ 1625600 h 1625600"/>
              <a:gd name="connsiteX7" fmla="*/ 0 w 1171277"/>
              <a:gd name="connsiteY7" fmla="*/ 1430383 h 1625600"/>
              <a:gd name="connsiteX8" fmla="*/ 0 w 1171277"/>
              <a:gd name="connsiteY8" fmla="*/ 19521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1625600">
                <a:moveTo>
                  <a:pt x="0" y="195217"/>
                </a:moveTo>
                <a:cubicBezTo>
                  <a:pt x="0" y="87402"/>
                  <a:pt x="87402" y="0"/>
                  <a:pt x="195217" y="0"/>
                </a:cubicBezTo>
                <a:lnTo>
                  <a:pt x="976060" y="0"/>
                </a:lnTo>
                <a:cubicBezTo>
                  <a:pt x="1083875" y="0"/>
                  <a:pt x="1171277" y="87402"/>
                  <a:pt x="1171277" y="195217"/>
                </a:cubicBezTo>
                <a:lnTo>
                  <a:pt x="1171277" y="1430383"/>
                </a:lnTo>
                <a:cubicBezTo>
                  <a:pt x="1171277" y="1538198"/>
                  <a:pt x="1083875" y="1625600"/>
                  <a:pt x="976060" y="1625600"/>
                </a:cubicBezTo>
                <a:lnTo>
                  <a:pt x="195217" y="1625600"/>
                </a:lnTo>
                <a:cubicBezTo>
                  <a:pt x="87402" y="1625600"/>
                  <a:pt x="0" y="1538198"/>
                  <a:pt x="0" y="1430383"/>
                </a:cubicBezTo>
                <a:lnTo>
                  <a:pt x="0" y="1952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07" tIns="106707" rIns="106707" bIns="106707" numCol="1" spcCol="1270" anchor="ctr" anchorCtr="0">
            <a:noAutofit/>
          </a:bodyPr>
          <a:lstStyle/>
          <a:p>
            <a:pPr marL="0" lvl="0" indent="0" algn="ctr" defTabSz="57785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Give antibiotics</a:t>
            </a:r>
          </a:p>
        </p:txBody>
      </p:sp>
      <p:sp>
        <p:nvSpPr>
          <p:cNvPr id="13" name="Freeform: Shape 12">
            <a:extLst>
              <a:ext uri="{FF2B5EF4-FFF2-40B4-BE49-F238E27FC236}">
                <a16:creationId xmlns:a16="http://schemas.microsoft.com/office/drawing/2014/main" id="{A4818243-AD47-4E9F-A3E9-0F7D3E39E75A}"/>
              </a:ext>
            </a:extLst>
          </p:cNvPr>
          <p:cNvSpPr/>
          <p:nvPr/>
        </p:nvSpPr>
        <p:spPr>
          <a:xfrm>
            <a:off x="5191424" y="2821531"/>
            <a:ext cx="1404824" cy="1625600"/>
          </a:xfrm>
          <a:custGeom>
            <a:avLst/>
            <a:gdLst>
              <a:gd name="connsiteX0" fmla="*/ 0 w 1171277"/>
              <a:gd name="connsiteY0" fmla="*/ 195217 h 1625600"/>
              <a:gd name="connsiteX1" fmla="*/ 195217 w 1171277"/>
              <a:gd name="connsiteY1" fmla="*/ 0 h 1625600"/>
              <a:gd name="connsiteX2" fmla="*/ 976060 w 1171277"/>
              <a:gd name="connsiteY2" fmla="*/ 0 h 1625600"/>
              <a:gd name="connsiteX3" fmla="*/ 1171277 w 1171277"/>
              <a:gd name="connsiteY3" fmla="*/ 195217 h 1625600"/>
              <a:gd name="connsiteX4" fmla="*/ 1171277 w 1171277"/>
              <a:gd name="connsiteY4" fmla="*/ 1430383 h 1625600"/>
              <a:gd name="connsiteX5" fmla="*/ 976060 w 1171277"/>
              <a:gd name="connsiteY5" fmla="*/ 1625600 h 1625600"/>
              <a:gd name="connsiteX6" fmla="*/ 195217 w 1171277"/>
              <a:gd name="connsiteY6" fmla="*/ 1625600 h 1625600"/>
              <a:gd name="connsiteX7" fmla="*/ 0 w 1171277"/>
              <a:gd name="connsiteY7" fmla="*/ 1430383 h 1625600"/>
              <a:gd name="connsiteX8" fmla="*/ 0 w 1171277"/>
              <a:gd name="connsiteY8" fmla="*/ 19521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1625600">
                <a:moveTo>
                  <a:pt x="0" y="195217"/>
                </a:moveTo>
                <a:cubicBezTo>
                  <a:pt x="0" y="87402"/>
                  <a:pt x="87402" y="0"/>
                  <a:pt x="195217" y="0"/>
                </a:cubicBezTo>
                <a:lnTo>
                  <a:pt x="976060" y="0"/>
                </a:lnTo>
                <a:cubicBezTo>
                  <a:pt x="1083875" y="0"/>
                  <a:pt x="1171277" y="87402"/>
                  <a:pt x="1171277" y="195217"/>
                </a:cubicBezTo>
                <a:lnTo>
                  <a:pt x="1171277" y="1430383"/>
                </a:lnTo>
                <a:cubicBezTo>
                  <a:pt x="1171277" y="1538198"/>
                  <a:pt x="1083875" y="1625600"/>
                  <a:pt x="976060" y="1625600"/>
                </a:cubicBezTo>
                <a:lnTo>
                  <a:pt x="195217" y="1625600"/>
                </a:lnTo>
                <a:cubicBezTo>
                  <a:pt x="87402" y="1625600"/>
                  <a:pt x="0" y="1538198"/>
                  <a:pt x="0" y="1430383"/>
                </a:cubicBezTo>
                <a:lnTo>
                  <a:pt x="0" y="1952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07" tIns="106707" rIns="106707" bIns="106707" numCol="1" spcCol="1270" anchor="ctr" anchorCtr="0">
            <a:noAutofit/>
          </a:bodyPr>
          <a:lstStyle/>
          <a:p>
            <a:pPr marL="0" lvl="0" indent="0" algn="ctr" defTabSz="577850">
              <a:lnSpc>
                <a:spcPct val="90000"/>
              </a:lnSpc>
              <a:spcBef>
                <a:spcPct val="0"/>
              </a:spcBef>
              <a:spcAft>
                <a:spcPts val="0"/>
              </a:spcAft>
              <a:buNone/>
            </a:pPr>
            <a:r>
              <a:rPr lang="en-US" sz="1500" b="1" kern="1200" dirty="0">
                <a:latin typeface="Calibri" panose="020F0502020204030204" pitchFamily="34" charset="0"/>
                <a:cs typeface="Calibri" panose="020F0502020204030204" pitchFamily="34" charset="0"/>
              </a:rPr>
              <a:t>Give fluids at 30 mL/kg if: initial hypotension,  lactate ≥ 4, or septic shock</a:t>
            </a:r>
            <a:r>
              <a:rPr lang="en-US" sz="1500" kern="1200" dirty="0">
                <a:latin typeface="Calibri" panose="020F0502020204030204" pitchFamily="34" charset="0"/>
                <a:cs typeface="Calibri" panose="020F0502020204030204" pitchFamily="34" charset="0"/>
              </a:rPr>
              <a:t>	</a:t>
            </a:r>
          </a:p>
        </p:txBody>
      </p:sp>
      <p:sp>
        <p:nvSpPr>
          <p:cNvPr id="14" name="Freeform: Shape 13">
            <a:extLst>
              <a:ext uri="{FF2B5EF4-FFF2-40B4-BE49-F238E27FC236}">
                <a16:creationId xmlns:a16="http://schemas.microsoft.com/office/drawing/2014/main" id="{471F4329-505C-4AAE-AB2B-A6C48B1FE7C3}"/>
              </a:ext>
            </a:extLst>
          </p:cNvPr>
          <p:cNvSpPr/>
          <p:nvPr/>
        </p:nvSpPr>
        <p:spPr>
          <a:xfrm>
            <a:off x="6750078" y="2805873"/>
            <a:ext cx="1404824" cy="1625600"/>
          </a:xfrm>
          <a:custGeom>
            <a:avLst/>
            <a:gdLst>
              <a:gd name="connsiteX0" fmla="*/ 0 w 1171277"/>
              <a:gd name="connsiteY0" fmla="*/ 195217 h 1625600"/>
              <a:gd name="connsiteX1" fmla="*/ 195217 w 1171277"/>
              <a:gd name="connsiteY1" fmla="*/ 0 h 1625600"/>
              <a:gd name="connsiteX2" fmla="*/ 976060 w 1171277"/>
              <a:gd name="connsiteY2" fmla="*/ 0 h 1625600"/>
              <a:gd name="connsiteX3" fmla="*/ 1171277 w 1171277"/>
              <a:gd name="connsiteY3" fmla="*/ 195217 h 1625600"/>
              <a:gd name="connsiteX4" fmla="*/ 1171277 w 1171277"/>
              <a:gd name="connsiteY4" fmla="*/ 1430383 h 1625600"/>
              <a:gd name="connsiteX5" fmla="*/ 976060 w 1171277"/>
              <a:gd name="connsiteY5" fmla="*/ 1625600 h 1625600"/>
              <a:gd name="connsiteX6" fmla="*/ 195217 w 1171277"/>
              <a:gd name="connsiteY6" fmla="*/ 1625600 h 1625600"/>
              <a:gd name="connsiteX7" fmla="*/ 0 w 1171277"/>
              <a:gd name="connsiteY7" fmla="*/ 1430383 h 1625600"/>
              <a:gd name="connsiteX8" fmla="*/ 0 w 1171277"/>
              <a:gd name="connsiteY8" fmla="*/ 19521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1625600">
                <a:moveTo>
                  <a:pt x="0" y="195217"/>
                </a:moveTo>
                <a:cubicBezTo>
                  <a:pt x="0" y="87402"/>
                  <a:pt x="87402" y="0"/>
                  <a:pt x="195217" y="0"/>
                </a:cubicBezTo>
                <a:lnTo>
                  <a:pt x="976060" y="0"/>
                </a:lnTo>
                <a:cubicBezTo>
                  <a:pt x="1083875" y="0"/>
                  <a:pt x="1171277" y="87402"/>
                  <a:pt x="1171277" y="195217"/>
                </a:cubicBezTo>
                <a:lnTo>
                  <a:pt x="1171277" y="1430383"/>
                </a:lnTo>
                <a:cubicBezTo>
                  <a:pt x="1171277" y="1538198"/>
                  <a:pt x="1083875" y="1625600"/>
                  <a:pt x="976060" y="1625600"/>
                </a:cubicBezTo>
                <a:lnTo>
                  <a:pt x="195217" y="1625600"/>
                </a:lnTo>
                <a:cubicBezTo>
                  <a:pt x="87402" y="1625600"/>
                  <a:pt x="0" y="1538198"/>
                  <a:pt x="0" y="1430383"/>
                </a:cubicBezTo>
                <a:lnTo>
                  <a:pt x="0" y="1952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707" tIns="106707" rIns="106707" bIns="106707" numCol="1" spcCol="1270" anchor="ctr" anchorCtr="0">
            <a:noAutofit/>
          </a:bodyPr>
          <a:lstStyle/>
          <a:p>
            <a:pPr marL="0" lvl="0" indent="0" algn="ctr" defTabSz="57785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Reperfusion assessment</a:t>
            </a:r>
          </a:p>
        </p:txBody>
      </p:sp>
      <p:sp>
        <p:nvSpPr>
          <p:cNvPr id="15" name="Text Box 5">
            <a:extLst>
              <a:ext uri="{FF2B5EF4-FFF2-40B4-BE49-F238E27FC236}">
                <a16:creationId xmlns:a16="http://schemas.microsoft.com/office/drawing/2014/main" id="{0F3A562D-A416-4E58-BBA5-FEC8D09DBEB5}"/>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txBox="1">
            <a:spLocks noGrp="1"/>
          </p:cNvSpPr>
          <p:nvPr>
            <p:ph type="title"/>
          </p:nvPr>
        </p:nvSpPr>
        <p:spPr>
          <a:xfrm>
            <a:off x="2870553" y="169358"/>
            <a:ext cx="5415498"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Blood Cultures</a:t>
            </a:r>
            <a:endParaRPr dirty="0"/>
          </a:p>
        </p:txBody>
      </p:sp>
      <p:sp>
        <p:nvSpPr>
          <p:cNvPr id="314" name="Google Shape;314;p27"/>
          <p:cNvSpPr txBox="1">
            <a:spLocks noGrp="1"/>
          </p:cNvSpPr>
          <p:nvPr>
            <p:ph idx="1"/>
          </p:nvPr>
        </p:nvSpPr>
        <p:spPr>
          <a:xfrm>
            <a:off x="228600" y="1380713"/>
            <a:ext cx="8686799" cy="4554061"/>
          </a:xfrm>
          <a:prstGeom prst="rect">
            <a:avLst/>
          </a:prstGeom>
          <a:noFill/>
          <a:ln>
            <a:noFill/>
          </a:ln>
        </p:spPr>
        <p:txBody>
          <a:bodyPr spcFirstLastPara="1" wrap="square" lIns="0" tIns="45700" rIns="0" bIns="45700" anchor="t" anchorCtr="0">
            <a:noAutofit/>
          </a:bodyPr>
          <a:lstStyle/>
          <a:p>
            <a:pPr marL="91440" lvl="0" indent="-91440" algn="ctr" rtl="0">
              <a:lnSpc>
                <a:spcPct val="90000"/>
              </a:lnSpc>
              <a:spcBef>
                <a:spcPts val="0"/>
              </a:spcBef>
              <a:spcAft>
                <a:spcPts val="0"/>
              </a:spcAft>
              <a:buSzPts val="2400"/>
              <a:buChar char=" "/>
            </a:pPr>
            <a:r>
              <a:rPr lang="en-US" sz="2600" dirty="0"/>
              <a:t>Source control: identify and stop the infection</a:t>
            </a:r>
          </a:p>
          <a:p>
            <a:pPr marL="91440" lvl="0" indent="-91440" algn="ctr" rtl="0">
              <a:lnSpc>
                <a:spcPct val="90000"/>
              </a:lnSpc>
              <a:spcBef>
                <a:spcPts val="0"/>
              </a:spcBef>
              <a:spcAft>
                <a:spcPts val="0"/>
              </a:spcAft>
              <a:buSzPts val="2400"/>
              <a:buChar char=" "/>
            </a:pPr>
            <a:endParaRPr sz="2600" dirty="0"/>
          </a:p>
          <a:p>
            <a:pPr marL="91440" lvl="0" indent="0" algn="l" rtl="0">
              <a:lnSpc>
                <a:spcPct val="90000"/>
              </a:lnSpc>
              <a:spcBef>
                <a:spcPts val="0"/>
              </a:spcBef>
              <a:spcAft>
                <a:spcPts val="0"/>
              </a:spcAft>
              <a:buSzPts val="1800"/>
              <a:buNone/>
            </a:pPr>
            <a:endParaRPr sz="1200" dirty="0"/>
          </a:p>
          <a:p>
            <a:pPr marL="0" lvl="0" indent="0" algn="l" rtl="0">
              <a:lnSpc>
                <a:spcPct val="100000"/>
              </a:lnSpc>
              <a:spcBef>
                <a:spcPts val="0"/>
              </a:spcBef>
              <a:spcAft>
                <a:spcPts val="0"/>
              </a:spcAft>
              <a:buSzPts val="2200"/>
              <a:buNone/>
            </a:pPr>
            <a:r>
              <a:rPr lang="en-US" sz="2200" dirty="0">
                <a:solidFill>
                  <a:schemeClr val="dk1"/>
                </a:solidFill>
              </a:rPr>
              <a:t>Why two sets of blood cultures?</a:t>
            </a:r>
          </a:p>
          <a:p>
            <a:pPr marL="576263" indent="-342900">
              <a:lnSpc>
                <a:spcPct val="100000"/>
              </a:lnSpc>
              <a:spcBef>
                <a:spcPts val="0"/>
              </a:spcBef>
              <a:buSzPts val="2200"/>
              <a:buFont typeface="Arial" panose="020B0604020202020204" pitchFamily="34" charset="0"/>
              <a:buChar char="•"/>
            </a:pPr>
            <a:r>
              <a:rPr lang="en-US" sz="2200" dirty="0">
                <a:solidFill>
                  <a:schemeClr val="dk1"/>
                </a:solidFill>
              </a:rPr>
              <a:t>Corroboration of matching sets confirms treatment of a true pathogen versus a contaminate</a:t>
            </a:r>
            <a:endParaRPr sz="2200" dirty="0">
              <a:solidFill>
                <a:schemeClr val="dk1"/>
              </a:solidFill>
            </a:endParaRPr>
          </a:p>
          <a:p>
            <a:pPr marL="91440" lvl="0" indent="48260" algn="l" rtl="0">
              <a:lnSpc>
                <a:spcPct val="90000"/>
              </a:lnSpc>
              <a:spcBef>
                <a:spcPts val="0"/>
              </a:spcBef>
              <a:spcAft>
                <a:spcPts val="0"/>
              </a:spcAft>
              <a:buSzPts val="2200"/>
              <a:buNone/>
            </a:pPr>
            <a:endParaRPr sz="2200" dirty="0"/>
          </a:p>
          <a:p>
            <a:pPr marL="0" lvl="0" indent="0" algn="l" rtl="0">
              <a:lnSpc>
                <a:spcPct val="90000"/>
              </a:lnSpc>
              <a:spcBef>
                <a:spcPts val="0"/>
              </a:spcBef>
              <a:spcAft>
                <a:spcPts val="0"/>
              </a:spcAft>
              <a:buSzPts val="2200"/>
              <a:buNone/>
            </a:pPr>
            <a:r>
              <a:rPr lang="en-US" sz="2200" dirty="0"/>
              <a:t>The goal is to prevent culture negative severe sepsis (CNSS) and septic shock</a:t>
            </a:r>
            <a:endParaRPr sz="2200" dirty="0"/>
          </a:p>
          <a:p>
            <a:pPr marL="577850" lvl="2" indent="-349250">
              <a:buClr>
                <a:schemeClr val="tx1">
                  <a:lumMod val="85000"/>
                  <a:lumOff val="15000"/>
                </a:schemeClr>
              </a:buClr>
              <a:buSzPts val="2200"/>
            </a:pPr>
            <a:r>
              <a:rPr lang="en-US" sz="2200" dirty="0"/>
              <a:t>Of 6.8 million severe sepsis admissions, 47 percent were culture negative</a:t>
            </a:r>
            <a:endParaRPr sz="2200" dirty="0"/>
          </a:p>
          <a:p>
            <a:pPr marL="577850" lvl="2" indent="-349250">
              <a:spcBef>
                <a:spcPts val="600"/>
              </a:spcBef>
              <a:buClr>
                <a:schemeClr val="tx1">
                  <a:lumMod val="85000"/>
                  <a:lumOff val="15000"/>
                </a:schemeClr>
              </a:buClr>
              <a:buSzPts val="2200"/>
            </a:pPr>
            <a:r>
              <a:rPr lang="en-US" sz="2200" dirty="0"/>
              <a:t>CNSS was seen as a statistically significant independent predictor of death </a:t>
            </a:r>
            <a:endParaRPr sz="2200" dirty="0">
              <a:highlight>
                <a:srgbClr val="FFFF00"/>
              </a:highlight>
            </a:endParaRPr>
          </a:p>
        </p:txBody>
      </p:sp>
      <p:sp>
        <p:nvSpPr>
          <p:cNvPr id="6" name="Text Box 5">
            <a:extLst>
              <a:ext uri="{FF2B5EF4-FFF2-40B4-BE49-F238E27FC236}">
                <a16:creationId xmlns:a16="http://schemas.microsoft.com/office/drawing/2014/main" id="{34030AF4-953D-4912-88B4-B452F487D418}"/>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28"/>
          <p:cNvSpPr txBox="1">
            <a:spLocks noGrp="1"/>
          </p:cNvSpPr>
          <p:nvPr>
            <p:ph type="title"/>
          </p:nvPr>
        </p:nvSpPr>
        <p:spPr>
          <a:xfrm>
            <a:off x="3474312" y="191915"/>
            <a:ext cx="5243376"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Antibiotics</a:t>
            </a:r>
            <a:endParaRPr dirty="0"/>
          </a:p>
        </p:txBody>
      </p:sp>
      <p:sp>
        <p:nvSpPr>
          <p:cNvPr id="325" name="Google Shape;325;p28"/>
          <p:cNvSpPr txBox="1">
            <a:spLocks noGrp="1"/>
          </p:cNvSpPr>
          <p:nvPr>
            <p:ph idx="1"/>
          </p:nvPr>
        </p:nvSpPr>
        <p:spPr>
          <a:xfrm>
            <a:off x="228600" y="1346932"/>
            <a:ext cx="8686799" cy="4554061"/>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buSzPts val="2000"/>
              <a:buNone/>
            </a:pPr>
            <a:r>
              <a:rPr lang="en-US" sz="2800" dirty="0"/>
              <a:t>Antibiotics are the life-saving treatment for an infection</a:t>
            </a:r>
            <a:endParaRPr sz="2800" dirty="0"/>
          </a:p>
          <a:p>
            <a:pPr marL="0" lvl="0" indent="0" algn="l" rtl="0">
              <a:lnSpc>
                <a:spcPct val="100000"/>
              </a:lnSpc>
              <a:spcBef>
                <a:spcPts val="0"/>
              </a:spcBef>
              <a:buSzPts val="2000"/>
              <a:buNone/>
            </a:pPr>
            <a:r>
              <a:rPr lang="en-US" dirty="0"/>
              <a:t>	</a:t>
            </a:r>
          </a:p>
          <a:p>
            <a:pPr marL="342900" lvl="0" indent="-342900" algn="l" rtl="0">
              <a:lnSpc>
                <a:spcPct val="100000"/>
              </a:lnSpc>
              <a:spcBef>
                <a:spcPts val="0"/>
              </a:spcBef>
              <a:buSzPts val="2000"/>
              <a:buFont typeface="Arial" panose="020B0604020202020204" pitchFamily="34" charset="0"/>
              <a:buChar char="•"/>
            </a:pPr>
            <a:r>
              <a:rPr lang="en-US" sz="2400" dirty="0"/>
              <a:t>Every hour antibiotic initiation is delayed increases the risk for mortality by four to eight percent.</a:t>
            </a:r>
            <a:endParaRPr sz="2400" dirty="0">
              <a:highlight>
                <a:srgbClr val="FFFF00"/>
              </a:highlight>
            </a:endParaRPr>
          </a:p>
          <a:p>
            <a:pPr marL="342900" lvl="0" indent="-342900" algn="l" rtl="0">
              <a:lnSpc>
                <a:spcPct val="100000"/>
              </a:lnSpc>
              <a:spcBef>
                <a:spcPts val="0"/>
              </a:spcBef>
              <a:buSzPts val="2000"/>
              <a:buFont typeface="Arial" panose="020B0604020202020204" pitchFamily="34" charset="0"/>
              <a:buChar char="•"/>
            </a:pPr>
            <a:r>
              <a:rPr lang="en-US" sz="2400" dirty="0"/>
              <a:t>Antibiotics should be given as soon as possible </a:t>
            </a:r>
            <a:r>
              <a:rPr lang="en-US" sz="2400" u="sng" dirty="0"/>
              <a:t>after</a:t>
            </a:r>
            <a:r>
              <a:rPr lang="en-US" sz="2400" dirty="0"/>
              <a:t> blood cultures are drawn.</a:t>
            </a:r>
            <a:endParaRPr sz="2400" dirty="0"/>
          </a:p>
          <a:p>
            <a:pPr marL="944118" lvl="2" indent="-285750">
              <a:lnSpc>
                <a:spcPct val="100000"/>
              </a:lnSpc>
              <a:spcBef>
                <a:spcPts val="0"/>
              </a:spcBef>
              <a:buClr>
                <a:schemeClr val="tx1">
                  <a:lumMod val="85000"/>
                  <a:lumOff val="15000"/>
                </a:schemeClr>
              </a:buClr>
              <a:buSzPct val="100000"/>
              <a:buFont typeface="Courier New" panose="02070309020205020404" pitchFamily="49" charset="0"/>
              <a:buChar char="o"/>
            </a:pPr>
            <a:r>
              <a:rPr lang="en-US" sz="2200" dirty="0"/>
              <a:t>Preferably after the second set of cultures; however, if the second set is going to be delayed more than 30 minutes, antibiotics should be started after the first set.</a:t>
            </a:r>
          </a:p>
          <a:p>
            <a:pPr marL="342900" lvl="0" indent="-342900" algn="l" rtl="0">
              <a:lnSpc>
                <a:spcPct val="100000"/>
              </a:lnSpc>
              <a:spcBef>
                <a:spcPts val="0"/>
              </a:spcBef>
              <a:buSzPts val="2000"/>
              <a:buFont typeface="Arial" panose="020B0604020202020204" pitchFamily="34" charset="0"/>
              <a:buChar char="•"/>
            </a:pPr>
            <a:r>
              <a:rPr lang="en-US" sz="2400" dirty="0"/>
              <a:t>If more than one antibiotic is ordered, give the broadest-spectrum antibiotic first. Infuse multiple antibiotics concurrently, if appropriate.</a:t>
            </a:r>
            <a:endParaRPr sz="2400" dirty="0"/>
          </a:p>
        </p:txBody>
      </p:sp>
      <p:sp>
        <p:nvSpPr>
          <p:cNvPr id="4" name="Text Box 5">
            <a:extLst>
              <a:ext uri="{FF2B5EF4-FFF2-40B4-BE49-F238E27FC236}">
                <a16:creationId xmlns:a16="http://schemas.microsoft.com/office/drawing/2014/main" id="{A1EB179D-57AB-4976-89A1-9B15748BAF59}"/>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9"/>
          <p:cNvSpPr txBox="1">
            <a:spLocks noGrp="1"/>
          </p:cNvSpPr>
          <p:nvPr>
            <p:ph type="title"/>
          </p:nvPr>
        </p:nvSpPr>
        <p:spPr>
          <a:xfrm>
            <a:off x="3264237" y="196677"/>
            <a:ext cx="5319223"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solidFill>
                  <a:schemeClr val="tx1"/>
                </a:solidFill>
              </a:rPr>
              <a:t>Antibiotics</a:t>
            </a:r>
            <a:endParaRPr dirty="0">
              <a:solidFill>
                <a:schemeClr val="tx1"/>
              </a:solidFill>
            </a:endParaRPr>
          </a:p>
        </p:txBody>
      </p:sp>
      <p:sp>
        <p:nvSpPr>
          <p:cNvPr id="333" name="Google Shape;333;p29"/>
          <p:cNvSpPr txBox="1">
            <a:spLocks noGrp="1"/>
          </p:cNvSpPr>
          <p:nvPr>
            <p:ph idx="1"/>
          </p:nvPr>
        </p:nvSpPr>
        <p:spPr>
          <a:xfrm>
            <a:off x="304799" y="1427480"/>
            <a:ext cx="8686799" cy="4554061"/>
          </a:xfrm>
          <a:prstGeom prst="rect">
            <a:avLst/>
          </a:prstGeom>
          <a:noFill/>
          <a:ln>
            <a:noFill/>
          </a:ln>
        </p:spPr>
        <p:txBody>
          <a:bodyPr spcFirstLastPara="1" wrap="square" lIns="0" tIns="45700" rIns="0" bIns="45700" anchor="t" anchorCtr="0">
            <a:noAutofit/>
          </a:bodyPr>
          <a:lstStyle/>
          <a:p>
            <a:pPr marL="91440" lvl="0" indent="35560" algn="l" rtl="0">
              <a:lnSpc>
                <a:spcPct val="90000"/>
              </a:lnSpc>
              <a:spcBef>
                <a:spcPts val="1600"/>
              </a:spcBef>
              <a:spcAft>
                <a:spcPts val="0"/>
              </a:spcAft>
              <a:buSzPts val="2000"/>
              <a:buNone/>
            </a:pPr>
            <a:endParaRPr dirty="0"/>
          </a:p>
          <a:p>
            <a:pPr marL="384048" lvl="1" indent="-68579" algn="l" rtl="0">
              <a:lnSpc>
                <a:spcPct val="90000"/>
              </a:lnSpc>
              <a:spcBef>
                <a:spcPts val="400"/>
              </a:spcBef>
              <a:spcAft>
                <a:spcPts val="0"/>
              </a:spcAft>
              <a:buSzPts val="1800"/>
              <a:buNone/>
            </a:pPr>
            <a:endParaRPr dirty="0"/>
          </a:p>
        </p:txBody>
      </p:sp>
      <p:sp>
        <p:nvSpPr>
          <p:cNvPr id="6" name="Google Shape;332;p29">
            <a:extLst>
              <a:ext uri="{FF2B5EF4-FFF2-40B4-BE49-F238E27FC236}">
                <a16:creationId xmlns:a16="http://schemas.microsoft.com/office/drawing/2014/main" id="{9E1484F6-3DBC-F74C-9E40-2596ADE3AC5C}"/>
              </a:ext>
            </a:extLst>
          </p:cNvPr>
          <p:cNvSpPr txBox="1">
            <a:spLocks/>
          </p:cNvSpPr>
          <p:nvPr/>
        </p:nvSpPr>
        <p:spPr>
          <a:xfrm>
            <a:off x="1586706" y="1283283"/>
            <a:ext cx="6122986" cy="103432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rgbClr val="3F3F3F"/>
              </a:buClr>
              <a:buSzPts val="4800"/>
              <a:buFont typeface="Calibri"/>
              <a:buNone/>
              <a:defRPr sz="3600" b="0" i="0" u="none" strike="noStrike" cap="none">
                <a:solidFill>
                  <a:schemeClr val="bg2">
                    <a:lumMod val="25000"/>
                  </a:schemeClr>
                </a:solidFill>
                <a:latin typeface="Cambria Math" panose="02040503050406030204" pitchFamily="18" charset="0"/>
                <a:ea typeface="Cambria Math" panose="02040503050406030204" pitchFamily="18"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515B61"/>
              </a:buClr>
            </a:pPr>
            <a:r>
              <a:rPr lang="en-US" sz="2800" dirty="0">
                <a:latin typeface="Calibri" panose="020F0502020204030204" pitchFamily="34" charset="0"/>
                <a:cs typeface="Calibri" panose="020F0502020204030204" pitchFamily="34" charset="0"/>
              </a:rPr>
              <a:t>The MOST important thing you can do for your septic patient</a:t>
            </a:r>
          </a:p>
        </p:txBody>
      </p:sp>
      <p:sp>
        <p:nvSpPr>
          <p:cNvPr id="7" name="Text Box 5">
            <a:extLst>
              <a:ext uri="{FF2B5EF4-FFF2-40B4-BE49-F238E27FC236}">
                <a16:creationId xmlns:a16="http://schemas.microsoft.com/office/drawing/2014/main" id="{68AA11AD-0BC7-41C4-BD03-D44EFCABE47E}"/>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784A2C5-D68A-4242-82DC-FEBF58F5D31A}"/>
              </a:ext>
            </a:extLst>
          </p:cNvPr>
          <p:cNvSpPr txBox="1"/>
          <p:nvPr/>
        </p:nvSpPr>
        <p:spPr>
          <a:xfrm>
            <a:off x="6721257" y="3417607"/>
            <a:ext cx="1912307" cy="1477328"/>
          </a:xfrm>
          <a:prstGeom prst="rect">
            <a:avLst/>
          </a:prstGeom>
          <a:noFill/>
        </p:spPr>
        <p:txBody>
          <a:bodyPr wrap="square" rtlCol="0">
            <a:spAutoFit/>
          </a:bodyPr>
          <a:lstStyle/>
          <a:p>
            <a:pPr algn="ctr"/>
            <a:r>
              <a:rPr lang="en-US" dirty="0"/>
              <a:t>For every hour delay in antibiotic administration, mortality increases 4-8%</a:t>
            </a:r>
          </a:p>
        </p:txBody>
      </p:sp>
      <p:pic>
        <p:nvPicPr>
          <p:cNvPr id="3" name="Picture 2">
            <a:extLst>
              <a:ext uri="{FF2B5EF4-FFF2-40B4-BE49-F238E27FC236}">
                <a16:creationId xmlns:a16="http://schemas.microsoft.com/office/drawing/2014/main" id="{576CF926-1B30-423D-A8D7-81B0919C4821}"/>
              </a:ext>
            </a:extLst>
          </p:cNvPr>
          <p:cNvPicPr>
            <a:picLocks noChangeAspect="1"/>
          </p:cNvPicPr>
          <p:nvPr/>
        </p:nvPicPr>
        <p:blipFill>
          <a:blip r:embed="rId3"/>
          <a:stretch>
            <a:fillRect/>
          </a:stretch>
        </p:blipFill>
        <p:spPr>
          <a:xfrm>
            <a:off x="676374" y="2573003"/>
            <a:ext cx="5565470" cy="33452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0"/>
          <p:cNvSpPr txBox="1">
            <a:spLocks noGrp="1"/>
          </p:cNvSpPr>
          <p:nvPr>
            <p:ph type="title"/>
          </p:nvPr>
        </p:nvSpPr>
        <p:spPr>
          <a:xfrm>
            <a:off x="2616113" y="170571"/>
            <a:ext cx="5586500"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Crystalloid Fluids</a:t>
            </a:r>
            <a:endParaRPr dirty="0"/>
          </a:p>
        </p:txBody>
      </p:sp>
      <p:sp>
        <p:nvSpPr>
          <p:cNvPr id="342" name="Google Shape;342;p30"/>
          <p:cNvSpPr txBox="1">
            <a:spLocks noGrp="1"/>
          </p:cNvSpPr>
          <p:nvPr>
            <p:ph idx="1"/>
          </p:nvPr>
        </p:nvSpPr>
        <p:spPr>
          <a:prstGeom prst="rect">
            <a:avLst/>
          </a:prstGeom>
          <a:noFill/>
          <a:ln>
            <a:noFill/>
          </a:ln>
        </p:spPr>
        <p:txBody>
          <a:bodyPr spcFirstLastPara="1" wrap="square" lIns="0" tIns="45700" rIns="0" bIns="45700" anchor="t" anchorCtr="0">
            <a:noAutofit/>
          </a:bodyPr>
          <a:lstStyle/>
          <a:p>
            <a:pPr marL="342900" lvl="0" indent="-342900" algn="l" rtl="0">
              <a:lnSpc>
                <a:spcPct val="90000"/>
              </a:lnSpc>
              <a:spcBef>
                <a:spcPts val="0"/>
              </a:spcBef>
              <a:spcAft>
                <a:spcPts val="0"/>
              </a:spcAft>
              <a:buSzPts val="2400"/>
              <a:buFont typeface="Arial" panose="020B0604020202020204" pitchFamily="34" charset="0"/>
              <a:buChar char="•"/>
            </a:pPr>
            <a:r>
              <a:rPr lang="en-US" sz="2400" dirty="0"/>
              <a:t>The Society of Critical Care Medicine suggests isotonic saline (normal saline) or balanced salt solutions (lactated Ringers) for initial fluid resuscitation.</a:t>
            </a:r>
          </a:p>
          <a:p>
            <a:pPr marL="0" lvl="0" indent="0" algn="l" rtl="0">
              <a:lnSpc>
                <a:spcPct val="90000"/>
              </a:lnSpc>
              <a:spcBef>
                <a:spcPts val="0"/>
              </a:spcBef>
              <a:spcAft>
                <a:spcPts val="0"/>
              </a:spcAft>
              <a:buSzPts val="2400"/>
              <a:buNone/>
            </a:pPr>
            <a:endParaRPr lang="en-US" sz="2400" dirty="0"/>
          </a:p>
          <a:p>
            <a:pPr marL="342900" lvl="0" indent="-342900" algn="l" rtl="0">
              <a:lnSpc>
                <a:spcPct val="90000"/>
              </a:lnSpc>
              <a:spcBef>
                <a:spcPts val="0"/>
              </a:spcBef>
              <a:spcAft>
                <a:spcPts val="0"/>
              </a:spcAft>
              <a:buSzPts val="2400"/>
              <a:buFont typeface="Arial" panose="020B0604020202020204" pitchFamily="34" charset="0"/>
              <a:buChar char="•"/>
            </a:pPr>
            <a:r>
              <a:rPr lang="en-US" sz="2400" dirty="0"/>
              <a:t>Sepsis and severe sepsis </a:t>
            </a:r>
            <a:r>
              <a:rPr lang="en-US" sz="2400" u="sng" dirty="0"/>
              <a:t>without</a:t>
            </a:r>
            <a:r>
              <a:rPr lang="en-US" sz="2400" dirty="0"/>
              <a:t> hypotension:</a:t>
            </a:r>
          </a:p>
          <a:p>
            <a:pPr marL="806450" lvl="1" indent="-342900">
              <a:spcBef>
                <a:spcPts val="0"/>
              </a:spcBef>
              <a:buSzPct val="100000"/>
            </a:pPr>
            <a:r>
              <a:rPr lang="en-US" sz="2000" dirty="0"/>
              <a:t>For most patients, the provider will likely order a fluid bolus based on their assessment, but there is no specific requirement</a:t>
            </a:r>
          </a:p>
          <a:p>
            <a:pPr marL="384048" lvl="0" indent="0" algn="l" rtl="0">
              <a:lnSpc>
                <a:spcPct val="90000"/>
              </a:lnSpc>
              <a:spcBef>
                <a:spcPts val="400"/>
              </a:spcBef>
              <a:spcAft>
                <a:spcPts val="0"/>
              </a:spcAft>
              <a:buSzPts val="1800"/>
              <a:buNone/>
            </a:pPr>
            <a:endParaRPr sz="2400" dirty="0"/>
          </a:p>
          <a:p>
            <a:pPr marL="342900" lvl="0" indent="-342900" algn="l" rtl="0">
              <a:lnSpc>
                <a:spcPct val="90000"/>
              </a:lnSpc>
              <a:spcBef>
                <a:spcPts val="400"/>
              </a:spcBef>
              <a:spcAft>
                <a:spcPts val="0"/>
              </a:spcAft>
              <a:buSzPct val="100000"/>
              <a:buFont typeface="Arial" panose="020B0604020202020204" pitchFamily="34" charset="0"/>
              <a:buChar char="•"/>
            </a:pPr>
            <a:r>
              <a:rPr lang="en-US" sz="2400" dirty="0"/>
              <a:t>Severe sepsis </a:t>
            </a:r>
            <a:r>
              <a:rPr lang="en-US" sz="2400" u="sng" dirty="0"/>
              <a:t>with</a:t>
            </a:r>
            <a:r>
              <a:rPr lang="en-US" sz="2400" dirty="0"/>
              <a:t> hypotension or lactate ≥ 4 mmol/L:</a:t>
            </a:r>
          </a:p>
          <a:p>
            <a:pPr marL="806450" lvl="1" indent="-349250">
              <a:spcBef>
                <a:spcPts val="400"/>
              </a:spcBef>
              <a:buSzPct val="100000"/>
            </a:pPr>
            <a:r>
              <a:rPr lang="en-US" sz="2000" dirty="0"/>
              <a:t>30 mL/kg of actual body weight for patients with a BMI </a:t>
            </a:r>
            <a:r>
              <a:rPr lang="en-US" sz="2000" u="sng" dirty="0"/>
              <a:t>&lt; </a:t>
            </a:r>
            <a:r>
              <a:rPr lang="en-US" sz="2000" dirty="0"/>
              <a:t>30</a:t>
            </a:r>
          </a:p>
          <a:p>
            <a:pPr marL="806450" lvl="1" indent="-349250">
              <a:spcBef>
                <a:spcPts val="400"/>
              </a:spcBef>
              <a:buSzPct val="100000"/>
            </a:pPr>
            <a:r>
              <a:rPr lang="en-US" sz="2000" dirty="0"/>
              <a:t>30 mL/kg of ideal body weight for patients with a BMI &gt; 30</a:t>
            </a:r>
          </a:p>
          <a:p>
            <a:pPr lvl="2">
              <a:buClrTx/>
              <a:buSzPct val="100000"/>
            </a:pPr>
            <a:r>
              <a:rPr lang="en-US" sz="2000" dirty="0"/>
              <a:t>Provider must document that they are </a:t>
            </a:r>
            <a:r>
              <a:rPr lang="en-US" sz="2000" u="sng" dirty="0"/>
              <a:t>using ideal body weight if BMI over 30 and document what the BMI is or state “obese”</a:t>
            </a:r>
            <a:endParaRPr sz="2000" dirty="0">
              <a:highlight>
                <a:srgbClr val="FFFF00"/>
              </a:highlight>
            </a:endParaRPr>
          </a:p>
        </p:txBody>
      </p:sp>
      <p:sp>
        <p:nvSpPr>
          <p:cNvPr id="4" name="Text Box 5">
            <a:extLst>
              <a:ext uri="{FF2B5EF4-FFF2-40B4-BE49-F238E27FC236}">
                <a16:creationId xmlns:a16="http://schemas.microsoft.com/office/drawing/2014/main" id="{D3E45739-72FB-49B1-B871-40522EF2EA4C}"/>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3474139" y="170571"/>
            <a:ext cx="3117684"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Lactate</a:t>
            </a:r>
            <a:endParaRPr dirty="0"/>
          </a:p>
        </p:txBody>
      </p:sp>
      <p:sp>
        <p:nvSpPr>
          <p:cNvPr id="350" name="Google Shape;350;p31"/>
          <p:cNvSpPr txBox="1">
            <a:spLocks noGrp="1"/>
          </p:cNvSpPr>
          <p:nvPr>
            <p:ph idx="1"/>
          </p:nvPr>
        </p:nvSpPr>
        <p:spPr>
          <a:prstGeom prst="rect">
            <a:avLst/>
          </a:prstGeom>
          <a:noFill/>
          <a:ln>
            <a:noFill/>
          </a:ln>
        </p:spPr>
        <p:txBody>
          <a:bodyPr spcFirstLastPara="1" wrap="square" lIns="0" tIns="45700" rIns="0" bIns="45700" anchor="t" anchorCtr="0">
            <a:noAutofit/>
          </a:bodyPr>
          <a:lstStyle/>
          <a:p>
            <a:pPr>
              <a:lnSpc>
                <a:spcPct val="100000"/>
              </a:lnSpc>
              <a:spcBef>
                <a:spcPts val="0"/>
              </a:spcBef>
              <a:buSzPts val="2775"/>
            </a:pPr>
            <a:r>
              <a:rPr lang="en-US" sz="2800" dirty="0"/>
              <a:t>With sepsis, lactate is viewed as a marker of global tissue perfusion.</a:t>
            </a:r>
          </a:p>
          <a:p>
            <a:pPr>
              <a:lnSpc>
                <a:spcPct val="100000"/>
              </a:lnSpc>
              <a:spcBef>
                <a:spcPts val="0"/>
              </a:spcBef>
              <a:buSzPts val="2775"/>
            </a:pPr>
            <a:r>
              <a:rPr lang="en-US" sz="2800" dirty="0"/>
              <a:t>Lactate has some predictive use:</a:t>
            </a:r>
          </a:p>
          <a:p>
            <a:pPr marL="801688" lvl="1" indent="-344488">
              <a:lnSpc>
                <a:spcPct val="100000"/>
              </a:lnSpc>
              <a:spcBef>
                <a:spcPts val="0"/>
              </a:spcBef>
              <a:buSzPct val="100000"/>
            </a:pPr>
            <a:r>
              <a:rPr lang="en-US" dirty="0"/>
              <a:t>Sustained &gt; 6 hours, an elevated lactate foreshadows increased mortality</a:t>
            </a:r>
          </a:p>
          <a:p>
            <a:pPr marL="801688" lvl="1" indent="-344488">
              <a:lnSpc>
                <a:spcPct val="100000"/>
              </a:lnSpc>
              <a:spcBef>
                <a:spcPts val="0"/>
              </a:spcBef>
              <a:buSzPct val="100000"/>
            </a:pPr>
            <a:r>
              <a:rPr lang="en-US" dirty="0"/>
              <a:t>Mortality increases as lactate levels increase</a:t>
            </a:r>
            <a:endParaRPr dirty="0"/>
          </a:p>
          <a:p>
            <a:pPr marL="342900" lvl="1" indent="0" algn="l" rtl="0">
              <a:lnSpc>
                <a:spcPct val="100000"/>
              </a:lnSpc>
              <a:spcBef>
                <a:spcPts val="0"/>
              </a:spcBef>
              <a:spcAft>
                <a:spcPts val="0"/>
              </a:spcAft>
              <a:buSzPts val="1665"/>
              <a:buNone/>
            </a:pPr>
            <a:r>
              <a:rPr lang="en-US" sz="1665" dirty="0"/>
              <a:t>				</a:t>
            </a:r>
            <a:endParaRPr dirty="0"/>
          </a:p>
          <a:p>
            <a:pPr marL="342900" lvl="1" indent="0" algn="l" rtl="0">
              <a:lnSpc>
                <a:spcPct val="70000"/>
              </a:lnSpc>
              <a:spcBef>
                <a:spcPts val="600"/>
              </a:spcBef>
              <a:spcAft>
                <a:spcPts val="0"/>
              </a:spcAft>
              <a:buSzPts val="1665"/>
              <a:buNone/>
            </a:pPr>
            <a:endParaRPr sz="1665" dirty="0"/>
          </a:p>
          <a:p>
            <a:pPr marL="342900" lvl="1" indent="0" algn="l" rtl="0">
              <a:lnSpc>
                <a:spcPct val="70000"/>
              </a:lnSpc>
              <a:spcBef>
                <a:spcPts val="600"/>
              </a:spcBef>
              <a:spcAft>
                <a:spcPts val="0"/>
              </a:spcAft>
              <a:buSzPts val="1665"/>
              <a:buNone/>
            </a:pPr>
            <a:endParaRPr sz="1665" dirty="0"/>
          </a:p>
          <a:p>
            <a:pPr marL="342900" lvl="1" indent="0" algn="l" rtl="0">
              <a:lnSpc>
                <a:spcPct val="70000"/>
              </a:lnSpc>
              <a:spcBef>
                <a:spcPts val="600"/>
              </a:spcBef>
              <a:spcAft>
                <a:spcPts val="0"/>
              </a:spcAft>
              <a:buSzPts val="1665"/>
              <a:buNone/>
            </a:pPr>
            <a:endParaRPr sz="1665" dirty="0"/>
          </a:p>
          <a:p>
            <a:pPr marL="342900" lvl="1" indent="0" algn="l" rtl="0">
              <a:lnSpc>
                <a:spcPct val="70000"/>
              </a:lnSpc>
              <a:spcBef>
                <a:spcPts val="600"/>
              </a:spcBef>
              <a:spcAft>
                <a:spcPts val="0"/>
              </a:spcAft>
              <a:buSzPts val="1665"/>
              <a:buNone/>
            </a:pPr>
            <a:r>
              <a:rPr lang="en-US" sz="1665" dirty="0"/>
              <a:t>							</a:t>
            </a:r>
            <a:endParaRPr dirty="0"/>
          </a:p>
        </p:txBody>
      </p:sp>
      <p:graphicFrame>
        <p:nvGraphicFramePr>
          <p:cNvPr id="351" name="Google Shape;351;p31"/>
          <p:cNvGraphicFramePr/>
          <p:nvPr>
            <p:extLst/>
          </p:nvPr>
        </p:nvGraphicFramePr>
        <p:xfrm>
          <a:off x="778665" y="4215777"/>
          <a:ext cx="4822035" cy="1493600"/>
        </p:xfrm>
        <a:graphic>
          <a:graphicData uri="http://schemas.openxmlformats.org/drawingml/2006/table">
            <a:tbl>
              <a:tblPr firstRow="1" bandRow="1">
                <a:noFill/>
              </a:tblPr>
              <a:tblGrid>
                <a:gridCol w="1949152">
                  <a:extLst>
                    <a:ext uri="{9D8B030D-6E8A-4147-A177-3AD203B41FA5}">
                      <a16:colId xmlns:a16="http://schemas.microsoft.com/office/drawing/2014/main" val="20000"/>
                    </a:ext>
                  </a:extLst>
                </a:gridCol>
                <a:gridCol w="2872883">
                  <a:extLst>
                    <a:ext uri="{9D8B030D-6E8A-4147-A177-3AD203B41FA5}">
                      <a16:colId xmlns:a16="http://schemas.microsoft.com/office/drawing/2014/main" val="20001"/>
                    </a:ext>
                  </a:extLst>
                </a:gridCol>
              </a:tblGrid>
              <a:tr h="278125">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dirty="0">
                          <a:latin typeface="Calibri" panose="020F0502020204030204" pitchFamily="34" charset="0"/>
                          <a:cs typeface="Calibri" panose="020F0502020204030204" pitchFamily="34" charset="0"/>
                        </a:rPr>
                        <a:t>Lactate Level</a:t>
                      </a:r>
                      <a:endParaRPr sz="2000" b="0" u="none" strike="noStrike" cap="none" dirty="0">
                        <a:latin typeface="Calibri" panose="020F0502020204030204" pitchFamily="34" charset="0"/>
                        <a:cs typeface="Calibri" panose="020F0502020204030204" pitchFamily="34" charset="0"/>
                      </a:endParaRPr>
                    </a:p>
                  </a:txBody>
                  <a:tcPr marL="68575" marR="68575" marT="34300" marB="34300">
                    <a:lnL w="12700" cap="flat" cmpd="sng">
                      <a:noFill/>
                      <a:prstDash val="solid"/>
                      <a:round/>
                      <a:headEnd type="none" w="sm" len="sm"/>
                      <a:tailEnd type="none" w="sm" len="sm"/>
                    </a:lnL>
                    <a:lnR w="12700" cap="flat" cmpd="sng" algn="ctr">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dirty="0">
                          <a:latin typeface="Calibri" panose="020F0502020204030204" pitchFamily="34" charset="0"/>
                          <a:cs typeface="Calibri" panose="020F0502020204030204" pitchFamily="34" charset="0"/>
                        </a:rPr>
                        <a:t>Mortality</a:t>
                      </a:r>
                      <a:endParaRPr sz="2000" b="0" u="none" strike="noStrike" cap="none" dirty="0">
                        <a:latin typeface="Calibri" panose="020F0502020204030204" pitchFamily="34" charset="0"/>
                        <a:cs typeface="Calibri" panose="020F0502020204030204" pitchFamily="34" charset="0"/>
                      </a:endParaRPr>
                    </a:p>
                  </a:txBody>
                  <a:tcPr marL="68575" marR="68575" marT="34300" marB="34300">
                    <a:lnL w="12700" cap="flat" cmpd="sng" algn="ctr">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2282492715"/>
                  </a:ext>
                </a:extLst>
              </a:tr>
              <a:tr h="278125">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dirty="0">
                          <a:latin typeface="Calibri" panose="020F0502020204030204" pitchFamily="34" charset="0"/>
                          <a:cs typeface="Calibri" panose="020F0502020204030204" pitchFamily="34" charset="0"/>
                        </a:rPr>
                        <a:t>0-2.5 mmol/L</a:t>
                      </a:r>
                      <a:endParaRPr sz="2000" u="none" strike="noStrike" cap="none" dirty="0">
                        <a:latin typeface="Calibri" panose="020F0502020204030204" pitchFamily="34" charset="0"/>
                        <a:cs typeface="Calibri" panose="020F0502020204030204" pitchFamily="34" charset="0"/>
                      </a:endParaRPr>
                    </a:p>
                  </a:txBody>
                  <a:tcPr marL="68575" marR="68575" marT="34300" marB="3430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dirty="0">
                          <a:latin typeface="Calibri" panose="020F0502020204030204" pitchFamily="34" charset="0"/>
                          <a:cs typeface="Calibri" panose="020F0502020204030204" pitchFamily="34" charset="0"/>
                        </a:rPr>
                        <a:t>4.9 percent mortality</a:t>
                      </a:r>
                      <a:endParaRPr sz="2000" u="none" strike="noStrike" cap="none" dirty="0">
                        <a:latin typeface="Calibri" panose="020F0502020204030204" pitchFamily="34" charset="0"/>
                        <a:cs typeface="Calibri" panose="020F0502020204030204" pitchFamily="34" charset="0"/>
                      </a:endParaRPr>
                    </a:p>
                  </a:txBody>
                  <a:tcPr marL="68575" marR="68575" marT="34300" marB="3430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0"/>
                  </a:ext>
                </a:extLst>
              </a:tr>
              <a:tr h="2781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panose="020F0502020204030204" pitchFamily="34" charset="0"/>
                          <a:cs typeface="Calibri" panose="020F0502020204030204" pitchFamily="34" charset="0"/>
                        </a:rPr>
                        <a:t>2.5-4.0 mmol/L</a:t>
                      </a:r>
                      <a:endParaRPr sz="2000" u="none" strike="noStrike" cap="none" dirty="0">
                        <a:latin typeface="Calibri" panose="020F0502020204030204" pitchFamily="34" charset="0"/>
                        <a:cs typeface="Calibri" panose="020F0502020204030204" pitchFamily="34" charset="0"/>
                      </a:endParaRPr>
                    </a:p>
                  </a:txBody>
                  <a:tcPr marL="68575" marR="68575" marT="34300" marB="3430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panose="020F0502020204030204" pitchFamily="34" charset="0"/>
                          <a:cs typeface="Calibri" panose="020F0502020204030204" pitchFamily="34" charset="0"/>
                        </a:rPr>
                        <a:t>9.0 percent mortality</a:t>
                      </a:r>
                      <a:endParaRPr sz="2000" u="none" strike="noStrike" cap="none" dirty="0">
                        <a:latin typeface="Calibri" panose="020F0502020204030204" pitchFamily="34" charset="0"/>
                        <a:cs typeface="Calibri" panose="020F0502020204030204" pitchFamily="34" charset="0"/>
                      </a:endParaRPr>
                    </a:p>
                  </a:txBody>
                  <a:tcPr marL="68575" marR="68575" marT="34300" marB="3430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2781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panose="020F0502020204030204" pitchFamily="34" charset="0"/>
                          <a:cs typeface="Calibri" panose="020F0502020204030204" pitchFamily="34" charset="0"/>
                        </a:rPr>
                        <a:t>&gt; 4.0 mmol/L</a:t>
                      </a:r>
                      <a:endParaRPr sz="2000" u="none" strike="noStrike" cap="none" dirty="0">
                        <a:latin typeface="Calibri" panose="020F0502020204030204" pitchFamily="34" charset="0"/>
                        <a:cs typeface="Calibri" panose="020F0502020204030204" pitchFamily="34" charset="0"/>
                      </a:endParaRPr>
                    </a:p>
                  </a:txBody>
                  <a:tcPr marL="68575" marR="68575" marT="34300" marB="3430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latin typeface="Calibri" panose="020F0502020204030204" pitchFamily="34" charset="0"/>
                          <a:cs typeface="Calibri" panose="020F0502020204030204" pitchFamily="34" charset="0"/>
                        </a:rPr>
                        <a:t>28.4 percent mortality</a:t>
                      </a:r>
                      <a:endParaRPr sz="2000" u="none" strike="noStrike" cap="none" dirty="0">
                        <a:latin typeface="Calibri" panose="020F0502020204030204" pitchFamily="34" charset="0"/>
                        <a:cs typeface="Calibri" panose="020F0502020204030204" pitchFamily="34" charset="0"/>
                      </a:endParaRPr>
                    </a:p>
                  </a:txBody>
                  <a:tcPr marL="68575" marR="68575" marT="34300" marB="3430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2"/>
                  </a:ext>
                </a:extLst>
              </a:tr>
            </a:tbl>
          </a:graphicData>
        </a:graphic>
      </p:graphicFrame>
      <p:sp>
        <p:nvSpPr>
          <p:cNvPr id="353" name="Google Shape;353;p31"/>
          <p:cNvSpPr txBox="1"/>
          <p:nvPr/>
        </p:nvSpPr>
        <p:spPr>
          <a:xfrm>
            <a:off x="5822400" y="5856432"/>
            <a:ext cx="316919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(Nguyen, et al., 2004; Shapiro, et al., 2005)</a:t>
            </a:r>
            <a:endParaRPr sz="1400" b="0" i="0" u="none" strike="noStrike" cap="none" dirty="0">
              <a:solidFill>
                <a:srgbClr val="000000"/>
              </a:solidFill>
              <a:latin typeface="Arial"/>
              <a:ea typeface="Arial"/>
              <a:cs typeface="Arial"/>
              <a:sym typeface="Arial"/>
            </a:endParaRPr>
          </a:p>
        </p:txBody>
      </p:sp>
      <p:sp>
        <p:nvSpPr>
          <p:cNvPr id="6" name="Text Box 5">
            <a:extLst>
              <a:ext uri="{FF2B5EF4-FFF2-40B4-BE49-F238E27FC236}">
                <a16:creationId xmlns:a16="http://schemas.microsoft.com/office/drawing/2014/main" id="{161BBC42-7593-4CBC-ABEF-AB65829A42D6}"/>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36B7F-A0E4-4EEB-B3D8-3FDE5E2A60C2}"/>
              </a:ext>
            </a:extLst>
          </p:cNvPr>
          <p:cNvSpPr>
            <a:spLocks noGrp="1"/>
          </p:cNvSpPr>
          <p:nvPr>
            <p:ph type="title"/>
          </p:nvPr>
        </p:nvSpPr>
        <p:spPr>
          <a:xfrm>
            <a:off x="1541317" y="255381"/>
            <a:ext cx="6213764" cy="866602"/>
          </a:xfrm>
        </p:spPr>
        <p:txBody>
          <a:bodyPr/>
          <a:lstStyle/>
          <a:p>
            <a:r>
              <a:rPr lang="en-US" dirty="0"/>
              <a:t>Objectives</a:t>
            </a:r>
          </a:p>
        </p:txBody>
      </p:sp>
      <p:sp>
        <p:nvSpPr>
          <p:cNvPr id="5" name="Content Placeholder 4">
            <a:extLst>
              <a:ext uri="{FF2B5EF4-FFF2-40B4-BE49-F238E27FC236}">
                <a16:creationId xmlns:a16="http://schemas.microsoft.com/office/drawing/2014/main" id="{8079CDC2-B8CD-4A09-88CC-D8CC1BF55087}"/>
              </a:ext>
            </a:extLst>
          </p:cNvPr>
          <p:cNvSpPr>
            <a:spLocks noGrp="1"/>
          </p:cNvSpPr>
          <p:nvPr>
            <p:ph idx="1"/>
          </p:nvPr>
        </p:nvSpPr>
        <p:spPr/>
        <p:txBody>
          <a:bodyPr/>
          <a:lstStyle/>
          <a:p>
            <a:pPr marL="0" indent="0">
              <a:buNone/>
            </a:pPr>
            <a:r>
              <a:rPr lang="en-US" dirty="0"/>
              <a:t>The learner will:</a:t>
            </a:r>
          </a:p>
          <a:p>
            <a:pPr marL="0" indent="0">
              <a:buNone/>
            </a:pPr>
            <a:endParaRPr lang="en-US" dirty="0"/>
          </a:p>
          <a:p>
            <a:r>
              <a:rPr lang="en-US" dirty="0"/>
              <a:t>Verbalize understanding of the criteria for severe sepsis and septic shock</a:t>
            </a:r>
          </a:p>
          <a:p>
            <a:r>
              <a:rPr lang="en-US" dirty="0"/>
              <a:t>Explain the most common sources of infection for sepsis</a:t>
            </a:r>
          </a:p>
          <a:p>
            <a:r>
              <a:rPr lang="en-US" dirty="0"/>
              <a:t>Explain and demonstrate treatment of severe sepsis and septic shock using the three- and six-hour bundles</a:t>
            </a:r>
          </a:p>
        </p:txBody>
      </p:sp>
    </p:spTree>
    <p:extLst>
      <p:ext uri="{BB962C8B-B14F-4D97-AF65-F5344CB8AC3E}">
        <p14:creationId xmlns:p14="http://schemas.microsoft.com/office/powerpoint/2010/main" val="330769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4"/>
          <p:cNvSpPr txBox="1">
            <a:spLocks noGrp="1"/>
          </p:cNvSpPr>
          <p:nvPr>
            <p:ph type="title"/>
          </p:nvPr>
        </p:nvSpPr>
        <p:spPr>
          <a:xfrm>
            <a:off x="1998243" y="264995"/>
            <a:ext cx="6213764" cy="984492"/>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rgbClr val="515B61"/>
              </a:buClr>
              <a:buSzPts val="4320"/>
              <a:buFont typeface="Calibri"/>
              <a:buNone/>
            </a:pPr>
            <a:r>
              <a:rPr lang="en-US" sz="2000" dirty="0"/>
              <a:t>Centers for Medicare and Medicaid Services </a:t>
            </a:r>
            <a:endParaRPr sz="2000" dirty="0"/>
          </a:p>
          <a:p>
            <a:pPr marL="0" lvl="0" indent="0" rtl="0">
              <a:lnSpc>
                <a:spcPct val="100000"/>
              </a:lnSpc>
              <a:spcBef>
                <a:spcPts val="0"/>
              </a:spcBef>
              <a:spcAft>
                <a:spcPts val="0"/>
              </a:spcAft>
              <a:buClr>
                <a:srgbClr val="515B61"/>
              </a:buClr>
              <a:buSzPts val="4320"/>
              <a:buFont typeface="Calibri"/>
              <a:buNone/>
            </a:pPr>
            <a:r>
              <a:rPr lang="en-US" dirty="0"/>
              <a:t>SEP-1 Bundle</a:t>
            </a:r>
            <a:endParaRPr dirty="0"/>
          </a:p>
        </p:txBody>
      </p:sp>
      <p:sp>
        <p:nvSpPr>
          <p:cNvPr id="377" name="Google Shape;377;p34"/>
          <p:cNvSpPr txBox="1">
            <a:spLocks noGrp="1"/>
          </p:cNvSpPr>
          <p:nvPr>
            <p:ph idx="1"/>
          </p:nvPr>
        </p:nvSpPr>
        <p:spPr>
          <a:xfrm>
            <a:off x="304800" y="1440871"/>
            <a:ext cx="8686799" cy="4274129"/>
          </a:xfrm>
          <a:prstGeom prst="rect">
            <a:avLst/>
          </a:prstGeom>
          <a:noFill/>
          <a:ln>
            <a:noFill/>
          </a:ln>
        </p:spPr>
        <p:txBody>
          <a:bodyPr spcFirstLastPara="1" wrap="square" lIns="0" tIns="45700" rIns="0" bIns="45700" anchor="t" anchorCtr="0">
            <a:noAutofit/>
          </a:bodyPr>
          <a:lstStyle/>
          <a:p>
            <a:pPr marL="342900" lvl="0" indent="-342900" algn="l" rtl="0">
              <a:lnSpc>
                <a:spcPct val="100000"/>
              </a:lnSpc>
              <a:spcBef>
                <a:spcPts val="0"/>
              </a:spcBef>
              <a:spcAft>
                <a:spcPts val="0"/>
              </a:spcAft>
              <a:buSzPts val="2220"/>
              <a:buFont typeface="Arial" panose="020B0604020202020204" pitchFamily="34" charset="0"/>
              <a:buChar char="•"/>
            </a:pPr>
            <a:r>
              <a:rPr lang="en-US" sz="2400" dirty="0"/>
              <a:t>Time zero (or time of presentation) is defined as:</a:t>
            </a:r>
          </a:p>
          <a:p>
            <a:pPr marL="800100" lvl="1" indent="-342900">
              <a:lnSpc>
                <a:spcPct val="100000"/>
              </a:lnSpc>
              <a:spcBef>
                <a:spcPts val="0"/>
              </a:spcBef>
              <a:buSzPct val="100000"/>
            </a:pPr>
            <a:r>
              <a:rPr lang="en-US" sz="2200" dirty="0"/>
              <a:t>The earliest chart documentation consistent with all elements of severe sepsis or septic shock identified through chart review</a:t>
            </a:r>
          </a:p>
          <a:p>
            <a:pPr marL="91440" lvl="0" indent="-140970" algn="l" rtl="0">
              <a:lnSpc>
                <a:spcPct val="100000"/>
              </a:lnSpc>
              <a:spcBef>
                <a:spcPts val="0"/>
              </a:spcBef>
              <a:spcAft>
                <a:spcPts val="0"/>
              </a:spcAft>
              <a:buSzPts val="2220"/>
              <a:buChar char=" "/>
            </a:pPr>
            <a:endParaRPr sz="1050" dirty="0"/>
          </a:p>
          <a:p>
            <a:pPr marL="313690" lvl="0" indent="-342900" algn="l" rtl="0">
              <a:lnSpc>
                <a:spcPct val="100000"/>
              </a:lnSpc>
              <a:spcBef>
                <a:spcPts val="0"/>
              </a:spcBef>
              <a:spcAft>
                <a:spcPts val="0"/>
              </a:spcAft>
              <a:buSzPct val="100000"/>
              <a:buFont typeface="Arial" panose="020B0604020202020204" pitchFamily="34" charset="0"/>
              <a:buChar char="•"/>
            </a:pPr>
            <a:r>
              <a:rPr lang="en-US" sz="2400" dirty="0"/>
              <a:t>Elements for time zero (last qualifying element within 6-hour window):</a:t>
            </a:r>
          </a:p>
          <a:p>
            <a:pPr marL="800100" lvl="1" indent="-342900">
              <a:lnSpc>
                <a:spcPct val="100000"/>
              </a:lnSpc>
              <a:spcBef>
                <a:spcPts val="0"/>
              </a:spcBef>
              <a:buSzPct val="100000"/>
            </a:pPr>
            <a:r>
              <a:rPr lang="en-US" sz="2200" dirty="0"/>
              <a:t>Provider documentation of infection or suspected infection</a:t>
            </a:r>
          </a:p>
          <a:p>
            <a:pPr marL="800100" lvl="1" indent="-342900">
              <a:lnSpc>
                <a:spcPct val="100000"/>
              </a:lnSpc>
              <a:spcBef>
                <a:spcPts val="0"/>
              </a:spcBef>
              <a:buSzPct val="100000"/>
            </a:pPr>
            <a:r>
              <a:rPr lang="en-US" sz="2200" dirty="0"/>
              <a:t>Two SIRS criteria (last of the two)</a:t>
            </a:r>
          </a:p>
          <a:p>
            <a:pPr marL="800100" lvl="1" indent="-342900">
              <a:lnSpc>
                <a:spcPct val="100000"/>
              </a:lnSpc>
              <a:spcBef>
                <a:spcPts val="0"/>
              </a:spcBef>
              <a:buSzPct val="100000"/>
            </a:pPr>
            <a:r>
              <a:rPr lang="en-US" sz="2200" dirty="0"/>
              <a:t>Organ dysfunction</a:t>
            </a:r>
          </a:p>
          <a:p>
            <a:pPr marL="571500" indent="-342900">
              <a:lnSpc>
                <a:spcPct val="100000"/>
              </a:lnSpc>
              <a:spcBef>
                <a:spcPts val="0"/>
              </a:spcBef>
              <a:buSzPct val="100000"/>
            </a:pPr>
            <a:endParaRPr lang="en-US" sz="2100" dirty="0"/>
          </a:p>
          <a:p>
            <a:pPr marL="749808" lvl="3" indent="-100647" algn="l" rtl="0">
              <a:lnSpc>
                <a:spcPct val="80000"/>
              </a:lnSpc>
              <a:spcBef>
                <a:spcPts val="600"/>
              </a:spcBef>
              <a:spcAft>
                <a:spcPts val="0"/>
              </a:spcAft>
              <a:buSzPts val="1295"/>
              <a:buNone/>
            </a:pPr>
            <a:endParaRPr sz="1295" dirty="0"/>
          </a:p>
          <a:p>
            <a:pPr marL="749808" lvl="3" indent="-100647" algn="l" rtl="0">
              <a:lnSpc>
                <a:spcPct val="80000"/>
              </a:lnSpc>
              <a:spcBef>
                <a:spcPts val="600"/>
              </a:spcBef>
              <a:spcAft>
                <a:spcPts val="0"/>
              </a:spcAft>
              <a:buSzPts val="1295"/>
              <a:buNone/>
            </a:pPr>
            <a:endParaRPr sz="1295" dirty="0"/>
          </a:p>
          <a:p>
            <a:pPr marL="61913" lvl="2" indent="0" algn="l" rtl="0">
              <a:lnSpc>
                <a:spcPct val="80000"/>
              </a:lnSpc>
              <a:spcBef>
                <a:spcPts val="600"/>
              </a:spcBef>
              <a:spcAft>
                <a:spcPts val="0"/>
              </a:spcAft>
              <a:buSzPts val="1295"/>
              <a:buNone/>
            </a:pPr>
            <a:r>
              <a:rPr lang="en-US" sz="1295" dirty="0"/>
              <a:t>S</a:t>
            </a:r>
            <a:endParaRPr sz="1295" dirty="0"/>
          </a:p>
          <a:p>
            <a:pPr marL="685800" lvl="2" indent="0" algn="l" rtl="0">
              <a:lnSpc>
                <a:spcPct val="80000"/>
              </a:lnSpc>
              <a:spcBef>
                <a:spcPts val="600"/>
              </a:spcBef>
              <a:spcAft>
                <a:spcPts val="0"/>
              </a:spcAft>
              <a:buSzPts val="1295"/>
              <a:buNone/>
            </a:pPr>
            <a:endParaRPr sz="1295" dirty="0"/>
          </a:p>
          <a:p>
            <a:pPr marL="685800" lvl="2" indent="0" algn="l" rtl="0">
              <a:lnSpc>
                <a:spcPct val="80000"/>
              </a:lnSpc>
              <a:spcBef>
                <a:spcPts val="600"/>
              </a:spcBef>
              <a:spcAft>
                <a:spcPts val="0"/>
              </a:spcAft>
              <a:buSzPts val="1295"/>
              <a:buNone/>
            </a:pPr>
            <a:endParaRPr sz="1295" dirty="0"/>
          </a:p>
          <a:p>
            <a:pPr marL="749808" lvl="3" indent="-100647" algn="l" rtl="0">
              <a:lnSpc>
                <a:spcPct val="80000"/>
              </a:lnSpc>
              <a:spcBef>
                <a:spcPts val="600"/>
              </a:spcBef>
              <a:spcAft>
                <a:spcPts val="0"/>
              </a:spcAft>
              <a:buSzPts val="1295"/>
              <a:buNone/>
            </a:pPr>
            <a:endParaRPr sz="1295" dirty="0"/>
          </a:p>
        </p:txBody>
      </p:sp>
      <p:sp>
        <p:nvSpPr>
          <p:cNvPr id="6" name="Text Box 5">
            <a:extLst>
              <a:ext uri="{FF2B5EF4-FFF2-40B4-BE49-F238E27FC236}">
                <a16:creationId xmlns:a16="http://schemas.microsoft.com/office/drawing/2014/main" id="{1FC6D32B-9502-4017-8ABD-FC0BFBF2DB8B}"/>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35"/>
          <p:cNvSpPr txBox="1">
            <a:spLocks noGrp="1"/>
          </p:cNvSpPr>
          <p:nvPr>
            <p:ph idx="1"/>
          </p:nvPr>
        </p:nvSpPr>
        <p:spPr>
          <a:xfrm>
            <a:off x="304800" y="1142552"/>
            <a:ext cx="8686799" cy="4737632"/>
          </a:xfrm>
          <a:prstGeom prst="rect">
            <a:avLst/>
          </a:prstGeom>
          <a:noFill/>
          <a:ln>
            <a:noFill/>
          </a:ln>
        </p:spPr>
        <p:txBody>
          <a:bodyPr spcFirstLastPara="1" wrap="square" lIns="0" tIns="45700" rIns="0" bIns="45700" anchor="t" anchorCtr="0">
            <a:noAutofit/>
          </a:bodyPr>
          <a:lstStyle/>
          <a:p>
            <a:pPr marL="0" lvl="0" indent="0" algn="ctr">
              <a:spcBef>
                <a:spcPts val="600"/>
              </a:spcBef>
              <a:buSzPts val="1800"/>
              <a:buNone/>
            </a:pPr>
            <a:r>
              <a:rPr lang="en-US" sz="3200" b="1" dirty="0">
                <a:solidFill>
                  <a:srgbClr val="006666"/>
                </a:solidFill>
              </a:rPr>
              <a:t>Sepsis + </a:t>
            </a:r>
            <a:r>
              <a:rPr lang="en-US" sz="3200" b="1" u="sng" dirty="0">
                <a:solidFill>
                  <a:srgbClr val="006666"/>
                </a:solidFill>
              </a:rPr>
              <a:t>new</a:t>
            </a:r>
            <a:r>
              <a:rPr lang="en-US" sz="3200" b="1" dirty="0">
                <a:solidFill>
                  <a:srgbClr val="006666"/>
                </a:solidFill>
              </a:rPr>
              <a:t> organ dysfunction = Severe Sepsis</a:t>
            </a:r>
          </a:p>
          <a:p>
            <a:pPr marL="200025" lvl="1" indent="0" algn="l" rtl="0">
              <a:lnSpc>
                <a:spcPct val="80000"/>
              </a:lnSpc>
              <a:spcBef>
                <a:spcPts val="400"/>
              </a:spcBef>
              <a:spcAft>
                <a:spcPts val="0"/>
              </a:spcAft>
              <a:buSzPts val="2220"/>
              <a:buNone/>
            </a:pPr>
            <a:endParaRPr sz="2200" dirty="0"/>
          </a:p>
          <a:p>
            <a:pPr marL="342900" lvl="0" indent="-342900" algn="l" rtl="0">
              <a:lnSpc>
                <a:spcPct val="80000"/>
              </a:lnSpc>
              <a:spcBef>
                <a:spcPts val="600"/>
              </a:spcBef>
              <a:spcAft>
                <a:spcPts val="0"/>
              </a:spcAft>
              <a:buSzPct val="100000"/>
              <a:buFont typeface="Arial" panose="020B0604020202020204" pitchFamily="34" charset="0"/>
              <a:buChar char="•"/>
            </a:pPr>
            <a:r>
              <a:rPr lang="en-US" sz="2400" dirty="0"/>
              <a:t>To be completed within three hours:</a:t>
            </a:r>
            <a:endParaRPr sz="2400" dirty="0"/>
          </a:p>
          <a:p>
            <a:pPr marL="800100" lvl="1" indent="-342900" algn="l" rtl="0">
              <a:lnSpc>
                <a:spcPct val="80000"/>
              </a:lnSpc>
              <a:spcBef>
                <a:spcPts val="600"/>
              </a:spcBef>
              <a:spcAft>
                <a:spcPts val="0"/>
              </a:spcAft>
              <a:buSzPct val="100000"/>
            </a:pPr>
            <a:r>
              <a:rPr lang="en-US" sz="2200" dirty="0"/>
              <a:t>Draw lactate </a:t>
            </a:r>
            <a:endParaRPr sz="2200" dirty="0"/>
          </a:p>
          <a:p>
            <a:pPr marL="800100" lvl="1" indent="-342900" algn="l" rtl="0">
              <a:lnSpc>
                <a:spcPct val="80000"/>
              </a:lnSpc>
              <a:spcBef>
                <a:spcPts val="600"/>
              </a:spcBef>
              <a:spcAft>
                <a:spcPts val="0"/>
              </a:spcAft>
              <a:buSzPct val="100000"/>
            </a:pPr>
            <a:r>
              <a:rPr lang="en-US" sz="2200" dirty="0"/>
              <a:t>Draw two blood cultures prior to antibiotic administration</a:t>
            </a:r>
            <a:endParaRPr sz="2200" dirty="0"/>
          </a:p>
          <a:p>
            <a:pPr marL="800100" lvl="1" indent="-342900" algn="l" rtl="0">
              <a:lnSpc>
                <a:spcPct val="80000"/>
              </a:lnSpc>
              <a:spcBef>
                <a:spcPts val="600"/>
              </a:spcBef>
              <a:spcAft>
                <a:spcPts val="0"/>
              </a:spcAft>
              <a:buSzPct val="100000"/>
            </a:pPr>
            <a:r>
              <a:rPr lang="en-US" sz="2200" dirty="0"/>
              <a:t>Administer broad-spectrum antibiotic(s)</a:t>
            </a:r>
          </a:p>
          <a:p>
            <a:pPr marL="800100" lvl="1" indent="-342900" algn="l" rtl="0">
              <a:lnSpc>
                <a:spcPct val="80000"/>
              </a:lnSpc>
              <a:spcBef>
                <a:spcPts val="600"/>
              </a:spcBef>
              <a:spcAft>
                <a:spcPts val="0"/>
              </a:spcAft>
              <a:buSzPct val="100000"/>
            </a:pPr>
            <a:r>
              <a:rPr lang="en-US" sz="2200" dirty="0"/>
              <a:t>Fluid resuscitation of 30mL/kg crystalloid solution (NS or LR)</a:t>
            </a:r>
            <a:endParaRPr sz="2200" b="1" dirty="0"/>
          </a:p>
          <a:p>
            <a:pPr marL="1187631" lvl="5" indent="-342900" algn="l" rtl="0">
              <a:lnSpc>
                <a:spcPct val="80000"/>
              </a:lnSpc>
              <a:spcBef>
                <a:spcPts val="600"/>
              </a:spcBef>
              <a:spcAft>
                <a:spcPts val="0"/>
              </a:spcAft>
              <a:buClr>
                <a:schemeClr val="tx1">
                  <a:lumMod val="85000"/>
                  <a:lumOff val="15000"/>
                </a:schemeClr>
              </a:buClr>
              <a:buSzPct val="100000"/>
              <a:buFont typeface="Wingdings" panose="05000000000000000000" pitchFamily="2" charset="2"/>
              <a:buChar char="§"/>
            </a:pPr>
            <a:r>
              <a:rPr lang="en-US" sz="2000" dirty="0"/>
              <a:t>SBP &lt;90mmHg or MAP &lt;65 mmHg</a:t>
            </a:r>
          </a:p>
          <a:p>
            <a:pPr marL="1187631" lvl="5" indent="-342900" algn="l" rtl="0">
              <a:lnSpc>
                <a:spcPct val="80000"/>
              </a:lnSpc>
              <a:spcBef>
                <a:spcPts val="600"/>
              </a:spcBef>
              <a:spcAft>
                <a:spcPts val="0"/>
              </a:spcAft>
              <a:buClr>
                <a:schemeClr val="tx1">
                  <a:lumMod val="85000"/>
                  <a:lumOff val="15000"/>
                </a:schemeClr>
              </a:buClr>
              <a:buSzPct val="100000"/>
              <a:buFont typeface="Wingdings" panose="05000000000000000000" pitchFamily="2" charset="2"/>
              <a:buChar char="§"/>
            </a:pPr>
            <a:r>
              <a:rPr lang="en-US" sz="2000" dirty="0"/>
              <a:t>Initial lactate </a:t>
            </a:r>
            <a:r>
              <a:rPr lang="en-US" sz="2000" u="sng" dirty="0"/>
              <a:t>&gt;</a:t>
            </a:r>
            <a:r>
              <a:rPr lang="en-US" sz="2000" dirty="0"/>
              <a:t> 4 mmol/L</a:t>
            </a:r>
          </a:p>
          <a:p>
            <a:pPr marL="844731" lvl="5" indent="0" algn="l" rtl="0">
              <a:lnSpc>
                <a:spcPct val="80000"/>
              </a:lnSpc>
              <a:spcBef>
                <a:spcPts val="600"/>
              </a:spcBef>
              <a:spcAft>
                <a:spcPts val="0"/>
              </a:spcAft>
              <a:buClr>
                <a:schemeClr val="tx1">
                  <a:lumMod val="85000"/>
                  <a:lumOff val="15000"/>
                </a:schemeClr>
              </a:buClr>
              <a:buSzPct val="100000"/>
              <a:buNone/>
            </a:pPr>
            <a:endParaRPr sz="2000" dirty="0"/>
          </a:p>
          <a:p>
            <a:pPr marL="342900" lvl="0" indent="-342900" algn="l" rtl="0">
              <a:lnSpc>
                <a:spcPct val="80000"/>
              </a:lnSpc>
              <a:spcBef>
                <a:spcPts val="600"/>
              </a:spcBef>
              <a:spcAft>
                <a:spcPts val="0"/>
              </a:spcAft>
              <a:buSzPct val="100000"/>
              <a:buFont typeface="Arial" panose="020B0604020202020204" pitchFamily="34" charset="0"/>
              <a:buChar char="•"/>
            </a:pPr>
            <a:r>
              <a:rPr lang="en-US" sz="2400" dirty="0"/>
              <a:t>If initial lactate &gt; 2 mmol/L, repeat lactate within six hours</a:t>
            </a:r>
            <a:endParaRPr sz="2400" dirty="0"/>
          </a:p>
          <a:p>
            <a:pPr marL="566928" lvl="2" indent="-100647" algn="l" rtl="0">
              <a:lnSpc>
                <a:spcPct val="80000"/>
              </a:lnSpc>
              <a:spcBef>
                <a:spcPts val="600"/>
              </a:spcBef>
              <a:spcAft>
                <a:spcPts val="0"/>
              </a:spcAft>
              <a:buSzPts val="1295"/>
              <a:buNone/>
            </a:pPr>
            <a:endParaRPr sz="1295" dirty="0"/>
          </a:p>
          <a:p>
            <a:pPr marL="749808" lvl="3" indent="-100647" algn="l" rtl="0">
              <a:lnSpc>
                <a:spcPct val="80000"/>
              </a:lnSpc>
              <a:spcBef>
                <a:spcPts val="600"/>
              </a:spcBef>
              <a:spcAft>
                <a:spcPts val="0"/>
              </a:spcAft>
              <a:buSzPts val="1295"/>
              <a:buNone/>
            </a:pPr>
            <a:endParaRPr sz="1295" dirty="0"/>
          </a:p>
          <a:p>
            <a:pPr marL="749808" lvl="3" indent="-100647" algn="l" rtl="0">
              <a:lnSpc>
                <a:spcPct val="80000"/>
              </a:lnSpc>
              <a:spcBef>
                <a:spcPts val="600"/>
              </a:spcBef>
              <a:spcAft>
                <a:spcPts val="0"/>
              </a:spcAft>
              <a:buSzPts val="1295"/>
              <a:buNone/>
            </a:pPr>
            <a:endParaRPr sz="1295" dirty="0"/>
          </a:p>
          <a:p>
            <a:pPr marL="566928" lvl="2" indent="-100647" algn="l" rtl="0">
              <a:lnSpc>
                <a:spcPct val="80000"/>
              </a:lnSpc>
              <a:spcBef>
                <a:spcPts val="600"/>
              </a:spcBef>
              <a:spcAft>
                <a:spcPts val="0"/>
              </a:spcAft>
              <a:buSzPts val="1295"/>
              <a:buNone/>
            </a:pPr>
            <a:endParaRPr sz="1295" dirty="0"/>
          </a:p>
          <a:p>
            <a:pPr marL="685800" lvl="2" indent="0" algn="l" rtl="0">
              <a:lnSpc>
                <a:spcPct val="80000"/>
              </a:lnSpc>
              <a:spcBef>
                <a:spcPts val="600"/>
              </a:spcBef>
              <a:spcAft>
                <a:spcPts val="0"/>
              </a:spcAft>
              <a:buSzPts val="1295"/>
              <a:buNone/>
            </a:pPr>
            <a:endParaRPr sz="1295" dirty="0"/>
          </a:p>
          <a:p>
            <a:pPr marL="685800" lvl="2" indent="0" algn="l" rtl="0">
              <a:lnSpc>
                <a:spcPct val="80000"/>
              </a:lnSpc>
              <a:spcBef>
                <a:spcPts val="600"/>
              </a:spcBef>
              <a:spcAft>
                <a:spcPts val="0"/>
              </a:spcAft>
              <a:buSzPts val="1295"/>
              <a:buNone/>
            </a:pPr>
            <a:endParaRPr sz="1295" dirty="0"/>
          </a:p>
          <a:p>
            <a:pPr marL="685800" lvl="2" indent="0" algn="l" rtl="0">
              <a:lnSpc>
                <a:spcPct val="80000"/>
              </a:lnSpc>
              <a:spcBef>
                <a:spcPts val="600"/>
              </a:spcBef>
              <a:spcAft>
                <a:spcPts val="0"/>
              </a:spcAft>
              <a:buSzPts val="1295"/>
              <a:buNone/>
            </a:pPr>
            <a:endParaRPr sz="1295" dirty="0"/>
          </a:p>
          <a:p>
            <a:pPr marL="749808" lvl="3" indent="-100647" algn="l" rtl="0">
              <a:lnSpc>
                <a:spcPct val="80000"/>
              </a:lnSpc>
              <a:spcBef>
                <a:spcPts val="600"/>
              </a:spcBef>
              <a:spcAft>
                <a:spcPts val="0"/>
              </a:spcAft>
              <a:buSzPts val="1295"/>
              <a:buNone/>
            </a:pPr>
            <a:endParaRPr sz="1295" dirty="0"/>
          </a:p>
        </p:txBody>
      </p:sp>
      <p:sp>
        <p:nvSpPr>
          <p:cNvPr id="8" name="Google Shape;376;p34">
            <a:extLst>
              <a:ext uri="{FF2B5EF4-FFF2-40B4-BE49-F238E27FC236}">
                <a16:creationId xmlns:a16="http://schemas.microsoft.com/office/drawing/2014/main" id="{27BA9155-AA4B-4CD6-BCEE-80AF320B8F87}"/>
              </a:ext>
            </a:extLst>
          </p:cNvPr>
          <p:cNvSpPr txBox="1">
            <a:spLocks/>
          </p:cNvSpPr>
          <p:nvPr/>
        </p:nvSpPr>
        <p:spPr>
          <a:xfrm>
            <a:off x="1294056" y="283816"/>
            <a:ext cx="6213764" cy="68057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rgbClr val="3F3F3F"/>
              </a:buClr>
              <a:buSzPts val="4800"/>
              <a:buFont typeface="Calibri"/>
              <a:buNone/>
              <a:defRPr sz="3600" b="0" i="0" u="none" strike="noStrike" cap="none">
                <a:solidFill>
                  <a:schemeClr val="bg2">
                    <a:lumMod val="25000"/>
                  </a:schemeClr>
                </a:solidFill>
                <a:latin typeface="Cambria Math" panose="02040503050406030204" pitchFamily="18" charset="0"/>
                <a:ea typeface="Cambria Math" panose="02040503050406030204" pitchFamily="18"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515B61"/>
              </a:buClr>
              <a:buSzPts val="4320"/>
            </a:pPr>
            <a:r>
              <a:rPr lang="en-US" dirty="0"/>
              <a:t>Severe Sepsis</a:t>
            </a:r>
          </a:p>
        </p:txBody>
      </p:sp>
      <p:sp>
        <p:nvSpPr>
          <p:cNvPr id="2" name="Right Brace 1">
            <a:extLst>
              <a:ext uri="{FF2B5EF4-FFF2-40B4-BE49-F238E27FC236}">
                <a16:creationId xmlns:a16="http://schemas.microsoft.com/office/drawing/2014/main" id="{C1D1D183-42BE-DF4D-AD32-DF6D5E026281}"/>
              </a:ext>
            </a:extLst>
          </p:cNvPr>
          <p:cNvSpPr/>
          <p:nvPr/>
        </p:nvSpPr>
        <p:spPr>
          <a:xfrm>
            <a:off x="5293895" y="3868386"/>
            <a:ext cx="330705" cy="73866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DE0DD791-1F3D-7844-8098-CBF5C37A0AFA}"/>
              </a:ext>
            </a:extLst>
          </p:cNvPr>
          <p:cNvSpPr txBox="1"/>
          <p:nvPr/>
        </p:nvSpPr>
        <p:spPr>
          <a:xfrm>
            <a:off x="5624600" y="3784165"/>
            <a:ext cx="2228850" cy="923330"/>
          </a:xfrm>
          <a:prstGeom prst="rect">
            <a:avLst/>
          </a:prstGeom>
          <a:noFill/>
        </p:spPr>
        <p:txBody>
          <a:bodyPr wrap="square" rtlCol="0">
            <a:spAutoFit/>
          </a:bodyPr>
          <a:lstStyle/>
          <a:p>
            <a:r>
              <a:rPr lang="en-US" dirty="0"/>
              <a:t>Within timeframe of six hours before or six hours after time zero</a:t>
            </a:r>
          </a:p>
        </p:txBody>
      </p:sp>
      <p:sp>
        <p:nvSpPr>
          <p:cNvPr id="7" name="Text Box 5">
            <a:extLst>
              <a:ext uri="{FF2B5EF4-FFF2-40B4-BE49-F238E27FC236}">
                <a16:creationId xmlns:a16="http://schemas.microsoft.com/office/drawing/2014/main" id="{1342C155-41EB-45E9-942F-1CF56D1BBD8C}"/>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6"/>
          <p:cNvSpPr txBox="1">
            <a:spLocks noGrp="1"/>
          </p:cNvSpPr>
          <p:nvPr>
            <p:ph type="title"/>
          </p:nvPr>
        </p:nvSpPr>
        <p:spPr>
          <a:xfrm>
            <a:off x="3378302" y="288208"/>
            <a:ext cx="2822082" cy="6565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320"/>
              <a:buFont typeface="Calibri"/>
              <a:buNone/>
            </a:pPr>
            <a:r>
              <a:rPr lang="en-US" dirty="0"/>
              <a:t>Septic Shock</a:t>
            </a:r>
            <a:endParaRPr dirty="0"/>
          </a:p>
        </p:txBody>
      </p:sp>
      <p:sp>
        <p:nvSpPr>
          <p:cNvPr id="395" name="Google Shape;395;p36"/>
          <p:cNvSpPr txBox="1">
            <a:spLocks noGrp="1"/>
          </p:cNvSpPr>
          <p:nvPr>
            <p:ph idx="1"/>
          </p:nvPr>
        </p:nvSpPr>
        <p:spPr>
          <a:xfrm>
            <a:off x="304800" y="1151969"/>
            <a:ext cx="8686799" cy="4554061"/>
          </a:xfrm>
          <a:prstGeom prst="rect">
            <a:avLst/>
          </a:prstGeom>
          <a:noFill/>
          <a:ln>
            <a:noFill/>
          </a:ln>
        </p:spPr>
        <p:txBody>
          <a:bodyPr spcFirstLastPara="1" wrap="square" lIns="0" tIns="45700" rIns="0" bIns="45700" anchor="t" anchorCtr="0">
            <a:noAutofit/>
          </a:bodyPr>
          <a:lstStyle/>
          <a:p>
            <a:pPr marL="0" indent="0" algn="ctr">
              <a:lnSpc>
                <a:spcPct val="100000"/>
              </a:lnSpc>
              <a:spcBef>
                <a:spcPts val="0"/>
              </a:spcBef>
              <a:buSzPts val="1800"/>
              <a:buNone/>
            </a:pPr>
            <a:r>
              <a:rPr lang="en-US" sz="3200" b="1" dirty="0">
                <a:solidFill>
                  <a:srgbClr val="006666"/>
                </a:solidFill>
              </a:rPr>
              <a:t>Severe sepsis + refractory hypotension OR      lactate ≥ 4 mmol/L = septic shock</a:t>
            </a:r>
          </a:p>
          <a:p>
            <a:pPr marL="0" lvl="0" indent="0" algn="l" rtl="0">
              <a:lnSpc>
                <a:spcPct val="100000"/>
              </a:lnSpc>
              <a:spcBef>
                <a:spcPts val="0"/>
              </a:spcBef>
              <a:spcAft>
                <a:spcPts val="0"/>
              </a:spcAft>
              <a:buSzPts val="1800"/>
              <a:buNone/>
            </a:pPr>
            <a:endParaRPr sz="3200" b="1" dirty="0"/>
          </a:p>
          <a:p>
            <a:pPr marL="342900" lvl="1" indent="-342900" algn="l" rtl="0">
              <a:lnSpc>
                <a:spcPct val="100000"/>
              </a:lnSpc>
              <a:spcBef>
                <a:spcPts val="0"/>
              </a:spcBef>
              <a:spcAft>
                <a:spcPts val="0"/>
              </a:spcAft>
              <a:buSzPts val="2000"/>
              <a:buFont typeface="Arial" panose="020B0604020202020204" pitchFamily="34" charset="0"/>
              <a:buChar char="•"/>
            </a:pPr>
            <a:r>
              <a:rPr lang="en-US" sz="2400" dirty="0"/>
              <a:t>To be completed within three hours:</a:t>
            </a:r>
          </a:p>
          <a:p>
            <a:pPr marL="800100" lvl="2" indent="-342900">
              <a:lnSpc>
                <a:spcPct val="100000"/>
              </a:lnSpc>
              <a:spcBef>
                <a:spcPts val="0"/>
              </a:spcBef>
              <a:buClr>
                <a:schemeClr val="tx1">
                  <a:lumMod val="85000"/>
                  <a:lumOff val="15000"/>
                </a:schemeClr>
              </a:buClr>
              <a:buSzPct val="100000"/>
              <a:buFont typeface="Courier New" panose="02070309020205020404" pitchFamily="49" charset="0"/>
              <a:buChar char="o"/>
            </a:pPr>
            <a:r>
              <a:rPr lang="en-US" sz="2200" dirty="0"/>
              <a:t>Same as for severe sepsis</a:t>
            </a:r>
          </a:p>
          <a:p>
            <a:pPr marL="342900" lvl="1" indent="-342900">
              <a:lnSpc>
                <a:spcPct val="100000"/>
              </a:lnSpc>
              <a:spcBef>
                <a:spcPts val="0"/>
              </a:spcBef>
              <a:buSzPct val="100000"/>
              <a:buFont typeface="Arial" panose="020B0604020202020204" pitchFamily="34" charset="0"/>
              <a:buChar char="•"/>
            </a:pPr>
            <a:r>
              <a:rPr lang="en-US" sz="2400" dirty="0"/>
              <a:t>To be completed within six hours:</a:t>
            </a:r>
            <a:endParaRPr dirty="0"/>
          </a:p>
          <a:p>
            <a:pPr marL="800100" lvl="1" indent="-342900" algn="l" rtl="0">
              <a:lnSpc>
                <a:spcPct val="100000"/>
              </a:lnSpc>
              <a:spcBef>
                <a:spcPts val="0"/>
              </a:spcBef>
              <a:spcAft>
                <a:spcPts val="0"/>
              </a:spcAft>
              <a:buSzPct val="100000"/>
            </a:pPr>
            <a:r>
              <a:rPr lang="en-US" sz="2200" dirty="0"/>
              <a:t>Repeat lactate if initial lactate was &gt; 2.0</a:t>
            </a:r>
            <a:endParaRPr sz="2200" dirty="0"/>
          </a:p>
          <a:p>
            <a:pPr marL="800100" lvl="1" indent="-342900" algn="l" rtl="0">
              <a:lnSpc>
                <a:spcPct val="100000"/>
              </a:lnSpc>
              <a:spcBef>
                <a:spcPts val="0"/>
              </a:spcBef>
              <a:spcAft>
                <a:spcPts val="0"/>
              </a:spcAft>
              <a:buSzPct val="100000"/>
            </a:pPr>
            <a:r>
              <a:rPr lang="en-US" sz="2200" dirty="0"/>
              <a:t>Start vasopressor if persistent hypotension after fluid bolus</a:t>
            </a:r>
          </a:p>
          <a:p>
            <a:pPr marL="1200150" lvl="1" indent="-285750" algn="l" rtl="0">
              <a:lnSpc>
                <a:spcPct val="100000"/>
              </a:lnSpc>
              <a:spcBef>
                <a:spcPts val="0"/>
              </a:spcBef>
              <a:spcAft>
                <a:spcPts val="0"/>
              </a:spcAft>
              <a:buSzPct val="100000"/>
              <a:buFont typeface="Arial" panose="020B0604020202020204" pitchFamily="34" charset="0"/>
              <a:buChar char="•"/>
            </a:pPr>
            <a:r>
              <a:rPr lang="en-US" sz="1800" dirty="0"/>
              <a:t>norepinephrine is preferred</a:t>
            </a:r>
            <a:endParaRPr lang="en-US" dirty="0"/>
          </a:p>
          <a:p>
            <a:pPr marL="342900" indent="-342900">
              <a:lnSpc>
                <a:spcPct val="100000"/>
              </a:lnSpc>
              <a:spcBef>
                <a:spcPts val="0"/>
              </a:spcBef>
              <a:buSzPct val="100000"/>
              <a:buFont typeface="Arial" panose="020B0604020202020204" pitchFamily="34" charset="0"/>
              <a:buChar char="•"/>
            </a:pPr>
            <a:r>
              <a:rPr lang="en-US" sz="2400" dirty="0"/>
              <a:t>Perfusion assessment</a:t>
            </a:r>
            <a:endParaRPr sz="2400" b="1" strike="sngStrike" dirty="0"/>
          </a:p>
        </p:txBody>
      </p:sp>
      <p:sp>
        <p:nvSpPr>
          <p:cNvPr id="5" name="Text Box 5">
            <a:extLst>
              <a:ext uri="{FF2B5EF4-FFF2-40B4-BE49-F238E27FC236}">
                <a16:creationId xmlns:a16="http://schemas.microsoft.com/office/drawing/2014/main" id="{5F135593-180D-49E4-A5BF-A3FDA5F6103E}"/>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7"/>
          <p:cNvSpPr txBox="1">
            <a:spLocks noGrp="1"/>
          </p:cNvSpPr>
          <p:nvPr>
            <p:ph type="title"/>
          </p:nvPr>
        </p:nvSpPr>
        <p:spPr>
          <a:xfrm>
            <a:off x="2522148" y="239356"/>
            <a:ext cx="3388665" cy="866602"/>
          </a:xfrm>
          <a:prstGeom prst="rect">
            <a:avLst/>
          </a:prstGeom>
          <a:noFill/>
          <a:ln>
            <a:noFill/>
          </a:ln>
        </p:spPr>
        <p:txBody>
          <a:bodyPr spcFirstLastPara="1" wrap="square" lIns="91425" tIns="45700" rIns="91425" bIns="45700" anchor="b" anchorCtr="0">
            <a:noAutofit/>
          </a:bodyPr>
          <a:lstStyle/>
          <a:p>
            <a:pPr marL="0" lvl="0" indent="0" rtl="0">
              <a:lnSpc>
                <a:spcPct val="85000"/>
              </a:lnSpc>
              <a:spcBef>
                <a:spcPts val="0"/>
              </a:spcBef>
              <a:spcAft>
                <a:spcPts val="0"/>
              </a:spcAft>
              <a:buClr>
                <a:srgbClr val="515B61"/>
              </a:buClr>
              <a:buSzPts val="4320"/>
              <a:buFont typeface="Calibri"/>
              <a:buNone/>
            </a:pPr>
            <a:r>
              <a:rPr lang="en-US" dirty="0"/>
              <a:t>SEP-1 Bundle</a:t>
            </a:r>
            <a:endParaRPr dirty="0"/>
          </a:p>
        </p:txBody>
      </p:sp>
      <p:sp>
        <p:nvSpPr>
          <p:cNvPr id="404" name="Google Shape;404;p37"/>
          <p:cNvSpPr txBox="1">
            <a:spLocks noGrp="1"/>
          </p:cNvSpPr>
          <p:nvPr>
            <p:ph idx="1"/>
          </p:nvPr>
        </p:nvSpPr>
        <p:spPr>
          <a:xfrm>
            <a:off x="304800" y="1494283"/>
            <a:ext cx="8686799" cy="4500649"/>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000"/>
              <a:buChar char=" "/>
            </a:pPr>
            <a:r>
              <a:rPr lang="en-US" dirty="0"/>
              <a:t>Documentation of Tissue Perfusion Reassessment</a:t>
            </a:r>
            <a:endParaRPr dirty="0"/>
          </a:p>
          <a:p>
            <a:pPr marL="0" lvl="0" indent="0" algn="l" rtl="0">
              <a:lnSpc>
                <a:spcPct val="90000"/>
              </a:lnSpc>
              <a:spcBef>
                <a:spcPts val="1400"/>
              </a:spcBef>
              <a:spcAft>
                <a:spcPts val="0"/>
              </a:spcAft>
              <a:buSzPts val="2000"/>
              <a:buNone/>
            </a:pPr>
            <a:endParaRPr dirty="0"/>
          </a:p>
        </p:txBody>
      </p:sp>
      <p:sp>
        <p:nvSpPr>
          <p:cNvPr id="405" name="Google Shape;405;p37"/>
          <p:cNvSpPr/>
          <p:nvPr/>
        </p:nvSpPr>
        <p:spPr>
          <a:xfrm>
            <a:off x="393542" y="2037835"/>
            <a:ext cx="2424159" cy="4038599"/>
          </a:xfrm>
          <a:prstGeom prst="rect">
            <a:avLst/>
          </a:prstGeom>
          <a:solidFill>
            <a:srgbClr val="79B8BD">
              <a:alpha val="18039"/>
            </a:srgbClr>
          </a:solidFill>
          <a:ln w="15875" cap="flat" cmpd="sng">
            <a:solidFill>
              <a:srgbClr val="00666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Aft>
                <a:spcPts val="0"/>
              </a:spcAft>
              <a:buClr>
                <a:srgbClr val="000000"/>
              </a:buClr>
              <a:buSzPts val="2100"/>
              <a:buFont typeface="Arial"/>
              <a:buNone/>
            </a:pPr>
            <a:endParaRPr lang="en-US" sz="100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80000"/>
              </a:lnSpc>
              <a:spcAft>
                <a:spcPts val="0"/>
              </a:spcAft>
              <a:buClr>
                <a:srgbClr val="000000"/>
              </a:buClr>
              <a:buSzPts val="2100"/>
              <a:buFont typeface="Arial"/>
              <a:buNone/>
            </a:pPr>
            <a:r>
              <a:rPr lang="en-US" sz="1900" i="0" u="none" strike="noStrike" cap="none" dirty="0">
                <a:solidFill>
                  <a:schemeClr val="dk1"/>
                </a:solidFill>
                <a:latin typeface="Calibri" panose="020F0502020204030204" pitchFamily="34" charset="0"/>
                <a:ea typeface="Calibri"/>
                <a:cs typeface="Calibri" panose="020F0502020204030204" pitchFamily="34" charset="0"/>
                <a:sym typeface="Calibri"/>
              </a:rPr>
              <a:t>Provider documentation of </a:t>
            </a:r>
            <a:r>
              <a:rPr lang="en-US" sz="1900" dirty="0">
                <a:solidFill>
                  <a:schemeClr val="dk1"/>
                </a:solidFill>
                <a:latin typeface="Calibri" panose="020F0502020204030204" pitchFamily="34" charset="0"/>
                <a:ea typeface="Calibri"/>
                <a:cs typeface="Calibri" panose="020F0502020204030204" pitchFamily="34" charset="0"/>
                <a:sym typeface="Calibri"/>
              </a:rPr>
              <a:t>5 of 8</a:t>
            </a:r>
            <a:r>
              <a:rPr lang="en-US" sz="1900" i="0" u="none" strike="noStrike" cap="none" dirty="0">
                <a:solidFill>
                  <a:schemeClr val="dk1"/>
                </a:solidFill>
                <a:latin typeface="Calibri" panose="020F0502020204030204" pitchFamily="34" charset="0"/>
                <a:ea typeface="Calibri"/>
                <a:cs typeface="Calibri" panose="020F0502020204030204" pitchFamily="34" charset="0"/>
                <a:sym typeface="Calibri"/>
              </a:rPr>
              <a:t> of the following:</a:t>
            </a:r>
          </a:p>
          <a:p>
            <a:pPr marL="0" marR="0" lvl="0" indent="0" algn="ctr" rtl="0">
              <a:lnSpc>
                <a:spcPct val="80000"/>
              </a:lnSpc>
              <a:spcAft>
                <a:spcPts val="0"/>
              </a:spcAft>
              <a:buClr>
                <a:srgbClr val="000000"/>
              </a:buClr>
              <a:buSzPts val="2100"/>
              <a:buFont typeface="Arial"/>
              <a:buNone/>
            </a:pP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80000"/>
              </a:lnSpc>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Arterial oxygenation</a:t>
            </a:r>
          </a:p>
          <a:p>
            <a:pPr marL="228600" marR="0" lvl="0" indent="-228600" algn="l" rtl="0">
              <a:lnSpc>
                <a:spcPct val="80000"/>
              </a:lnSpc>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Vital signs</a:t>
            </a:r>
            <a:endParaRPr sz="1400" b="0" i="0" u="none" strike="noStrike" cap="none" dirty="0">
              <a:solidFill>
                <a:srgbClr val="000000"/>
              </a:solidFill>
              <a:latin typeface="Arial"/>
              <a:ea typeface="Arial"/>
              <a:cs typeface="Arial"/>
              <a:sym typeface="Arial"/>
            </a:endParaRPr>
          </a:p>
          <a:p>
            <a:pPr marL="228600" marR="0" lvl="0" indent="-228600" algn="l" rtl="0">
              <a:lnSpc>
                <a:spcPct val="80000"/>
              </a:lnSpc>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Cardiopulmonary exam</a:t>
            </a:r>
            <a:endParaRPr sz="1400" b="0" i="0" u="none" strike="noStrike" cap="none" dirty="0">
              <a:solidFill>
                <a:srgbClr val="000000"/>
              </a:solidFill>
              <a:latin typeface="Arial"/>
              <a:ea typeface="Arial"/>
              <a:cs typeface="Arial"/>
              <a:sym typeface="Arial"/>
            </a:endParaRPr>
          </a:p>
          <a:p>
            <a:pPr marL="228600" marR="0" lvl="0" indent="-228600" algn="l" rtl="0">
              <a:lnSpc>
                <a:spcPct val="80000"/>
              </a:lnSpc>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Capillary refill exam</a:t>
            </a:r>
            <a:endParaRPr sz="1400" b="0" i="0" u="none" strike="noStrike" cap="none" dirty="0">
              <a:solidFill>
                <a:srgbClr val="000000"/>
              </a:solidFill>
              <a:latin typeface="Arial"/>
              <a:ea typeface="Arial"/>
              <a:cs typeface="Arial"/>
              <a:sym typeface="Arial"/>
            </a:endParaRPr>
          </a:p>
          <a:p>
            <a:pPr marL="228600" marR="0" lvl="0" indent="-228600" algn="l" rtl="0">
              <a:lnSpc>
                <a:spcPct val="80000"/>
              </a:lnSpc>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Peripheral pulse evaluation</a:t>
            </a:r>
            <a:endParaRPr sz="1400" b="0" i="0" u="none" strike="noStrike" cap="none" dirty="0">
              <a:solidFill>
                <a:srgbClr val="000000"/>
              </a:solidFill>
              <a:latin typeface="Arial"/>
              <a:ea typeface="Arial"/>
              <a:cs typeface="Arial"/>
              <a:sym typeface="Arial"/>
            </a:endParaRPr>
          </a:p>
          <a:p>
            <a:pPr marL="228600" marR="0" lvl="0" indent="-228600" algn="l" rtl="0">
              <a:lnSpc>
                <a:spcPct val="80000"/>
              </a:lnSpc>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Skin exam</a:t>
            </a:r>
          </a:p>
          <a:p>
            <a:pPr marL="228600" marR="0" lvl="0" indent="-228600" algn="l" rtl="0">
              <a:lnSpc>
                <a:spcPct val="80000"/>
              </a:lnSpc>
              <a:spcAft>
                <a:spcPts val="0"/>
              </a:spcAft>
              <a:buClr>
                <a:schemeClr val="dk1"/>
              </a:buClr>
              <a:buSzPts val="1900"/>
              <a:buFont typeface="Arial"/>
              <a:buChar char="•"/>
            </a:pPr>
            <a:r>
              <a:rPr lang="en-US" sz="1900" dirty="0">
                <a:solidFill>
                  <a:schemeClr val="dk1"/>
                </a:solidFill>
                <a:latin typeface="Calibri"/>
                <a:ea typeface="Arial"/>
                <a:cs typeface="Calibri"/>
                <a:sym typeface="Calibri"/>
              </a:rPr>
              <a:t>Shock index</a:t>
            </a:r>
          </a:p>
          <a:p>
            <a:pPr marL="228600" marR="0" lvl="0" indent="-228600" algn="l" rtl="0">
              <a:lnSpc>
                <a:spcPct val="80000"/>
              </a:lnSpc>
              <a:spcAft>
                <a:spcPts val="0"/>
              </a:spcAft>
              <a:buClr>
                <a:schemeClr val="dk1"/>
              </a:buClr>
              <a:buSzPts val="1900"/>
              <a:buFont typeface="Arial"/>
              <a:buChar char="•"/>
            </a:pPr>
            <a:r>
              <a:rPr lang="en-US" sz="1900" b="0" i="0" u="none" strike="noStrike" cap="none" dirty="0">
                <a:solidFill>
                  <a:schemeClr val="dk1"/>
                </a:solidFill>
                <a:latin typeface="Calibri"/>
                <a:ea typeface="Arial"/>
                <a:cs typeface="Calibri"/>
                <a:sym typeface="Calibri"/>
              </a:rPr>
              <a:t>Urine output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06" name="Google Shape;406;p37"/>
          <p:cNvSpPr txBox="1"/>
          <p:nvPr/>
        </p:nvSpPr>
        <p:spPr>
          <a:xfrm>
            <a:off x="2840299" y="2814485"/>
            <a:ext cx="8001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OR</a:t>
            </a:r>
            <a:endParaRPr sz="1400" b="0" i="0" u="none" strike="noStrike" cap="none" dirty="0">
              <a:solidFill>
                <a:srgbClr val="000000"/>
              </a:solidFill>
              <a:latin typeface="Arial"/>
              <a:ea typeface="Arial"/>
              <a:cs typeface="Arial"/>
              <a:sym typeface="Arial"/>
            </a:endParaRPr>
          </a:p>
        </p:txBody>
      </p:sp>
      <p:sp>
        <p:nvSpPr>
          <p:cNvPr id="407" name="Google Shape;407;p37"/>
          <p:cNvSpPr/>
          <p:nvPr/>
        </p:nvSpPr>
        <p:spPr>
          <a:xfrm>
            <a:off x="3405291" y="2037835"/>
            <a:ext cx="2423160" cy="4041648"/>
          </a:xfrm>
          <a:prstGeom prst="rect">
            <a:avLst/>
          </a:prstGeom>
          <a:solidFill>
            <a:srgbClr val="79B8BD">
              <a:alpha val="18039"/>
            </a:srgbClr>
          </a:solidFill>
          <a:ln w="15875" cap="flat" cmpd="sng">
            <a:solidFill>
              <a:srgbClr val="00666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Aft>
                <a:spcPts val="0"/>
              </a:spcAft>
              <a:buClr>
                <a:srgbClr val="000000"/>
              </a:buClr>
              <a:buSzPts val="2011"/>
              <a:buFont typeface="Arial"/>
              <a:buNone/>
            </a:pPr>
            <a:endParaRPr lang="en-US" sz="100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lnSpc>
                <a:spcPct val="80000"/>
              </a:lnSpc>
              <a:spcAft>
                <a:spcPts val="0"/>
              </a:spcAft>
              <a:buClr>
                <a:srgbClr val="000000"/>
              </a:buClr>
              <a:buSzPts val="2011"/>
              <a:buFont typeface="Arial"/>
              <a:buNone/>
            </a:pPr>
            <a:r>
              <a:rPr lang="en-US" sz="1900" i="0" u="none" strike="noStrike" cap="none" dirty="0">
                <a:solidFill>
                  <a:schemeClr val="dk1"/>
                </a:solidFill>
                <a:latin typeface="Calibri" panose="020F0502020204030204" pitchFamily="34" charset="0"/>
                <a:ea typeface="Calibri"/>
                <a:cs typeface="Calibri" panose="020F0502020204030204" pitchFamily="34" charset="0"/>
                <a:sym typeface="Calibri"/>
              </a:rPr>
              <a:t>Provider documentation </a:t>
            </a:r>
            <a:r>
              <a:rPr lang="en-US" sz="1900" i="0" u="none" strike="noStrike" cap="none">
                <a:solidFill>
                  <a:schemeClr val="dk1"/>
                </a:solidFill>
                <a:latin typeface="Calibri" panose="020F0502020204030204" pitchFamily="34" charset="0"/>
                <a:ea typeface="Calibri"/>
                <a:cs typeface="Calibri" panose="020F0502020204030204" pitchFamily="34" charset="0"/>
                <a:sym typeface="Calibri"/>
              </a:rPr>
              <a:t>of one </a:t>
            </a:r>
            <a:r>
              <a:rPr lang="en-US" sz="1900" i="0" u="none" strike="noStrike" cap="none" dirty="0">
                <a:solidFill>
                  <a:schemeClr val="dk1"/>
                </a:solidFill>
                <a:latin typeface="Calibri" panose="020F0502020204030204" pitchFamily="34" charset="0"/>
                <a:ea typeface="Calibri"/>
                <a:cs typeface="Calibri" panose="020F0502020204030204" pitchFamily="34" charset="0"/>
                <a:sym typeface="Calibri"/>
              </a:rPr>
              <a:t>of the following:</a:t>
            </a:r>
          </a:p>
          <a:p>
            <a:pPr marL="0" marR="0" lvl="0" indent="0" algn="ctr" rtl="0">
              <a:lnSpc>
                <a:spcPct val="80000"/>
              </a:lnSpc>
              <a:spcAft>
                <a:spcPts val="0"/>
              </a:spcAft>
              <a:buClr>
                <a:srgbClr val="000000"/>
              </a:buClr>
              <a:buSzPts val="2011"/>
              <a:buFont typeface="Arial"/>
              <a:buNone/>
            </a:pPr>
            <a:endParaRPr sz="19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228600" marR="0" lvl="0" indent="-228600" algn="l" rtl="0">
              <a:lnSpc>
                <a:spcPct val="80000"/>
              </a:lnSpc>
              <a:spcAft>
                <a:spcPts val="0"/>
              </a:spcAft>
              <a:buClr>
                <a:schemeClr val="dk1"/>
              </a:buClr>
              <a:buSzPts val="2011"/>
              <a:buFont typeface="Arial"/>
              <a:buChar char="•"/>
            </a:pPr>
            <a:r>
              <a:rPr lang="en-US" sz="1900" b="0" i="0" u="none" strike="noStrike" cap="none" dirty="0">
                <a:solidFill>
                  <a:schemeClr val="dk1"/>
                </a:solidFill>
                <a:latin typeface="Calibri" panose="020F0502020204030204" pitchFamily="34" charset="0"/>
                <a:ea typeface="Calibri"/>
                <a:cs typeface="Calibri" panose="020F0502020204030204" pitchFamily="34" charset="0"/>
                <a:sym typeface="Calibri"/>
              </a:rPr>
              <a:t>Central venous pressure measurement                                           </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80000"/>
              </a:lnSpc>
              <a:spcAft>
                <a:spcPts val="0"/>
              </a:spcAft>
              <a:buClr>
                <a:schemeClr val="dk1"/>
              </a:buClr>
              <a:buSzPts val="2011"/>
              <a:buFont typeface="Arial"/>
              <a:buChar char="•"/>
            </a:pPr>
            <a:r>
              <a:rPr lang="en-US" sz="1900" b="0" i="0" u="none" strike="noStrike" cap="none" dirty="0">
                <a:solidFill>
                  <a:schemeClr val="dk1"/>
                </a:solidFill>
                <a:latin typeface="Calibri" panose="020F0502020204030204" pitchFamily="34" charset="0"/>
                <a:ea typeface="Calibri"/>
                <a:cs typeface="Calibri" panose="020F0502020204030204" pitchFamily="34" charset="0"/>
                <a:sym typeface="Calibri"/>
              </a:rPr>
              <a:t>Central venous oxygen measurement</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80000"/>
              </a:lnSpc>
              <a:spcAft>
                <a:spcPts val="0"/>
              </a:spcAft>
              <a:buClr>
                <a:schemeClr val="dk1"/>
              </a:buClr>
              <a:buSzPts val="2011"/>
              <a:buFont typeface="Arial"/>
              <a:buChar char="•"/>
            </a:pPr>
            <a:r>
              <a:rPr lang="en-US" sz="1900" b="0" i="0" u="none" strike="noStrike" cap="none" dirty="0">
                <a:solidFill>
                  <a:schemeClr val="dk1"/>
                </a:solidFill>
                <a:latin typeface="Calibri" panose="020F0502020204030204" pitchFamily="34" charset="0"/>
                <a:ea typeface="Calibri"/>
                <a:cs typeface="Calibri" panose="020F0502020204030204" pitchFamily="34" charset="0"/>
                <a:sym typeface="Calibri"/>
              </a:rPr>
              <a:t>Bedside cardiovascular ultrasound</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80000"/>
              </a:lnSpc>
              <a:spcAft>
                <a:spcPts val="0"/>
              </a:spcAft>
              <a:buClr>
                <a:schemeClr val="dk1"/>
              </a:buClr>
              <a:buSzPts val="2011"/>
              <a:buFont typeface="Arial"/>
              <a:buChar char="•"/>
            </a:pPr>
            <a:r>
              <a:rPr lang="en-US" sz="1900" b="0" i="0" u="none" strike="noStrike" cap="none" dirty="0">
                <a:solidFill>
                  <a:schemeClr val="dk1"/>
                </a:solidFill>
                <a:latin typeface="Calibri" panose="020F0502020204030204" pitchFamily="34" charset="0"/>
                <a:ea typeface="Calibri"/>
                <a:cs typeface="Calibri" panose="020F0502020204030204" pitchFamily="34" charset="0"/>
                <a:sym typeface="Calibri"/>
              </a:rPr>
              <a:t>Result of passive leg raise or fluid    challenge</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80000"/>
              </a:lnSpc>
              <a:spcBef>
                <a:spcPts val="0"/>
              </a:spcBef>
              <a:spcAft>
                <a:spcPts val="0"/>
              </a:spcAft>
              <a:buClr>
                <a:srgbClr val="000000"/>
              </a:buClr>
              <a:buSzPts val="1665"/>
              <a:buFont typeface="Arial"/>
              <a:buNone/>
            </a:pPr>
            <a:endParaRPr sz="1665" b="0" i="0" u="none" strike="noStrike" cap="none" dirty="0">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1665"/>
              <a:buFont typeface="Arial"/>
              <a:buNone/>
            </a:pPr>
            <a:endParaRPr sz="1665" b="0" i="0" u="none" strike="noStrike" cap="none" dirty="0">
              <a:solidFill>
                <a:schemeClr val="lt1"/>
              </a:solidFill>
              <a:latin typeface="Calibri"/>
              <a:ea typeface="Calibri"/>
              <a:cs typeface="Calibri"/>
              <a:sym typeface="Calibri"/>
            </a:endParaRPr>
          </a:p>
        </p:txBody>
      </p:sp>
      <p:sp>
        <p:nvSpPr>
          <p:cNvPr id="408" name="Google Shape;408;p37"/>
          <p:cNvSpPr/>
          <p:nvPr/>
        </p:nvSpPr>
        <p:spPr>
          <a:xfrm>
            <a:off x="6416040" y="2037835"/>
            <a:ext cx="2423160" cy="4041648"/>
          </a:xfrm>
          <a:prstGeom prst="rect">
            <a:avLst/>
          </a:prstGeom>
          <a:solidFill>
            <a:srgbClr val="79B8BD">
              <a:alpha val="18039"/>
            </a:srgbClr>
          </a:solidFill>
          <a:ln w="15875" cap="flat" cmpd="sng">
            <a:solidFill>
              <a:srgbClr val="006666"/>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ctr" rtl="0">
              <a:lnSpc>
                <a:spcPct val="80000"/>
              </a:lnSpc>
              <a:spcBef>
                <a:spcPts val="0"/>
              </a:spcBef>
              <a:spcAft>
                <a:spcPts val="0"/>
              </a:spcAft>
              <a:buClr>
                <a:srgbClr val="000000"/>
              </a:buClr>
              <a:buSzPts val="1900"/>
              <a:buFont typeface="Arial"/>
              <a:buNone/>
            </a:pPr>
            <a:endParaRPr lang="en-US" sz="100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228600" marR="0" lvl="0" indent="-228600" algn="ctr" rtl="0">
              <a:lnSpc>
                <a:spcPct val="80000"/>
              </a:lnSpc>
              <a:spcBef>
                <a:spcPts val="0"/>
              </a:spcBef>
              <a:spcAft>
                <a:spcPts val="0"/>
              </a:spcAft>
              <a:buClr>
                <a:srgbClr val="000000"/>
              </a:buClr>
              <a:buSzPts val="1900"/>
              <a:buFont typeface="Arial"/>
              <a:buNone/>
            </a:pPr>
            <a:r>
              <a:rPr lang="en-US" sz="1900" i="0" u="none" strike="noStrike" cap="none" dirty="0">
                <a:solidFill>
                  <a:schemeClr val="dk1"/>
                </a:solidFill>
                <a:latin typeface="Calibri" panose="020F0502020204030204" pitchFamily="34" charset="0"/>
                <a:ea typeface="Calibri"/>
                <a:cs typeface="Calibri" panose="020F0502020204030204" pitchFamily="34" charset="0"/>
                <a:sym typeface="Calibri"/>
              </a:rPr>
              <a:t>Provider documentation of completion of perfusion reassessment:</a:t>
            </a:r>
          </a:p>
          <a:p>
            <a:pPr marL="228600" marR="0" lvl="0" indent="-228600" algn="ctr" rtl="0">
              <a:lnSpc>
                <a:spcPct val="80000"/>
              </a:lnSpc>
              <a:spcBef>
                <a:spcPts val="0"/>
              </a:spcBef>
              <a:spcAft>
                <a:spcPts val="0"/>
              </a:spcAft>
              <a:buClr>
                <a:srgbClr val="000000"/>
              </a:buClr>
              <a:buSzPts val="1900"/>
              <a:buFont typeface="Arial"/>
              <a:buNone/>
            </a:pP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80000"/>
              </a:lnSpc>
              <a:spcBef>
                <a:spcPts val="0"/>
              </a:spcBef>
              <a:spcAft>
                <a:spcPts val="0"/>
              </a:spcAft>
              <a:buClr>
                <a:schemeClr val="dk1"/>
              </a:buClr>
              <a:buSzPts val="1800"/>
              <a:buFont typeface="Arial"/>
              <a:buChar char="•"/>
            </a:pPr>
            <a:r>
              <a:rPr lang="en-US" sz="1900" b="0" i="0" u="none" strike="noStrike" cap="none" dirty="0">
                <a:solidFill>
                  <a:schemeClr val="dk1"/>
                </a:solidFill>
                <a:latin typeface="Calibri" panose="020F0502020204030204" pitchFamily="34" charset="0"/>
                <a:ea typeface="Calibri"/>
                <a:cs typeface="Calibri" panose="020F0502020204030204" pitchFamily="34" charset="0"/>
                <a:sym typeface="Calibri"/>
              </a:rPr>
              <a:t>I have completed a full physical assessment</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80000"/>
              </a:lnSpc>
              <a:spcBef>
                <a:spcPts val="0"/>
              </a:spcBef>
              <a:spcAft>
                <a:spcPts val="0"/>
              </a:spcAft>
              <a:buClr>
                <a:schemeClr val="dk1"/>
              </a:buClr>
              <a:buSzPts val="1800"/>
              <a:buFont typeface="Arial"/>
              <a:buChar char="•"/>
            </a:pPr>
            <a:r>
              <a:rPr lang="en-US" sz="1900" b="0" i="0" u="none" strike="noStrike" cap="none" dirty="0">
                <a:solidFill>
                  <a:schemeClr val="dk1"/>
                </a:solidFill>
                <a:latin typeface="Calibri" panose="020F0502020204030204" pitchFamily="34" charset="0"/>
                <a:ea typeface="Calibri"/>
                <a:cs typeface="Calibri" panose="020F0502020204030204" pitchFamily="34" charset="0"/>
                <a:sym typeface="Calibri"/>
              </a:rPr>
              <a:t>Sepsis reassessment completed</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228600" marR="0" lvl="0" indent="-228600" algn="l" rtl="0">
              <a:lnSpc>
                <a:spcPct val="80000"/>
              </a:lnSpc>
              <a:spcBef>
                <a:spcPts val="0"/>
              </a:spcBef>
              <a:spcAft>
                <a:spcPts val="0"/>
              </a:spcAft>
              <a:buClr>
                <a:schemeClr val="dk1"/>
              </a:buClr>
              <a:buSzPts val="1800"/>
              <a:buFont typeface="Arial"/>
              <a:buChar char="•"/>
            </a:pPr>
            <a:r>
              <a:rPr lang="en-US" sz="1900" b="0" i="0" u="none" strike="noStrike" cap="none" dirty="0">
                <a:solidFill>
                  <a:schemeClr val="dk1"/>
                </a:solidFill>
                <a:latin typeface="Calibri" panose="020F0502020204030204" pitchFamily="34" charset="0"/>
                <a:ea typeface="Calibri"/>
                <a:cs typeface="Calibri" panose="020F0502020204030204" pitchFamily="34" charset="0"/>
                <a:sym typeface="Calibri"/>
              </a:rPr>
              <a:t>Sepsis tissue perfusion reassessment completed</a:t>
            </a:r>
            <a:endParaRPr sz="1900" b="0" i="0" u="none" strike="noStrike" cap="none" dirty="0">
              <a:solidFill>
                <a:srgbClr val="000000"/>
              </a:solidFill>
              <a:latin typeface="Calibri" panose="020F0502020204030204" pitchFamily="34" charset="0"/>
              <a:cs typeface="Calibri" panose="020F0502020204030204" pitchFamily="34" charset="0"/>
              <a:sym typeface="Arial"/>
            </a:endParaRPr>
          </a:p>
          <a:p>
            <a:pPr marL="342900" marR="0" lvl="0" indent="-222250" algn="l" rtl="0">
              <a:lnSpc>
                <a:spcPct val="90000"/>
              </a:lnSpc>
              <a:spcBef>
                <a:spcPts val="0"/>
              </a:spcBef>
              <a:spcAft>
                <a:spcPts val="0"/>
              </a:spcAft>
              <a:buClr>
                <a:schemeClr val="dk1"/>
              </a:buClr>
              <a:buSzPts val="1900"/>
              <a:buFont typeface="Arial"/>
              <a:buNone/>
            </a:pPr>
            <a:endParaRPr sz="1900" b="1"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200"/>
              <a:buFont typeface="Arial"/>
              <a:buNone/>
            </a:pPr>
            <a:endParaRPr sz="1200" b="0" i="0"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09" name="Google Shape;409;p37"/>
          <p:cNvSpPr txBox="1"/>
          <p:nvPr/>
        </p:nvSpPr>
        <p:spPr>
          <a:xfrm>
            <a:off x="5910813" y="2814485"/>
            <a:ext cx="48263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OR</a:t>
            </a:r>
            <a:endParaRPr sz="1400" b="0" i="0" u="none" strike="noStrike" cap="none" dirty="0">
              <a:solidFill>
                <a:srgbClr val="000000"/>
              </a:solidFill>
              <a:latin typeface="Arial"/>
              <a:ea typeface="Arial"/>
              <a:cs typeface="Arial"/>
              <a:sym typeface="Arial"/>
            </a:endParaRPr>
          </a:p>
        </p:txBody>
      </p:sp>
      <p:sp>
        <p:nvSpPr>
          <p:cNvPr id="10" name="Text Box 5">
            <a:extLst>
              <a:ext uri="{FF2B5EF4-FFF2-40B4-BE49-F238E27FC236}">
                <a16:creationId xmlns:a16="http://schemas.microsoft.com/office/drawing/2014/main" id="{0A2C82CD-2214-4A77-A3BE-CAB8F84D47CA}"/>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9"/>
          <p:cNvSpPr txBox="1">
            <a:spLocks noGrp="1"/>
          </p:cNvSpPr>
          <p:nvPr>
            <p:ph type="title"/>
          </p:nvPr>
        </p:nvSpPr>
        <p:spPr>
          <a:xfrm>
            <a:off x="2244436" y="160274"/>
            <a:ext cx="6747163"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Do We Really Have Three Hours?</a:t>
            </a:r>
            <a:endParaRPr dirty="0"/>
          </a:p>
        </p:txBody>
      </p:sp>
      <p:sp>
        <p:nvSpPr>
          <p:cNvPr id="427" name="Google Shape;427;p39"/>
          <p:cNvSpPr txBox="1">
            <a:spLocks noGrp="1"/>
          </p:cNvSpPr>
          <p:nvPr>
            <p:ph idx="1"/>
          </p:nvPr>
        </p:nvSpPr>
        <p:spPr>
          <a:xfrm>
            <a:off x="304800" y="1228725"/>
            <a:ext cx="8686799" cy="4766207"/>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1800"/>
              <a:buNone/>
            </a:pPr>
            <a:r>
              <a:rPr lang="en-US" sz="2200" dirty="0">
                <a:solidFill>
                  <a:schemeClr val="dk1"/>
                </a:solidFill>
              </a:rPr>
              <a:t>Society of Critical Care Medicine published a retrospective cohort study:</a:t>
            </a:r>
            <a:endParaRPr lang="en-US" sz="2200" dirty="0"/>
          </a:p>
          <a:p>
            <a:pPr marL="384048" lvl="1" indent="-182880" algn="l" rtl="0">
              <a:lnSpc>
                <a:spcPct val="100000"/>
              </a:lnSpc>
              <a:spcBef>
                <a:spcPts val="0"/>
              </a:spcBef>
              <a:spcAft>
                <a:spcPts val="0"/>
              </a:spcAft>
              <a:buSzPts val="1600"/>
              <a:buFont typeface="Arial"/>
              <a:buChar char="•"/>
            </a:pPr>
            <a:r>
              <a:rPr lang="en-US" sz="2000" dirty="0">
                <a:solidFill>
                  <a:schemeClr val="dk1"/>
                </a:solidFill>
              </a:rPr>
              <a:t>5,072 patients with severe sepsis or septic shock</a:t>
            </a:r>
            <a:endParaRPr lang="en-US" sz="2000" dirty="0"/>
          </a:p>
          <a:p>
            <a:pPr marL="384048" lvl="1" indent="-182880" algn="l" rtl="0">
              <a:lnSpc>
                <a:spcPct val="100000"/>
              </a:lnSpc>
              <a:spcBef>
                <a:spcPts val="0"/>
              </a:spcBef>
              <a:spcAft>
                <a:spcPts val="0"/>
              </a:spcAft>
              <a:buSzPts val="1600"/>
              <a:buFont typeface="Arial"/>
              <a:buChar char="•"/>
            </a:pPr>
            <a:r>
              <a:rPr lang="en-US" sz="2000" dirty="0">
                <a:solidFill>
                  <a:schemeClr val="dk1"/>
                </a:solidFill>
              </a:rPr>
              <a:t>The majority of the patients had the four three-hour bundle recommendations initiated within three hours</a:t>
            </a:r>
            <a:endParaRPr sz="2000" dirty="0"/>
          </a:p>
          <a:p>
            <a:pPr marL="384048" lvl="1" indent="-182880" algn="l" rtl="0">
              <a:lnSpc>
                <a:spcPct val="100000"/>
              </a:lnSpc>
              <a:spcBef>
                <a:spcPts val="0"/>
              </a:spcBef>
              <a:spcAft>
                <a:spcPts val="0"/>
              </a:spcAft>
              <a:buSzPts val="1600"/>
              <a:buFont typeface="Arial"/>
              <a:buChar char="•"/>
            </a:pPr>
            <a:r>
              <a:rPr lang="en-US" sz="2000" dirty="0">
                <a:solidFill>
                  <a:schemeClr val="dk1"/>
                </a:solidFill>
              </a:rPr>
              <a:t>In-hospital mortality was 27.8 percent</a:t>
            </a:r>
          </a:p>
          <a:p>
            <a:pPr marL="201168" lvl="1" indent="0" algn="l" rtl="0">
              <a:lnSpc>
                <a:spcPct val="100000"/>
              </a:lnSpc>
              <a:spcBef>
                <a:spcPts val="0"/>
              </a:spcBef>
              <a:spcAft>
                <a:spcPts val="0"/>
              </a:spcAft>
              <a:buSzPts val="1600"/>
              <a:buNone/>
            </a:pPr>
            <a:endParaRPr sz="2000" dirty="0"/>
          </a:p>
          <a:p>
            <a:pPr marL="0" lvl="0" indent="0" algn="l" rtl="0">
              <a:lnSpc>
                <a:spcPct val="100000"/>
              </a:lnSpc>
              <a:spcBef>
                <a:spcPts val="0"/>
              </a:spcBef>
              <a:spcAft>
                <a:spcPts val="0"/>
              </a:spcAft>
              <a:buSzPts val="1800"/>
              <a:buNone/>
            </a:pPr>
            <a:r>
              <a:rPr lang="en-US" sz="2200" dirty="0">
                <a:solidFill>
                  <a:schemeClr val="dk1"/>
                </a:solidFill>
              </a:rPr>
              <a:t>Time after which a delay increased the risk of death:</a:t>
            </a:r>
            <a:endParaRPr sz="2200" dirty="0"/>
          </a:p>
          <a:p>
            <a:pPr marL="384048" lvl="1" indent="-182880" algn="l" rtl="0">
              <a:lnSpc>
                <a:spcPct val="100000"/>
              </a:lnSpc>
              <a:spcBef>
                <a:spcPts val="0"/>
              </a:spcBef>
              <a:spcAft>
                <a:spcPts val="0"/>
              </a:spcAft>
              <a:buSzPts val="1800"/>
              <a:buFont typeface="Arial"/>
              <a:buChar char="•"/>
            </a:pPr>
            <a:r>
              <a:rPr lang="en-US" sz="2000" dirty="0">
                <a:solidFill>
                  <a:schemeClr val="dk1"/>
                </a:solidFill>
              </a:rPr>
              <a:t>Lactate: 20 minutes</a:t>
            </a:r>
            <a:endParaRPr sz="2000" dirty="0"/>
          </a:p>
          <a:p>
            <a:pPr marL="384048" lvl="1" indent="-182880" algn="l" rtl="0">
              <a:lnSpc>
                <a:spcPct val="100000"/>
              </a:lnSpc>
              <a:spcBef>
                <a:spcPts val="0"/>
              </a:spcBef>
              <a:spcAft>
                <a:spcPts val="0"/>
              </a:spcAft>
              <a:buSzPts val="1800"/>
              <a:buFont typeface="Arial"/>
              <a:buChar char="•"/>
            </a:pPr>
            <a:r>
              <a:rPr lang="en-US" sz="2000" dirty="0">
                <a:solidFill>
                  <a:schemeClr val="dk1"/>
                </a:solidFill>
              </a:rPr>
              <a:t>Blood cultures: 50 minutes</a:t>
            </a:r>
          </a:p>
          <a:p>
            <a:pPr marL="384048" lvl="1" indent="-182880">
              <a:lnSpc>
                <a:spcPct val="100000"/>
              </a:lnSpc>
              <a:spcBef>
                <a:spcPts val="0"/>
              </a:spcBef>
              <a:buFont typeface="Arial"/>
              <a:buChar char="•"/>
            </a:pPr>
            <a:r>
              <a:rPr lang="en-US" sz="2000" dirty="0">
                <a:solidFill>
                  <a:schemeClr val="dk1"/>
                </a:solidFill>
              </a:rPr>
              <a:t>Antibiotics: 125 minutes</a:t>
            </a:r>
            <a:endParaRPr lang="en-US" sz="2000" dirty="0"/>
          </a:p>
          <a:p>
            <a:pPr marL="384048" lvl="1" indent="-182880" algn="l" rtl="0">
              <a:lnSpc>
                <a:spcPct val="100000"/>
              </a:lnSpc>
              <a:spcBef>
                <a:spcPts val="0"/>
              </a:spcBef>
              <a:spcAft>
                <a:spcPts val="0"/>
              </a:spcAft>
              <a:buSzPts val="1800"/>
              <a:buFont typeface="Arial"/>
              <a:buChar char="•"/>
            </a:pPr>
            <a:r>
              <a:rPr lang="en-US" sz="2000" dirty="0">
                <a:solidFill>
                  <a:schemeClr val="dk1"/>
                </a:solidFill>
              </a:rPr>
              <a:t>Crystalloids: 100 minutes</a:t>
            </a:r>
          </a:p>
          <a:p>
            <a:pPr marL="201168" lvl="1" indent="0" algn="l" rtl="0">
              <a:lnSpc>
                <a:spcPct val="100000"/>
              </a:lnSpc>
              <a:spcBef>
                <a:spcPts val="0"/>
              </a:spcBef>
              <a:spcAft>
                <a:spcPts val="0"/>
              </a:spcAft>
              <a:buSzPts val="1800"/>
              <a:buNone/>
            </a:pPr>
            <a:endParaRPr dirty="0"/>
          </a:p>
          <a:p>
            <a:pPr marL="0" lvl="0" indent="0" algn="l" rtl="0">
              <a:lnSpc>
                <a:spcPct val="100000"/>
              </a:lnSpc>
              <a:spcBef>
                <a:spcPts val="0"/>
              </a:spcBef>
              <a:spcAft>
                <a:spcPts val="0"/>
              </a:spcAft>
              <a:buSzPts val="1800"/>
              <a:buNone/>
            </a:pPr>
            <a:r>
              <a:rPr lang="en-US" sz="1800" dirty="0">
                <a:solidFill>
                  <a:schemeClr val="dk1"/>
                </a:solidFill>
              </a:rPr>
              <a:t>“The guideline recommendations showed that shorter delays indicate better outcomes. There was no evidence that three hours is safe; even very short delays adversely impact outcomes.”</a:t>
            </a:r>
            <a:endParaRPr dirty="0"/>
          </a:p>
        </p:txBody>
      </p:sp>
      <p:sp>
        <p:nvSpPr>
          <p:cNvPr id="429" name="Google Shape;429;p39"/>
          <p:cNvSpPr txBox="1"/>
          <p:nvPr/>
        </p:nvSpPr>
        <p:spPr>
          <a:xfrm>
            <a:off x="6324601" y="5778790"/>
            <a:ext cx="2286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(Pruinelli, et al., 2018)</a:t>
            </a:r>
            <a:endParaRPr sz="1400" b="0" i="0" u="none" strike="noStrike" cap="none" dirty="0">
              <a:solidFill>
                <a:srgbClr val="000000"/>
              </a:solidFill>
              <a:latin typeface="Arial"/>
              <a:ea typeface="Arial"/>
              <a:cs typeface="Arial"/>
              <a:sym typeface="Arial"/>
            </a:endParaRPr>
          </a:p>
        </p:txBody>
      </p:sp>
      <p:sp>
        <p:nvSpPr>
          <p:cNvPr id="5" name="Text Box 5">
            <a:extLst>
              <a:ext uri="{FF2B5EF4-FFF2-40B4-BE49-F238E27FC236}">
                <a16:creationId xmlns:a16="http://schemas.microsoft.com/office/drawing/2014/main" id="{622D9C1C-D57E-4BDF-A650-95CBFD31E8DF}"/>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7" name="Google Shape;447;p41"/>
          <p:cNvSpPr txBox="1"/>
          <p:nvPr/>
        </p:nvSpPr>
        <p:spPr>
          <a:xfrm>
            <a:off x="3736374" y="1807976"/>
            <a:ext cx="4778976" cy="41086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50"/>
              <a:buFont typeface="Arial"/>
              <a:buNone/>
            </a:pPr>
            <a:r>
              <a:rPr lang="en-US" sz="3200" b="1" i="0" u="none" strike="noStrike" cap="none" dirty="0">
                <a:solidFill>
                  <a:srgbClr val="006666"/>
                </a:solidFill>
                <a:latin typeface="Calibri"/>
                <a:ea typeface="Calibri"/>
                <a:cs typeface="Calibri"/>
                <a:sym typeface="Calibri"/>
              </a:rPr>
              <a:t>Remember</a:t>
            </a:r>
            <a:endParaRPr sz="3200" b="0" i="0" u="none" strike="noStrike" cap="none" dirty="0">
              <a:solidFill>
                <a:srgbClr val="006666"/>
              </a:solidFill>
              <a:sym typeface="Arial"/>
            </a:endParaRPr>
          </a:p>
          <a:p>
            <a:pPr marL="0" marR="0" lvl="0" indent="0" algn="l" rtl="0">
              <a:lnSpc>
                <a:spcPct val="100000"/>
              </a:lnSpc>
              <a:spcBef>
                <a:spcPts val="0"/>
              </a:spcBef>
              <a:spcAft>
                <a:spcPts val="0"/>
              </a:spcAft>
              <a:buClr>
                <a:srgbClr val="000000"/>
              </a:buClr>
              <a:buSzPts val="1800"/>
              <a:buFont typeface="Arial"/>
              <a:buNone/>
            </a:pPr>
            <a:r>
              <a:rPr lang="en-US" sz="2800" b="1" i="0" u="none" strike="noStrike" cap="none" dirty="0">
                <a:solidFill>
                  <a:srgbClr val="0A1833"/>
                </a:solidFill>
                <a:latin typeface="Calibri"/>
                <a:ea typeface="Calibri"/>
                <a:cs typeface="Calibri"/>
                <a:sym typeface="Calibri"/>
              </a:rPr>
              <a:t>Sepsis signs and symptoms</a:t>
            </a:r>
          </a:p>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chemeClr val="dk1"/>
              </a:buClr>
              <a:buSzPts val="1800"/>
              <a:buFont typeface="Arial"/>
              <a:buChar char="•"/>
            </a:pPr>
            <a:r>
              <a:rPr lang="en-US" sz="2800" b="0" i="0" u="none" strike="noStrike" cap="none" dirty="0">
                <a:solidFill>
                  <a:schemeClr val="dk1"/>
                </a:solidFill>
                <a:latin typeface="Calibri"/>
                <a:ea typeface="Calibri"/>
                <a:cs typeface="Calibri"/>
                <a:sym typeface="Calibri"/>
              </a:rPr>
              <a:t>are highly variable due to an abnormal, dysregulated response</a:t>
            </a:r>
          </a:p>
          <a:p>
            <a:pPr marR="0" lvl="0" algn="l" rtl="0">
              <a:lnSpc>
                <a:spcPct val="100000"/>
              </a:lnSpc>
              <a:spcBef>
                <a:spcPts val="0"/>
              </a:spcBef>
              <a:spcAft>
                <a:spcPts val="0"/>
              </a:spcAft>
              <a:buClr>
                <a:schemeClr val="dk1"/>
              </a:buClr>
              <a:buSzPts val="1800"/>
            </a:pPr>
            <a:endParaRPr sz="11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chemeClr val="dk1"/>
              </a:buClr>
              <a:buSzPts val="1800"/>
              <a:buFont typeface="Arial"/>
              <a:buChar char="•"/>
            </a:pPr>
            <a:r>
              <a:rPr lang="en-US" sz="2800" b="0" i="0" u="none" strike="noStrike" cap="none" dirty="0">
                <a:solidFill>
                  <a:schemeClr val="dk1"/>
                </a:solidFill>
                <a:latin typeface="Calibri"/>
                <a:ea typeface="Calibri"/>
                <a:cs typeface="Calibri"/>
                <a:sym typeface="Calibri"/>
              </a:rPr>
              <a:t>most common response to infection is fever, although not everyone has a fever</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 name="Title 1">
            <a:extLst>
              <a:ext uri="{FF2B5EF4-FFF2-40B4-BE49-F238E27FC236}">
                <a16:creationId xmlns:a16="http://schemas.microsoft.com/office/drawing/2014/main" id="{5AD6496D-6B27-4B3D-B5F3-B17F700B94EF}"/>
              </a:ext>
            </a:extLst>
          </p:cNvPr>
          <p:cNvSpPr>
            <a:spLocks noGrp="1"/>
          </p:cNvSpPr>
          <p:nvPr>
            <p:ph type="title"/>
          </p:nvPr>
        </p:nvSpPr>
        <p:spPr>
          <a:xfrm>
            <a:off x="2326641" y="305485"/>
            <a:ext cx="6664958" cy="866602"/>
          </a:xfrm>
        </p:spPr>
        <p:txBody>
          <a:bodyPr/>
          <a:lstStyle/>
          <a:p>
            <a:r>
              <a:rPr lang="en-US" dirty="0"/>
              <a:t>Sepsis is a medical emergency . . .</a:t>
            </a:r>
          </a:p>
        </p:txBody>
      </p:sp>
      <p:sp>
        <p:nvSpPr>
          <p:cNvPr id="8" name="Content Placeholder 2">
            <a:extLst>
              <a:ext uri="{FF2B5EF4-FFF2-40B4-BE49-F238E27FC236}">
                <a16:creationId xmlns:a16="http://schemas.microsoft.com/office/drawing/2014/main" id="{7D4570CA-C06C-41DB-846D-A6003E71ACEA}"/>
              </a:ext>
            </a:extLst>
          </p:cNvPr>
          <p:cNvSpPr>
            <a:spLocks noGrp="1"/>
          </p:cNvSpPr>
          <p:nvPr>
            <p:ph idx="1"/>
          </p:nvPr>
        </p:nvSpPr>
        <p:spPr>
          <a:xfrm>
            <a:off x="3736374" y="941374"/>
            <a:ext cx="5273039" cy="641929"/>
          </a:xfrm>
        </p:spPr>
        <p:txBody>
          <a:bodyPr>
            <a:normAutofit/>
          </a:bodyPr>
          <a:lstStyle/>
          <a:p>
            <a:pPr marL="0" indent="0">
              <a:buNone/>
            </a:pPr>
            <a:r>
              <a:rPr lang="en-US" sz="3600" dirty="0">
                <a:latin typeface="Cambria" panose="02040503050406030204" pitchFamily="18" charset="0"/>
                <a:ea typeface="Cambria" panose="02040503050406030204" pitchFamily="18" charset="0"/>
              </a:rPr>
              <a:t>minutes matter</a:t>
            </a:r>
          </a:p>
        </p:txBody>
      </p:sp>
      <p:pic>
        <p:nvPicPr>
          <p:cNvPr id="9" name="Picture 8">
            <a:extLst>
              <a:ext uri="{FF2B5EF4-FFF2-40B4-BE49-F238E27FC236}">
                <a16:creationId xmlns:a16="http://schemas.microsoft.com/office/drawing/2014/main" id="{AEE97344-5A0F-4C38-9605-0A0900491B72}"/>
              </a:ext>
            </a:extLst>
          </p:cNvPr>
          <p:cNvPicPr>
            <a:picLocks noChangeAspect="1"/>
          </p:cNvPicPr>
          <p:nvPr/>
        </p:nvPicPr>
        <p:blipFill>
          <a:blip r:embed="rId3"/>
          <a:stretch>
            <a:fillRect/>
          </a:stretch>
        </p:blipFill>
        <p:spPr>
          <a:xfrm>
            <a:off x="690393" y="2388004"/>
            <a:ext cx="2705100" cy="2657475"/>
          </a:xfrm>
          <a:prstGeom prst="rect">
            <a:avLst/>
          </a:prstGeom>
        </p:spPr>
      </p:pic>
      <p:sp>
        <p:nvSpPr>
          <p:cNvPr id="6" name="Text Box 5">
            <a:extLst>
              <a:ext uri="{FF2B5EF4-FFF2-40B4-BE49-F238E27FC236}">
                <a16:creationId xmlns:a16="http://schemas.microsoft.com/office/drawing/2014/main" id="{FC80BE70-358C-4D4C-BC22-AD5A66E54CD8}"/>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3763260" y="257359"/>
            <a:ext cx="2890203"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References</a:t>
            </a:r>
            <a:endParaRPr dirty="0"/>
          </a:p>
        </p:txBody>
      </p:sp>
      <p:sp>
        <p:nvSpPr>
          <p:cNvPr id="454" name="Google Shape;454;p42"/>
          <p:cNvSpPr txBox="1">
            <a:spLocks noGrp="1"/>
          </p:cNvSpPr>
          <p:nvPr>
            <p:ph idx="1"/>
          </p:nvPr>
        </p:nvSpPr>
        <p:spPr>
          <a:xfrm>
            <a:off x="228600" y="1395663"/>
            <a:ext cx="8686799" cy="4444759"/>
          </a:xfrm>
          <a:prstGeom prst="rect">
            <a:avLst/>
          </a:prstGeom>
          <a:noFill/>
          <a:ln>
            <a:noFill/>
          </a:ln>
        </p:spPr>
        <p:txBody>
          <a:bodyPr spcFirstLastPara="1" wrap="square" lIns="0" tIns="45700" rIns="0" bIns="45700" anchor="t" anchorCtr="0">
            <a:noAutofit/>
          </a:bodyPr>
          <a:lstStyle/>
          <a:p>
            <a:pPr marL="285750" lvl="0" indent="-228600" algn="l" defTabSz="685800" rtl="0">
              <a:lnSpc>
                <a:spcPct val="100000"/>
              </a:lnSpc>
              <a:spcBef>
                <a:spcPts val="0"/>
              </a:spcBef>
              <a:spcAft>
                <a:spcPts val="600"/>
              </a:spcAft>
              <a:buClr>
                <a:schemeClr val="dk1"/>
              </a:buClr>
              <a:buSzPts val="1400"/>
              <a:buFont typeface="Arial" panose="020B0604020202020204" pitchFamily="34" charset="0"/>
              <a:buChar char="•"/>
            </a:pPr>
            <a:r>
              <a:rPr lang="en-US" sz="1900" dirty="0">
                <a:solidFill>
                  <a:schemeClr val="dk1"/>
                </a:solidFill>
                <a:latin typeface="Calibri" panose="020F0502020204030204" pitchFamily="34" charset="0"/>
                <a:cs typeface="Calibri" panose="020F0502020204030204" pitchFamily="34" charset="0"/>
              </a:rPr>
              <a:t>Centers for Medicare and Medicaid. (2018). </a:t>
            </a:r>
            <a:r>
              <a:rPr lang="en-US" sz="1900" i="1" dirty="0">
                <a:solidFill>
                  <a:schemeClr val="dk1"/>
                </a:solidFill>
                <a:latin typeface="Calibri" panose="020F0502020204030204" pitchFamily="34" charset="0"/>
                <a:cs typeface="Calibri" panose="020F0502020204030204" pitchFamily="34" charset="0"/>
              </a:rPr>
              <a:t>Specifications Manual for National Hospital Inpatient Quality Measures.</a:t>
            </a:r>
            <a:r>
              <a:rPr lang="en-US" sz="1900" dirty="0">
                <a:solidFill>
                  <a:schemeClr val="dk1"/>
                </a:solidFill>
                <a:latin typeface="Calibri" panose="020F0502020204030204" pitchFamily="34" charset="0"/>
                <a:cs typeface="Calibri" panose="020F0502020204030204" pitchFamily="34" charset="0"/>
              </a:rPr>
              <a:t> </a:t>
            </a:r>
          </a:p>
          <a:p>
            <a:pPr marL="285750" lvl="0" indent="-228600" algn="l" defTabSz="685800" rtl="0">
              <a:lnSpc>
                <a:spcPct val="100000"/>
              </a:lnSpc>
              <a:spcBef>
                <a:spcPts val="0"/>
              </a:spcBef>
              <a:spcAft>
                <a:spcPts val="600"/>
              </a:spcAft>
              <a:buClr>
                <a:schemeClr val="dk1"/>
              </a:buClr>
              <a:buSzPts val="1400"/>
              <a:buFont typeface="Arial" panose="020B0604020202020204" pitchFamily="34" charset="0"/>
              <a:buChar char="•"/>
            </a:pPr>
            <a:r>
              <a:rPr lang="en-US" sz="1900" dirty="0">
                <a:solidFill>
                  <a:schemeClr val="dk1"/>
                </a:solidFill>
                <a:latin typeface="Calibri" panose="020F0502020204030204" pitchFamily="34" charset="0"/>
                <a:cs typeface="Calibri" panose="020F0502020204030204" pitchFamily="34" charset="0"/>
              </a:rPr>
              <a:t>Gupta, S., Sakhuja, A., Kumar, G., McGrath, E., Nanchal, R. S., &amp; Kashani, K. B. (2016). Culture negative severe sepsis: nationwide trends and outcomes. </a:t>
            </a:r>
            <a:r>
              <a:rPr lang="en-US" sz="1900" i="1" dirty="0">
                <a:solidFill>
                  <a:schemeClr val="dk1"/>
                </a:solidFill>
                <a:latin typeface="Calibri" panose="020F0502020204030204" pitchFamily="34" charset="0"/>
                <a:cs typeface="Calibri" panose="020F0502020204030204" pitchFamily="34" charset="0"/>
              </a:rPr>
              <a:t>Chest, 150</a:t>
            </a:r>
            <a:r>
              <a:rPr lang="en-US" sz="1900" dirty="0">
                <a:solidFill>
                  <a:schemeClr val="dk1"/>
                </a:solidFill>
                <a:latin typeface="Calibri" panose="020F0502020204030204" pitchFamily="34" charset="0"/>
                <a:cs typeface="Calibri" panose="020F0502020204030204" pitchFamily="34" charset="0"/>
              </a:rPr>
              <a:t>(6), 1251-1259.</a:t>
            </a:r>
          </a:p>
          <a:p>
            <a:pPr marL="285750" lvl="0" indent="-228600" algn="l" defTabSz="685800" rtl="0">
              <a:lnSpc>
                <a:spcPct val="100000"/>
              </a:lnSpc>
              <a:spcBef>
                <a:spcPts val="0"/>
              </a:spcBef>
              <a:spcAft>
                <a:spcPts val="600"/>
              </a:spcAft>
              <a:buClr>
                <a:schemeClr val="dk1"/>
              </a:buClr>
              <a:buSzPts val="1100"/>
              <a:buFont typeface="Arial" panose="020B0604020202020204" pitchFamily="34" charset="0"/>
              <a:buChar char="•"/>
            </a:pPr>
            <a:r>
              <a:rPr lang="en-US" sz="1900" dirty="0">
                <a:solidFill>
                  <a:schemeClr val="dk1"/>
                </a:solidFill>
                <a:latin typeface="Calibri" panose="020F0502020204030204" pitchFamily="34" charset="0"/>
                <a:ea typeface="Arial"/>
                <a:cs typeface="Calibri" panose="020F0502020204030204" pitchFamily="34" charset="0"/>
                <a:sym typeface="Arial"/>
              </a:rPr>
              <a:t>Kumar, A., Roberts, D., Wood, K. E., Light, B,. Parrillo, J.E., Sharma, S., …&amp; Gurka, D. (2006). Duration of hypotension before initiation of effective antimicrobial therapy is the critical  determinant of survival in human septic shock. </a:t>
            </a:r>
            <a:r>
              <a:rPr lang="en-US" sz="1900" i="1" dirty="0">
                <a:solidFill>
                  <a:schemeClr val="dk1"/>
                </a:solidFill>
                <a:latin typeface="Calibri" panose="020F0502020204030204" pitchFamily="34" charset="0"/>
                <a:ea typeface="Arial"/>
                <a:cs typeface="Calibri" panose="020F0502020204030204" pitchFamily="34" charset="0"/>
                <a:sym typeface="Arial"/>
              </a:rPr>
              <a:t>Critical Care Medicine</a:t>
            </a:r>
            <a:r>
              <a:rPr lang="en-US" sz="1900" dirty="0">
                <a:solidFill>
                  <a:schemeClr val="dk1"/>
                </a:solidFill>
                <a:latin typeface="Calibri" panose="020F0502020204030204" pitchFamily="34" charset="0"/>
                <a:ea typeface="Arial"/>
                <a:cs typeface="Calibri" panose="020F0502020204030204" pitchFamily="34" charset="0"/>
                <a:sym typeface="Arial"/>
              </a:rPr>
              <a:t>, 34(6), 1589-1596.</a:t>
            </a:r>
            <a:endParaRPr sz="1900" dirty="0">
              <a:solidFill>
                <a:schemeClr val="dk1"/>
              </a:solidFill>
              <a:latin typeface="Calibri" panose="020F0502020204030204" pitchFamily="34" charset="0"/>
              <a:ea typeface="Arial"/>
              <a:cs typeface="Calibri" panose="020F0502020204030204" pitchFamily="34" charset="0"/>
              <a:sym typeface="Arial"/>
            </a:endParaRPr>
          </a:p>
          <a:p>
            <a:pPr marL="285750" lvl="0" indent="-228600" algn="l" defTabSz="685800" rtl="0">
              <a:lnSpc>
                <a:spcPct val="100000"/>
              </a:lnSpc>
              <a:spcBef>
                <a:spcPts val="0"/>
              </a:spcBef>
              <a:spcAft>
                <a:spcPts val="600"/>
              </a:spcAft>
              <a:buClr>
                <a:schemeClr val="dk1"/>
              </a:buClr>
              <a:buSzPts val="1400"/>
              <a:buFont typeface="Arial" panose="020B0604020202020204" pitchFamily="34" charset="0"/>
              <a:buChar char="•"/>
            </a:pPr>
            <a:r>
              <a:rPr lang="en-US" sz="1900" dirty="0">
                <a:solidFill>
                  <a:schemeClr val="dk1"/>
                </a:solidFill>
                <a:latin typeface="Calibri" panose="020F0502020204030204" pitchFamily="34" charset="0"/>
                <a:cs typeface="Calibri" panose="020F0502020204030204" pitchFamily="34" charset="0"/>
              </a:rPr>
              <a:t>Levy, M. M., Evans, L. E., &amp; Rhodes, A. (2018, June). The Surviving Sepsis Campaign bundle: 2018 update. </a:t>
            </a:r>
            <a:r>
              <a:rPr lang="en-US" sz="1900" i="1" dirty="0">
                <a:solidFill>
                  <a:schemeClr val="dk1"/>
                </a:solidFill>
                <a:latin typeface="Calibri" panose="020F0502020204030204" pitchFamily="34" charset="0"/>
                <a:cs typeface="Calibri" panose="020F0502020204030204" pitchFamily="34" charset="0"/>
              </a:rPr>
              <a:t>Critical Care Medicine, 46</a:t>
            </a:r>
            <a:r>
              <a:rPr lang="en-US" sz="1900" dirty="0">
                <a:solidFill>
                  <a:schemeClr val="dk1"/>
                </a:solidFill>
                <a:latin typeface="Calibri" panose="020F0502020204030204" pitchFamily="34" charset="0"/>
                <a:cs typeface="Calibri" panose="020F0502020204030204" pitchFamily="34" charset="0"/>
              </a:rPr>
              <a:t>(6), 997-1000.</a:t>
            </a:r>
            <a:endParaRPr sz="1900" dirty="0">
              <a:solidFill>
                <a:schemeClr val="dk1"/>
              </a:solidFill>
              <a:latin typeface="Calibri" panose="020F0502020204030204" pitchFamily="34" charset="0"/>
              <a:cs typeface="Calibri" panose="020F0502020204030204" pitchFamily="34" charset="0"/>
            </a:endParaRPr>
          </a:p>
          <a:p>
            <a:pPr marL="285750" lvl="0" indent="-228600" algn="l" defTabSz="685800" rtl="0">
              <a:lnSpc>
                <a:spcPct val="100000"/>
              </a:lnSpc>
              <a:spcBef>
                <a:spcPts val="0"/>
              </a:spcBef>
              <a:spcAft>
                <a:spcPts val="600"/>
              </a:spcAft>
              <a:buClr>
                <a:schemeClr val="dk1"/>
              </a:buClr>
              <a:buSzPts val="1400"/>
              <a:buFont typeface="Arial" panose="020B0604020202020204" pitchFamily="34" charset="0"/>
              <a:buChar char="•"/>
            </a:pPr>
            <a:r>
              <a:rPr lang="en-US" sz="1900" dirty="0">
                <a:solidFill>
                  <a:schemeClr val="dk1"/>
                </a:solidFill>
                <a:latin typeface="Calibri" panose="020F0502020204030204" pitchFamily="34" charset="0"/>
                <a:cs typeface="Calibri" panose="020F0502020204030204" pitchFamily="34" charset="0"/>
              </a:rPr>
              <a:t>Mayr, F. B., Talisa, V. B., Balakumar, V., Chang, C. C., Fine, M., &amp; Yende, S. (2017). Proportion and cost of unplanned 30-day readmissions after sepsis compared to other medical conditions. </a:t>
            </a:r>
            <a:r>
              <a:rPr lang="en-US" sz="1900" i="1" dirty="0">
                <a:solidFill>
                  <a:schemeClr val="dk1"/>
                </a:solidFill>
                <a:latin typeface="Calibri" panose="020F0502020204030204" pitchFamily="34" charset="0"/>
                <a:cs typeface="Calibri" panose="020F0502020204030204" pitchFamily="34" charset="0"/>
              </a:rPr>
              <a:t>Journal of the American Medical Association, 317</a:t>
            </a:r>
            <a:r>
              <a:rPr lang="en-US" sz="1900" dirty="0">
                <a:solidFill>
                  <a:schemeClr val="dk1"/>
                </a:solidFill>
                <a:latin typeface="Calibri" panose="020F0502020204030204" pitchFamily="34" charset="0"/>
                <a:cs typeface="Calibri" panose="020F0502020204030204" pitchFamily="34" charset="0"/>
              </a:rPr>
              <a:t>(5), 530-531.</a:t>
            </a:r>
            <a:endParaRPr sz="19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600"/>
              </a:spcAft>
              <a:buClr>
                <a:schemeClr val="dk1"/>
              </a:buClr>
              <a:buSzPts val="1100"/>
              <a:buNone/>
            </a:pPr>
            <a:r>
              <a:rPr lang="en-US" sz="1500" dirty="0">
                <a:solidFill>
                  <a:schemeClr val="dk1"/>
                </a:solidFill>
                <a:latin typeface="Calibri" panose="020F0502020204030204" pitchFamily="34" charset="0"/>
                <a:ea typeface="Arial"/>
                <a:cs typeface="Calibri" panose="020F0502020204030204" pitchFamily="34" charset="0"/>
                <a:sym typeface="Arial"/>
              </a:rPr>
              <a:t> </a:t>
            </a:r>
            <a:endParaRPr sz="1500"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dk1"/>
              </a:buClr>
              <a:buSzPts val="1400"/>
              <a:buNone/>
            </a:pPr>
            <a:endParaRPr sz="1400" dirty="0">
              <a:solidFill>
                <a:schemeClr val="dk1"/>
              </a:solidFill>
            </a:endParaRPr>
          </a:p>
        </p:txBody>
      </p:sp>
      <p:sp>
        <p:nvSpPr>
          <p:cNvPr id="4" name="Text Box 5">
            <a:extLst>
              <a:ext uri="{FF2B5EF4-FFF2-40B4-BE49-F238E27FC236}">
                <a16:creationId xmlns:a16="http://schemas.microsoft.com/office/drawing/2014/main" id="{AF9B971D-0825-4F45-B9F9-7583AFF155AC}"/>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p:cNvSpPr txBox="1">
            <a:spLocks noGrp="1"/>
          </p:cNvSpPr>
          <p:nvPr>
            <p:ph type="title"/>
          </p:nvPr>
        </p:nvSpPr>
        <p:spPr>
          <a:xfrm>
            <a:off x="3486534" y="269391"/>
            <a:ext cx="2745824"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References</a:t>
            </a:r>
            <a:endParaRPr dirty="0"/>
          </a:p>
        </p:txBody>
      </p:sp>
      <p:sp>
        <p:nvSpPr>
          <p:cNvPr id="454" name="Google Shape;454;p42"/>
          <p:cNvSpPr txBox="1">
            <a:spLocks noGrp="1"/>
          </p:cNvSpPr>
          <p:nvPr>
            <p:ph idx="1"/>
          </p:nvPr>
        </p:nvSpPr>
        <p:spPr>
          <a:xfrm>
            <a:off x="228600" y="1600200"/>
            <a:ext cx="8686799" cy="4240222"/>
          </a:xfrm>
          <a:prstGeom prst="rect">
            <a:avLst/>
          </a:prstGeom>
          <a:noFill/>
          <a:ln>
            <a:noFill/>
          </a:ln>
        </p:spPr>
        <p:txBody>
          <a:bodyPr spcFirstLastPara="1" wrap="square" lIns="0" tIns="45700" rIns="0" bIns="45700" anchor="t" anchorCtr="0">
            <a:noAutofit/>
          </a:bodyPr>
          <a:lstStyle/>
          <a:p>
            <a:pPr marL="285750" lvl="0" indent="-228600" algn="l" defTabSz="685800" rtl="0">
              <a:lnSpc>
                <a:spcPct val="100000"/>
              </a:lnSpc>
              <a:spcBef>
                <a:spcPts val="0"/>
              </a:spcBef>
              <a:spcAft>
                <a:spcPts val="600"/>
              </a:spcAft>
              <a:buClr>
                <a:schemeClr val="dk1"/>
              </a:buClr>
              <a:buSzPts val="1400"/>
              <a:buFont typeface="Arial" panose="020B0604020202020204" pitchFamily="34" charset="0"/>
              <a:buChar char="•"/>
            </a:pPr>
            <a:r>
              <a:rPr lang="en-US" sz="1900" dirty="0">
                <a:solidFill>
                  <a:schemeClr val="dk1"/>
                </a:solidFill>
                <a:latin typeface="Calibri" panose="020F0502020204030204" pitchFamily="34" charset="0"/>
                <a:cs typeface="Calibri" panose="020F0502020204030204" pitchFamily="34" charset="0"/>
              </a:rPr>
              <a:t>Nguyen, H. B., Rivers, E. P., Knoblich, B. P., Jacobsen, G., Muzzin, A., Ressler, J. A., &amp; Tomlanovich, M. C. (2004). Early lactate clearance is associated with improved outcome in severe sepsis and septic shock. </a:t>
            </a:r>
            <a:r>
              <a:rPr lang="en-US" sz="1900" i="1" dirty="0">
                <a:solidFill>
                  <a:schemeClr val="dk1"/>
                </a:solidFill>
                <a:latin typeface="Calibri" panose="020F0502020204030204" pitchFamily="34" charset="0"/>
                <a:cs typeface="Calibri" panose="020F0502020204030204" pitchFamily="34" charset="0"/>
              </a:rPr>
              <a:t>Critical Care Medicine, 32</a:t>
            </a:r>
            <a:r>
              <a:rPr lang="en-US" sz="1900" dirty="0">
                <a:solidFill>
                  <a:schemeClr val="dk1"/>
                </a:solidFill>
                <a:latin typeface="Calibri" panose="020F0502020204030204" pitchFamily="34" charset="0"/>
                <a:cs typeface="Calibri" panose="020F0502020204030204" pitchFamily="34" charset="0"/>
              </a:rPr>
              <a:t>(8), 1637-1642.</a:t>
            </a:r>
            <a:endParaRPr sz="1900" dirty="0">
              <a:solidFill>
                <a:schemeClr val="dk1"/>
              </a:solidFill>
              <a:latin typeface="Calibri" panose="020F0502020204030204" pitchFamily="34" charset="0"/>
              <a:cs typeface="Calibri" panose="020F0502020204030204" pitchFamily="34" charset="0"/>
            </a:endParaRPr>
          </a:p>
          <a:p>
            <a:pPr marL="285750" lvl="0" indent="-228600" algn="l" defTabSz="685800" rtl="0">
              <a:lnSpc>
                <a:spcPct val="100000"/>
              </a:lnSpc>
              <a:spcBef>
                <a:spcPts val="0"/>
              </a:spcBef>
              <a:spcAft>
                <a:spcPts val="600"/>
              </a:spcAft>
              <a:buClr>
                <a:schemeClr val="dk1"/>
              </a:buClr>
              <a:buSzPts val="1400"/>
              <a:buFont typeface="Arial" panose="020B0604020202020204" pitchFamily="34" charset="0"/>
              <a:buChar char="•"/>
            </a:pPr>
            <a:r>
              <a:rPr lang="en-US" sz="1900" dirty="0">
                <a:solidFill>
                  <a:schemeClr val="dk1"/>
                </a:solidFill>
                <a:latin typeface="Calibri" panose="020F0502020204030204" pitchFamily="34" charset="0"/>
                <a:cs typeface="Calibri" panose="020F0502020204030204" pitchFamily="34" charset="0"/>
              </a:rPr>
              <a:t>Pruinelli, L., Westra, B. L., Yadav, P., Hoff, A., Steinback, M., Kumar, V., . . . Simon, G. (2018). Delay within the 3-hour Surviving Sepsis Campaign guideline on mortality for patients with severe sepsis and septic shock. </a:t>
            </a:r>
            <a:r>
              <a:rPr lang="en-US" sz="1900" i="1" dirty="0">
                <a:solidFill>
                  <a:schemeClr val="dk1"/>
                </a:solidFill>
                <a:latin typeface="Calibri" panose="020F0502020204030204" pitchFamily="34" charset="0"/>
                <a:cs typeface="Calibri" panose="020F0502020204030204" pitchFamily="34" charset="0"/>
              </a:rPr>
              <a:t>Critical Care Medicine,</a:t>
            </a:r>
            <a:r>
              <a:rPr lang="en-US" sz="1900" dirty="0">
                <a:solidFill>
                  <a:schemeClr val="dk1"/>
                </a:solidFill>
                <a:latin typeface="Calibri" panose="020F0502020204030204" pitchFamily="34" charset="0"/>
                <a:cs typeface="Calibri" panose="020F0502020204030204" pitchFamily="34" charset="0"/>
              </a:rPr>
              <a:t> </a:t>
            </a:r>
            <a:r>
              <a:rPr lang="en-US" sz="1900" i="1" dirty="0">
                <a:solidFill>
                  <a:schemeClr val="dk1"/>
                </a:solidFill>
                <a:latin typeface="Calibri" panose="020F0502020204030204" pitchFamily="34" charset="0"/>
                <a:cs typeface="Calibri" panose="020F0502020204030204" pitchFamily="34" charset="0"/>
              </a:rPr>
              <a:t>46</a:t>
            </a:r>
            <a:r>
              <a:rPr lang="en-US" sz="1900" dirty="0">
                <a:solidFill>
                  <a:schemeClr val="dk1"/>
                </a:solidFill>
                <a:latin typeface="Calibri" panose="020F0502020204030204" pitchFamily="34" charset="0"/>
                <a:cs typeface="Calibri" panose="020F0502020204030204" pitchFamily="34" charset="0"/>
              </a:rPr>
              <a:t>(4), 500-505.  </a:t>
            </a:r>
            <a:endParaRPr sz="1900" dirty="0">
              <a:solidFill>
                <a:schemeClr val="dk1"/>
              </a:solidFill>
              <a:latin typeface="Calibri" panose="020F0502020204030204" pitchFamily="34" charset="0"/>
              <a:cs typeface="Calibri" panose="020F0502020204030204" pitchFamily="34" charset="0"/>
            </a:endParaRPr>
          </a:p>
          <a:p>
            <a:pPr marL="285750" lvl="0" indent="-228600" algn="l" defTabSz="685800" rtl="0">
              <a:lnSpc>
                <a:spcPct val="100000"/>
              </a:lnSpc>
              <a:spcBef>
                <a:spcPts val="0"/>
              </a:spcBef>
              <a:spcAft>
                <a:spcPts val="600"/>
              </a:spcAft>
              <a:buClr>
                <a:schemeClr val="dk1"/>
              </a:buClr>
              <a:buSzPts val="1400"/>
              <a:buFont typeface="Arial" panose="020B0604020202020204" pitchFamily="34" charset="0"/>
              <a:buChar char="•"/>
            </a:pPr>
            <a:r>
              <a:rPr lang="en-US" sz="1900" dirty="0">
                <a:solidFill>
                  <a:schemeClr val="dk1"/>
                </a:solidFill>
                <a:latin typeface="Calibri" panose="020F0502020204030204" pitchFamily="34" charset="0"/>
                <a:cs typeface="Calibri" panose="020F0502020204030204" pitchFamily="34" charset="0"/>
              </a:rPr>
              <a:t>Shapiro, N. I., Howell, M. D., Talmor, D., Nathanson, L. A., Lisbon, A., Wolfe, R. E., &amp; Weiss, J. W. (2005). Serum lactate as a predictor of mortality in emergency department patients with infections. </a:t>
            </a:r>
            <a:r>
              <a:rPr lang="en-US" sz="1900" i="1" dirty="0">
                <a:solidFill>
                  <a:schemeClr val="dk1"/>
                </a:solidFill>
                <a:latin typeface="Calibri" panose="020F0502020204030204" pitchFamily="34" charset="0"/>
                <a:cs typeface="Calibri" panose="020F0502020204030204" pitchFamily="34" charset="0"/>
              </a:rPr>
              <a:t>Journal of Emergency Medicine, 45</a:t>
            </a:r>
            <a:r>
              <a:rPr lang="en-US" sz="1900" dirty="0">
                <a:solidFill>
                  <a:schemeClr val="dk1"/>
                </a:solidFill>
                <a:latin typeface="Calibri" panose="020F0502020204030204" pitchFamily="34" charset="0"/>
                <a:cs typeface="Calibri" panose="020F0502020204030204" pitchFamily="34" charset="0"/>
              </a:rPr>
              <a:t>(5), 524-528.</a:t>
            </a:r>
            <a:endParaRPr sz="1900" dirty="0">
              <a:solidFill>
                <a:schemeClr val="dk1"/>
              </a:solidFill>
              <a:latin typeface="Calibri" panose="020F0502020204030204" pitchFamily="34" charset="0"/>
              <a:cs typeface="Calibri" panose="020F0502020204030204" pitchFamily="34" charset="0"/>
            </a:endParaRPr>
          </a:p>
          <a:p>
            <a:pPr marL="285750" lvl="0" indent="-228600" algn="l" defTabSz="685800" rtl="0">
              <a:lnSpc>
                <a:spcPct val="100000"/>
              </a:lnSpc>
              <a:spcBef>
                <a:spcPts val="0"/>
              </a:spcBef>
              <a:spcAft>
                <a:spcPts val="600"/>
              </a:spcAft>
              <a:buClr>
                <a:schemeClr val="dk1"/>
              </a:buClr>
              <a:buSzPct val="100000"/>
              <a:buFont typeface="Arial" panose="020B0604020202020204" pitchFamily="34" charset="0"/>
              <a:buChar char="•"/>
            </a:pPr>
            <a:r>
              <a:rPr lang="en-US" sz="1900" dirty="0">
                <a:solidFill>
                  <a:schemeClr val="dk1"/>
                </a:solidFill>
                <a:latin typeface="Calibri" panose="020F0502020204030204" pitchFamily="34" charset="0"/>
                <a:ea typeface="Arial"/>
                <a:cs typeface="Calibri" panose="020F0502020204030204" pitchFamily="34" charset="0"/>
                <a:sym typeface="Arial"/>
              </a:rPr>
              <a:t>World Health Organization. (2019, January 11). </a:t>
            </a:r>
            <a:r>
              <a:rPr lang="en-US" sz="1900" i="1" dirty="0">
                <a:solidFill>
                  <a:schemeClr val="dk1"/>
                </a:solidFill>
                <a:latin typeface="Calibri" panose="020F0502020204030204" pitchFamily="34" charset="0"/>
                <a:ea typeface="Arial"/>
                <a:cs typeface="Calibri" panose="020F0502020204030204" pitchFamily="34" charset="0"/>
                <a:sym typeface="Arial"/>
              </a:rPr>
              <a:t>World Health Organization</a:t>
            </a:r>
            <a:r>
              <a:rPr lang="en-US" sz="1900" dirty="0">
                <a:solidFill>
                  <a:schemeClr val="dk1"/>
                </a:solidFill>
                <a:latin typeface="Calibri" panose="020F0502020204030204" pitchFamily="34" charset="0"/>
                <a:ea typeface="Arial"/>
                <a:cs typeface="Calibri" panose="020F0502020204030204" pitchFamily="34" charset="0"/>
                <a:sym typeface="Arial"/>
              </a:rPr>
              <a:t>. Retrieved from Factsheets Detail Sepsis: https://www.who.int/news-room/fact-sheets/detail/sepsis</a:t>
            </a:r>
            <a:endParaRPr sz="1900"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dk1"/>
              </a:buClr>
              <a:buSzPts val="1100"/>
              <a:buNone/>
            </a:pPr>
            <a:r>
              <a:rPr lang="en-US" sz="1500" dirty="0">
                <a:solidFill>
                  <a:schemeClr val="dk1"/>
                </a:solidFill>
                <a:latin typeface="Calibri" panose="020F0502020204030204" pitchFamily="34" charset="0"/>
                <a:ea typeface="Arial"/>
                <a:cs typeface="Calibri" panose="020F0502020204030204" pitchFamily="34" charset="0"/>
                <a:sym typeface="Arial"/>
              </a:rPr>
              <a:t> </a:t>
            </a:r>
            <a:endParaRPr sz="1500" dirty="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0"/>
              </a:spcBef>
              <a:spcAft>
                <a:spcPts val="0"/>
              </a:spcAft>
              <a:buClr>
                <a:schemeClr val="dk1"/>
              </a:buClr>
              <a:buSzPts val="1400"/>
              <a:buNone/>
            </a:pPr>
            <a:endParaRPr sz="1400" dirty="0">
              <a:solidFill>
                <a:schemeClr val="dk1"/>
              </a:solidFill>
            </a:endParaRPr>
          </a:p>
        </p:txBody>
      </p:sp>
      <p:sp>
        <p:nvSpPr>
          <p:cNvPr id="4" name="Text Box 5">
            <a:extLst>
              <a:ext uri="{FF2B5EF4-FFF2-40B4-BE49-F238E27FC236}">
                <a16:creationId xmlns:a16="http://schemas.microsoft.com/office/drawing/2014/main" id="{AF9B971D-0825-4F45-B9F9-7583AFF155AC}"/>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40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3074374" y="189402"/>
            <a:ext cx="3401582"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What is Sepsis?</a:t>
            </a:r>
            <a:endParaRPr dirty="0"/>
          </a:p>
        </p:txBody>
      </p:sp>
      <p:sp>
        <p:nvSpPr>
          <p:cNvPr id="94" name="Google Shape;94;p13"/>
          <p:cNvSpPr txBox="1">
            <a:spLocks noGrp="1"/>
          </p:cNvSpPr>
          <p:nvPr>
            <p:ph idx="1"/>
          </p:nvPr>
        </p:nvSpPr>
        <p:spPr>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800"/>
              <a:buChar char=" "/>
            </a:pPr>
            <a:r>
              <a:rPr lang="en-US" sz="2800" dirty="0"/>
              <a:t>In </a:t>
            </a:r>
            <a:r>
              <a:rPr lang="en-US" dirty="0"/>
              <a:t>a</a:t>
            </a:r>
            <a:r>
              <a:rPr lang="en-US" sz="2800" dirty="0"/>
              <a:t> </a:t>
            </a:r>
            <a:r>
              <a:rPr lang="en-US" sz="2800" b="1" dirty="0"/>
              <a:t>NORMAL</a:t>
            </a:r>
            <a:r>
              <a:rPr lang="en-US" sz="2800" dirty="0"/>
              <a:t> response to an infection, the inflammatory and coagulation response is localized to the infection site as the immune system attacks the pathogen, eliminating it from the body.</a:t>
            </a:r>
            <a:endParaRPr dirty="0"/>
          </a:p>
        </p:txBody>
      </p:sp>
      <p:sp>
        <p:nvSpPr>
          <p:cNvPr id="7" name="Text Box 5">
            <a:extLst>
              <a:ext uri="{FF2B5EF4-FFF2-40B4-BE49-F238E27FC236}">
                <a16:creationId xmlns:a16="http://schemas.microsoft.com/office/drawing/2014/main" id="{ECF00DF3-57F1-43C2-B207-BE36FA5CFB15}"/>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B40C6E6-C1E3-4C89-93D2-C584473B3F4B}"/>
              </a:ext>
            </a:extLst>
          </p:cNvPr>
          <p:cNvPicPr>
            <a:picLocks noChangeAspect="1"/>
          </p:cNvPicPr>
          <p:nvPr/>
        </p:nvPicPr>
        <p:blipFill>
          <a:blip r:embed="rId3"/>
          <a:stretch>
            <a:fillRect/>
          </a:stretch>
        </p:blipFill>
        <p:spPr>
          <a:xfrm>
            <a:off x="1990261" y="3429000"/>
            <a:ext cx="4203521" cy="2362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p:nvPr/>
        </p:nvSpPr>
        <p:spPr>
          <a:xfrm>
            <a:off x="5219175" y="4765637"/>
            <a:ext cx="1200791" cy="1396858"/>
          </a:xfrm>
          <a:prstGeom prst="rect">
            <a:avLst/>
          </a:prstGeom>
          <a:solidFill>
            <a:schemeClr val="accent2">
              <a:lumMod val="20000"/>
              <a:lumOff val="80000"/>
            </a:schemeClr>
          </a:solidFill>
          <a:ln w="15875" cap="flat" cmpd="sng">
            <a:solidFill>
              <a:schemeClr val="accent2">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1" name="Google Shape;111;p15"/>
          <p:cNvSpPr txBox="1">
            <a:spLocks noGrp="1"/>
          </p:cNvSpPr>
          <p:nvPr>
            <p:ph type="title"/>
          </p:nvPr>
        </p:nvSpPr>
        <p:spPr>
          <a:xfrm>
            <a:off x="2371995" y="229306"/>
            <a:ext cx="6213764"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A Worldwide Problem</a:t>
            </a:r>
            <a:endParaRPr dirty="0"/>
          </a:p>
        </p:txBody>
      </p:sp>
      <p:sp>
        <p:nvSpPr>
          <p:cNvPr id="112" name="Google Shape;112;p15"/>
          <p:cNvSpPr txBox="1">
            <a:spLocks noGrp="1"/>
          </p:cNvSpPr>
          <p:nvPr>
            <p:ph idx="1"/>
          </p:nvPr>
        </p:nvSpPr>
        <p:spPr>
          <a:xfrm>
            <a:off x="228600" y="1443119"/>
            <a:ext cx="8686799" cy="4554061"/>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400"/>
              <a:buChar char=" "/>
            </a:pPr>
            <a:r>
              <a:rPr lang="en-US" sz="2800" dirty="0"/>
              <a:t>Sepsis is a major, world-wide health care problem </a:t>
            </a:r>
            <a:endParaRPr sz="2800" dirty="0"/>
          </a:p>
          <a:p>
            <a:pPr marL="544068" lvl="1" indent="-342900" algn="l" rtl="0">
              <a:lnSpc>
                <a:spcPct val="90000"/>
              </a:lnSpc>
              <a:spcBef>
                <a:spcPts val="400"/>
              </a:spcBef>
              <a:spcAft>
                <a:spcPts val="0"/>
              </a:spcAft>
              <a:buSzPct val="100000"/>
              <a:buFont typeface="Arial" panose="020B0604020202020204" pitchFamily="34" charset="0"/>
              <a:buChar char="•"/>
            </a:pPr>
            <a:r>
              <a:rPr lang="en-US" sz="2200" dirty="0"/>
              <a:t>Affecting an estimated 30 million adults and children each year resulting in potentially six million deaths annually</a:t>
            </a:r>
            <a:endParaRPr sz="2200" dirty="0"/>
          </a:p>
          <a:p>
            <a:pPr marL="544068" lvl="1" indent="-342900" algn="l" rtl="0">
              <a:lnSpc>
                <a:spcPct val="90000"/>
              </a:lnSpc>
              <a:spcBef>
                <a:spcPts val="600"/>
              </a:spcBef>
              <a:spcAft>
                <a:spcPts val="0"/>
              </a:spcAft>
              <a:buSzPts val="2000"/>
              <a:buFont typeface="Arial" panose="020B0604020202020204" pitchFamily="34" charset="0"/>
              <a:buChar char="•"/>
            </a:pPr>
            <a:r>
              <a:rPr lang="en-US" sz="2200" dirty="0"/>
              <a:t>Accounts for ~20 percent of U.S. hospital admissions but is a factor in over 50 percent of U.S. hospital deaths</a:t>
            </a:r>
            <a:endParaRPr sz="2200" dirty="0"/>
          </a:p>
          <a:p>
            <a:pPr marL="544068" lvl="1" indent="-342900" algn="l" rtl="0">
              <a:lnSpc>
                <a:spcPct val="90000"/>
              </a:lnSpc>
              <a:spcBef>
                <a:spcPts val="600"/>
              </a:spcBef>
              <a:spcAft>
                <a:spcPts val="0"/>
              </a:spcAft>
              <a:buSzPts val="2000"/>
              <a:buFont typeface="Arial" panose="020B0604020202020204" pitchFamily="34" charset="0"/>
              <a:buChar char="•"/>
            </a:pPr>
            <a:r>
              <a:rPr lang="en-US" sz="2200" dirty="0"/>
              <a:t>Is the leading cause of U.S. hospital readmissions (20 percent) </a:t>
            </a:r>
            <a:endParaRPr sz="2200" dirty="0"/>
          </a:p>
          <a:p>
            <a:pPr marL="91440" lvl="0" indent="-91440" algn="l" rtl="0">
              <a:lnSpc>
                <a:spcPct val="90000"/>
              </a:lnSpc>
              <a:spcBef>
                <a:spcPts val="1600"/>
              </a:spcBef>
              <a:spcAft>
                <a:spcPts val="0"/>
              </a:spcAft>
              <a:buSzPts val="2400"/>
              <a:buChar char=" "/>
            </a:pPr>
            <a:r>
              <a:rPr lang="en-US" sz="2800" dirty="0"/>
              <a:t>Although mortality has decreased in the last decade, it remains over 25 percent → 1 in 4</a:t>
            </a:r>
            <a:endParaRPr sz="2800" dirty="0"/>
          </a:p>
          <a:p>
            <a:pPr marL="384048" lvl="0" indent="0" algn="l" rtl="0">
              <a:lnSpc>
                <a:spcPct val="90000"/>
              </a:lnSpc>
              <a:spcBef>
                <a:spcPts val="400"/>
              </a:spcBef>
              <a:spcAft>
                <a:spcPts val="0"/>
              </a:spcAft>
              <a:buSzPts val="1800"/>
              <a:buNone/>
            </a:pPr>
            <a:endParaRPr dirty="0"/>
          </a:p>
        </p:txBody>
      </p:sp>
      <p:grpSp>
        <p:nvGrpSpPr>
          <p:cNvPr id="113" name="Google Shape;113;p15"/>
          <p:cNvGrpSpPr/>
          <p:nvPr/>
        </p:nvGrpSpPr>
        <p:grpSpPr>
          <a:xfrm>
            <a:off x="2100541" y="4898502"/>
            <a:ext cx="4235917" cy="1206387"/>
            <a:chOff x="1770953" y="3939838"/>
            <a:chExt cx="5937643" cy="2067145"/>
          </a:xfrm>
        </p:grpSpPr>
        <p:pic>
          <p:nvPicPr>
            <p:cNvPr id="115" name="Google Shape;115;p15"/>
            <p:cNvPicPr preferRelativeResize="0"/>
            <p:nvPr/>
          </p:nvPicPr>
          <p:blipFill rotWithShape="1">
            <a:blip r:embed="rId3">
              <a:alphaModFix/>
            </a:blip>
            <a:srcRect/>
            <a:stretch/>
          </p:blipFill>
          <p:spPr>
            <a:xfrm>
              <a:off x="2049311" y="3943726"/>
              <a:ext cx="330726" cy="486362"/>
            </a:xfrm>
            <a:prstGeom prst="rect">
              <a:avLst/>
            </a:prstGeom>
            <a:noFill/>
            <a:ln>
              <a:noFill/>
            </a:ln>
          </p:spPr>
        </p:pic>
        <p:pic>
          <p:nvPicPr>
            <p:cNvPr id="116" name="Google Shape;116;p15"/>
            <p:cNvPicPr preferRelativeResize="0"/>
            <p:nvPr/>
          </p:nvPicPr>
          <p:blipFill rotWithShape="1">
            <a:blip r:embed="rId3">
              <a:alphaModFix/>
            </a:blip>
            <a:srcRect/>
            <a:stretch/>
          </p:blipFill>
          <p:spPr>
            <a:xfrm>
              <a:off x="2877410" y="3939838"/>
              <a:ext cx="330726" cy="486362"/>
            </a:xfrm>
            <a:prstGeom prst="rect">
              <a:avLst/>
            </a:prstGeom>
            <a:noFill/>
            <a:ln>
              <a:noFill/>
            </a:ln>
          </p:spPr>
        </p:pic>
        <p:pic>
          <p:nvPicPr>
            <p:cNvPr id="117" name="Google Shape;117;p15"/>
            <p:cNvPicPr preferRelativeResize="0"/>
            <p:nvPr/>
          </p:nvPicPr>
          <p:blipFill rotWithShape="1">
            <a:blip r:embed="rId3">
              <a:alphaModFix/>
            </a:blip>
            <a:srcRect/>
            <a:stretch/>
          </p:blipFill>
          <p:spPr>
            <a:xfrm>
              <a:off x="2607465" y="3939838"/>
              <a:ext cx="330726" cy="486362"/>
            </a:xfrm>
            <a:prstGeom prst="rect">
              <a:avLst/>
            </a:prstGeom>
            <a:noFill/>
            <a:ln>
              <a:noFill/>
            </a:ln>
          </p:spPr>
        </p:pic>
        <p:pic>
          <p:nvPicPr>
            <p:cNvPr id="118" name="Google Shape;118;p15"/>
            <p:cNvPicPr preferRelativeResize="0"/>
            <p:nvPr/>
          </p:nvPicPr>
          <p:blipFill rotWithShape="1">
            <a:blip r:embed="rId3">
              <a:alphaModFix/>
            </a:blip>
            <a:srcRect/>
            <a:stretch/>
          </p:blipFill>
          <p:spPr>
            <a:xfrm>
              <a:off x="2324182" y="3949170"/>
              <a:ext cx="330726" cy="486362"/>
            </a:xfrm>
            <a:prstGeom prst="rect">
              <a:avLst/>
            </a:prstGeom>
            <a:noFill/>
            <a:ln>
              <a:noFill/>
            </a:ln>
          </p:spPr>
        </p:pic>
        <p:pic>
          <p:nvPicPr>
            <p:cNvPr id="119" name="Google Shape;119;p15"/>
            <p:cNvPicPr preferRelativeResize="0"/>
            <p:nvPr/>
          </p:nvPicPr>
          <p:blipFill rotWithShape="1">
            <a:blip r:embed="rId3">
              <a:alphaModFix/>
            </a:blip>
            <a:srcRect/>
            <a:stretch/>
          </p:blipFill>
          <p:spPr>
            <a:xfrm>
              <a:off x="1770953" y="4335806"/>
              <a:ext cx="330726" cy="486362"/>
            </a:xfrm>
            <a:prstGeom prst="rect">
              <a:avLst/>
            </a:prstGeom>
            <a:noFill/>
            <a:ln>
              <a:noFill/>
            </a:ln>
          </p:spPr>
        </p:pic>
        <p:pic>
          <p:nvPicPr>
            <p:cNvPr id="120" name="Google Shape;120;p15"/>
            <p:cNvPicPr preferRelativeResize="0"/>
            <p:nvPr/>
          </p:nvPicPr>
          <p:blipFill rotWithShape="1">
            <a:blip r:embed="rId3">
              <a:alphaModFix/>
            </a:blip>
            <a:srcRect/>
            <a:stretch/>
          </p:blipFill>
          <p:spPr>
            <a:xfrm>
              <a:off x="2049311" y="4334254"/>
              <a:ext cx="330726" cy="486362"/>
            </a:xfrm>
            <a:prstGeom prst="rect">
              <a:avLst/>
            </a:prstGeom>
            <a:noFill/>
            <a:ln>
              <a:noFill/>
            </a:ln>
          </p:spPr>
        </p:pic>
        <p:pic>
          <p:nvPicPr>
            <p:cNvPr id="121" name="Google Shape;121;p15"/>
            <p:cNvPicPr preferRelativeResize="0"/>
            <p:nvPr/>
          </p:nvPicPr>
          <p:blipFill rotWithShape="1">
            <a:blip r:embed="rId3">
              <a:alphaModFix/>
            </a:blip>
            <a:srcRect/>
            <a:stretch/>
          </p:blipFill>
          <p:spPr>
            <a:xfrm>
              <a:off x="2877410" y="4330366"/>
              <a:ext cx="330726" cy="486362"/>
            </a:xfrm>
            <a:prstGeom prst="rect">
              <a:avLst/>
            </a:prstGeom>
            <a:noFill/>
            <a:ln>
              <a:noFill/>
            </a:ln>
          </p:spPr>
        </p:pic>
        <p:pic>
          <p:nvPicPr>
            <p:cNvPr id="122" name="Google Shape;122;p15"/>
            <p:cNvPicPr preferRelativeResize="0"/>
            <p:nvPr/>
          </p:nvPicPr>
          <p:blipFill rotWithShape="1">
            <a:blip r:embed="rId3">
              <a:alphaModFix/>
            </a:blip>
            <a:srcRect/>
            <a:stretch/>
          </p:blipFill>
          <p:spPr>
            <a:xfrm>
              <a:off x="2607465" y="4330366"/>
              <a:ext cx="330726" cy="486362"/>
            </a:xfrm>
            <a:prstGeom prst="rect">
              <a:avLst/>
            </a:prstGeom>
            <a:noFill/>
            <a:ln>
              <a:noFill/>
            </a:ln>
          </p:spPr>
        </p:pic>
        <p:pic>
          <p:nvPicPr>
            <p:cNvPr id="123" name="Google Shape;123;p15"/>
            <p:cNvPicPr preferRelativeResize="0"/>
            <p:nvPr/>
          </p:nvPicPr>
          <p:blipFill rotWithShape="1">
            <a:blip r:embed="rId3">
              <a:alphaModFix/>
            </a:blip>
            <a:srcRect/>
            <a:stretch/>
          </p:blipFill>
          <p:spPr>
            <a:xfrm>
              <a:off x="2324182" y="4339697"/>
              <a:ext cx="330726" cy="486362"/>
            </a:xfrm>
            <a:prstGeom prst="rect">
              <a:avLst/>
            </a:prstGeom>
            <a:noFill/>
            <a:ln>
              <a:noFill/>
            </a:ln>
          </p:spPr>
        </p:pic>
        <p:pic>
          <p:nvPicPr>
            <p:cNvPr id="124" name="Google Shape;124;p15"/>
            <p:cNvPicPr preferRelativeResize="0"/>
            <p:nvPr/>
          </p:nvPicPr>
          <p:blipFill rotWithShape="1">
            <a:blip r:embed="rId3">
              <a:alphaModFix/>
            </a:blip>
            <a:srcRect/>
            <a:stretch/>
          </p:blipFill>
          <p:spPr>
            <a:xfrm>
              <a:off x="1770953" y="4731775"/>
              <a:ext cx="330726" cy="486362"/>
            </a:xfrm>
            <a:prstGeom prst="rect">
              <a:avLst/>
            </a:prstGeom>
            <a:noFill/>
            <a:ln>
              <a:noFill/>
            </a:ln>
          </p:spPr>
        </p:pic>
        <p:pic>
          <p:nvPicPr>
            <p:cNvPr id="125" name="Google Shape;125;p15"/>
            <p:cNvPicPr preferRelativeResize="0"/>
            <p:nvPr/>
          </p:nvPicPr>
          <p:blipFill rotWithShape="1">
            <a:blip r:embed="rId3">
              <a:alphaModFix/>
            </a:blip>
            <a:srcRect/>
            <a:stretch/>
          </p:blipFill>
          <p:spPr>
            <a:xfrm>
              <a:off x="2049311" y="4730223"/>
              <a:ext cx="330726" cy="486362"/>
            </a:xfrm>
            <a:prstGeom prst="rect">
              <a:avLst/>
            </a:prstGeom>
            <a:noFill/>
            <a:ln>
              <a:noFill/>
            </a:ln>
          </p:spPr>
        </p:pic>
        <p:pic>
          <p:nvPicPr>
            <p:cNvPr id="126" name="Google Shape;126;p15"/>
            <p:cNvPicPr preferRelativeResize="0"/>
            <p:nvPr/>
          </p:nvPicPr>
          <p:blipFill rotWithShape="1">
            <a:blip r:embed="rId3">
              <a:alphaModFix/>
            </a:blip>
            <a:srcRect/>
            <a:stretch/>
          </p:blipFill>
          <p:spPr>
            <a:xfrm>
              <a:off x="2877410" y="4726335"/>
              <a:ext cx="330726" cy="486362"/>
            </a:xfrm>
            <a:prstGeom prst="rect">
              <a:avLst/>
            </a:prstGeom>
            <a:noFill/>
            <a:ln>
              <a:noFill/>
            </a:ln>
          </p:spPr>
        </p:pic>
        <p:pic>
          <p:nvPicPr>
            <p:cNvPr id="127" name="Google Shape;127;p15"/>
            <p:cNvPicPr preferRelativeResize="0"/>
            <p:nvPr/>
          </p:nvPicPr>
          <p:blipFill rotWithShape="1">
            <a:blip r:embed="rId3">
              <a:alphaModFix/>
            </a:blip>
            <a:srcRect/>
            <a:stretch/>
          </p:blipFill>
          <p:spPr>
            <a:xfrm>
              <a:off x="2607465" y="4726335"/>
              <a:ext cx="330726" cy="486362"/>
            </a:xfrm>
            <a:prstGeom prst="rect">
              <a:avLst/>
            </a:prstGeom>
            <a:noFill/>
            <a:ln>
              <a:noFill/>
            </a:ln>
          </p:spPr>
        </p:pic>
        <p:pic>
          <p:nvPicPr>
            <p:cNvPr id="128" name="Google Shape;128;p15"/>
            <p:cNvPicPr preferRelativeResize="0"/>
            <p:nvPr/>
          </p:nvPicPr>
          <p:blipFill rotWithShape="1">
            <a:blip r:embed="rId3">
              <a:alphaModFix/>
            </a:blip>
            <a:srcRect/>
            <a:stretch/>
          </p:blipFill>
          <p:spPr>
            <a:xfrm>
              <a:off x="2324182" y="4735665"/>
              <a:ext cx="330726" cy="486362"/>
            </a:xfrm>
            <a:prstGeom prst="rect">
              <a:avLst/>
            </a:prstGeom>
            <a:noFill/>
            <a:ln>
              <a:noFill/>
            </a:ln>
          </p:spPr>
        </p:pic>
        <p:pic>
          <p:nvPicPr>
            <p:cNvPr id="129" name="Google Shape;129;p15"/>
            <p:cNvPicPr preferRelativeResize="0"/>
            <p:nvPr/>
          </p:nvPicPr>
          <p:blipFill rotWithShape="1">
            <a:blip r:embed="rId3">
              <a:alphaModFix/>
            </a:blip>
            <a:srcRect/>
            <a:stretch/>
          </p:blipFill>
          <p:spPr>
            <a:xfrm>
              <a:off x="1770953" y="5112971"/>
              <a:ext cx="330726" cy="486362"/>
            </a:xfrm>
            <a:prstGeom prst="rect">
              <a:avLst/>
            </a:prstGeom>
            <a:noFill/>
            <a:ln>
              <a:noFill/>
            </a:ln>
          </p:spPr>
        </p:pic>
        <p:pic>
          <p:nvPicPr>
            <p:cNvPr id="130" name="Google Shape;130;p15"/>
            <p:cNvPicPr preferRelativeResize="0"/>
            <p:nvPr/>
          </p:nvPicPr>
          <p:blipFill rotWithShape="1">
            <a:blip r:embed="rId3">
              <a:alphaModFix/>
            </a:blip>
            <a:srcRect/>
            <a:stretch/>
          </p:blipFill>
          <p:spPr>
            <a:xfrm>
              <a:off x="2049311" y="5111419"/>
              <a:ext cx="330726" cy="486362"/>
            </a:xfrm>
            <a:prstGeom prst="rect">
              <a:avLst/>
            </a:prstGeom>
            <a:noFill/>
            <a:ln>
              <a:noFill/>
            </a:ln>
          </p:spPr>
        </p:pic>
        <p:pic>
          <p:nvPicPr>
            <p:cNvPr id="131" name="Google Shape;131;p15"/>
            <p:cNvPicPr preferRelativeResize="0"/>
            <p:nvPr/>
          </p:nvPicPr>
          <p:blipFill rotWithShape="1">
            <a:blip r:embed="rId3">
              <a:alphaModFix/>
            </a:blip>
            <a:srcRect/>
            <a:stretch/>
          </p:blipFill>
          <p:spPr>
            <a:xfrm>
              <a:off x="2877410" y="5107531"/>
              <a:ext cx="330726" cy="486362"/>
            </a:xfrm>
            <a:prstGeom prst="rect">
              <a:avLst/>
            </a:prstGeom>
            <a:noFill/>
            <a:ln>
              <a:noFill/>
            </a:ln>
          </p:spPr>
        </p:pic>
        <p:pic>
          <p:nvPicPr>
            <p:cNvPr id="132" name="Google Shape;132;p15"/>
            <p:cNvPicPr preferRelativeResize="0"/>
            <p:nvPr/>
          </p:nvPicPr>
          <p:blipFill rotWithShape="1">
            <a:blip r:embed="rId3">
              <a:alphaModFix/>
            </a:blip>
            <a:srcRect/>
            <a:stretch/>
          </p:blipFill>
          <p:spPr>
            <a:xfrm>
              <a:off x="2607465" y="5107531"/>
              <a:ext cx="330726" cy="486362"/>
            </a:xfrm>
            <a:prstGeom prst="rect">
              <a:avLst/>
            </a:prstGeom>
            <a:noFill/>
            <a:ln>
              <a:noFill/>
            </a:ln>
          </p:spPr>
        </p:pic>
        <p:pic>
          <p:nvPicPr>
            <p:cNvPr id="133" name="Google Shape;133;p15"/>
            <p:cNvPicPr preferRelativeResize="0"/>
            <p:nvPr/>
          </p:nvPicPr>
          <p:blipFill rotWithShape="1">
            <a:blip r:embed="rId3">
              <a:alphaModFix/>
            </a:blip>
            <a:srcRect/>
            <a:stretch/>
          </p:blipFill>
          <p:spPr>
            <a:xfrm>
              <a:off x="2324182" y="5116862"/>
              <a:ext cx="330726" cy="486362"/>
            </a:xfrm>
            <a:prstGeom prst="rect">
              <a:avLst/>
            </a:prstGeom>
            <a:noFill/>
            <a:ln>
              <a:noFill/>
            </a:ln>
          </p:spPr>
        </p:pic>
        <p:pic>
          <p:nvPicPr>
            <p:cNvPr id="134" name="Google Shape;134;p15"/>
            <p:cNvPicPr preferRelativeResize="0"/>
            <p:nvPr/>
          </p:nvPicPr>
          <p:blipFill rotWithShape="1">
            <a:blip r:embed="rId3">
              <a:alphaModFix/>
            </a:blip>
            <a:srcRect/>
            <a:stretch/>
          </p:blipFill>
          <p:spPr>
            <a:xfrm>
              <a:off x="1770953" y="5507385"/>
              <a:ext cx="330726" cy="486362"/>
            </a:xfrm>
            <a:prstGeom prst="rect">
              <a:avLst/>
            </a:prstGeom>
            <a:noFill/>
            <a:ln>
              <a:noFill/>
            </a:ln>
          </p:spPr>
        </p:pic>
        <p:pic>
          <p:nvPicPr>
            <p:cNvPr id="135" name="Google Shape;135;p15"/>
            <p:cNvPicPr preferRelativeResize="0"/>
            <p:nvPr/>
          </p:nvPicPr>
          <p:blipFill rotWithShape="1">
            <a:blip r:embed="rId3">
              <a:alphaModFix/>
            </a:blip>
            <a:srcRect/>
            <a:stretch/>
          </p:blipFill>
          <p:spPr>
            <a:xfrm>
              <a:off x="2049311" y="5505832"/>
              <a:ext cx="330726" cy="486362"/>
            </a:xfrm>
            <a:prstGeom prst="rect">
              <a:avLst/>
            </a:prstGeom>
            <a:noFill/>
            <a:ln>
              <a:noFill/>
            </a:ln>
          </p:spPr>
        </p:pic>
        <p:pic>
          <p:nvPicPr>
            <p:cNvPr id="136" name="Google Shape;136;p15"/>
            <p:cNvPicPr preferRelativeResize="0"/>
            <p:nvPr/>
          </p:nvPicPr>
          <p:blipFill rotWithShape="1">
            <a:blip r:embed="rId3">
              <a:alphaModFix/>
            </a:blip>
            <a:srcRect/>
            <a:stretch/>
          </p:blipFill>
          <p:spPr>
            <a:xfrm>
              <a:off x="2877410" y="5501944"/>
              <a:ext cx="330726" cy="486362"/>
            </a:xfrm>
            <a:prstGeom prst="rect">
              <a:avLst/>
            </a:prstGeom>
            <a:noFill/>
            <a:ln>
              <a:noFill/>
            </a:ln>
          </p:spPr>
        </p:pic>
        <p:pic>
          <p:nvPicPr>
            <p:cNvPr id="137" name="Google Shape;137;p15"/>
            <p:cNvPicPr preferRelativeResize="0"/>
            <p:nvPr/>
          </p:nvPicPr>
          <p:blipFill rotWithShape="1">
            <a:blip r:embed="rId3">
              <a:alphaModFix/>
            </a:blip>
            <a:srcRect/>
            <a:stretch/>
          </p:blipFill>
          <p:spPr>
            <a:xfrm>
              <a:off x="2607465" y="5501944"/>
              <a:ext cx="330726" cy="486362"/>
            </a:xfrm>
            <a:prstGeom prst="rect">
              <a:avLst/>
            </a:prstGeom>
            <a:noFill/>
            <a:ln>
              <a:noFill/>
            </a:ln>
          </p:spPr>
        </p:pic>
        <p:pic>
          <p:nvPicPr>
            <p:cNvPr id="138" name="Google Shape;138;p15"/>
            <p:cNvPicPr preferRelativeResize="0"/>
            <p:nvPr/>
          </p:nvPicPr>
          <p:blipFill rotWithShape="1">
            <a:blip r:embed="rId3">
              <a:alphaModFix/>
            </a:blip>
            <a:srcRect/>
            <a:stretch/>
          </p:blipFill>
          <p:spPr>
            <a:xfrm>
              <a:off x="2324182" y="5511276"/>
              <a:ext cx="330726" cy="486362"/>
            </a:xfrm>
            <a:prstGeom prst="rect">
              <a:avLst/>
            </a:prstGeom>
            <a:noFill/>
            <a:ln>
              <a:noFill/>
            </a:ln>
          </p:spPr>
        </p:pic>
        <p:pic>
          <p:nvPicPr>
            <p:cNvPr id="139" name="Google Shape;139;p15"/>
            <p:cNvPicPr preferRelativeResize="0"/>
            <p:nvPr/>
          </p:nvPicPr>
          <p:blipFill rotWithShape="1">
            <a:blip r:embed="rId3">
              <a:alphaModFix/>
            </a:blip>
            <a:srcRect/>
            <a:stretch/>
          </p:blipFill>
          <p:spPr>
            <a:xfrm>
              <a:off x="3160695" y="3954610"/>
              <a:ext cx="330726" cy="486362"/>
            </a:xfrm>
            <a:prstGeom prst="rect">
              <a:avLst/>
            </a:prstGeom>
            <a:noFill/>
            <a:ln>
              <a:noFill/>
            </a:ln>
          </p:spPr>
        </p:pic>
        <p:pic>
          <p:nvPicPr>
            <p:cNvPr id="140" name="Google Shape;140;p15"/>
            <p:cNvPicPr preferRelativeResize="0"/>
            <p:nvPr/>
          </p:nvPicPr>
          <p:blipFill rotWithShape="1">
            <a:blip r:embed="rId3">
              <a:alphaModFix/>
            </a:blip>
            <a:srcRect/>
            <a:stretch/>
          </p:blipFill>
          <p:spPr>
            <a:xfrm>
              <a:off x="3439052" y="3953058"/>
              <a:ext cx="330726" cy="486362"/>
            </a:xfrm>
            <a:prstGeom prst="rect">
              <a:avLst/>
            </a:prstGeom>
            <a:noFill/>
            <a:ln>
              <a:noFill/>
            </a:ln>
          </p:spPr>
        </p:pic>
        <p:pic>
          <p:nvPicPr>
            <p:cNvPr id="141" name="Google Shape;141;p15"/>
            <p:cNvPicPr preferRelativeResize="0"/>
            <p:nvPr/>
          </p:nvPicPr>
          <p:blipFill rotWithShape="1">
            <a:blip r:embed="rId3">
              <a:alphaModFix/>
            </a:blip>
            <a:srcRect/>
            <a:stretch/>
          </p:blipFill>
          <p:spPr>
            <a:xfrm>
              <a:off x="4267152" y="3949170"/>
              <a:ext cx="330726" cy="486362"/>
            </a:xfrm>
            <a:prstGeom prst="rect">
              <a:avLst/>
            </a:prstGeom>
            <a:noFill/>
            <a:ln>
              <a:noFill/>
            </a:ln>
          </p:spPr>
        </p:pic>
        <p:pic>
          <p:nvPicPr>
            <p:cNvPr id="142" name="Google Shape;142;p15"/>
            <p:cNvPicPr preferRelativeResize="0"/>
            <p:nvPr/>
          </p:nvPicPr>
          <p:blipFill rotWithShape="1">
            <a:blip r:embed="rId3">
              <a:alphaModFix/>
            </a:blip>
            <a:srcRect/>
            <a:stretch/>
          </p:blipFill>
          <p:spPr>
            <a:xfrm>
              <a:off x="3997206" y="3949170"/>
              <a:ext cx="330726" cy="486362"/>
            </a:xfrm>
            <a:prstGeom prst="rect">
              <a:avLst/>
            </a:prstGeom>
            <a:noFill/>
            <a:ln>
              <a:noFill/>
            </a:ln>
          </p:spPr>
        </p:pic>
        <p:pic>
          <p:nvPicPr>
            <p:cNvPr id="143" name="Google Shape;143;p15"/>
            <p:cNvPicPr preferRelativeResize="0"/>
            <p:nvPr/>
          </p:nvPicPr>
          <p:blipFill rotWithShape="1">
            <a:blip r:embed="rId3">
              <a:alphaModFix/>
            </a:blip>
            <a:srcRect/>
            <a:stretch/>
          </p:blipFill>
          <p:spPr>
            <a:xfrm>
              <a:off x="3713923" y="3958500"/>
              <a:ext cx="330726" cy="486362"/>
            </a:xfrm>
            <a:prstGeom prst="rect">
              <a:avLst/>
            </a:prstGeom>
            <a:noFill/>
            <a:ln>
              <a:noFill/>
            </a:ln>
          </p:spPr>
        </p:pic>
        <p:pic>
          <p:nvPicPr>
            <p:cNvPr id="144" name="Google Shape;144;p15"/>
            <p:cNvPicPr preferRelativeResize="0"/>
            <p:nvPr/>
          </p:nvPicPr>
          <p:blipFill rotWithShape="1">
            <a:blip r:embed="rId3">
              <a:alphaModFix/>
            </a:blip>
            <a:srcRect/>
            <a:stretch/>
          </p:blipFill>
          <p:spPr>
            <a:xfrm>
              <a:off x="3160695" y="4345138"/>
              <a:ext cx="330726" cy="486362"/>
            </a:xfrm>
            <a:prstGeom prst="rect">
              <a:avLst/>
            </a:prstGeom>
            <a:noFill/>
            <a:ln>
              <a:noFill/>
            </a:ln>
          </p:spPr>
        </p:pic>
        <p:pic>
          <p:nvPicPr>
            <p:cNvPr id="145" name="Google Shape;145;p15"/>
            <p:cNvPicPr preferRelativeResize="0"/>
            <p:nvPr/>
          </p:nvPicPr>
          <p:blipFill rotWithShape="1">
            <a:blip r:embed="rId3">
              <a:alphaModFix/>
            </a:blip>
            <a:srcRect/>
            <a:stretch/>
          </p:blipFill>
          <p:spPr>
            <a:xfrm>
              <a:off x="3439052" y="4343585"/>
              <a:ext cx="330726" cy="486362"/>
            </a:xfrm>
            <a:prstGeom prst="rect">
              <a:avLst/>
            </a:prstGeom>
            <a:noFill/>
            <a:ln>
              <a:noFill/>
            </a:ln>
          </p:spPr>
        </p:pic>
        <p:pic>
          <p:nvPicPr>
            <p:cNvPr id="146" name="Google Shape;146;p15"/>
            <p:cNvPicPr preferRelativeResize="0"/>
            <p:nvPr/>
          </p:nvPicPr>
          <p:blipFill rotWithShape="1">
            <a:blip r:embed="rId3">
              <a:alphaModFix/>
            </a:blip>
            <a:srcRect/>
            <a:stretch/>
          </p:blipFill>
          <p:spPr>
            <a:xfrm>
              <a:off x="4267152" y="4339697"/>
              <a:ext cx="330726" cy="486362"/>
            </a:xfrm>
            <a:prstGeom prst="rect">
              <a:avLst/>
            </a:prstGeom>
            <a:noFill/>
            <a:ln>
              <a:noFill/>
            </a:ln>
          </p:spPr>
        </p:pic>
        <p:pic>
          <p:nvPicPr>
            <p:cNvPr id="147" name="Google Shape;147;p15"/>
            <p:cNvPicPr preferRelativeResize="0"/>
            <p:nvPr/>
          </p:nvPicPr>
          <p:blipFill rotWithShape="1">
            <a:blip r:embed="rId3">
              <a:alphaModFix/>
            </a:blip>
            <a:srcRect/>
            <a:stretch/>
          </p:blipFill>
          <p:spPr>
            <a:xfrm>
              <a:off x="3997206" y="4339697"/>
              <a:ext cx="330726" cy="486362"/>
            </a:xfrm>
            <a:prstGeom prst="rect">
              <a:avLst/>
            </a:prstGeom>
            <a:noFill/>
            <a:ln>
              <a:noFill/>
            </a:ln>
          </p:spPr>
        </p:pic>
        <p:pic>
          <p:nvPicPr>
            <p:cNvPr id="148" name="Google Shape;148;p15"/>
            <p:cNvPicPr preferRelativeResize="0"/>
            <p:nvPr/>
          </p:nvPicPr>
          <p:blipFill rotWithShape="1">
            <a:blip r:embed="rId3">
              <a:alphaModFix/>
            </a:blip>
            <a:srcRect/>
            <a:stretch/>
          </p:blipFill>
          <p:spPr>
            <a:xfrm>
              <a:off x="3713923" y="4349027"/>
              <a:ext cx="330726" cy="486362"/>
            </a:xfrm>
            <a:prstGeom prst="rect">
              <a:avLst/>
            </a:prstGeom>
            <a:noFill/>
            <a:ln>
              <a:noFill/>
            </a:ln>
          </p:spPr>
        </p:pic>
        <p:pic>
          <p:nvPicPr>
            <p:cNvPr id="149" name="Google Shape;149;p15"/>
            <p:cNvPicPr preferRelativeResize="0"/>
            <p:nvPr/>
          </p:nvPicPr>
          <p:blipFill rotWithShape="1">
            <a:blip r:embed="rId3">
              <a:alphaModFix/>
            </a:blip>
            <a:srcRect/>
            <a:stretch/>
          </p:blipFill>
          <p:spPr>
            <a:xfrm>
              <a:off x="3160695" y="4741105"/>
              <a:ext cx="330726" cy="486362"/>
            </a:xfrm>
            <a:prstGeom prst="rect">
              <a:avLst/>
            </a:prstGeom>
            <a:noFill/>
            <a:ln>
              <a:noFill/>
            </a:ln>
          </p:spPr>
        </p:pic>
        <p:pic>
          <p:nvPicPr>
            <p:cNvPr id="150" name="Google Shape;150;p15"/>
            <p:cNvPicPr preferRelativeResize="0"/>
            <p:nvPr/>
          </p:nvPicPr>
          <p:blipFill rotWithShape="1">
            <a:blip r:embed="rId3">
              <a:alphaModFix/>
            </a:blip>
            <a:srcRect/>
            <a:stretch/>
          </p:blipFill>
          <p:spPr>
            <a:xfrm>
              <a:off x="3439052" y="4739553"/>
              <a:ext cx="330726" cy="486362"/>
            </a:xfrm>
            <a:prstGeom prst="rect">
              <a:avLst/>
            </a:prstGeom>
            <a:noFill/>
            <a:ln>
              <a:noFill/>
            </a:ln>
          </p:spPr>
        </p:pic>
        <p:pic>
          <p:nvPicPr>
            <p:cNvPr id="151" name="Google Shape;151;p15"/>
            <p:cNvPicPr preferRelativeResize="0"/>
            <p:nvPr/>
          </p:nvPicPr>
          <p:blipFill rotWithShape="1">
            <a:blip r:embed="rId3">
              <a:alphaModFix/>
            </a:blip>
            <a:srcRect/>
            <a:stretch/>
          </p:blipFill>
          <p:spPr>
            <a:xfrm>
              <a:off x="4267152" y="4735665"/>
              <a:ext cx="330726" cy="486362"/>
            </a:xfrm>
            <a:prstGeom prst="rect">
              <a:avLst/>
            </a:prstGeom>
            <a:noFill/>
            <a:ln>
              <a:noFill/>
            </a:ln>
          </p:spPr>
        </p:pic>
        <p:pic>
          <p:nvPicPr>
            <p:cNvPr id="152" name="Google Shape;152;p15"/>
            <p:cNvPicPr preferRelativeResize="0"/>
            <p:nvPr/>
          </p:nvPicPr>
          <p:blipFill rotWithShape="1">
            <a:blip r:embed="rId3">
              <a:alphaModFix/>
            </a:blip>
            <a:srcRect/>
            <a:stretch/>
          </p:blipFill>
          <p:spPr>
            <a:xfrm>
              <a:off x="3997206" y="4735665"/>
              <a:ext cx="330726" cy="486362"/>
            </a:xfrm>
            <a:prstGeom prst="rect">
              <a:avLst/>
            </a:prstGeom>
            <a:noFill/>
            <a:ln>
              <a:noFill/>
            </a:ln>
          </p:spPr>
        </p:pic>
        <p:pic>
          <p:nvPicPr>
            <p:cNvPr id="153" name="Google Shape;153;p15"/>
            <p:cNvPicPr preferRelativeResize="0"/>
            <p:nvPr/>
          </p:nvPicPr>
          <p:blipFill rotWithShape="1">
            <a:blip r:embed="rId3">
              <a:alphaModFix/>
            </a:blip>
            <a:srcRect/>
            <a:stretch/>
          </p:blipFill>
          <p:spPr>
            <a:xfrm>
              <a:off x="3713923" y="4744997"/>
              <a:ext cx="330726" cy="486362"/>
            </a:xfrm>
            <a:prstGeom prst="rect">
              <a:avLst/>
            </a:prstGeom>
            <a:noFill/>
            <a:ln>
              <a:noFill/>
            </a:ln>
          </p:spPr>
        </p:pic>
        <p:pic>
          <p:nvPicPr>
            <p:cNvPr id="154" name="Google Shape;154;p15"/>
            <p:cNvPicPr preferRelativeResize="0"/>
            <p:nvPr/>
          </p:nvPicPr>
          <p:blipFill rotWithShape="1">
            <a:blip r:embed="rId3">
              <a:alphaModFix/>
            </a:blip>
            <a:srcRect/>
            <a:stretch/>
          </p:blipFill>
          <p:spPr>
            <a:xfrm>
              <a:off x="3160695" y="5122303"/>
              <a:ext cx="330726" cy="486362"/>
            </a:xfrm>
            <a:prstGeom prst="rect">
              <a:avLst/>
            </a:prstGeom>
            <a:noFill/>
            <a:ln>
              <a:noFill/>
            </a:ln>
          </p:spPr>
        </p:pic>
        <p:pic>
          <p:nvPicPr>
            <p:cNvPr id="155" name="Google Shape;155;p15"/>
            <p:cNvPicPr preferRelativeResize="0"/>
            <p:nvPr/>
          </p:nvPicPr>
          <p:blipFill rotWithShape="1">
            <a:blip r:embed="rId3">
              <a:alphaModFix/>
            </a:blip>
            <a:srcRect/>
            <a:stretch/>
          </p:blipFill>
          <p:spPr>
            <a:xfrm>
              <a:off x="3439052" y="5120750"/>
              <a:ext cx="330726" cy="486362"/>
            </a:xfrm>
            <a:prstGeom prst="rect">
              <a:avLst/>
            </a:prstGeom>
            <a:noFill/>
            <a:ln>
              <a:noFill/>
            </a:ln>
          </p:spPr>
        </p:pic>
        <p:pic>
          <p:nvPicPr>
            <p:cNvPr id="156" name="Google Shape;156;p15"/>
            <p:cNvPicPr preferRelativeResize="0"/>
            <p:nvPr/>
          </p:nvPicPr>
          <p:blipFill rotWithShape="1">
            <a:blip r:embed="rId3">
              <a:alphaModFix/>
            </a:blip>
            <a:srcRect/>
            <a:stretch/>
          </p:blipFill>
          <p:spPr>
            <a:xfrm>
              <a:off x="4267152" y="5116862"/>
              <a:ext cx="330726" cy="486362"/>
            </a:xfrm>
            <a:prstGeom prst="rect">
              <a:avLst/>
            </a:prstGeom>
            <a:noFill/>
            <a:ln>
              <a:noFill/>
            </a:ln>
          </p:spPr>
        </p:pic>
        <p:pic>
          <p:nvPicPr>
            <p:cNvPr id="157" name="Google Shape;157;p15"/>
            <p:cNvPicPr preferRelativeResize="0"/>
            <p:nvPr/>
          </p:nvPicPr>
          <p:blipFill rotWithShape="1">
            <a:blip r:embed="rId3">
              <a:alphaModFix/>
            </a:blip>
            <a:srcRect/>
            <a:stretch/>
          </p:blipFill>
          <p:spPr>
            <a:xfrm>
              <a:off x="3997206" y="5116862"/>
              <a:ext cx="330726" cy="486362"/>
            </a:xfrm>
            <a:prstGeom prst="rect">
              <a:avLst/>
            </a:prstGeom>
            <a:noFill/>
            <a:ln>
              <a:noFill/>
            </a:ln>
          </p:spPr>
        </p:pic>
        <p:pic>
          <p:nvPicPr>
            <p:cNvPr id="158" name="Google Shape;158;p15"/>
            <p:cNvPicPr preferRelativeResize="0"/>
            <p:nvPr/>
          </p:nvPicPr>
          <p:blipFill rotWithShape="1">
            <a:blip r:embed="rId3">
              <a:alphaModFix/>
            </a:blip>
            <a:srcRect/>
            <a:stretch/>
          </p:blipFill>
          <p:spPr>
            <a:xfrm>
              <a:off x="3713923" y="5126192"/>
              <a:ext cx="330726" cy="486362"/>
            </a:xfrm>
            <a:prstGeom prst="rect">
              <a:avLst/>
            </a:prstGeom>
            <a:noFill/>
            <a:ln>
              <a:noFill/>
            </a:ln>
          </p:spPr>
        </p:pic>
        <p:pic>
          <p:nvPicPr>
            <p:cNvPr id="159" name="Google Shape;159;p15"/>
            <p:cNvPicPr preferRelativeResize="0"/>
            <p:nvPr/>
          </p:nvPicPr>
          <p:blipFill rotWithShape="1">
            <a:blip r:embed="rId3">
              <a:alphaModFix/>
            </a:blip>
            <a:srcRect/>
            <a:stretch/>
          </p:blipFill>
          <p:spPr>
            <a:xfrm>
              <a:off x="3160691" y="5516716"/>
              <a:ext cx="330726" cy="486362"/>
            </a:xfrm>
            <a:prstGeom prst="rect">
              <a:avLst/>
            </a:prstGeom>
            <a:noFill/>
            <a:ln>
              <a:noFill/>
            </a:ln>
          </p:spPr>
        </p:pic>
        <p:pic>
          <p:nvPicPr>
            <p:cNvPr id="160" name="Google Shape;160;p15"/>
            <p:cNvPicPr preferRelativeResize="0"/>
            <p:nvPr/>
          </p:nvPicPr>
          <p:blipFill rotWithShape="1">
            <a:blip r:embed="rId3">
              <a:alphaModFix/>
            </a:blip>
            <a:srcRect/>
            <a:stretch/>
          </p:blipFill>
          <p:spPr>
            <a:xfrm>
              <a:off x="3439051" y="5515164"/>
              <a:ext cx="330726" cy="486362"/>
            </a:xfrm>
            <a:prstGeom prst="rect">
              <a:avLst/>
            </a:prstGeom>
            <a:noFill/>
            <a:ln>
              <a:noFill/>
            </a:ln>
          </p:spPr>
        </p:pic>
        <p:pic>
          <p:nvPicPr>
            <p:cNvPr id="161" name="Google Shape;161;p15"/>
            <p:cNvPicPr preferRelativeResize="0"/>
            <p:nvPr/>
          </p:nvPicPr>
          <p:blipFill rotWithShape="1">
            <a:blip r:embed="rId3">
              <a:alphaModFix/>
            </a:blip>
            <a:srcRect/>
            <a:stretch/>
          </p:blipFill>
          <p:spPr>
            <a:xfrm>
              <a:off x="4267150" y="5511276"/>
              <a:ext cx="330726" cy="486362"/>
            </a:xfrm>
            <a:prstGeom prst="rect">
              <a:avLst/>
            </a:prstGeom>
            <a:noFill/>
            <a:ln>
              <a:noFill/>
            </a:ln>
          </p:spPr>
        </p:pic>
        <p:pic>
          <p:nvPicPr>
            <p:cNvPr id="162" name="Google Shape;162;p15"/>
            <p:cNvPicPr preferRelativeResize="0"/>
            <p:nvPr/>
          </p:nvPicPr>
          <p:blipFill rotWithShape="1">
            <a:blip r:embed="rId3">
              <a:alphaModFix/>
            </a:blip>
            <a:srcRect/>
            <a:stretch/>
          </p:blipFill>
          <p:spPr>
            <a:xfrm>
              <a:off x="3997205" y="5511276"/>
              <a:ext cx="330726" cy="486362"/>
            </a:xfrm>
            <a:prstGeom prst="rect">
              <a:avLst/>
            </a:prstGeom>
            <a:noFill/>
            <a:ln>
              <a:noFill/>
            </a:ln>
          </p:spPr>
        </p:pic>
        <p:pic>
          <p:nvPicPr>
            <p:cNvPr id="163" name="Google Shape;163;p15"/>
            <p:cNvPicPr preferRelativeResize="0"/>
            <p:nvPr/>
          </p:nvPicPr>
          <p:blipFill rotWithShape="1">
            <a:blip r:embed="rId3">
              <a:alphaModFix/>
            </a:blip>
            <a:srcRect/>
            <a:stretch/>
          </p:blipFill>
          <p:spPr>
            <a:xfrm>
              <a:off x="3713922" y="5520606"/>
              <a:ext cx="330726" cy="486362"/>
            </a:xfrm>
            <a:prstGeom prst="rect">
              <a:avLst/>
            </a:prstGeom>
            <a:noFill/>
            <a:ln>
              <a:noFill/>
            </a:ln>
          </p:spPr>
        </p:pic>
        <p:pic>
          <p:nvPicPr>
            <p:cNvPr id="164" name="Google Shape;164;p15"/>
            <p:cNvPicPr preferRelativeResize="0"/>
            <p:nvPr/>
          </p:nvPicPr>
          <p:blipFill rotWithShape="1">
            <a:blip r:embed="rId3">
              <a:alphaModFix/>
            </a:blip>
            <a:srcRect/>
            <a:stretch/>
          </p:blipFill>
          <p:spPr>
            <a:xfrm>
              <a:off x="4542021" y="3954610"/>
              <a:ext cx="330726" cy="486362"/>
            </a:xfrm>
            <a:prstGeom prst="rect">
              <a:avLst/>
            </a:prstGeom>
            <a:noFill/>
            <a:ln>
              <a:noFill/>
            </a:ln>
          </p:spPr>
        </p:pic>
        <p:pic>
          <p:nvPicPr>
            <p:cNvPr id="165" name="Google Shape;165;p15"/>
            <p:cNvPicPr preferRelativeResize="0"/>
            <p:nvPr/>
          </p:nvPicPr>
          <p:blipFill rotWithShape="1">
            <a:blip r:embed="rId3">
              <a:alphaModFix/>
            </a:blip>
            <a:srcRect/>
            <a:stretch/>
          </p:blipFill>
          <p:spPr>
            <a:xfrm>
              <a:off x="4820379" y="3953058"/>
              <a:ext cx="330726" cy="486362"/>
            </a:xfrm>
            <a:prstGeom prst="rect">
              <a:avLst/>
            </a:prstGeom>
            <a:noFill/>
            <a:ln>
              <a:noFill/>
            </a:ln>
          </p:spPr>
        </p:pic>
        <p:pic>
          <p:nvPicPr>
            <p:cNvPr id="166" name="Google Shape;166;p15"/>
            <p:cNvPicPr preferRelativeResize="0"/>
            <p:nvPr/>
          </p:nvPicPr>
          <p:blipFill rotWithShape="1">
            <a:blip r:embed="rId3">
              <a:alphaModFix/>
            </a:blip>
            <a:srcRect/>
            <a:stretch/>
          </p:blipFill>
          <p:spPr>
            <a:xfrm>
              <a:off x="5648478" y="3949170"/>
              <a:ext cx="330726" cy="486362"/>
            </a:xfrm>
            <a:prstGeom prst="rect">
              <a:avLst/>
            </a:prstGeom>
            <a:noFill/>
            <a:ln>
              <a:noFill/>
            </a:ln>
          </p:spPr>
        </p:pic>
        <p:pic>
          <p:nvPicPr>
            <p:cNvPr id="167" name="Google Shape;167;p15"/>
            <p:cNvPicPr preferRelativeResize="0"/>
            <p:nvPr/>
          </p:nvPicPr>
          <p:blipFill rotWithShape="1">
            <a:blip r:embed="rId3">
              <a:alphaModFix/>
            </a:blip>
            <a:srcRect/>
            <a:stretch/>
          </p:blipFill>
          <p:spPr>
            <a:xfrm>
              <a:off x="5378534" y="3949170"/>
              <a:ext cx="330726" cy="486362"/>
            </a:xfrm>
            <a:prstGeom prst="rect">
              <a:avLst/>
            </a:prstGeom>
            <a:noFill/>
            <a:ln>
              <a:noFill/>
            </a:ln>
          </p:spPr>
        </p:pic>
        <p:pic>
          <p:nvPicPr>
            <p:cNvPr id="168" name="Google Shape;168;p15"/>
            <p:cNvPicPr preferRelativeResize="0"/>
            <p:nvPr/>
          </p:nvPicPr>
          <p:blipFill rotWithShape="1">
            <a:blip r:embed="rId3">
              <a:alphaModFix/>
            </a:blip>
            <a:srcRect/>
            <a:stretch/>
          </p:blipFill>
          <p:spPr>
            <a:xfrm>
              <a:off x="5095250" y="3958500"/>
              <a:ext cx="330726" cy="486362"/>
            </a:xfrm>
            <a:prstGeom prst="rect">
              <a:avLst/>
            </a:prstGeom>
            <a:noFill/>
            <a:ln>
              <a:noFill/>
            </a:ln>
          </p:spPr>
        </p:pic>
        <p:pic>
          <p:nvPicPr>
            <p:cNvPr id="169" name="Google Shape;169;p15"/>
            <p:cNvPicPr preferRelativeResize="0"/>
            <p:nvPr/>
          </p:nvPicPr>
          <p:blipFill rotWithShape="1">
            <a:blip r:embed="rId3">
              <a:alphaModFix/>
            </a:blip>
            <a:srcRect/>
            <a:stretch/>
          </p:blipFill>
          <p:spPr>
            <a:xfrm>
              <a:off x="4542021" y="4345138"/>
              <a:ext cx="330726" cy="486362"/>
            </a:xfrm>
            <a:prstGeom prst="rect">
              <a:avLst/>
            </a:prstGeom>
            <a:noFill/>
            <a:ln>
              <a:noFill/>
            </a:ln>
          </p:spPr>
        </p:pic>
        <p:pic>
          <p:nvPicPr>
            <p:cNvPr id="170" name="Google Shape;170;p15"/>
            <p:cNvPicPr preferRelativeResize="0"/>
            <p:nvPr/>
          </p:nvPicPr>
          <p:blipFill rotWithShape="1">
            <a:blip r:embed="rId3">
              <a:alphaModFix/>
            </a:blip>
            <a:srcRect/>
            <a:stretch/>
          </p:blipFill>
          <p:spPr>
            <a:xfrm>
              <a:off x="4820379" y="4343585"/>
              <a:ext cx="330726" cy="486362"/>
            </a:xfrm>
            <a:prstGeom prst="rect">
              <a:avLst/>
            </a:prstGeom>
            <a:noFill/>
            <a:ln>
              <a:noFill/>
            </a:ln>
          </p:spPr>
        </p:pic>
        <p:pic>
          <p:nvPicPr>
            <p:cNvPr id="171" name="Google Shape;171;p15"/>
            <p:cNvPicPr preferRelativeResize="0"/>
            <p:nvPr/>
          </p:nvPicPr>
          <p:blipFill rotWithShape="1">
            <a:blip r:embed="rId3">
              <a:alphaModFix/>
            </a:blip>
            <a:srcRect/>
            <a:stretch/>
          </p:blipFill>
          <p:spPr>
            <a:xfrm>
              <a:off x="5648478" y="4339697"/>
              <a:ext cx="330726" cy="486362"/>
            </a:xfrm>
            <a:prstGeom prst="rect">
              <a:avLst/>
            </a:prstGeom>
            <a:noFill/>
            <a:ln>
              <a:noFill/>
            </a:ln>
          </p:spPr>
        </p:pic>
        <p:pic>
          <p:nvPicPr>
            <p:cNvPr id="172" name="Google Shape;172;p15"/>
            <p:cNvPicPr preferRelativeResize="0"/>
            <p:nvPr/>
          </p:nvPicPr>
          <p:blipFill rotWithShape="1">
            <a:blip r:embed="rId3">
              <a:alphaModFix/>
            </a:blip>
            <a:srcRect/>
            <a:stretch/>
          </p:blipFill>
          <p:spPr>
            <a:xfrm>
              <a:off x="5378534" y="4339697"/>
              <a:ext cx="330726" cy="486362"/>
            </a:xfrm>
            <a:prstGeom prst="rect">
              <a:avLst/>
            </a:prstGeom>
            <a:noFill/>
            <a:ln>
              <a:noFill/>
            </a:ln>
          </p:spPr>
        </p:pic>
        <p:pic>
          <p:nvPicPr>
            <p:cNvPr id="173" name="Google Shape;173;p15"/>
            <p:cNvPicPr preferRelativeResize="0"/>
            <p:nvPr/>
          </p:nvPicPr>
          <p:blipFill rotWithShape="1">
            <a:blip r:embed="rId3">
              <a:alphaModFix/>
            </a:blip>
            <a:srcRect/>
            <a:stretch/>
          </p:blipFill>
          <p:spPr>
            <a:xfrm>
              <a:off x="5095250" y="4349027"/>
              <a:ext cx="330726" cy="486362"/>
            </a:xfrm>
            <a:prstGeom prst="rect">
              <a:avLst/>
            </a:prstGeom>
            <a:noFill/>
            <a:ln>
              <a:noFill/>
            </a:ln>
          </p:spPr>
        </p:pic>
        <p:pic>
          <p:nvPicPr>
            <p:cNvPr id="174" name="Google Shape;174;p15"/>
            <p:cNvPicPr preferRelativeResize="0"/>
            <p:nvPr/>
          </p:nvPicPr>
          <p:blipFill rotWithShape="1">
            <a:blip r:embed="rId3">
              <a:alphaModFix/>
            </a:blip>
            <a:srcRect/>
            <a:stretch/>
          </p:blipFill>
          <p:spPr>
            <a:xfrm>
              <a:off x="4542021" y="4741105"/>
              <a:ext cx="330726" cy="486362"/>
            </a:xfrm>
            <a:prstGeom prst="rect">
              <a:avLst/>
            </a:prstGeom>
            <a:noFill/>
            <a:ln>
              <a:noFill/>
            </a:ln>
          </p:spPr>
        </p:pic>
        <p:pic>
          <p:nvPicPr>
            <p:cNvPr id="175" name="Google Shape;175;p15"/>
            <p:cNvPicPr preferRelativeResize="0"/>
            <p:nvPr/>
          </p:nvPicPr>
          <p:blipFill rotWithShape="1">
            <a:blip r:embed="rId3">
              <a:alphaModFix/>
            </a:blip>
            <a:srcRect/>
            <a:stretch/>
          </p:blipFill>
          <p:spPr>
            <a:xfrm>
              <a:off x="4820379" y="4739553"/>
              <a:ext cx="330726" cy="486362"/>
            </a:xfrm>
            <a:prstGeom prst="rect">
              <a:avLst/>
            </a:prstGeom>
            <a:noFill/>
            <a:ln>
              <a:noFill/>
            </a:ln>
          </p:spPr>
        </p:pic>
        <p:pic>
          <p:nvPicPr>
            <p:cNvPr id="176" name="Google Shape;176;p15"/>
            <p:cNvPicPr preferRelativeResize="0"/>
            <p:nvPr/>
          </p:nvPicPr>
          <p:blipFill rotWithShape="1">
            <a:blip r:embed="rId3">
              <a:alphaModFix/>
            </a:blip>
            <a:srcRect/>
            <a:stretch/>
          </p:blipFill>
          <p:spPr>
            <a:xfrm>
              <a:off x="5648478" y="4735665"/>
              <a:ext cx="330726" cy="486362"/>
            </a:xfrm>
            <a:prstGeom prst="rect">
              <a:avLst/>
            </a:prstGeom>
            <a:noFill/>
            <a:ln>
              <a:noFill/>
            </a:ln>
          </p:spPr>
        </p:pic>
        <p:pic>
          <p:nvPicPr>
            <p:cNvPr id="177" name="Google Shape;177;p15"/>
            <p:cNvPicPr preferRelativeResize="0"/>
            <p:nvPr/>
          </p:nvPicPr>
          <p:blipFill rotWithShape="1">
            <a:blip r:embed="rId3">
              <a:alphaModFix/>
            </a:blip>
            <a:srcRect/>
            <a:stretch/>
          </p:blipFill>
          <p:spPr>
            <a:xfrm>
              <a:off x="5378534" y="4735665"/>
              <a:ext cx="330726" cy="486362"/>
            </a:xfrm>
            <a:prstGeom prst="rect">
              <a:avLst/>
            </a:prstGeom>
            <a:noFill/>
            <a:ln>
              <a:noFill/>
            </a:ln>
          </p:spPr>
        </p:pic>
        <p:pic>
          <p:nvPicPr>
            <p:cNvPr id="178" name="Google Shape;178;p15"/>
            <p:cNvPicPr preferRelativeResize="0"/>
            <p:nvPr/>
          </p:nvPicPr>
          <p:blipFill rotWithShape="1">
            <a:blip r:embed="rId3">
              <a:alphaModFix/>
            </a:blip>
            <a:srcRect/>
            <a:stretch/>
          </p:blipFill>
          <p:spPr>
            <a:xfrm>
              <a:off x="5095250" y="4744997"/>
              <a:ext cx="330726" cy="486362"/>
            </a:xfrm>
            <a:prstGeom prst="rect">
              <a:avLst/>
            </a:prstGeom>
            <a:noFill/>
            <a:ln>
              <a:noFill/>
            </a:ln>
          </p:spPr>
        </p:pic>
        <p:pic>
          <p:nvPicPr>
            <p:cNvPr id="179" name="Google Shape;179;p15"/>
            <p:cNvPicPr preferRelativeResize="0"/>
            <p:nvPr/>
          </p:nvPicPr>
          <p:blipFill rotWithShape="1">
            <a:blip r:embed="rId3">
              <a:alphaModFix/>
            </a:blip>
            <a:srcRect/>
            <a:stretch/>
          </p:blipFill>
          <p:spPr>
            <a:xfrm>
              <a:off x="4542021" y="5122303"/>
              <a:ext cx="330726" cy="486362"/>
            </a:xfrm>
            <a:prstGeom prst="rect">
              <a:avLst/>
            </a:prstGeom>
            <a:noFill/>
            <a:ln>
              <a:noFill/>
            </a:ln>
          </p:spPr>
        </p:pic>
        <p:pic>
          <p:nvPicPr>
            <p:cNvPr id="180" name="Google Shape;180;p15"/>
            <p:cNvPicPr preferRelativeResize="0"/>
            <p:nvPr/>
          </p:nvPicPr>
          <p:blipFill rotWithShape="1">
            <a:blip r:embed="rId3">
              <a:alphaModFix/>
            </a:blip>
            <a:srcRect/>
            <a:stretch/>
          </p:blipFill>
          <p:spPr>
            <a:xfrm>
              <a:off x="4820379" y="5120750"/>
              <a:ext cx="330726" cy="486362"/>
            </a:xfrm>
            <a:prstGeom prst="rect">
              <a:avLst/>
            </a:prstGeom>
            <a:noFill/>
            <a:ln>
              <a:noFill/>
            </a:ln>
          </p:spPr>
        </p:pic>
        <p:pic>
          <p:nvPicPr>
            <p:cNvPr id="181" name="Google Shape;181;p15"/>
            <p:cNvPicPr preferRelativeResize="0"/>
            <p:nvPr/>
          </p:nvPicPr>
          <p:blipFill rotWithShape="1">
            <a:blip r:embed="rId3">
              <a:alphaModFix/>
            </a:blip>
            <a:srcRect/>
            <a:stretch/>
          </p:blipFill>
          <p:spPr>
            <a:xfrm>
              <a:off x="5648478" y="5116862"/>
              <a:ext cx="330726" cy="486362"/>
            </a:xfrm>
            <a:prstGeom prst="rect">
              <a:avLst/>
            </a:prstGeom>
            <a:noFill/>
            <a:ln>
              <a:noFill/>
            </a:ln>
          </p:spPr>
        </p:pic>
        <p:pic>
          <p:nvPicPr>
            <p:cNvPr id="182" name="Google Shape;182;p15"/>
            <p:cNvPicPr preferRelativeResize="0"/>
            <p:nvPr/>
          </p:nvPicPr>
          <p:blipFill rotWithShape="1">
            <a:blip r:embed="rId3">
              <a:alphaModFix/>
            </a:blip>
            <a:srcRect/>
            <a:stretch/>
          </p:blipFill>
          <p:spPr>
            <a:xfrm>
              <a:off x="5378534" y="5116862"/>
              <a:ext cx="330726" cy="486362"/>
            </a:xfrm>
            <a:prstGeom prst="rect">
              <a:avLst/>
            </a:prstGeom>
            <a:noFill/>
            <a:ln>
              <a:noFill/>
            </a:ln>
          </p:spPr>
        </p:pic>
        <p:pic>
          <p:nvPicPr>
            <p:cNvPr id="183" name="Google Shape;183;p15"/>
            <p:cNvPicPr preferRelativeResize="0"/>
            <p:nvPr/>
          </p:nvPicPr>
          <p:blipFill rotWithShape="1">
            <a:blip r:embed="rId3">
              <a:alphaModFix/>
            </a:blip>
            <a:srcRect/>
            <a:stretch/>
          </p:blipFill>
          <p:spPr>
            <a:xfrm>
              <a:off x="5095250" y="5126192"/>
              <a:ext cx="330726" cy="486362"/>
            </a:xfrm>
            <a:prstGeom prst="rect">
              <a:avLst/>
            </a:prstGeom>
            <a:noFill/>
            <a:ln>
              <a:noFill/>
            </a:ln>
          </p:spPr>
        </p:pic>
        <p:pic>
          <p:nvPicPr>
            <p:cNvPr id="184" name="Google Shape;184;p15"/>
            <p:cNvPicPr preferRelativeResize="0"/>
            <p:nvPr/>
          </p:nvPicPr>
          <p:blipFill rotWithShape="1">
            <a:blip r:embed="rId3">
              <a:alphaModFix/>
            </a:blip>
            <a:srcRect/>
            <a:stretch/>
          </p:blipFill>
          <p:spPr>
            <a:xfrm>
              <a:off x="4542021" y="5516716"/>
              <a:ext cx="330726" cy="486362"/>
            </a:xfrm>
            <a:prstGeom prst="rect">
              <a:avLst/>
            </a:prstGeom>
            <a:noFill/>
            <a:ln>
              <a:noFill/>
            </a:ln>
          </p:spPr>
        </p:pic>
        <p:pic>
          <p:nvPicPr>
            <p:cNvPr id="185" name="Google Shape;185;p15"/>
            <p:cNvPicPr preferRelativeResize="0"/>
            <p:nvPr/>
          </p:nvPicPr>
          <p:blipFill rotWithShape="1">
            <a:blip r:embed="rId3">
              <a:alphaModFix/>
            </a:blip>
            <a:srcRect/>
            <a:stretch/>
          </p:blipFill>
          <p:spPr>
            <a:xfrm>
              <a:off x="4820378" y="5515164"/>
              <a:ext cx="330726" cy="486362"/>
            </a:xfrm>
            <a:prstGeom prst="rect">
              <a:avLst/>
            </a:prstGeom>
            <a:noFill/>
            <a:ln>
              <a:noFill/>
            </a:ln>
          </p:spPr>
        </p:pic>
        <p:pic>
          <p:nvPicPr>
            <p:cNvPr id="186" name="Google Shape;186;p15"/>
            <p:cNvPicPr preferRelativeResize="0"/>
            <p:nvPr/>
          </p:nvPicPr>
          <p:blipFill rotWithShape="1">
            <a:blip r:embed="rId3">
              <a:alphaModFix/>
            </a:blip>
            <a:srcRect/>
            <a:stretch/>
          </p:blipFill>
          <p:spPr>
            <a:xfrm>
              <a:off x="5648478" y="5511276"/>
              <a:ext cx="330726" cy="486362"/>
            </a:xfrm>
            <a:prstGeom prst="rect">
              <a:avLst/>
            </a:prstGeom>
            <a:noFill/>
            <a:ln>
              <a:noFill/>
            </a:ln>
          </p:spPr>
        </p:pic>
        <p:pic>
          <p:nvPicPr>
            <p:cNvPr id="187" name="Google Shape;187;p15"/>
            <p:cNvPicPr preferRelativeResize="0"/>
            <p:nvPr/>
          </p:nvPicPr>
          <p:blipFill rotWithShape="1">
            <a:blip r:embed="rId3">
              <a:alphaModFix/>
            </a:blip>
            <a:srcRect/>
            <a:stretch/>
          </p:blipFill>
          <p:spPr>
            <a:xfrm>
              <a:off x="5378533" y="5511276"/>
              <a:ext cx="330726" cy="486362"/>
            </a:xfrm>
            <a:prstGeom prst="rect">
              <a:avLst/>
            </a:prstGeom>
            <a:noFill/>
            <a:ln>
              <a:noFill/>
            </a:ln>
          </p:spPr>
        </p:pic>
        <p:pic>
          <p:nvPicPr>
            <p:cNvPr id="188" name="Google Shape;188;p15"/>
            <p:cNvPicPr preferRelativeResize="0"/>
            <p:nvPr/>
          </p:nvPicPr>
          <p:blipFill rotWithShape="1">
            <a:blip r:embed="rId3">
              <a:alphaModFix/>
            </a:blip>
            <a:srcRect/>
            <a:stretch/>
          </p:blipFill>
          <p:spPr>
            <a:xfrm>
              <a:off x="5095243" y="5520606"/>
              <a:ext cx="330726" cy="486362"/>
            </a:xfrm>
            <a:prstGeom prst="rect">
              <a:avLst/>
            </a:prstGeom>
            <a:noFill/>
            <a:ln>
              <a:noFill/>
            </a:ln>
          </p:spPr>
        </p:pic>
        <p:pic>
          <p:nvPicPr>
            <p:cNvPr id="189" name="Google Shape;189;p15"/>
            <p:cNvPicPr preferRelativeResize="0"/>
            <p:nvPr/>
          </p:nvPicPr>
          <p:blipFill rotWithShape="1">
            <a:blip r:embed="rId3">
              <a:alphaModFix/>
            </a:blip>
            <a:srcRect/>
            <a:stretch/>
          </p:blipFill>
          <p:spPr>
            <a:xfrm>
              <a:off x="6271407" y="3954610"/>
              <a:ext cx="330726" cy="486362"/>
            </a:xfrm>
            <a:prstGeom prst="rect">
              <a:avLst/>
            </a:prstGeom>
            <a:noFill/>
            <a:ln>
              <a:noFill/>
            </a:ln>
          </p:spPr>
        </p:pic>
        <p:pic>
          <p:nvPicPr>
            <p:cNvPr id="190" name="Google Shape;190;p15"/>
            <p:cNvPicPr preferRelativeResize="0"/>
            <p:nvPr/>
          </p:nvPicPr>
          <p:blipFill rotWithShape="1">
            <a:blip r:embed="rId3">
              <a:alphaModFix/>
            </a:blip>
            <a:srcRect/>
            <a:stretch/>
          </p:blipFill>
          <p:spPr>
            <a:xfrm>
              <a:off x="6549764" y="3953058"/>
              <a:ext cx="330726" cy="486362"/>
            </a:xfrm>
            <a:prstGeom prst="rect">
              <a:avLst/>
            </a:prstGeom>
            <a:noFill/>
            <a:ln>
              <a:noFill/>
            </a:ln>
          </p:spPr>
        </p:pic>
        <p:pic>
          <p:nvPicPr>
            <p:cNvPr id="191" name="Google Shape;191;p15"/>
            <p:cNvPicPr preferRelativeResize="0"/>
            <p:nvPr/>
          </p:nvPicPr>
          <p:blipFill rotWithShape="1">
            <a:blip r:embed="rId3">
              <a:alphaModFix/>
            </a:blip>
            <a:srcRect/>
            <a:stretch/>
          </p:blipFill>
          <p:spPr>
            <a:xfrm>
              <a:off x="7377865" y="3949170"/>
              <a:ext cx="330726" cy="486362"/>
            </a:xfrm>
            <a:prstGeom prst="rect">
              <a:avLst/>
            </a:prstGeom>
            <a:noFill/>
            <a:ln>
              <a:noFill/>
            </a:ln>
          </p:spPr>
        </p:pic>
        <p:pic>
          <p:nvPicPr>
            <p:cNvPr id="192" name="Google Shape;192;p15"/>
            <p:cNvPicPr preferRelativeResize="0"/>
            <p:nvPr/>
          </p:nvPicPr>
          <p:blipFill rotWithShape="1">
            <a:blip r:embed="rId3">
              <a:alphaModFix/>
            </a:blip>
            <a:srcRect/>
            <a:stretch/>
          </p:blipFill>
          <p:spPr>
            <a:xfrm>
              <a:off x="7107919" y="3949172"/>
              <a:ext cx="330726" cy="486362"/>
            </a:xfrm>
            <a:prstGeom prst="rect">
              <a:avLst/>
            </a:prstGeom>
            <a:noFill/>
            <a:ln>
              <a:noFill/>
            </a:ln>
          </p:spPr>
        </p:pic>
        <p:pic>
          <p:nvPicPr>
            <p:cNvPr id="193" name="Google Shape;193;p15"/>
            <p:cNvPicPr preferRelativeResize="0"/>
            <p:nvPr/>
          </p:nvPicPr>
          <p:blipFill rotWithShape="1">
            <a:blip r:embed="rId3">
              <a:alphaModFix/>
            </a:blip>
            <a:srcRect/>
            <a:stretch/>
          </p:blipFill>
          <p:spPr>
            <a:xfrm>
              <a:off x="6824635" y="3958505"/>
              <a:ext cx="330726" cy="486362"/>
            </a:xfrm>
            <a:prstGeom prst="rect">
              <a:avLst/>
            </a:prstGeom>
            <a:noFill/>
            <a:ln>
              <a:noFill/>
            </a:ln>
          </p:spPr>
        </p:pic>
        <p:pic>
          <p:nvPicPr>
            <p:cNvPr id="194" name="Google Shape;194;p15"/>
            <p:cNvPicPr preferRelativeResize="0"/>
            <p:nvPr/>
          </p:nvPicPr>
          <p:blipFill rotWithShape="1">
            <a:blip r:embed="rId3">
              <a:alphaModFix/>
            </a:blip>
            <a:srcRect/>
            <a:stretch/>
          </p:blipFill>
          <p:spPr>
            <a:xfrm>
              <a:off x="6271406" y="4345142"/>
              <a:ext cx="330726" cy="486362"/>
            </a:xfrm>
            <a:prstGeom prst="rect">
              <a:avLst/>
            </a:prstGeom>
            <a:noFill/>
            <a:ln>
              <a:noFill/>
            </a:ln>
          </p:spPr>
        </p:pic>
        <p:pic>
          <p:nvPicPr>
            <p:cNvPr id="195" name="Google Shape;195;p15"/>
            <p:cNvPicPr preferRelativeResize="0"/>
            <p:nvPr/>
          </p:nvPicPr>
          <p:blipFill rotWithShape="1">
            <a:blip r:embed="rId3">
              <a:alphaModFix/>
            </a:blip>
            <a:srcRect/>
            <a:stretch/>
          </p:blipFill>
          <p:spPr>
            <a:xfrm>
              <a:off x="6549763" y="4343590"/>
              <a:ext cx="330726" cy="486362"/>
            </a:xfrm>
            <a:prstGeom prst="rect">
              <a:avLst/>
            </a:prstGeom>
            <a:noFill/>
            <a:ln>
              <a:noFill/>
            </a:ln>
          </p:spPr>
        </p:pic>
        <p:pic>
          <p:nvPicPr>
            <p:cNvPr id="196" name="Google Shape;196;p15"/>
            <p:cNvPicPr preferRelativeResize="0"/>
            <p:nvPr/>
          </p:nvPicPr>
          <p:blipFill rotWithShape="1">
            <a:blip r:embed="rId3">
              <a:alphaModFix/>
            </a:blip>
            <a:srcRect/>
            <a:stretch/>
          </p:blipFill>
          <p:spPr>
            <a:xfrm>
              <a:off x="7377863" y="4339702"/>
              <a:ext cx="330726" cy="486362"/>
            </a:xfrm>
            <a:prstGeom prst="rect">
              <a:avLst/>
            </a:prstGeom>
            <a:noFill/>
            <a:ln>
              <a:noFill/>
            </a:ln>
          </p:spPr>
        </p:pic>
        <p:pic>
          <p:nvPicPr>
            <p:cNvPr id="197" name="Google Shape;197;p15"/>
            <p:cNvPicPr preferRelativeResize="0"/>
            <p:nvPr/>
          </p:nvPicPr>
          <p:blipFill rotWithShape="1">
            <a:blip r:embed="rId3">
              <a:alphaModFix/>
            </a:blip>
            <a:srcRect/>
            <a:stretch/>
          </p:blipFill>
          <p:spPr>
            <a:xfrm>
              <a:off x="7107918" y="4339709"/>
              <a:ext cx="330726" cy="486362"/>
            </a:xfrm>
            <a:prstGeom prst="rect">
              <a:avLst/>
            </a:prstGeom>
            <a:noFill/>
            <a:ln>
              <a:noFill/>
            </a:ln>
          </p:spPr>
        </p:pic>
        <p:pic>
          <p:nvPicPr>
            <p:cNvPr id="198" name="Google Shape;198;p15"/>
            <p:cNvPicPr preferRelativeResize="0"/>
            <p:nvPr/>
          </p:nvPicPr>
          <p:blipFill rotWithShape="1">
            <a:blip r:embed="rId3">
              <a:alphaModFix/>
            </a:blip>
            <a:srcRect/>
            <a:stretch/>
          </p:blipFill>
          <p:spPr>
            <a:xfrm>
              <a:off x="6824634" y="4349037"/>
              <a:ext cx="330726" cy="486362"/>
            </a:xfrm>
            <a:prstGeom prst="rect">
              <a:avLst/>
            </a:prstGeom>
            <a:noFill/>
            <a:ln>
              <a:noFill/>
            </a:ln>
          </p:spPr>
        </p:pic>
        <p:pic>
          <p:nvPicPr>
            <p:cNvPr id="199" name="Google Shape;199;p15"/>
            <p:cNvPicPr preferRelativeResize="0"/>
            <p:nvPr/>
          </p:nvPicPr>
          <p:blipFill rotWithShape="1">
            <a:blip r:embed="rId3">
              <a:alphaModFix/>
            </a:blip>
            <a:srcRect/>
            <a:stretch/>
          </p:blipFill>
          <p:spPr>
            <a:xfrm>
              <a:off x="6271409" y="4741115"/>
              <a:ext cx="330726" cy="486362"/>
            </a:xfrm>
            <a:prstGeom prst="rect">
              <a:avLst/>
            </a:prstGeom>
            <a:noFill/>
            <a:ln>
              <a:noFill/>
            </a:ln>
          </p:spPr>
        </p:pic>
        <p:pic>
          <p:nvPicPr>
            <p:cNvPr id="200" name="Google Shape;200;p15"/>
            <p:cNvPicPr preferRelativeResize="0"/>
            <p:nvPr/>
          </p:nvPicPr>
          <p:blipFill rotWithShape="1">
            <a:blip r:embed="rId3">
              <a:alphaModFix/>
            </a:blip>
            <a:srcRect/>
            <a:stretch/>
          </p:blipFill>
          <p:spPr>
            <a:xfrm>
              <a:off x="6549766" y="4739563"/>
              <a:ext cx="330726" cy="486362"/>
            </a:xfrm>
            <a:prstGeom prst="rect">
              <a:avLst/>
            </a:prstGeom>
            <a:noFill/>
            <a:ln>
              <a:noFill/>
            </a:ln>
          </p:spPr>
        </p:pic>
        <p:pic>
          <p:nvPicPr>
            <p:cNvPr id="201" name="Google Shape;201;p15"/>
            <p:cNvPicPr preferRelativeResize="0"/>
            <p:nvPr/>
          </p:nvPicPr>
          <p:blipFill rotWithShape="1">
            <a:blip r:embed="rId3">
              <a:alphaModFix/>
            </a:blip>
            <a:srcRect/>
            <a:stretch/>
          </p:blipFill>
          <p:spPr>
            <a:xfrm>
              <a:off x="7377866" y="4735668"/>
              <a:ext cx="330726" cy="486362"/>
            </a:xfrm>
            <a:prstGeom prst="rect">
              <a:avLst/>
            </a:prstGeom>
            <a:noFill/>
            <a:ln>
              <a:noFill/>
            </a:ln>
          </p:spPr>
        </p:pic>
        <p:pic>
          <p:nvPicPr>
            <p:cNvPr id="202" name="Google Shape;202;p15"/>
            <p:cNvPicPr preferRelativeResize="0"/>
            <p:nvPr/>
          </p:nvPicPr>
          <p:blipFill rotWithShape="1">
            <a:blip r:embed="rId3">
              <a:alphaModFix/>
            </a:blip>
            <a:srcRect/>
            <a:stretch/>
          </p:blipFill>
          <p:spPr>
            <a:xfrm>
              <a:off x="7107921" y="4735670"/>
              <a:ext cx="330726" cy="486362"/>
            </a:xfrm>
            <a:prstGeom prst="rect">
              <a:avLst/>
            </a:prstGeom>
            <a:noFill/>
            <a:ln>
              <a:noFill/>
            </a:ln>
          </p:spPr>
        </p:pic>
        <p:pic>
          <p:nvPicPr>
            <p:cNvPr id="203" name="Google Shape;203;p15"/>
            <p:cNvPicPr preferRelativeResize="0"/>
            <p:nvPr/>
          </p:nvPicPr>
          <p:blipFill rotWithShape="1">
            <a:blip r:embed="rId3">
              <a:alphaModFix/>
            </a:blip>
            <a:srcRect/>
            <a:stretch/>
          </p:blipFill>
          <p:spPr>
            <a:xfrm>
              <a:off x="6824637" y="4745007"/>
              <a:ext cx="330726" cy="486362"/>
            </a:xfrm>
            <a:prstGeom prst="rect">
              <a:avLst/>
            </a:prstGeom>
            <a:noFill/>
            <a:ln>
              <a:noFill/>
            </a:ln>
          </p:spPr>
        </p:pic>
        <p:pic>
          <p:nvPicPr>
            <p:cNvPr id="204" name="Google Shape;204;p15"/>
            <p:cNvPicPr preferRelativeResize="0"/>
            <p:nvPr/>
          </p:nvPicPr>
          <p:blipFill rotWithShape="1">
            <a:blip r:embed="rId3">
              <a:alphaModFix/>
            </a:blip>
            <a:srcRect/>
            <a:stretch/>
          </p:blipFill>
          <p:spPr>
            <a:xfrm>
              <a:off x="6271410" y="5122313"/>
              <a:ext cx="330726" cy="486362"/>
            </a:xfrm>
            <a:prstGeom prst="rect">
              <a:avLst/>
            </a:prstGeom>
            <a:noFill/>
            <a:ln>
              <a:noFill/>
            </a:ln>
          </p:spPr>
        </p:pic>
        <p:pic>
          <p:nvPicPr>
            <p:cNvPr id="205" name="Google Shape;205;p15"/>
            <p:cNvPicPr preferRelativeResize="0"/>
            <p:nvPr/>
          </p:nvPicPr>
          <p:blipFill rotWithShape="1">
            <a:blip r:embed="rId3">
              <a:alphaModFix/>
            </a:blip>
            <a:srcRect/>
            <a:stretch/>
          </p:blipFill>
          <p:spPr>
            <a:xfrm>
              <a:off x="6549767" y="5120761"/>
              <a:ext cx="330726" cy="486362"/>
            </a:xfrm>
            <a:prstGeom prst="rect">
              <a:avLst/>
            </a:prstGeom>
            <a:noFill/>
            <a:ln>
              <a:noFill/>
            </a:ln>
          </p:spPr>
        </p:pic>
        <p:pic>
          <p:nvPicPr>
            <p:cNvPr id="206" name="Google Shape;206;p15"/>
            <p:cNvPicPr preferRelativeResize="0"/>
            <p:nvPr/>
          </p:nvPicPr>
          <p:blipFill rotWithShape="1">
            <a:blip r:embed="rId3">
              <a:alphaModFix/>
            </a:blip>
            <a:srcRect/>
            <a:stretch/>
          </p:blipFill>
          <p:spPr>
            <a:xfrm>
              <a:off x="7377870" y="5116871"/>
              <a:ext cx="330726" cy="486362"/>
            </a:xfrm>
            <a:prstGeom prst="rect">
              <a:avLst/>
            </a:prstGeom>
            <a:noFill/>
            <a:ln>
              <a:noFill/>
            </a:ln>
          </p:spPr>
        </p:pic>
        <p:pic>
          <p:nvPicPr>
            <p:cNvPr id="207" name="Google Shape;207;p15"/>
            <p:cNvPicPr preferRelativeResize="0"/>
            <p:nvPr/>
          </p:nvPicPr>
          <p:blipFill rotWithShape="1">
            <a:blip r:embed="rId3">
              <a:alphaModFix/>
            </a:blip>
            <a:srcRect/>
            <a:stretch/>
          </p:blipFill>
          <p:spPr>
            <a:xfrm>
              <a:off x="7107925" y="5116871"/>
              <a:ext cx="330726" cy="486362"/>
            </a:xfrm>
            <a:prstGeom prst="rect">
              <a:avLst/>
            </a:prstGeom>
            <a:noFill/>
            <a:ln>
              <a:noFill/>
            </a:ln>
          </p:spPr>
        </p:pic>
        <p:pic>
          <p:nvPicPr>
            <p:cNvPr id="208" name="Google Shape;208;p15"/>
            <p:cNvPicPr preferRelativeResize="0"/>
            <p:nvPr/>
          </p:nvPicPr>
          <p:blipFill rotWithShape="1">
            <a:blip r:embed="rId3">
              <a:alphaModFix/>
            </a:blip>
            <a:srcRect/>
            <a:stretch/>
          </p:blipFill>
          <p:spPr>
            <a:xfrm>
              <a:off x="6824642" y="5126196"/>
              <a:ext cx="330726" cy="486361"/>
            </a:xfrm>
            <a:prstGeom prst="rect">
              <a:avLst/>
            </a:prstGeom>
            <a:noFill/>
            <a:ln>
              <a:noFill/>
            </a:ln>
          </p:spPr>
        </p:pic>
        <p:pic>
          <p:nvPicPr>
            <p:cNvPr id="209" name="Google Shape;209;p15"/>
            <p:cNvPicPr preferRelativeResize="0"/>
            <p:nvPr/>
          </p:nvPicPr>
          <p:blipFill rotWithShape="1">
            <a:blip r:embed="rId3">
              <a:alphaModFix/>
            </a:blip>
            <a:srcRect/>
            <a:stretch/>
          </p:blipFill>
          <p:spPr>
            <a:xfrm>
              <a:off x="6271414" y="5516720"/>
              <a:ext cx="330726" cy="486361"/>
            </a:xfrm>
            <a:prstGeom prst="rect">
              <a:avLst/>
            </a:prstGeom>
            <a:noFill/>
            <a:ln>
              <a:noFill/>
            </a:ln>
          </p:spPr>
        </p:pic>
        <p:pic>
          <p:nvPicPr>
            <p:cNvPr id="210" name="Google Shape;210;p15"/>
            <p:cNvPicPr preferRelativeResize="0"/>
            <p:nvPr/>
          </p:nvPicPr>
          <p:blipFill rotWithShape="1">
            <a:blip r:embed="rId3">
              <a:alphaModFix/>
            </a:blip>
            <a:srcRect/>
            <a:stretch/>
          </p:blipFill>
          <p:spPr>
            <a:xfrm>
              <a:off x="6549768" y="5515168"/>
              <a:ext cx="330726" cy="486361"/>
            </a:xfrm>
            <a:prstGeom prst="rect">
              <a:avLst/>
            </a:prstGeom>
            <a:noFill/>
            <a:ln>
              <a:noFill/>
            </a:ln>
          </p:spPr>
        </p:pic>
        <p:pic>
          <p:nvPicPr>
            <p:cNvPr id="211" name="Google Shape;211;p15"/>
            <p:cNvPicPr preferRelativeResize="0"/>
            <p:nvPr/>
          </p:nvPicPr>
          <p:blipFill rotWithShape="1">
            <a:blip r:embed="rId3">
              <a:alphaModFix/>
            </a:blip>
            <a:srcRect/>
            <a:stretch/>
          </p:blipFill>
          <p:spPr>
            <a:xfrm>
              <a:off x="7377869" y="5511281"/>
              <a:ext cx="330726" cy="486361"/>
            </a:xfrm>
            <a:prstGeom prst="rect">
              <a:avLst/>
            </a:prstGeom>
            <a:noFill/>
            <a:ln>
              <a:noFill/>
            </a:ln>
          </p:spPr>
        </p:pic>
        <p:pic>
          <p:nvPicPr>
            <p:cNvPr id="212" name="Google Shape;212;p15"/>
            <p:cNvPicPr preferRelativeResize="0"/>
            <p:nvPr/>
          </p:nvPicPr>
          <p:blipFill rotWithShape="1">
            <a:blip r:embed="rId3">
              <a:alphaModFix/>
            </a:blip>
            <a:srcRect/>
            <a:stretch/>
          </p:blipFill>
          <p:spPr>
            <a:xfrm>
              <a:off x="7107918" y="5511278"/>
              <a:ext cx="330726" cy="486361"/>
            </a:xfrm>
            <a:prstGeom prst="rect">
              <a:avLst/>
            </a:prstGeom>
            <a:noFill/>
            <a:ln>
              <a:noFill/>
            </a:ln>
          </p:spPr>
        </p:pic>
        <p:pic>
          <p:nvPicPr>
            <p:cNvPr id="213" name="Google Shape;213;p15"/>
            <p:cNvPicPr preferRelativeResize="0"/>
            <p:nvPr/>
          </p:nvPicPr>
          <p:blipFill rotWithShape="1">
            <a:blip r:embed="rId3">
              <a:alphaModFix/>
            </a:blip>
            <a:srcRect/>
            <a:stretch/>
          </p:blipFill>
          <p:spPr>
            <a:xfrm>
              <a:off x="6824645" y="5520622"/>
              <a:ext cx="330726" cy="486361"/>
            </a:xfrm>
            <a:prstGeom prst="rect">
              <a:avLst/>
            </a:prstGeom>
            <a:noFill/>
            <a:ln>
              <a:noFill/>
            </a:ln>
          </p:spPr>
        </p:pic>
      </p:grpSp>
      <p:pic>
        <p:nvPicPr>
          <p:cNvPr id="108" name="Google Shape;115;p15">
            <a:extLst>
              <a:ext uri="{FF2B5EF4-FFF2-40B4-BE49-F238E27FC236}">
                <a16:creationId xmlns:a16="http://schemas.microsoft.com/office/drawing/2014/main" id="{52C2626F-230D-4235-A19F-876F29346FD2}"/>
              </a:ext>
            </a:extLst>
          </p:cNvPr>
          <p:cNvPicPr preferRelativeResize="0"/>
          <p:nvPr/>
        </p:nvPicPr>
        <p:blipFill rotWithShape="1">
          <a:blip r:embed="rId3">
            <a:alphaModFix/>
          </a:blip>
          <a:srcRect/>
          <a:stretch/>
        </p:blipFill>
        <p:spPr>
          <a:xfrm>
            <a:off x="2100541" y="4899953"/>
            <a:ext cx="235940" cy="283841"/>
          </a:xfrm>
          <a:prstGeom prst="rect">
            <a:avLst/>
          </a:prstGeom>
          <a:noFill/>
          <a:ln>
            <a:noFill/>
          </a:ln>
        </p:spPr>
      </p:pic>
      <p:sp>
        <p:nvSpPr>
          <p:cNvPr id="109" name="Text Box 5">
            <a:extLst>
              <a:ext uri="{FF2B5EF4-FFF2-40B4-BE49-F238E27FC236}">
                <a16:creationId xmlns:a16="http://schemas.microsoft.com/office/drawing/2014/main" id="{00C823D0-668D-481D-9D97-1EBB08DB4D65}"/>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3191348" y="318011"/>
            <a:ext cx="5251194"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In Sepsis . . .</a:t>
            </a:r>
            <a:endParaRPr dirty="0"/>
          </a:p>
        </p:txBody>
      </p:sp>
      <p:sp>
        <p:nvSpPr>
          <p:cNvPr id="220" name="Google Shape;220;p16"/>
          <p:cNvSpPr txBox="1">
            <a:spLocks noGrp="1"/>
          </p:cNvSpPr>
          <p:nvPr>
            <p:ph idx="1"/>
          </p:nvPr>
        </p:nvSpPr>
        <p:spPr>
          <a:xfrm>
            <a:off x="304800" y="1440871"/>
            <a:ext cx="4535055" cy="4554061"/>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400"/>
              <a:buChar char=" "/>
            </a:pPr>
            <a:r>
              <a:rPr lang="en-US" sz="2600" dirty="0"/>
              <a:t>The inflammatory and coagulation response is rapid and widespread, causing a dysregulated response</a:t>
            </a:r>
            <a:endParaRPr sz="2600" dirty="0"/>
          </a:p>
          <a:p>
            <a:pPr marL="515938" lvl="1" indent="-315913" algn="l" rtl="0">
              <a:lnSpc>
                <a:spcPct val="90000"/>
              </a:lnSpc>
              <a:spcBef>
                <a:spcPts val="400"/>
              </a:spcBef>
              <a:spcAft>
                <a:spcPts val="0"/>
              </a:spcAft>
              <a:buSzPct val="100000"/>
              <a:buFont typeface="Arial"/>
              <a:buChar char="•"/>
            </a:pPr>
            <a:r>
              <a:rPr lang="en-US" sz="2300" dirty="0"/>
              <a:t>The body’s reaction to the pathogen may overwhelm all of the body’s systems</a:t>
            </a:r>
            <a:endParaRPr sz="2300" dirty="0"/>
          </a:p>
          <a:p>
            <a:pPr marL="515938" lvl="1" indent="-315913" algn="l" rtl="0">
              <a:lnSpc>
                <a:spcPct val="90000"/>
              </a:lnSpc>
              <a:spcBef>
                <a:spcPts val="600"/>
              </a:spcBef>
              <a:spcAft>
                <a:spcPts val="0"/>
              </a:spcAft>
              <a:buSzPct val="100000"/>
              <a:buFont typeface="Arial"/>
              <a:buChar char="•"/>
            </a:pPr>
            <a:r>
              <a:rPr lang="en-US" sz="2300" dirty="0"/>
              <a:t>Immune systems that are too strong or too weak are unable to respond effectively to pathogen invasion</a:t>
            </a:r>
            <a:endParaRPr sz="2300" dirty="0"/>
          </a:p>
        </p:txBody>
      </p:sp>
      <p:sp>
        <p:nvSpPr>
          <p:cNvPr id="7" name="Text Box 5">
            <a:extLst>
              <a:ext uri="{FF2B5EF4-FFF2-40B4-BE49-F238E27FC236}">
                <a16:creationId xmlns:a16="http://schemas.microsoft.com/office/drawing/2014/main" id="{FA5467A3-52F1-4923-9141-FE4DC98549E9}"/>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1DA08BD-753A-423C-9F7F-5EA815BE6CA2}"/>
              </a:ext>
            </a:extLst>
          </p:cNvPr>
          <p:cNvPicPr>
            <a:picLocks noChangeAspect="1"/>
          </p:cNvPicPr>
          <p:nvPr/>
        </p:nvPicPr>
        <p:blipFill>
          <a:blip r:embed="rId3"/>
          <a:stretch>
            <a:fillRect/>
          </a:stretch>
        </p:blipFill>
        <p:spPr>
          <a:xfrm>
            <a:off x="4991549" y="1584266"/>
            <a:ext cx="3958814" cy="35067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3167310" y="300316"/>
            <a:ext cx="5824289"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Causes of Sepsis</a:t>
            </a:r>
            <a:endParaRPr dirty="0"/>
          </a:p>
        </p:txBody>
      </p:sp>
      <p:sp>
        <p:nvSpPr>
          <p:cNvPr id="229" name="Google Shape;229;p17"/>
          <p:cNvSpPr txBox="1">
            <a:spLocks noGrp="1"/>
          </p:cNvSpPr>
          <p:nvPr>
            <p:ph idx="1"/>
          </p:nvPr>
        </p:nvSpPr>
        <p:spPr>
          <a:xfrm>
            <a:off x="304800" y="1570616"/>
            <a:ext cx="8686799" cy="4424316"/>
          </a:xfrm>
          <a:prstGeom prst="rect">
            <a:avLst/>
          </a:prstGeom>
          <a:noFill/>
          <a:ln>
            <a:noFill/>
          </a:ln>
        </p:spPr>
        <p:txBody>
          <a:bodyPr spcFirstLastPara="1" wrap="square" lIns="0" tIns="45700" rIns="0" bIns="45700" anchor="t" anchorCtr="0">
            <a:noAutofit/>
          </a:bodyPr>
          <a:lstStyle/>
          <a:p>
            <a:pPr marL="290513" lvl="0" indent="-290513" algn="l" rtl="0">
              <a:lnSpc>
                <a:spcPct val="90000"/>
              </a:lnSpc>
              <a:spcBef>
                <a:spcPts val="0"/>
              </a:spcBef>
              <a:spcAft>
                <a:spcPts val="0"/>
              </a:spcAft>
              <a:buSzPts val="3200"/>
              <a:buFont typeface="Arial"/>
              <a:buChar char="•"/>
            </a:pPr>
            <a:r>
              <a:rPr lang="en-US" sz="2800" dirty="0"/>
              <a:t>Bacterial infections are the most common</a:t>
            </a:r>
            <a:endParaRPr sz="2800" dirty="0"/>
          </a:p>
          <a:p>
            <a:pPr marL="290513" lvl="0" indent="-290513" algn="l" rtl="0">
              <a:lnSpc>
                <a:spcPct val="90000"/>
              </a:lnSpc>
              <a:spcBef>
                <a:spcPts val="1400"/>
              </a:spcBef>
              <a:spcAft>
                <a:spcPts val="0"/>
              </a:spcAft>
              <a:buSzPts val="3200"/>
              <a:buFont typeface="Arial"/>
              <a:buChar char="•"/>
            </a:pPr>
            <a:r>
              <a:rPr lang="en-US" sz="2800" dirty="0"/>
              <a:t>Fungal, parasitic or viral infections can also cause sepsis</a:t>
            </a:r>
            <a:endParaRPr sz="2800" dirty="0"/>
          </a:p>
          <a:p>
            <a:pPr marL="290513" lvl="0" indent="-290513" algn="l" rtl="0">
              <a:lnSpc>
                <a:spcPct val="90000"/>
              </a:lnSpc>
              <a:spcBef>
                <a:spcPts val="1400"/>
              </a:spcBef>
              <a:spcAft>
                <a:spcPts val="0"/>
              </a:spcAft>
              <a:buSzPts val="3200"/>
              <a:buFont typeface="Arial"/>
              <a:buChar char="•"/>
            </a:pPr>
            <a:r>
              <a:rPr lang="en-US" sz="2800" dirty="0"/>
              <a:t>The infection can originate from anywhere in the body and can cause organ damage to any system of the body</a:t>
            </a:r>
          </a:p>
          <a:p>
            <a:pPr marL="290513" indent="-290513">
              <a:spcBef>
                <a:spcPts val="1400"/>
              </a:spcBef>
              <a:buSzPts val="3200"/>
              <a:buFont typeface="Arial"/>
              <a:buChar char="•"/>
            </a:pPr>
            <a:r>
              <a:rPr lang="en-US" sz="2800" dirty="0"/>
              <a:t>Unknown (1/3 of all sepsis cases)</a:t>
            </a:r>
          </a:p>
          <a:p>
            <a:pPr marL="0" lvl="0" indent="0" algn="l" rtl="0">
              <a:lnSpc>
                <a:spcPct val="90000"/>
              </a:lnSpc>
              <a:spcBef>
                <a:spcPts val="1400"/>
              </a:spcBef>
              <a:spcAft>
                <a:spcPts val="0"/>
              </a:spcAft>
              <a:buSzPts val="3200"/>
              <a:buNone/>
            </a:pPr>
            <a:endParaRPr sz="2800" dirty="0"/>
          </a:p>
        </p:txBody>
      </p:sp>
      <p:sp>
        <p:nvSpPr>
          <p:cNvPr id="5" name="Text Box 5">
            <a:extLst>
              <a:ext uri="{FF2B5EF4-FFF2-40B4-BE49-F238E27FC236}">
                <a16:creationId xmlns:a16="http://schemas.microsoft.com/office/drawing/2014/main" id="{74E98BDD-EDDD-413A-8756-9BC009F0EFD8}"/>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2463101" y="296160"/>
            <a:ext cx="6551813" cy="78892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Most Common Infection Sources</a:t>
            </a:r>
            <a:endParaRPr dirty="0"/>
          </a:p>
        </p:txBody>
      </p:sp>
      <p:pic>
        <p:nvPicPr>
          <p:cNvPr id="237" name="Google Shape;237;p18"/>
          <p:cNvPicPr preferRelativeResize="0"/>
          <p:nvPr/>
        </p:nvPicPr>
        <p:blipFill rotWithShape="1">
          <a:blip r:embed="rId3">
            <a:alphaModFix/>
          </a:blip>
          <a:srcRect/>
          <a:stretch/>
        </p:blipFill>
        <p:spPr>
          <a:xfrm>
            <a:off x="554915" y="1160067"/>
            <a:ext cx="5709553" cy="4489737"/>
          </a:xfrm>
          <a:prstGeom prst="rect">
            <a:avLst/>
          </a:prstGeom>
          <a:noFill/>
          <a:ln>
            <a:noFill/>
          </a:ln>
        </p:spPr>
      </p:pic>
      <p:sp>
        <p:nvSpPr>
          <p:cNvPr id="239" name="Google Shape;239;p18"/>
          <p:cNvSpPr txBox="1"/>
          <p:nvPr/>
        </p:nvSpPr>
        <p:spPr>
          <a:xfrm>
            <a:off x="2034988" y="5526694"/>
            <a:ext cx="3352799" cy="246221"/>
          </a:xfrm>
          <a:prstGeom prst="rect">
            <a:avLst/>
          </a:prstGeom>
          <a:noFill/>
          <a:ln>
            <a:noFill/>
          </a:ln>
        </p:spPr>
        <p:txBody>
          <a:bodyPr spcFirstLastPara="1" wrap="square" lIns="91425" tIns="45700" rIns="91425" bIns="45700" anchor="t" anchorCtr="0">
            <a:noAutofit/>
          </a:bodyPr>
          <a:lstStyle/>
          <a:p>
            <a:pPr lvl="0">
              <a:buSzPts val="1000"/>
            </a:pPr>
            <a:r>
              <a:rPr lang="en-US" sz="1000" dirty="0">
                <a:solidFill>
                  <a:schemeClr val="dk1"/>
                </a:solidFill>
                <a:latin typeface="Calibri"/>
                <a:ea typeface="Calibri"/>
                <a:cs typeface="Calibri"/>
                <a:sym typeface="Calibri"/>
              </a:rPr>
              <a:t>https://www.cdc.gov/vitalsigns/sepsis/index.html</a:t>
            </a:r>
            <a:endParaRPr sz="1400" b="0" i="0" u="none" strike="noStrike" cap="none" dirty="0">
              <a:solidFill>
                <a:srgbClr val="000000"/>
              </a:solidFill>
              <a:latin typeface="Arial"/>
              <a:ea typeface="Arial"/>
              <a:cs typeface="Arial"/>
              <a:sym typeface="Arial"/>
            </a:endParaRPr>
          </a:p>
        </p:txBody>
      </p:sp>
      <p:sp>
        <p:nvSpPr>
          <p:cNvPr id="5" name="Text Box 5">
            <a:extLst>
              <a:ext uri="{FF2B5EF4-FFF2-40B4-BE49-F238E27FC236}">
                <a16:creationId xmlns:a16="http://schemas.microsoft.com/office/drawing/2014/main" id="{D515FFD9-B905-47BE-AFE6-598DC7D761A1}"/>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2131311" y="170571"/>
            <a:ext cx="6722502"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4800"/>
              <a:buNone/>
            </a:pPr>
            <a:r>
              <a:rPr lang="en-US" sz="3600" b="0" dirty="0">
                <a:solidFill>
                  <a:srgbClr val="000000"/>
                </a:solidFill>
                <a:cs typeface="Arial"/>
                <a:sym typeface="Arial"/>
              </a:rPr>
              <a:t>Who is at Risk to Develop Sepsis?</a:t>
            </a:r>
            <a:endParaRPr dirty="0">
              <a:solidFill>
                <a:srgbClr val="000000"/>
              </a:solidFill>
            </a:endParaRPr>
          </a:p>
        </p:txBody>
      </p:sp>
      <p:sp>
        <p:nvSpPr>
          <p:cNvPr id="246" name="Google Shape;246;p19"/>
          <p:cNvSpPr txBox="1">
            <a:spLocks noGrp="1"/>
          </p:cNvSpPr>
          <p:nvPr>
            <p:ph idx="1"/>
          </p:nvPr>
        </p:nvSpPr>
        <p:spPr>
          <a:prstGeom prst="rect">
            <a:avLst/>
          </a:prstGeom>
          <a:noFill/>
          <a:ln>
            <a:noFill/>
          </a:ln>
        </p:spPr>
        <p:txBody>
          <a:bodyPr spcFirstLastPara="1" wrap="square" lIns="0" tIns="45700" rIns="0" bIns="45700" anchor="t" anchorCtr="0">
            <a:noAutofit/>
          </a:bodyPr>
          <a:lstStyle/>
          <a:p>
            <a:pPr indent="-457200">
              <a:lnSpc>
                <a:spcPct val="115000"/>
              </a:lnSpc>
              <a:spcBef>
                <a:spcPts val="0"/>
              </a:spcBef>
              <a:buClr>
                <a:schemeClr val="dk1"/>
              </a:buClr>
              <a:buSzPct val="100000"/>
              <a:buFont typeface="Arial" panose="020B0604020202020204" pitchFamily="34" charset="0"/>
              <a:buChar char="•"/>
            </a:pPr>
            <a:r>
              <a:rPr lang="en-US" sz="2800" dirty="0"/>
              <a:t>Host Factors </a:t>
            </a:r>
          </a:p>
          <a:p>
            <a:pPr marL="914400" lvl="1" indent="-457200">
              <a:lnSpc>
                <a:spcPct val="115000"/>
              </a:lnSpc>
              <a:spcBef>
                <a:spcPts val="0"/>
              </a:spcBef>
              <a:buClr>
                <a:schemeClr val="dk1"/>
              </a:buClr>
              <a:buSzPct val="100000"/>
            </a:pPr>
            <a:r>
              <a:rPr lang="en-US" sz="2400" dirty="0"/>
              <a:t>Age, gender, genetics, comorbidities</a:t>
            </a:r>
          </a:p>
          <a:p>
            <a:pPr marL="914400" lvl="1" indent="-457200">
              <a:lnSpc>
                <a:spcPct val="115000"/>
              </a:lnSpc>
              <a:spcBef>
                <a:spcPts val="0"/>
              </a:spcBef>
              <a:buClr>
                <a:schemeClr val="dk1"/>
              </a:buClr>
              <a:buSzPct val="100000"/>
            </a:pPr>
            <a:r>
              <a:rPr lang="en-US" sz="2400" dirty="0"/>
              <a:t>Elderly account for 60-85 percent of all cases of severe sepsis</a:t>
            </a:r>
            <a:endParaRPr sz="800" dirty="0"/>
          </a:p>
          <a:p>
            <a:pPr lvl="0" indent="-457200" algn="l" rtl="0">
              <a:lnSpc>
                <a:spcPct val="115000"/>
              </a:lnSpc>
              <a:spcBef>
                <a:spcPts val="600"/>
              </a:spcBef>
              <a:spcAft>
                <a:spcPts val="0"/>
              </a:spcAft>
              <a:buClr>
                <a:schemeClr val="dk1"/>
              </a:buClr>
              <a:buSzPct val="100000"/>
              <a:buFont typeface="Arial" panose="020B0604020202020204" pitchFamily="34" charset="0"/>
              <a:buChar char="•"/>
            </a:pPr>
            <a:r>
              <a:rPr lang="en-US" sz="2800" dirty="0"/>
              <a:t>Immunosuppression</a:t>
            </a:r>
            <a:endParaRPr sz="2800" dirty="0"/>
          </a:p>
          <a:p>
            <a:pPr marL="860425" lvl="0" indent="-342900" algn="l" rtl="0">
              <a:lnSpc>
                <a:spcPct val="115000"/>
              </a:lnSpc>
              <a:spcBef>
                <a:spcPts val="600"/>
              </a:spcBef>
              <a:spcAft>
                <a:spcPts val="0"/>
              </a:spcAft>
              <a:buClr>
                <a:schemeClr val="dk1"/>
              </a:buClr>
              <a:buSzPct val="100000"/>
              <a:buFont typeface="Courier New" panose="02070309020205020404" pitchFamily="49" charset="0"/>
              <a:buChar char="o"/>
            </a:pPr>
            <a:r>
              <a:rPr lang="en-US" sz="2400" dirty="0"/>
              <a:t>Disease related, medications related</a:t>
            </a:r>
            <a:endParaRPr sz="2400" dirty="0"/>
          </a:p>
          <a:p>
            <a:pPr lvl="0" indent="-457200" algn="l" rtl="0">
              <a:lnSpc>
                <a:spcPct val="115000"/>
              </a:lnSpc>
              <a:spcBef>
                <a:spcPts val="600"/>
              </a:spcBef>
              <a:spcAft>
                <a:spcPts val="0"/>
              </a:spcAft>
              <a:buSzPct val="100000"/>
              <a:buFont typeface="Arial" panose="020B0604020202020204" pitchFamily="34" charset="0"/>
              <a:buChar char="•"/>
            </a:pPr>
            <a:r>
              <a:rPr lang="en-US" sz="2800" dirty="0"/>
              <a:t>Exposure risk</a:t>
            </a:r>
            <a:endParaRPr sz="2800" dirty="0"/>
          </a:p>
          <a:p>
            <a:pPr marL="800100" lvl="0" indent="-342900" algn="l" rtl="0">
              <a:lnSpc>
                <a:spcPct val="115000"/>
              </a:lnSpc>
              <a:spcBef>
                <a:spcPts val="600"/>
              </a:spcBef>
              <a:spcAft>
                <a:spcPts val="0"/>
              </a:spcAft>
              <a:buClr>
                <a:schemeClr val="dk1"/>
              </a:buClr>
              <a:buSzPct val="100000"/>
              <a:buFont typeface="Courier New" panose="02070309020205020404" pitchFamily="49" charset="0"/>
              <a:buChar char="o"/>
            </a:pPr>
            <a:r>
              <a:rPr lang="en-US" sz="2400" dirty="0"/>
              <a:t>Community acquired: pneumonia, urinary, wounds, trauma</a:t>
            </a:r>
            <a:endParaRPr sz="2400" dirty="0"/>
          </a:p>
          <a:p>
            <a:pPr marL="800100" lvl="0" indent="-342900" algn="l" rtl="0">
              <a:lnSpc>
                <a:spcPct val="115000"/>
              </a:lnSpc>
              <a:spcBef>
                <a:spcPts val="600"/>
              </a:spcBef>
              <a:spcAft>
                <a:spcPts val="0"/>
              </a:spcAft>
              <a:buClr>
                <a:schemeClr val="dk1"/>
              </a:buClr>
              <a:buSzPct val="100000"/>
              <a:buFont typeface="Courier New" panose="02070309020205020404" pitchFamily="49" charset="0"/>
              <a:buChar char="o"/>
            </a:pPr>
            <a:r>
              <a:rPr lang="en-US" sz="2400" dirty="0"/>
              <a:t>Health care acquired: invasive devices, secondary infections and skin breakdown </a:t>
            </a:r>
            <a:endParaRPr sz="2400" dirty="0"/>
          </a:p>
          <a:p>
            <a:pPr marL="0" lvl="0" indent="0" algn="l" rtl="0">
              <a:lnSpc>
                <a:spcPct val="90000"/>
              </a:lnSpc>
              <a:spcBef>
                <a:spcPts val="1200"/>
              </a:spcBef>
              <a:spcAft>
                <a:spcPts val="200"/>
              </a:spcAft>
              <a:buSzPts val="1800"/>
              <a:buNone/>
            </a:pPr>
            <a:endParaRPr dirty="0"/>
          </a:p>
        </p:txBody>
      </p:sp>
      <p:sp>
        <p:nvSpPr>
          <p:cNvPr id="4" name="Text Box 5">
            <a:extLst>
              <a:ext uri="{FF2B5EF4-FFF2-40B4-BE49-F238E27FC236}">
                <a16:creationId xmlns:a16="http://schemas.microsoft.com/office/drawing/2014/main" id="{AC91F36A-F7F4-493D-8B63-16A1AD835C55}"/>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99C1AAE-1A4D-4B3B-9A66-E536DE142B87}"/>
              </a:ext>
            </a:extLst>
          </p:cNvPr>
          <p:cNvGraphicFramePr/>
          <p:nvPr>
            <p:extLst/>
          </p:nvPr>
        </p:nvGraphicFramePr>
        <p:xfrm>
          <a:off x="611636" y="1930932"/>
          <a:ext cx="6524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2" name="Google Shape;252;p20"/>
          <p:cNvSpPr txBox="1">
            <a:spLocks noGrp="1"/>
          </p:cNvSpPr>
          <p:nvPr>
            <p:ph type="title"/>
          </p:nvPr>
        </p:nvSpPr>
        <p:spPr>
          <a:xfrm>
            <a:off x="3055496" y="214132"/>
            <a:ext cx="5936103" cy="86660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515B61"/>
              </a:buClr>
              <a:buSzPts val="4800"/>
              <a:buFont typeface="Calibri"/>
              <a:buNone/>
            </a:pPr>
            <a:r>
              <a:rPr lang="en-US" dirty="0"/>
              <a:t>Progression of Sepsis</a:t>
            </a:r>
            <a:endParaRPr dirty="0"/>
          </a:p>
        </p:txBody>
      </p:sp>
      <p:sp>
        <p:nvSpPr>
          <p:cNvPr id="253" name="Google Shape;253;p20"/>
          <p:cNvSpPr txBox="1">
            <a:spLocks noGrp="1"/>
          </p:cNvSpPr>
          <p:nvPr>
            <p:ph idx="1"/>
          </p:nvPr>
        </p:nvSpPr>
        <p:spPr>
          <a:xfrm>
            <a:off x="304800" y="1361209"/>
            <a:ext cx="8686799" cy="4633723"/>
          </a:xfrm>
          <a:prstGeom prst="rect">
            <a:avLst/>
          </a:prstGeom>
          <a:noFill/>
          <a:ln>
            <a:noFill/>
          </a:ln>
        </p:spPr>
        <p:txBody>
          <a:bodyPr spcFirstLastPara="1" wrap="square" lIns="0" tIns="45700" rIns="0" bIns="45700" anchor="t" anchorCtr="0">
            <a:noAutofit/>
          </a:bodyPr>
          <a:lstStyle/>
          <a:p>
            <a:pPr marL="91440" lvl="0" indent="-91440" algn="l" rtl="0">
              <a:lnSpc>
                <a:spcPct val="100000"/>
              </a:lnSpc>
              <a:spcBef>
                <a:spcPts val="0"/>
              </a:spcBef>
              <a:spcAft>
                <a:spcPts val="0"/>
              </a:spcAft>
              <a:buSzPts val="2000"/>
              <a:buChar char=" "/>
            </a:pPr>
            <a:r>
              <a:rPr lang="en-US" sz="2200" b="1" dirty="0"/>
              <a:t>Early identification and treatment</a:t>
            </a:r>
          </a:p>
          <a:p>
            <a:pPr marL="91440" lvl="0" indent="-91440" algn="l" rtl="0">
              <a:lnSpc>
                <a:spcPct val="100000"/>
              </a:lnSpc>
              <a:spcBef>
                <a:spcPts val="0"/>
              </a:spcBef>
              <a:spcAft>
                <a:spcPts val="0"/>
              </a:spcAft>
              <a:buSzPts val="2000"/>
              <a:buChar char=" "/>
            </a:pPr>
            <a:r>
              <a:rPr lang="en-US" sz="2200" dirty="0"/>
              <a:t>It is crucial to identify septic patients and initiate treatment as early along the continuum as possible and treat them to avoid developing organ damage or shock. </a:t>
            </a:r>
            <a:endParaRPr sz="2200" dirty="0"/>
          </a:p>
        </p:txBody>
      </p:sp>
      <p:sp>
        <p:nvSpPr>
          <p:cNvPr id="3" name="TextBox 2">
            <a:extLst>
              <a:ext uri="{FF2B5EF4-FFF2-40B4-BE49-F238E27FC236}">
                <a16:creationId xmlns:a16="http://schemas.microsoft.com/office/drawing/2014/main" id="{A084D370-B0E0-4E97-B004-A7F003ED6669}"/>
              </a:ext>
            </a:extLst>
          </p:cNvPr>
          <p:cNvSpPr txBox="1"/>
          <p:nvPr/>
        </p:nvSpPr>
        <p:spPr>
          <a:xfrm>
            <a:off x="2514600" y="4639948"/>
            <a:ext cx="161059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SIRS + Infection</a:t>
            </a:r>
          </a:p>
        </p:txBody>
      </p:sp>
      <p:sp>
        <p:nvSpPr>
          <p:cNvPr id="8" name="TextBox 7">
            <a:extLst>
              <a:ext uri="{FF2B5EF4-FFF2-40B4-BE49-F238E27FC236}">
                <a16:creationId xmlns:a16="http://schemas.microsoft.com/office/drawing/2014/main" id="{8AC651E7-A40D-42B0-B012-3E3F873033AC}"/>
              </a:ext>
            </a:extLst>
          </p:cNvPr>
          <p:cNvSpPr txBox="1"/>
          <p:nvPr/>
        </p:nvSpPr>
        <p:spPr>
          <a:xfrm>
            <a:off x="3773632" y="4363139"/>
            <a:ext cx="293370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Sepsis + End Organ Damage</a:t>
            </a:r>
          </a:p>
        </p:txBody>
      </p:sp>
      <p:sp>
        <p:nvSpPr>
          <p:cNvPr id="9" name="TextBox 8">
            <a:extLst>
              <a:ext uri="{FF2B5EF4-FFF2-40B4-BE49-F238E27FC236}">
                <a16:creationId xmlns:a16="http://schemas.microsoft.com/office/drawing/2014/main" id="{ADC45309-D2F3-4E84-AB6A-99825C9D130D}"/>
              </a:ext>
            </a:extLst>
          </p:cNvPr>
          <p:cNvSpPr txBox="1"/>
          <p:nvPr/>
        </p:nvSpPr>
        <p:spPr>
          <a:xfrm>
            <a:off x="4492866" y="3947641"/>
            <a:ext cx="4776394"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Severe Sepsis + Refractory (unresponsive) hypotension</a:t>
            </a:r>
          </a:p>
        </p:txBody>
      </p:sp>
      <p:sp>
        <p:nvSpPr>
          <p:cNvPr id="10" name="TextBox 9">
            <a:extLst>
              <a:ext uri="{FF2B5EF4-FFF2-40B4-BE49-F238E27FC236}">
                <a16:creationId xmlns:a16="http://schemas.microsoft.com/office/drawing/2014/main" id="{EDBD8774-B923-45B7-A6DE-5EEC858F625F}"/>
              </a:ext>
            </a:extLst>
          </p:cNvPr>
          <p:cNvSpPr txBox="1"/>
          <p:nvPr/>
        </p:nvSpPr>
        <p:spPr>
          <a:xfrm>
            <a:off x="1530235" y="5481013"/>
            <a:ext cx="4881323"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Temp. &gt; 38 </a:t>
            </a:r>
            <a:r>
              <a:rPr lang="en-US" sz="1600" dirty="0">
                <a:latin typeface="Calibri" panose="020F0502020204030204" pitchFamily="34" charset="0"/>
                <a:cs typeface="Calibri" panose="020F0502020204030204" pitchFamily="34" charset="0"/>
                <a:sym typeface="Symbol" panose="05050102010706020507" pitchFamily="18" charset="2"/>
              </a:rPr>
              <a:t>C or &lt; 36 C, HR &gt; 90, RR &gt; 20 or PaCO</a:t>
            </a:r>
            <a:r>
              <a:rPr lang="en-US" sz="1600" baseline="-25000" dirty="0">
                <a:latin typeface="Calibri" panose="020F0502020204030204" pitchFamily="34" charset="0"/>
                <a:cs typeface="Calibri" panose="020F0502020204030204" pitchFamily="34" charset="0"/>
                <a:sym typeface="Symbol" panose="05050102010706020507" pitchFamily="18" charset="2"/>
              </a:rPr>
              <a:t>2 </a:t>
            </a:r>
            <a:r>
              <a:rPr lang="en-US" sz="1600" dirty="0">
                <a:latin typeface="Calibri" panose="020F0502020204030204" pitchFamily="34" charset="0"/>
                <a:cs typeface="Calibri" panose="020F0502020204030204" pitchFamily="34" charset="0"/>
                <a:sym typeface="Symbol" panose="05050102010706020507" pitchFamily="18" charset="2"/>
              </a:rPr>
              <a:t>&lt; 32, WBCs &gt; 12,000 or &lt; 4,000 or &gt; 10% bands</a:t>
            </a:r>
            <a:endParaRPr lang="en-US" sz="1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50C1144-150F-4E53-8AB8-0072097AEBAD}"/>
              </a:ext>
            </a:extLst>
          </p:cNvPr>
          <p:cNvSpPr txBox="1"/>
          <p:nvPr/>
        </p:nvSpPr>
        <p:spPr>
          <a:xfrm>
            <a:off x="357651" y="2827184"/>
            <a:ext cx="1979407" cy="923330"/>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Goal:</a:t>
            </a:r>
          </a:p>
          <a:p>
            <a:pPr algn="ctr"/>
            <a:r>
              <a:rPr lang="en-US" sz="1800" dirty="0">
                <a:latin typeface="Calibri" panose="020F0502020204030204" pitchFamily="34" charset="0"/>
                <a:cs typeface="Calibri" panose="020F0502020204030204" pitchFamily="34" charset="0"/>
              </a:rPr>
              <a:t>early identification here</a:t>
            </a:r>
          </a:p>
        </p:txBody>
      </p:sp>
      <p:cxnSp>
        <p:nvCxnSpPr>
          <p:cNvPr id="11" name="Straight Arrow Connector 10">
            <a:extLst>
              <a:ext uri="{FF2B5EF4-FFF2-40B4-BE49-F238E27FC236}">
                <a16:creationId xmlns:a16="http://schemas.microsoft.com/office/drawing/2014/main" id="{4165FA78-9295-488F-A5BF-871560882087}"/>
              </a:ext>
            </a:extLst>
          </p:cNvPr>
          <p:cNvCxnSpPr>
            <a:cxnSpLocks/>
          </p:cNvCxnSpPr>
          <p:nvPr/>
        </p:nvCxnSpPr>
        <p:spPr>
          <a:xfrm>
            <a:off x="1721225" y="3625331"/>
            <a:ext cx="340009" cy="4559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F85F17B8-7036-4285-864E-AE3EDC0115C0}"/>
              </a:ext>
            </a:extLst>
          </p:cNvPr>
          <p:cNvSpPr txBox="1"/>
          <p:nvPr/>
        </p:nvSpPr>
        <p:spPr>
          <a:xfrm>
            <a:off x="6110750" y="3328612"/>
            <a:ext cx="2135396"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Death can result</a:t>
            </a:r>
          </a:p>
        </p:txBody>
      </p:sp>
      <p:sp>
        <p:nvSpPr>
          <p:cNvPr id="13" name="Text Box 5">
            <a:extLst>
              <a:ext uri="{FF2B5EF4-FFF2-40B4-BE49-F238E27FC236}">
                <a16:creationId xmlns:a16="http://schemas.microsoft.com/office/drawing/2014/main" id="{F6F65156-1221-4924-8A28-473D3FA71835}"/>
              </a:ext>
            </a:extLst>
          </p:cNvPr>
          <p:cNvSpPr txBox="1"/>
          <p:nvPr/>
        </p:nvSpPr>
        <p:spPr>
          <a:xfrm>
            <a:off x="200295" y="6398630"/>
            <a:ext cx="2171700" cy="330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©2019 CHA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eccb816-d66d-47c5-841d-d9f75db018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2F53471BB28F498C50EC22C0F0AEAF" ma:contentTypeVersion="11" ma:contentTypeDescription="Create a new document." ma:contentTypeScope="" ma:versionID="1c6f3e27723ccae4ac0dbde4492b4a56">
  <xsd:schema xmlns:xsd="http://www.w3.org/2001/XMLSchema" xmlns:xs="http://www.w3.org/2001/XMLSchema" xmlns:p="http://schemas.microsoft.com/office/2006/metadata/properties" xmlns:ns2="b7d17d27-7c21-46f2-8ebc-a4358db84241" xmlns:ns3="deccb816-d66d-47c5-841d-d9f75db01861" targetNamespace="http://schemas.microsoft.com/office/2006/metadata/properties" ma:root="true" ma:fieldsID="7c2550512e797e7ede6948781936f70e" ns2:_="" ns3:_="">
    <xsd:import namespace="b7d17d27-7c21-46f2-8ebc-a4358db84241"/>
    <xsd:import namespace="deccb816-d66d-47c5-841d-d9f75db018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17d27-7c21-46f2-8ebc-a4358db842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ccb816-d66d-47c5-841d-d9f75db0186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_Flow_SignoffStatus" ma:index="15" nillable="true" ma:displayName="Sign-off status" ma:internalName="_x0024_Resources_x003a_core_x002c_Signoff_Status_x003b_">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0D992F-C23D-4C5A-9BC3-20598AD3D9F2}">
  <ds:schemaRefs>
    <ds:schemaRef ds:uri="deccb816-d66d-47c5-841d-d9f75db0186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b7d17d27-7c21-46f2-8ebc-a4358db84241"/>
    <ds:schemaRef ds:uri="http://www.w3.org/XML/1998/namespace"/>
    <ds:schemaRef ds:uri="http://purl.org/dc/terms/"/>
  </ds:schemaRefs>
</ds:datastoreItem>
</file>

<file path=customXml/itemProps2.xml><?xml version="1.0" encoding="utf-8"?>
<ds:datastoreItem xmlns:ds="http://schemas.openxmlformats.org/officeDocument/2006/customXml" ds:itemID="{1B758E61-C5DC-4334-89D3-40B1B06CA9C1}">
  <ds:schemaRefs>
    <ds:schemaRef ds:uri="http://schemas.microsoft.com/sharepoint/v3/contenttype/forms"/>
  </ds:schemaRefs>
</ds:datastoreItem>
</file>

<file path=customXml/itemProps3.xml><?xml version="1.0" encoding="utf-8"?>
<ds:datastoreItem xmlns:ds="http://schemas.openxmlformats.org/officeDocument/2006/customXml" ds:itemID="{93802483-D83F-410F-A735-3CD6B35E2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17d27-7c21-46f2-8ebc-a4358db84241"/>
    <ds:schemaRef ds:uri="deccb816-d66d-47c5-841d-d9f75db01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158</TotalTime>
  <Words>3085</Words>
  <Application>Microsoft Office PowerPoint</Application>
  <PresentationFormat>On-screen Show (4:3)</PresentationFormat>
  <Paragraphs>355</Paragraphs>
  <Slides>27</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Cambria</vt:lpstr>
      <vt:lpstr>Cambria Math</vt:lpstr>
      <vt:lpstr>Courier New</vt:lpstr>
      <vt:lpstr>Wingdings</vt:lpstr>
      <vt:lpstr>1_Office Theme</vt:lpstr>
      <vt:lpstr>2_Office Theme</vt:lpstr>
      <vt:lpstr>Sepsis 101</vt:lpstr>
      <vt:lpstr>Objectives</vt:lpstr>
      <vt:lpstr>What is Sepsis?</vt:lpstr>
      <vt:lpstr>A Worldwide Problem</vt:lpstr>
      <vt:lpstr>In Sepsis . . .</vt:lpstr>
      <vt:lpstr>Causes of Sepsis</vt:lpstr>
      <vt:lpstr>Most Common Infection Sources</vt:lpstr>
      <vt:lpstr>Who is at Risk to Develop Sepsis?</vt:lpstr>
      <vt:lpstr>Progression of Sepsis</vt:lpstr>
      <vt:lpstr>SIRS  Systemic Inflammatory Response Syndrome</vt:lpstr>
      <vt:lpstr>Severe Sepsis</vt:lpstr>
      <vt:lpstr>Septic Shock</vt:lpstr>
      <vt:lpstr>Multiple Organ Dysfunction Syndrome (MODS)</vt:lpstr>
      <vt:lpstr>Treatment Bundle</vt:lpstr>
      <vt:lpstr>Blood Cultures</vt:lpstr>
      <vt:lpstr>Antibiotics</vt:lpstr>
      <vt:lpstr>Antibiotics</vt:lpstr>
      <vt:lpstr>Crystalloid Fluids</vt:lpstr>
      <vt:lpstr>Lactate</vt:lpstr>
      <vt:lpstr>Centers for Medicare and Medicaid Services  SEP-1 Bundle</vt:lpstr>
      <vt:lpstr>PowerPoint Presentation</vt:lpstr>
      <vt:lpstr>Septic Shock</vt:lpstr>
      <vt:lpstr>SEP-1 Bundle</vt:lpstr>
      <vt:lpstr>Do We Really Have Three Hours?</vt:lpstr>
      <vt:lpstr>Sepsis is a medical emergency . .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Zumbahlen</dc:creator>
  <cp:lastModifiedBy>Toni Foos</cp:lastModifiedBy>
  <cp:revision>25</cp:revision>
  <cp:lastPrinted>2019-04-05T20:59:23Z</cp:lastPrinted>
  <dcterms:created xsi:type="dcterms:W3CDTF">2018-10-08T20:32:30Z</dcterms:created>
  <dcterms:modified xsi:type="dcterms:W3CDTF">2019-05-13T19:58:12Z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0x010100DE2F53471BB28F498C50EC22C0F0AEAF</vt:lpwstr>
  </property>
</Properties>
</file>