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4"/>
  </p:sldMasterIdLst>
  <p:notesMasterIdLst>
    <p:notesMasterId r:id="rId14"/>
  </p:notesMasterIdLst>
  <p:sldIdLst>
    <p:sldId id="256" r:id="rId5"/>
    <p:sldId id="313" r:id="rId6"/>
    <p:sldId id="303" r:id="rId7"/>
    <p:sldId id="260" r:id="rId8"/>
    <p:sldId id="302" r:id="rId9"/>
    <p:sldId id="261" r:id="rId10"/>
    <p:sldId id="309" r:id="rId11"/>
    <p:sldId id="310" r:id="rId12"/>
    <p:sldId id="311" r:id="rId13"/>
  </p:sldIdLst>
  <p:sldSz cx="9144000" cy="6858000" type="screen4x3"/>
  <p:notesSz cx="6881813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waim Christine" initials="SC" lastIdx="23" clrIdx="0">
    <p:extLst>
      <p:ext uri="{19B8F6BF-5375-455C-9EA6-DF929625EA0E}">
        <p15:presenceInfo xmlns:p15="http://schemas.microsoft.com/office/powerpoint/2012/main" userId="Swaim Christ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/>
    <p:restoredTop sz="63807" autoAdjust="0"/>
  </p:normalViewPr>
  <p:slideViewPr>
    <p:cSldViewPr snapToGrid="0" snapToObjects="1">
      <p:cViewPr varScale="1">
        <p:scale>
          <a:sx n="69" d="100"/>
          <a:sy n="69" d="100"/>
        </p:scale>
        <p:origin x="30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8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i Foos" userId="9b9903b1-2998-44ea-befd-67db75c4870d" providerId="ADAL" clId="{3A7AB3C0-0D98-4EB1-BBFF-B10F49C65B27}"/>
    <pc:docChg chg="modSld">
      <pc:chgData name="Toni Foos" userId="9b9903b1-2998-44ea-befd-67db75c4870d" providerId="ADAL" clId="{3A7AB3C0-0D98-4EB1-BBFF-B10F49C65B27}" dt="2019-05-13T19:20:27.309" v="10" actId="20577"/>
      <pc:docMkLst>
        <pc:docMk/>
      </pc:docMkLst>
      <pc:sldChg chg="modSp">
        <pc:chgData name="Toni Foos" userId="9b9903b1-2998-44ea-befd-67db75c4870d" providerId="ADAL" clId="{3A7AB3C0-0D98-4EB1-BBFF-B10F49C65B27}" dt="2019-05-13T19:20:27.309" v="10" actId="20577"/>
        <pc:sldMkLst>
          <pc:docMk/>
          <pc:sldMk cId="0" sldId="256"/>
        </pc:sldMkLst>
        <pc:spChg chg="mod">
          <ac:chgData name="Toni Foos" userId="9b9903b1-2998-44ea-befd-67db75c4870d" providerId="ADAL" clId="{3A7AB3C0-0D98-4EB1-BBFF-B10F49C65B27}" dt="2019-05-13T19:20:27.309" v="10" actId="20577"/>
          <ac:spMkLst>
            <pc:docMk/>
            <pc:sldMk cId="0" sldId="256"/>
            <ac:spMk id="9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7175" y="697225"/>
            <a:ext cx="458807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Explain what the process will be for the table top exercise. For example: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What are the goals of the exercise?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Purpose is to walk through a case scenario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Supply the team with any documents that would be available to them in a real situation – e.g., sepsis checklist, order sets, etc.</a:t>
            </a:r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What are your initial concerns?</a:t>
            </a:r>
            <a:r>
              <a:rPr lang="en-US" sz="1200" baseline="0" dirty="0"/>
              <a:t>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200" baseline="0" dirty="0"/>
              <a:t>What information is important from the history and the initial assessment? What other information do we want to ask for?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200" baseline="0" dirty="0"/>
              <a:t>Does she have any focal neurological changes (rule out stroke)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200" baseline="0" dirty="0"/>
              <a:t>Are there SIRS criteria?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200" baseline="0" dirty="0"/>
              <a:t>Do we suspect infection? Does she have any risk factors that would make her susceptible to infection? Answer: Humira can increase her risk of infection.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200" baseline="0" dirty="0"/>
              <a:t>What interventions would we anticipate EMS starting?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200" baseline="0" dirty="0"/>
              <a:t>Draw blood glucose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sz="1200" baseline="0" dirty="0"/>
              <a:t>Start IV with fluids – gave 250 mL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95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With</a:t>
            </a:r>
            <a:r>
              <a:rPr lang="en-US" baseline="0" dirty="0"/>
              <a:t> the history and new vitals what report should EMS radio in? Stroke, AMS, hypoglycemia?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/>
              <a:t>Ideally low MAP (MAP = 2x diastolic + systolic / 3) will trigger fluid resuscitation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/>
              <a:t>Track fluids given by EMS en route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/>
              <a:t> </a:t>
            </a:r>
            <a:endParaRPr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4392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dirty="0"/>
              <a:t>What is your initial impression about this patient? (EMS history plus presentation to triage)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How have the vital</a:t>
            </a:r>
            <a:r>
              <a:rPr lang="en-US" baseline="0" dirty="0"/>
              <a:t> signs changed? What are those changes telling us?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urier New" panose="02070309020205020404" pitchFamily="49" charset="0"/>
              <a:buChar char="o"/>
              <a:tabLst/>
              <a:defRPr/>
            </a:pPr>
            <a:r>
              <a:rPr lang="en-US" baseline="0" dirty="0"/>
              <a:t>Answer: We now have two out of four SIRS criteria, plus signs of poor perfusion. Decreasing diastolic pressure means decompensation. Heart rate is increasing to compensate for decreased intravascular volume.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Is this organ dysfunction?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What are your next steps?</a:t>
            </a:r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With this new information, what do you think is going on now?</a:t>
            </a:r>
            <a:endParaRPr lang="en-US" baseline="0" dirty="0"/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Chronic UTI, may have resistance or a superbug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/>
              <a:t>Questions: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Is she on a betablocker?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What is her normal BP? Is it controlled or not controlled?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HR may be lower due to beta-blocker medication. If she has hypertension (requiring the beta-blocker) then her BP might be low for her (hypotension = &gt; 40 pt drop) and a relative hypotension that is not getting blood (perfusing) to her kidneys.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aseline="0"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7589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What is the most concerning?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Lactate, HR, creatinine, high bands and positive UA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MD orders 500 mL bolus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What is this patient’s primary problem?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Severe Sepsis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Time Zero</a:t>
            </a:r>
          </a:p>
          <a:p>
            <a:pPr marL="1543050" lvl="3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3 SIRS (HR, RR, WBC/bands)</a:t>
            </a:r>
          </a:p>
          <a:p>
            <a:pPr marL="1543050" lvl="3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Suspected urinary tract infection</a:t>
            </a:r>
          </a:p>
          <a:p>
            <a:pPr marL="1543050" lvl="3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Lactate &gt; 2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What are your next steps?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Give antibiotics tailored to suspected UTI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Give remaining 30 mL/kg fluids – How much should this be?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What type of fluid should we give based on her sodium? </a:t>
            </a:r>
          </a:p>
          <a:p>
            <a:pPr marL="1543050" lvl="3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/>
              <a:t>Balanced fluids (e.g., normal saline, lactated Ringers)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What’s happening now? What are your next steps?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>
                <a:latin typeface="Calibri" panose="020F0502020204030204" pitchFamily="34" charset="0"/>
                <a:cs typeface="Calibri" panose="020F0502020204030204" pitchFamily="34" charset="0"/>
              </a:rPr>
              <a:t>Answer: BP is dropping. Give fluids- if some have already been initiated in route or in facility give at least the volume to make 30 ml/kg bolus (1800 mL total based on weight; EMS gave 250, MD ordered 500; 1050 mL remaining).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How have the vital</a:t>
            </a:r>
            <a:r>
              <a:rPr lang="en-US" baseline="0" dirty="0">
                <a:latin typeface="Calibri" panose="020F0502020204030204" pitchFamily="34" charset="0"/>
                <a:cs typeface="Calibri" panose="020F0502020204030204" pitchFamily="34" charset="0"/>
              </a:rPr>
              <a:t> signs changed? What are those changes telling us?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>
                <a:latin typeface="Calibri" panose="020F0502020204030204" pitchFamily="34" charset="0"/>
                <a:cs typeface="Calibri" panose="020F0502020204030204" pitchFamily="34" charset="0"/>
              </a:rPr>
              <a:t>Answer: RR is high meaning she is trying to blow off CO2 to get rid of her acidosis (lactate 2.7). Fluids will help clear this too.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>
                <a:latin typeface="Calibri" panose="020F0502020204030204" pitchFamily="34" charset="0"/>
                <a:cs typeface="Calibri" panose="020F0502020204030204" pitchFamily="34" charset="0"/>
              </a:rPr>
              <a:t>Answer: Increased O2 needs meaning she is getting less oxygen to her organs. We need to get antibiotics on board to stop the hyper-inflammatory response.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baseline="0" dirty="0">
                <a:latin typeface="Calibri" panose="020F0502020204030204" pitchFamily="34" charset="0"/>
                <a:cs typeface="Calibri" panose="020F0502020204030204" pitchFamily="34" charset="0"/>
              </a:rPr>
              <a:t>Answer: Temp is low. This is a more ominous sign than the other vitals signs. Having antibiotics onboard and supporting systems as (and if) they fail.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7002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dirty="0"/>
              <a:t>Let’s talk about what’s been completed so far (discuss slide).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/>
              <a:t>Was initial lactate &gt; 2? Yes - repeat the draw within three-six hours (or after the 30ml/kg bolus is complete) to assess for effects on tissue perfusion.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/>
              <a:t>What or where is your infection?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/>
              <a:t>Are we missing anything?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/>
              <a:t>What are your next steps?</a:t>
            </a:r>
            <a:endParaRPr lang="en-US"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3370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are we seeing now?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Answer: BP is normalizing, HR &amp; RR decreasing, SpO2 is increasing, lactate decreased. These are all signs the pt. is stabilizing.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Morale: A few simple, but rapidly</a:t>
            </a:r>
            <a:r>
              <a:rPr lang="en-US" baseline="0" dirty="0">
                <a:latin typeface="Calibri" panose="020F0502020204030204" pitchFamily="34" charset="0"/>
                <a:cs typeface="Calibri" panose="020F0502020204030204" pitchFamily="34" charset="0"/>
              </a:rPr>
              <a:t> completed, interventions can quickly reverse the sepsis inflammatory cascade and prevent organ dysfunction. Early identification is the key.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>
                <a:latin typeface="Calibri" panose="020F0502020204030204" pitchFamily="34" charset="0"/>
                <a:cs typeface="Calibri" panose="020F0502020204030204" pitchFamily="34" charset="0"/>
              </a:rPr>
              <a:t>What are the next steps?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>
                <a:latin typeface="Calibri" panose="020F0502020204030204" pitchFamily="34" charset="0"/>
                <a:cs typeface="Calibri" panose="020F0502020204030204" pitchFamily="34" charset="0"/>
              </a:rPr>
              <a:t>Admission to floor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>
                <a:latin typeface="Calibri" panose="020F0502020204030204" pitchFamily="34" charset="0"/>
                <a:cs typeface="Calibri" panose="020F0502020204030204" pitchFamily="34" charset="0"/>
              </a:rPr>
              <a:t>Orders written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r>
              <a:rPr lang="en-US" baseline="0" dirty="0">
                <a:latin typeface="Calibri" panose="020F0502020204030204" pitchFamily="34" charset="0"/>
                <a:cs typeface="Calibri" panose="020F0502020204030204" pitchFamily="34" charset="0"/>
              </a:rPr>
              <a:t>What does the handoff look like to floor RN?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960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1">
  <p:cSld name="Title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6076" y="2438400"/>
            <a:ext cx="5065524" cy="2808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mbria"/>
              <a:buNone/>
              <a:defRPr sz="6000" b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6074" y="5410200"/>
            <a:ext cx="5283359" cy="990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EABAB"/>
              </a:buClr>
              <a:buSzPts val="2400"/>
              <a:buNone/>
              <a:defRPr sz="2400" cap="none">
                <a:solidFill>
                  <a:srgbClr val="AEABA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439786" y="305485"/>
            <a:ext cx="6213764" cy="86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3600"/>
              <a:buFont typeface="Cambria"/>
              <a:buNone/>
              <a:defRPr sz="3600" b="0">
                <a:solidFill>
                  <a:srgbClr val="3A383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04800" y="1440871"/>
            <a:ext cx="8686799" cy="4554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800"/>
              <a:buChar char="•"/>
              <a:defRPr>
                <a:solidFill>
                  <a:srgbClr val="262626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ourier New"/>
              <a:buChar char="o"/>
              <a:defRPr>
                <a:solidFill>
                  <a:srgbClr val="262626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>
                <a:solidFill>
                  <a:srgbClr val="262626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urier New"/>
              <a:buChar char="o"/>
              <a:defRPr>
                <a:solidFill>
                  <a:srgbClr val="262626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•"/>
              <a:defRPr>
                <a:solidFill>
                  <a:srgbClr val="262626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8057FA34-B760-4B0B-A8D3-13D6C568120B}"/>
              </a:ext>
            </a:extLst>
          </p:cNvPr>
          <p:cNvSpPr txBox="1"/>
          <p:nvPr userDrawn="1"/>
        </p:nvSpPr>
        <p:spPr>
          <a:xfrm>
            <a:off x="78716" y="6527800"/>
            <a:ext cx="2171700" cy="3302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©2019 CHA</a:t>
            </a: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2">
  <p:cSld name="Title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ctrTitle"/>
          </p:nvPr>
        </p:nvSpPr>
        <p:spPr>
          <a:xfrm>
            <a:off x="116076" y="2438400"/>
            <a:ext cx="5065524" cy="2808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6000"/>
              <a:buFont typeface="Cambria"/>
              <a:buNone/>
              <a:defRPr sz="6000" b="0">
                <a:solidFill>
                  <a:srgbClr val="3A383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116074" y="5410200"/>
            <a:ext cx="5283359" cy="849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400"/>
              <a:buNone/>
              <a:defRPr sz="2400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 1">
  <p:cSld name="Content with caption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900" y="1143000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57F"/>
              </a:buClr>
              <a:buSzPts val="3200"/>
              <a:buFont typeface="Cambria"/>
              <a:buNone/>
              <a:defRPr sz="3200" b="1">
                <a:solidFill>
                  <a:srgbClr val="00757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900" y="3429000"/>
            <a:ext cx="2400300" cy="2610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1500"/>
              <a:buNone/>
              <a:defRPr sz="1500">
                <a:solidFill>
                  <a:srgbClr val="3A383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3460237" y="731520"/>
            <a:ext cx="5009393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800"/>
              <a:buChar char="•"/>
              <a:defRPr>
                <a:solidFill>
                  <a:srgbClr val="3A3838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2400"/>
              <a:buFont typeface="Courier New"/>
              <a:buChar char="o"/>
              <a:defRPr>
                <a:solidFill>
                  <a:srgbClr val="3A3838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2000"/>
              <a:buChar char="•"/>
              <a:defRPr>
                <a:solidFill>
                  <a:srgbClr val="3A3838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800"/>
              <a:buFont typeface="Courier New"/>
              <a:buChar char="o"/>
              <a:defRPr>
                <a:solidFill>
                  <a:srgbClr val="3A3838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800"/>
              <a:buChar char="•"/>
              <a:defRPr>
                <a:solidFill>
                  <a:srgbClr val="3A383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Title and content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439786" y="305485"/>
            <a:ext cx="6213764" cy="86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mbria"/>
              <a:buNone/>
              <a:defRPr sz="3600" b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304800" y="1440871"/>
            <a:ext cx="8686799" cy="4554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urier New"/>
              <a:buChar char="o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-by-side 2">
  <p:cSld name="Side-by-side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439786" y="305485"/>
            <a:ext cx="6213764" cy="86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mbria"/>
              <a:buNone/>
              <a:defRPr sz="3600" b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304800" y="1371600"/>
            <a:ext cx="4236720" cy="677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9B8BD"/>
              </a:buClr>
              <a:buSzPts val="2200"/>
              <a:buNone/>
              <a:defRPr sz="2200" b="0" cap="none">
                <a:solidFill>
                  <a:srgbClr val="79B8B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304800" y="2048934"/>
            <a:ext cx="4236720" cy="397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urier New"/>
              <a:buChar char="o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3"/>
          </p:nvPr>
        </p:nvSpPr>
        <p:spPr>
          <a:xfrm>
            <a:off x="4648200" y="1371600"/>
            <a:ext cx="4236720" cy="677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9B8BD"/>
              </a:buClr>
              <a:buSzPts val="2200"/>
              <a:buNone/>
              <a:defRPr sz="2200" b="0" cap="none">
                <a:solidFill>
                  <a:srgbClr val="79B8B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4"/>
          </p:nvPr>
        </p:nvSpPr>
        <p:spPr>
          <a:xfrm>
            <a:off x="4648200" y="2048934"/>
            <a:ext cx="4236720" cy="397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ourier New"/>
              <a:buChar char="o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 2">
  <p:cSld name="Content with caption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60237" y="731520"/>
            <a:ext cx="5009393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o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o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342900" y="1143000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57F"/>
              </a:buClr>
              <a:buSzPts val="3200"/>
              <a:buFont typeface="Cambria"/>
              <a:buNone/>
              <a:defRPr sz="3200" b="1">
                <a:solidFill>
                  <a:srgbClr val="00757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2"/>
          </p:nvPr>
        </p:nvSpPr>
        <p:spPr>
          <a:xfrm>
            <a:off x="342900" y="3429000"/>
            <a:ext cx="2400300" cy="2610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1500"/>
              <a:buNone/>
              <a:defRPr sz="1500">
                <a:solidFill>
                  <a:srgbClr val="3A383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00100" y="1166275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mbria"/>
              <a:buNone/>
              <a:defRPr sz="6000"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defRPr sz="4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>
            <a:spLocks noGrp="1"/>
          </p:cNvSpPr>
          <p:nvPr>
            <p:ph type="ctrTitle"/>
          </p:nvPr>
        </p:nvSpPr>
        <p:spPr>
          <a:xfrm>
            <a:off x="116075" y="2438400"/>
            <a:ext cx="5384179" cy="2808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mbria"/>
              <a:buNone/>
            </a:pPr>
            <a:r>
              <a:rPr lang="en-US" sz="5000" dirty="0"/>
              <a:t>Table </a:t>
            </a:r>
            <a:r>
              <a:rPr lang="en-US" sz="5000"/>
              <a:t>Top </a:t>
            </a:r>
            <a:br>
              <a:rPr lang="en-US" sz="5000"/>
            </a:br>
            <a:r>
              <a:rPr lang="en-US" sz="5000"/>
              <a:t>Sepsis Scenario</a:t>
            </a:r>
            <a:br>
              <a:rPr lang="en-US" dirty="0"/>
            </a:br>
            <a:endParaRPr sz="2000" dirty="0"/>
          </a:p>
        </p:txBody>
      </p:sp>
      <p:sp>
        <p:nvSpPr>
          <p:cNvPr id="94" name="Google Shape;94;p23"/>
          <p:cNvSpPr txBox="1">
            <a:spLocks noGrp="1"/>
          </p:cNvSpPr>
          <p:nvPr>
            <p:ph type="subTitle" idx="1"/>
          </p:nvPr>
        </p:nvSpPr>
        <p:spPr>
          <a:xfrm>
            <a:off x="116074" y="5410200"/>
            <a:ext cx="5283359" cy="990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EABAB"/>
              </a:buClr>
              <a:buSzPts val="2400"/>
              <a:buNone/>
            </a:pPr>
            <a:r>
              <a:rPr lang="en-US" dirty="0"/>
              <a:t>Colorado Hospital Association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B5EABE08-415E-4689-899C-A53858916B1C}"/>
              </a:ext>
            </a:extLst>
          </p:cNvPr>
          <p:cNvSpPr txBox="1"/>
          <p:nvPr/>
        </p:nvSpPr>
        <p:spPr>
          <a:xfrm>
            <a:off x="271896" y="6434252"/>
            <a:ext cx="2171700" cy="3302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©2019 CHA</a:t>
            </a: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>
            <a:spLocks noGrp="1"/>
          </p:cNvSpPr>
          <p:nvPr>
            <p:ph type="title"/>
          </p:nvPr>
        </p:nvSpPr>
        <p:spPr>
          <a:xfrm>
            <a:off x="2439786" y="305485"/>
            <a:ext cx="6551814" cy="86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3600"/>
              <a:buFont typeface="Cambria"/>
              <a:buNone/>
            </a:pPr>
            <a:r>
              <a:rPr lang="en-US" dirty="0"/>
              <a:t>Clinical Scenario – Joyce Garrett</a:t>
            </a:r>
            <a:endParaRPr dirty="0"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1"/>
          </p:nvPr>
        </p:nvSpPr>
        <p:spPr>
          <a:xfrm>
            <a:off x="304800" y="1172075"/>
            <a:ext cx="8686800" cy="518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600"/>
              </a:spcBef>
              <a:buSzPts val="2400"/>
              <a:buNone/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Joyce Garrett is an 89-year-old female whose independent living home called EMS for altered mental status (AMS). She was found confused in the dining room restroom.</a:t>
            </a:r>
          </a:p>
          <a:p>
            <a:pPr marL="0" indent="0">
              <a:spcBef>
                <a:spcPts val="600"/>
              </a:spcBef>
              <a:buSzPts val="2400"/>
              <a:buNone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PMH: breast CA in 1984 with chemo, in remission, never smoker, rheumatoid arthritis managed with Humira, no other known medications (meds)</a:t>
            </a:r>
          </a:p>
          <a:p>
            <a:pPr marL="0" indent="0">
              <a:spcBef>
                <a:spcPts val="600"/>
              </a:spcBef>
              <a:buFont typeface="Wingdings 3"/>
              <a:buNone/>
            </a:pPr>
            <a:r>
              <a:rPr lang="en-US" sz="2100" u="sng" dirty="0">
                <a:latin typeface="Calibri" panose="020F0502020204030204" pitchFamily="34" charset="0"/>
                <a:cs typeface="Calibri" panose="020F0502020204030204" pitchFamily="34" charset="0"/>
              </a:rPr>
              <a:t>1015 – Initial EMS Vital Signs on Scene</a:t>
            </a:r>
          </a:p>
          <a:p>
            <a:pPr marL="342900" indent="-342900">
              <a:spcBef>
                <a:spcPts val="600"/>
              </a:spcBef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BP 105/50 </a:t>
            </a:r>
          </a:p>
          <a:p>
            <a:pPr marL="342900" indent="-342900">
              <a:spcBef>
                <a:spcPts val="600"/>
              </a:spcBef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HR 84 normal sinus rhythm (NSR)</a:t>
            </a:r>
          </a:p>
          <a:p>
            <a:pPr marL="342900" indent="-342900">
              <a:spcBef>
                <a:spcPts val="600"/>
              </a:spcBef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RR 16</a:t>
            </a:r>
          </a:p>
          <a:p>
            <a:pPr marL="342900" indent="-342900">
              <a:spcBef>
                <a:spcPts val="600"/>
              </a:spcBef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Temp 97.9°F</a:t>
            </a:r>
          </a:p>
          <a:p>
            <a:pPr marL="342900" indent="-342900">
              <a:spcBef>
                <a:spcPts val="600"/>
              </a:spcBef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SpO2 94% on room air (RA)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Assessment: alert and oriented x2, states Nixon is president. Lungs clear, positive bowel sounds, positive pulses x4</a:t>
            </a:r>
          </a:p>
          <a:p>
            <a:pPr marL="0" indent="0">
              <a:buFont typeface="Wingdings 3"/>
              <a:buNone/>
            </a:pPr>
            <a:endParaRPr lang="en-US" sz="2250" dirty="0">
              <a:latin typeface="Cambria" panose="02040503050406030204" pitchFamily="18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610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CA2D3-E377-0E43-BE41-516832375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783" y="1191491"/>
            <a:ext cx="7772399" cy="447501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1030 – EMS Transport Vitals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BP 96/42</a:t>
            </a: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HR 85 NSR</a:t>
            </a: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RR 20</a:t>
            </a: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Temp 97.6°F</a:t>
            </a: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SpO2 93% RA</a:t>
            </a: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Glucose 100</a:t>
            </a: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Pt. sleeping</a:t>
            </a:r>
          </a:p>
          <a:p>
            <a:pPr marL="0" lvl="0" indent="0">
              <a:buClr>
                <a:schemeClr val="dk1"/>
              </a:buClr>
              <a:buSzPts val="2400"/>
              <a:buNone/>
            </a:pP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6" name="Google Shape;104;p25">
            <a:extLst>
              <a:ext uri="{FF2B5EF4-FFF2-40B4-BE49-F238E27FC236}">
                <a16:creationId xmlns:a16="http://schemas.microsoft.com/office/drawing/2014/main" id="{AB09EB14-3D8B-43EF-8578-E5094E982B01}"/>
              </a:ext>
            </a:extLst>
          </p:cNvPr>
          <p:cNvSpPr txBox="1">
            <a:spLocks/>
          </p:cNvSpPr>
          <p:nvPr/>
        </p:nvSpPr>
        <p:spPr>
          <a:xfrm>
            <a:off x="2439786" y="259423"/>
            <a:ext cx="6551814" cy="86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3600"/>
              <a:buFont typeface="Cambria"/>
              <a:buNone/>
              <a:defRPr sz="3600" b="0" i="0" u="none" strike="noStrike" cap="none">
                <a:solidFill>
                  <a:srgbClr val="3A383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Clinical Scenario – Joyce Garrett</a:t>
            </a:r>
          </a:p>
        </p:txBody>
      </p:sp>
    </p:spTree>
    <p:extLst>
      <p:ext uri="{BB962C8B-B14F-4D97-AF65-F5344CB8AC3E}">
        <p14:creationId xmlns:p14="http://schemas.microsoft.com/office/powerpoint/2010/main" val="47329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F902-D1CB-4ADA-AAE4-D1A806D4E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172087"/>
            <a:ext cx="8305799" cy="474380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1100 – Triage Vitals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BP 91/40</a:t>
            </a: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HR 101 NSR</a:t>
            </a: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RR 24    </a:t>
            </a: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Temp 97.0°F</a:t>
            </a:r>
          </a:p>
          <a:p>
            <a:pPr indent="-45720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SpO2 92% RA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Pt. mumbling, skin cool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Labs, blood cultures and lactate drawn</a:t>
            </a:r>
          </a:p>
        </p:txBody>
      </p:sp>
      <p:sp>
        <p:nvSpPr>
          <p:cNvPr id="6" name="Google Shape;104;p25">
            <a:extLst>
              <a:ext uri="{FF2B5EF4-FFF2-40B4-BE49-F238E27FC236}">
                <a16:creationId xmlns:a16="http://schemas.microsoft.com/office/drawing/2014/main" id="{0052A47E-4763-4629-9AE3-13C22B15E0F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3095" y="235527"/>
            <a:ext cx="6436736" cy="86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3600"/>
              <a:buFont typeface="Cambria"/>
              <a:buNone/>
            </a:pPr>
            <a:r>
              <a:rPr lang="en-US" dirty="0"/>
              <a:t>Clinical Scenario – Joyce Garrett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192C721-352F-524A-940B-1DE28E21E378}"/>
              </a:ext>
            </a:extLst>
          </p:cNvPr>
          <p:cNvSpPr txBox="1">
            <a:spLocks/>
          </p:cNvSpPr>
          <p:nvPr/>
        </p:nvSpPr>
        <p:spPr>
          <a:xfrm>
            <a:off x="556592" y="1202634"/>
            <a:ext cx="7901608" cy="4452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None/>
            </a:pPr>
            <a:r>
              <a:rPr lang="en-US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1130 – 30 Minutes Later</a:t>
            </a:r>
          </a:p>
          <a:p>
            <a:pPr marL="50800" indent="0">
              <a:buNone/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Pt.’s son arrives in triage bay and reports that three days ago pt. visited her primary care physician where she was diagnosed with a UTI for the third time this year. She was put on oral antibiotics (abx), but the drug is unknown. </a:t>
            </a:r>
          </a:p>
          <a:p>
            <a:pPr marL="50800" indent="0">
              <a:buNone/>
            </a:pPr>
            <a:endParaRPr lang="en-US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states that she takes a daily med that “ends with –ol” for her heart. Son was very concerned about the AMS, stating “that is not normal for my mother.”</a:t>
            </a:r>
          </a:p>
          <a:p>
            <a:pPr marL="0" lvl="1" indent="0">
              <a:buClr>
                <a:schemeClr val="dk1"/>
              </a:buClr>
              <a:buNone/>
            </a:pPr>
            <a:endParaRPr lang="en-US" sz="3200" dirty="0"/>
          </a:p>
        </p:txBody>
      </p:sp>
      <p:sp>
        <p:nvSpPr>
          <p:cNvPr id="6" name="Google Shape;104;p25">
            <a:extLst>
              <a:ext uri="{FF2B5EF4-FFF2-40B4-BE49-F238E27FC236}">
                <a16:creationId xmlns:a16="http://schemas.microsoft.com/office/drawing/2014/main" id="{5D4D7379-80BF-4200-9835-D7FE72842A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39786" y="263920"/>
            <a:ext cx="6551814" cy="86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3600"/>
              <a:buFont typeface="Cambria"/>
              <a:buNone/>
            </a:pPr>
            <a:r>
              <a:rPr lang="en-US" dirty="0"/>
              <a:t>Clinical Scenario – Joyce Garrett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020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2544040" y="242790"/>
            <a:ext cx="5941214" cy="86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>
                <a:latin typeface="Cambria" panose="02040503050406030204" pitchFamily="18" charset="0"/>
              </a:rPr>
              <a:t>Initial Labs </a:t>
            </a:r>
            <a:r>
              <a:rPr lang="en-US" sz="3000" dirty="0">
                <a:latin typeface="Cambria" panose="02040503050406030204" pitchFamily="18" charset="0"/>
              </a:rPr>
              <a:t>(resulted at 1215)</a:t>
            </a:r>
            <a:endParaRPr sz="3000" dirty="0"/>
          </a:p>
        </p:txBody>
      </p:sp>
      <p:sp>
        <p:nvSpPr>
          <p:cNvPr id="125" name="Google Shape;125;p28"/>
          <p:cNvSpPr txBox="1"/>
          <p:nvPr/>
        </p:nvSpPr>
        <p:spPr>
          <a:xfrm>
            <a:off x="3185307" y="883385"/>
            <a:ext cx="3462498" cy="323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Drawn in triage</a:t>
            </a:r>
            <a:endParaRPr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DA223D5-B418-AA42-BF5E-FE585BA11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730142"/>
              </p:ext>
            </p:extLst>
          </p:nvPr>
        </p:nvGraphicFramePr>
        <p:xfrm>
          <a:off x="5210448" y="1830995"/>
          <a:ext cx="3823707" cy="3826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646">
                  <a:extLst>
                    <a:ext uri="{9D8B030D-6E8A-4147-A177-3AD203B41FA5}">
                      <a16:colId xmlns:a16="http://schemas.microsoft.com/office/drawing/2014/main" val="1731798023"/>
                    </a:ext>
                  </a:extLst>
                </a:gridCol>
                <a:gridCol w="594931">
                  <a:extLst>
                    <a:ext uri="{9D8B030D-6E8A-4147-A177-3AD203B41FA5}">
                      <a16:colId xmlns:a16="http://schemas.microsoft.com/office/drawing/2014/main" val="2256724240"/>
                    </a:ext>
                  </a:extLst>
                </a:gridCol>
                <a:gridCol w="1913130">
                  <a:extLst>
                    <a:ext uri="{9D8B030D-6E8A-4147-A177-3AD203B41FA5}">
                      <a16:colId xmlns:a16="http://schemas.microsoft.com/office/drawing/2014/main" val="1909794301"/>
                    </a:ext>
                  </a:extLst>
                </a:gridCol>
              </a:tblGrid>
              <a:tr h="359495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Basic Metabolic Panel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Reference 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991399"/>
                  </a:ext>
                </a:extLst>
              </a:tr>
              <a:tr h="38127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135-147 mmol/L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263442"/>
                  </a:ext>
                </a:extLst>
              </a:tr>
              <a:tr h="38127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Potassium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3.5-5.2 mmol/L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38003"/>
                  </a:ext>
                </a:extLst>
              </a:tr>
              <a:tr h="38127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95-107 mmol/L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289476"/>
                  </a:ext>
                </a:extLst>
              </a:tr>
              <a:tr h="38127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Creatinine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0.5-1.2 mg/dL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64678"/>
                  </a:ext>
                </a:extLst>
              </a:tr>
              <a:tr h="38127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Glucose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60-110 mg/dL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11721"/>
                  </a:ext>
                </a:extLst>
              </a:tr>
              <a:tr h="381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POC lactate: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800" b="1" u="sng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0.5-1.0 mmol/L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263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leukocytes and esterase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51788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D9EB5E-E774-DF49-A766-D0CC7BBC4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5830"/>
              </p:ext>
            </p:extLst>
          </p:nvPr>
        </p:nvGraphicFramePr>
        <p:xfrm>
          <a:off x="248390" y="1847146"/>
          <a:ext cx="4823512" cy="380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865">
                  <a:extLst>
                    <a:ext uri="{9D8B030D-6E8A-4147-A177-3AD203B41FA5}">
                      <a16:colId xmlns:a16="http://schemas.microsoft.com/office/drawing/2014/main" val="3925882346"/>
                    </a:ext>
                  </a:extLst>
                </a:gridCol>
                <a:gridCol w="618836">
                  <a:extLst>
                    <a:ext uri="{9D8B030D-6E8A-4147-A177-3AD203B41FA5}">
                      <a16:colId xmlns:a16="http://schemas.microsoft.com/office/drawing/2014/main" val="2404576076"/>
                    </a:ext>
                  </a:extLst>
                </a:gridCol>
                <a:gridCol w="1468582">
                  <a:extLst>
                    <a:ext uri="{9D8B030D-6E8A-4147-A177-3AD203B41FA5}">
                      <a16:colId xmlns:a16="http://schemas.microsoft.com/office/drawing/2014/main" val="3247688715"/>
                    </a:ext>
                  </a:extLst>
                </a:gridCol>
                <a:gridCol w="1294229">
                  <a:extLst>
                    <a:ext uri="{9D8B030D-6E8A-4147-A177-3AD203B41FA5}">
                      <a16:colId xmlns:a16="http://schemas.microsoft.com/office/drawing/2014/main" val="2646439521"/>
                    </a:ext>
                  </a:extLst>
                </a:gridCol>
              </a:tblGrid>
              <a:tr h="339265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CBC with differential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Reference Range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9128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11744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4,500-10,111 K/uL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392865"/>
                  </a:ext>
                </a:extLst>
              </a:tr>
              <a:tr h="33926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Hemoglobin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13.5-16.5 g/dL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12.0-15.0 g/dL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10051"/>
                  </a:ext>
                </a:extLst>
              </a:tr>
              <a:tr h="33926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Hematocrit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36-48%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222399"/>
                  </a:ext>
                </a:extLst>
              </a:tr>
              <a:tr h="33926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Platelet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140-450 K/mcL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02429"/>
                  </a:ext>
                </a:extLst>
              </a:tr>
              <a:tr h="4224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32.4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32-36%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33525"/>
                  </a:ext>
                </a:extLst>
              </a:tr>
              <a:tr h="33926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Bands, absolute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0.0-0.5 K/mcL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373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192C721-352F-524A-940B-1DE28E21E378}"/>
              </a:ext>
            </a:extLst>
          </p:cNvPr>
          <p:cNvSpPr txBox="1">
            <a:spLocks/>
          </p:cNvSpPr>
          <p:nvPr/>
        </p:nvSpPr>
        <p:spPr>
          <a:xfrm>
            <a:off x="556592" y="1017103"/>
            <a:ext cx="7901608" cy="5391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1235 – 20 Minutes Later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BP 86/42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HR 90 NSR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 26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Temp 96.4°F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SpO2 90% 2L nasal canula (NC)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Pt. mumbling, restless, skin cool, no urine output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Most recent weight: 60 kg</a:t>
            </a:r>
          </a:p>
          <a:p>
            <a:pPr marL="0" lvl="1" indent="0">
              <a:buClr>
                <a:schemeClr val="dk1"/>
              </a:buClr>
              <a:buNone/>
            </a:pPr>
            <a:endParaRPr lang="en-US" sz="2800" dirty="0"/>
          </a:p>
          <a:p>
            <a:pPr marL="342900" lvl="1" indent="-342900"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Order for remaining fluids </a:t>
            </a:r>
          </a:p>
          <a:p>
            <a:pPr marL="342900" lvl="1" indent="-342900"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Give antibiotics</a:t>
            </a:r>
          </a:p>
        </p:txBody>
      </p:sp>
      <p:sp>
        <p:nvSpPr>
          <p:cNvPr id="6" name="Google Shape;104;p25">
            <a:extLst>
              <a:ext uri="{FF2B5EF4-FFF2-40B4-BE49-F238E27FC236}">
                <a16:creationId xmlns:a16="http://schemas.microsoft.com/office/drawing/2014/main" id="{7BB762D2-11AA-493B-9439-5701435C0D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39786" y="263920"/>
            <a:ext cx="6551814" cy="86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3600"/>
              <a:buFont typeface="Cambria"/>
              <a:buNone/>
            </a:pPr>
            <a:r>
              <a:rPr lang="en-US" dirty="0"/>
              <a:t>Clinical Scenario – Joyce Garrett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136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192C721-352F-524A-940B-1DE28E21E378}"/>
              </a:ext>
            </a:extLst>
          </p:cNvPr>
          <p:cNvSpPr txBox="1">
            <a:spLocks/>
          </p:cNvSpPr>
          <p:nvPr/>
        </p:nvSpPr>
        <p:spPr>
          <a:xfrm>
            <a:off x="621196" y="1202634"/>
            <a:ext cx="7901608" cy="4452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None/>
            </a:pPr>
            <a:r>
              <a:rPr lang="en-US" u="sng" dirty="0">
                <a:latin typeface="Calibri" panose="020F0502020204030204" pitchFamily="34" charset="0"/>
              </a:rPr>
              <a:t>Completed Interventions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EMS fluids (250) + ED Fluids (500) + remaining fluids (1050) = 30 ml/kg (total 1800)</a:t>
            </a:r>
          </a:p>
          <a:p>
            <a:r>
              <a:rPr lang="en-US" dirty="0">
                <a:latin typeface="Calibri" panose="020F0502020204030204" pitchFamily="34" charset="0"/>
              </a:rPr>
              <a:t>Blood cultures at 1100</a:t>
            </a:r>
          </a:p>
          <a:p>
            <a:r>
              <a:rPr lang="en-US" dirty="0">
                <a:latin typeface="Calibri" panose="020F0502020204030204" pitchFamily="34" charset="0"/>
              </a:rPr>
              <a:t>Antibiotics given</a:t>
            </a:r>
          </a:p>
          <a:p>
            <a:r>
              <a:rPr lang="en-US" dirty="0">
                <a:latin typeface="Calibri" panose="020F0502020204030204" pitchFamily="34" charset="0"/>
              </a:rPr>
              <a:t>Lactate level…to be repeated when fluids completed or no later than 1700</a:t>
            </a:r>
          </a:p>
          <a:p>
            <a:pPr marL="0" lvl="1" indent="0">
              <a:buClr>
                <a:schemeClr val="dk1"/>
              </a:buClr>
              <a:buNone/>
            </a:pPr>
            <a:endParaRPr lang="en-US" sz="3200" dirty="0"/>
          </a:p>
        </p:txBody>
      </p:sp>
      <p:sp>
        <p:nvSpPr>
          <p:cNvPr id="6" name="Google Shape;104;p25">
            <a:extLst>
              <a:ext uri="{FF2B5EF4-FFF2-40B4-BE49-F238E27FC236}">
                <a16:creationId xmlns:a16="http://schemas.microsoft.com/office/drawing/2014/main" id="{6396A983-3D11-4962-8976-1C3F47EAB70C}"/>
              </a:ext>
            </a:extLst>
          </p:cNvPr>
          <p:cNvSpPr txBox="1">
            <a:spLocks/>
          </p:cNvSpPr>
          <p:nvPr/>
        </p:nvSpPr>
        <p:spPr>
          <a:xfrm>
            <a:off x="2495201" y="247377"/>
            <a:ext cx="6551814" cy="86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3600"/>
              <a:buFont typeface="Cambria"/>
              <a:buNone/>
              <a:defRPr sz="3600" b="0" i="0" u="none" strike="noStrike" cap="none">
                <a:solidFill>
                  <a:srgbClr val="3A383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Clinical Scenario – Joyce Garrett</a:t>
            </a:r>
          </a:p>
        </p:txBody>
      </p:sp>
    </p:spTree>
    <p:extLst>
      <p:ext uri="{BB962C8B-B14F-4D97-AF65-F5344CB8AC3E}">
        <p14:creationId xmlns:p14="http://schemas.microsoft.com/office/powerpoint/2010/main" val="388542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192C721-352F-524A-940B-1DE28E21E378}"/>
              </a:ext>
            </a:extLst>
          </p:cNvPr>
          <p:cNvSpPr txBox="1">
            <a:spLocks/>
          </p:cNvSpPr>
          <p:nvPr/>
        </p:nvSpPr>
        <p:spPr>
          <a:xfrm>
            <a:off x="556592" y="1419789"/>
            <a:ext cx="7901608" cy="4452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None/>
            </a:pPr>
            <a:r>
              <a:rPr lang="en-US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1305 – 30 Minutes Post Interventions in the ED</a:t>
            </a:r>
            <a:br>
              <a:rPr lang="en-US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u="sng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BP 98/55</a:t>
            </a:r>
          </a:p>
          <a:p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 92 sinus tach</a:t>
            </a:r>
          </a:p>
          <a:p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 20        </a:t>
            </a:r>
          </a:p>
          <a:p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97.9°F</a:t>
            </a:r>
          </a:p>
          <a:p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SpO2 93% 2L NC</a:t>
            </a:r>
          </a:p>
          <a:p>
            <a:pPr marL="50800" indent="0">
              <a:buNone/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Repeat POC lactate: 1.8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104;p25">
            <a:extLst>
              <a:ext uri="{FF2B5EF4-FFF2-40B4-BE49-F238E27FC236}">
                <a16:creationId xmlns:a16="http://schemas.microsoft.com/office/drawing/2014/main" id="{EEA2D4F6-1720-406F-937D-1686BC8B72EF}"/>
              </a:ext>
            </a:extLst>
          </p:cNvPr>
          <p:cNvSpPr txBox="1">
            <a:spLocks/>
          </p:cNvSpPr>
          <p:nvPr/>
        </p:nvSpPr>
        <p:spPr>
          <a:xfrm>
            <a:off x="2481346" y="247377"/>
            <a:ext cx="6551814" cy="86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3600"/>
              <a:buFont typeface="Cambria"/>
              <a:buNone/>
              <a:defRPr sz="3600" b="0" i="0" u="none" strike="noStrike" cap="none">
                <a:solidFill>
                  <a:srgbClr val="3A383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Clinical Scenario – Joyce Garrett</a:t>
            </a:r>
          </a:p>
        </p:txBody>
      </p:sp>
    </p:spTree>
    <p:extLst>
      <p:ext uri="{BB962C8B-B14F-4D97-AF65-F5344CB8AC3E}">
        <p14:creationId xmlns:p14="http://schemas.microsoft.com/office/powerpoint/2010/main" val="22964547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2F53471BB28F498C50EC22C0F0AEAF" ma:contentTypeVersion="11" ma:contentTypeDescription="Create a new document." ma:contentTypeScope="" ma:versionID="1c6f3e27723ccae4ac0dbde4492b4a56">
  <xsd:schema xmlns:xsd="http://www.w3.org/2001/XMLSchema" xmlns:xs="http://www.w3.org/2001/XMLSchema" xmlns:p="http://schemas.microsoft.com/office/2006/metadata/properties" xmlns:ns2="b7d17d27-7c21-46f2-8ebc-a4358db84241" xmlns:ns3="deccb816-d66d-47c5-841d-d9f75db01861" targetNamespace="http://schemas.microsoft.com/office/2006/metadata/properties" ma:root="true" ma:fieldsID="7c2550512e797e7ede6948781936f70e" ns2:_="" ns3:_="">
    <xsd:import namespace="b7d17d27-7c21-46f2-8ebc-a4358db84241"/>
    <xsd:import namespace="deccb816-d66d-47c5-841d-d9f75db0186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_Flow_SignoffStatus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17d27-7c21-46f2-8ebc-a4358db842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ccb816-d66d-47c5-841d-d9f75db018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15" nillable="true" ma:displayName="Sign-off status" ma:internalName="_x0024_Resources_x003a_core_x002c_Signoff_Status_x003b_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eccb816-d66d-47c5-841d-d9f75db0186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206EB0-C0DD-4DF4-8CE5-FFC3B8F542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d17d27-7c21-46f2-8ebc-a4358db84241"/>
    <ds:schemaRef ds:uri="deccb816-d66d-47c5-841d-d9f75db018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75139E-1FA5-49A1-9CCC-4966AAFFF536}">
  <ds:schemaRefs>
    <ds:schemaRef ds:uri="http://purl.org/dc/terms/"/>
    <ds:schemaRef ds:uri="deccb816-d66d-47c5-841d-d9f75db0186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b7d17d27-7c21-46f2-8ebc-a4358db842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7E684F6-E990-4B8E-8C3B-4952C66F12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1295</Words>
  <Application>Microsoft Office PowerPoint</Application>
  <PresentationFormat>On-screen Show (4:3)</PresentationFormat>
  <Paragraphs>177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Courier New</vt:lpstr>
      <vt:lpstr>Wingdings 3</vt:lpstr>
      <vt:lpstr>1_Office Theme</vt:lpstr>
      <vt:lpstr>Table Top  Sepsis Scenario </vt:lpstr>
      <vt:lpstr>Clinical Scenario – Joyce Garrett</vt:lpstr>
      <vt:lpstr>PowerPoint Presentation</vt:lpstr>
      <vt:lpstr>Clinical Scenario – Joyce Garrett</vt:lpstr>
      <vt:lpstr>Clinical Scenario – Joyce Garrett</vt:lpstr>
      <vt:lpstr>Initial Labs (resulted at 1215)</vt:lpstr>
      <vt:lpstr>Clinical Scenario – Joyce Garrett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Septic Shock</dc:title>
  <dc:creator>Toni Foos</dc:creator>
  <cp:lastModifiedBy>Toni Foos</cp:lastModifiedBy>
  <cp:revision>114</cp:revision>
  <dcterms:modified xsi:type="dcterms:W3CDTF">2019-05-13T19:20:29Z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0x010100DE2F53471BB28F498C50EC22C0F0AEAF</vt:lpwstr>
  </property>
</Properties>
</file>