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4"/>
  </p:sldMasterIdLst>
  <p:notesMasterIdLst>
    <p:notesMasterId r:id="rId25"/>
  </p:notesMasterIdLst>
  <p:sldIdLst>
    <p:sldId id="256" r:id="rId5"/>
    <p:sldId id="305" r:id="rId6"/>
    <p:sldId id="278" r:id="rId7"/>
    <p:sldId id="285" r:id="rId8"/>
    <p:sldId id="279" r:id="rId9"/>
    <p:sldId id="280" r:id="rId10"/>
    <p:sldId id="284" r:id="rId11"/>
    <p:sldId id="281" r:id="rId12"/>
    <p:sldId id="283" r:id="rId13"/>
    <p:sldId id="286" r:id="rId14"/>
    <p:sldId id="287" r:id="rId15"/>
    <p:sldId id="290" r:id="rId16"/>
    <p:sldId id="288" r:id="rId17"/>
    <p:sldId id="289" r:id="rId18"/>
    <p:sldId id="307" r:id="rId19"/>
    <p:sldId id="294" r:id="rId20"/>
    <p:sldId id="293" r:id="rId21"/>
    <p:sldId id="296" r:id="rId22"/>
    <p:sldId id="297" r:id="rId23"/>
    <p:sldId id="308" r:id="rId24"/>
  </p:sldIdLst>
  <p:sldSz cx="9144000" cy="6858000" type="screen4x3"/>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waim Christine" initials="SC" lastIdx="23" clrIdx="0">
    <p:extLst>
      <p:ext uri="{19B8F6BF-5375-455C-9EA6-DF929625EA0E}">
        <p15:presenceInfo xmlns:p15="http://schemas.microsoft.com/office/powerpoint/2012/main" userId="Swaim Christi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56"/>
    <p:restoredTop sz="69800" autoAdjust="0"/>
  </p:normalViewPr>
  <p:slideViewPr>
    <p:cSldViewPr snapToGrid="0" snapToObjects="1">
      <p:cViewPr varScale="1">
        <p:scale>
          <a:sx n="76" d="100"/>
          <a:sy n="76" d="100"/>
        </p:scale>
        <p:origin x="2892" y="84"/>
      </p:cViewPr>
      <p:guideLst/>
    </p:cSldViewPr>
  </p:slideViewPr>
  <p:notesTextViewPr>
    <p:cViewPr>
      <p:scale>
        <a:sx n="1" d="1"/>
        <a:sy n="1" d="1"/>
      </p:scale>
      <p:origin x="0" y="0"/>
    </p:cViewPr>
  </p:notesTextViewPr>
  <p:notesViewPr>
    <p:cSldViewPr snapToGrid="0" snapToObjects="1">
      <p:cViewPr varScale="1">
        <p:scale>
          <a:sx n="83" d="100"/>
          <a:sy n="83" d="100"/>
        </p:scale>
        <p:origin x="384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i Foos" userId="9b9903b1-2998-44ea-befd-67db75c4870d" providerId="ADAL" clId="{C60EA934-4DE8-4A58-9D09-2A4A1AE7B235}"/>
    <pc:docChg chg="modSld">
      <pc:chgData name="Toni Foos" userId="9b9903b1-2998-44ea-befd-67db75c4870d" providerId="ADAL" clId="{C60EA934-4DE8-4A58-9D09-2A4A1AE7B235}" dt="2019-05-13T19:21:42.878" v="2" actId="20577"/>
      <pc:docMkLst>
        <pc:docMk/>
      </pc:docMkLst>
      <pc:sldChg chg="modSp">
        <pc:chgData name="Toni Foos" userId="9b9903b1-2998-44ea-befd-67db75c4870d" providerId="ADAL" clId="{C60EA934-4DE8-4A58-9D09-2A4A1AE7B235}" dt="2019-05-13T19:21:42.878" v="2" actId="20577"/>
        <pc:sldMkLst>
          <pc:docMk/>
          <pc:sldMk cId="0" sldId="256"/>
        </pc:sldMkLst>
        <pc:spChg chg="mod">
          <ac:chgData name="Toni Foos" userId="9b9903b1-2998-44ea-befd-67db75c4870d" providerId="ADAL" clId="{C60EA934-4DE8-4A58-9D09-2A4A1AE7B235}" dt="2019-05-13T19:21:42.878" v="2" actId="20577"/>
          <ac:spMkLst>
            <pc:docMk/>
            <pc:sldMk cId="0" sldId="256"/>
            <ac:spMk id="9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7175" y="697225"/>
            <a:ext cx="458807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175" y="4415775"/>
            <a:ext cx="5505425" cy="4183375"/>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sz="1100" dirty="0">
                <a:latin typeface="Calibri" panose="020F0502020204030204" pitchFamily="34" charset="0"/>
                <a:cs typeface="Calibri" panose="020F0502020204030204" pitchFamily="34" charset="0"/>
              </a:rPr>
              <a:t>Explain what the process will be for the table top exercise. What are the goals of the exercise?  A time to talk through what the team would do in the identified situation.  </a:t>
            </a:r>
          </a:p>
          <a:p>
            <a:pPr marL="171450" lvl="0" indent="-171450" algn="l" rtl="0">
              <a:spcBef>
                <a:spcPts val="0"/>
              </a:spcBef>
              <a:spcAft>
                <a:spcPts val="0"/>
              </a:spcAft>
            </a:pPr>
            <a:endParaRPr lang="en-US" sz="1100" dirty="0">
              <a:latin typeface="Calibri" panose="020F0502020204030204" pitchFamily="34" charset="0"/>
              <a:cs typeface="Calibri" panose="020F0502020204030204" pitchFamily="34" charset="0"/>
            </a:endParaRPr>
          </a:p>
          <a:p>
            <a:pPr marL="171450" lvl="0" indent="-171450" algn="l" rtl="0">
              <a:spcBef>
                <a:spcPts val="0"/>
              </a:spcBef>
              <a:spcAft>
                <a:spcPts val="0"/>
              </a:spcAft>
            </a:pPr>
            <a:r>
              <a:rPr lang="en-US" sz="1100" dirty="0">
                <a:latin typeface="Calibri" panose="020F0502020204030204" pitchFamily="34" charset="0"/>
                <a:cs typeface="Calibri" panose="020F0502020204030204" pitchFamily="34" charset="0"/>
              </a:rPr>
              <a:t>Supply the team with any documents available to them in a real situation – e.g., sepsis checklist, order sets, etc.</a:t>
            </a:r>
          </a:p>
          <a:p>
            <a:pPr marL="171450" lvl="0" indent="-171450" algn="l" rtl="0">
              <a:spcBef>
                <a:spcPts val="0"/>
              </a:spcBef>
              <a:spcAft>
                <a:spcPts val="0"/>
              </a:spcAft>
            </a:pPr>
            <a:endParaRPr lang="en-US" sz="1100" dirty="0">
              <a:latin typeface="Calibri" panose="020F0502020204030204" pitchFamily="34" charset="0"/>
              <a:cs typeface="Calibri" panose="020F0502020204030204" pitchFamily="34" charset="0"/>
            </a:endParaRPr>
          </a:p>
          <a:p>
            <a:pPr marL="171450" lvl="0" indent="-171450" algn="l" rtl="0">
              <a:spcBef>
                <a:spcPts val="0"/>
              </a:spcBef>
              <a:spcAft>
                <a:spcPts val="0"/>
              </a:spcAft>
            </a:pPr>
            <a:r>
              <a:rPr lang="en-US" sz="1100" dirty="0">
                <a:latin typeface="Calibri" panose="020F0502020204030204" pitchFamily="34" charset="0"/>
                <a:cs typeface="Calibri" panose="020F0502020204030204" pitchFamily="34" charset="0"/>
              </a:rPr>
              <a:t>Today we will work through case scenarios. </a:t>
            </a:r>
          </a:p>
        </p:txBody>
      </p:sp>
      <p:sp>
        <p:nvSpPr>
          <p:cNvPr id="91" name="Google Shape;91;p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1: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Answers on next slide</a:t>
            </a:r>
            <a:endParaRPr dirty="0">
              <a:latin typeface="Calibri" panose="020F0502020204030204" pitchFamily="34" charset="0"/>
              <a:cs typeface="Calibri" panose="020F0502020204030204" pitchFamily="34" charset="0"/>
            </a:endParaRPr>
          </a:p>
        </p:txBody>
      </p:sp>
      <p:sp>
        <p:nvSpPr>
          <p:cNvPr id="274" name="Google Shape;274;p3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32: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Calibri" panose="020F0502020204030204" pitchFamily="34" charset="0"/>
                <a:cs typeface="Calibri" panose="020F0502020204030204" pitchFamily="34" charset="0"/>
              </a:rPr>
              <a:t>X-ray from sending facility indicated lung process</a:t>
            </a:r>
          </a:p>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Calibri" panose="020F0502020204030204" pitchFamily="34" charset="0"/>
                <a:cs typeface="Calibri" panose="020F0502020204030204" pitchFamily="34" charset="0"/>
              </a:rPr>
              <a:t>Meets criteria for </a:t>
            </a:r>
            <a:r>
              <a:rPr lang="en-US" b="1" dirty="0">
                <a:latin typeface="Calibri" panose="020F0502020204030204" pitchFamily="34" charset="0"/>
                <a:cs typeface="Calibri" panose="020F0502020204030204" pitchFamily="34" charset="0"/>
              </a:rPr>
              <a:t>severe sepsis</a:t>
            </a:r>
          </a:p>
          <a:p>
            <a:pPr marL="628650" marR="0" lvl="1"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Calibri" panose="020F0502020204030204" pitchFamily="34" charset="0"/>
                <a:cs typeface="Calibri" panose="020F0502020204030204" pitchFamily="34" charset="0"/>
              </a:rPr>
              <a:t>SIRS – HR, WBC</a:t>
            </a:r>
          </a:p>
          <a:p>
            <a:pPr marL="628650" marR="0" lvl="1"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Calibri" panose="020F0502020204030204" pitchFamily="34" charset="0"/>
                <a:cs typeface="Calibri" panose="020F0502020204030204" pitchFamily="34" charset="0"/>
              </a:rPr>
              <a:t>Infection – pneumonia per chest x-ray</a:t>
            </a:r>
          </a:p>
          <a:p>
            <a:pPr marL="628650" marR="0" lvl="1" indent="-171450" algn="l" defTabSz="914400" rtl="0" eaLnBrk="1" fontAlgn="auto" latinLnBrk="0" hangingPunct="1">
              <a:lnSpc>
                <a:spcPct val="100000"/>
              </a:lnSpc>
              <a:spcBef>
                <a:spcPts val="0"/>
              </a:spcBef>
              <a:spcAft>
                <a:spcPts val="0"/>
              </a:spcAft>
              <a:buClr>
                <a:srgbClr val="000000"/>
              </a:buClr>
              <a:buSzPts val="1100"/>
              <a:tabLst/>
              <a:defRPr/>
            </a:pPr>
            <a:r>
              <a:rPr lang="en-US" dirty="0">
                <a:latin typeface="Calibri" panose="020F0502020204030204" pitchFamily="34" charset="0"/>
                <a:cs typeface="Calibri" panose="020F0502020204030204" pitchFamily="34" charset="0"/>
              </a:rPr>
              <a:t>Organ dysfunction – SBP &lt; 90</a:t>
            </a:r>
          </a:p>
          <a:p>
            <a:pPr marL="0" lvl="0" indent="0" algn="l" rtl="0">
              <a:spcBef>
                <a:spcPts val="0"/>
              </a:spcBef>
              <a:spcAft>
                <a:spcPts val="0"/>
              </a:spcAft>
              <a:buNone/>
            </a:pPr>
            <a:endParaRPr dirty="0"/>
          </a:p>
        </p:txBody>
      </p:sp>
      <p:sp>
        <p:nvSpPr>
          <p:cNvPr id="279" name="Google Shape;279;p3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35: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If doing what is best for the patient – time zero for </a:t>
            </a:r>
            <a:r>
              <a:rPr lang="en-US" b="1" dirty="0">
                <a:latin typeface="Calibri" panose="020F0502020204030204" pitchFamily="34" charset="0"/>
                <a:cs typeface="Calibri" panose="020F0502020204030204" pitchFamily="34" charset="0"/>
              </a:rPr>
              <a:t>severe sepsis</a:t>
            </a:r>
            <a:r>
              <a:rPr lang="en-US" dirty="0">
                <a:latin typeface="Calibri" panose="020F0502020204030204" pitchFamily="34" charset="0"/>
                <a:cs typeface="Calibri" panose="020F0502020204030204" pitchFamily="34" charset="0"/>
              </a:rPr>
              <a:t> would be 1000 when pt. presented to the outside hospital – tachycardic, elevated WBC, SBP less than 90mmHg, and lung source for infection.</a:t>
            </a:r>
          </a:p>
        </p:txBody>
      </p:sp>
      <p:sp>
        <p:nvSpPr>
          <p:cNvPr id="296" name="Google Shape;296;p3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3: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85" name="Google Shape;285;p3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4: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90" name="Google Shape;290;p3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2: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Where are we on the checklist?</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We have IV access - 1215</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Cultures have been sent - 1215</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Antibiotic given - 1215</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Fluids given/infusing - 1215</a:t>
            </a:r>
          </a:p>
        </p:txBody>
      </p:sp>
      <p:sp>
        <p:nvSpPr>
          <p:cNvPr id="157" name="Google Shape;157;p1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97918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39: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Do these labs tell us if pt. is improving and our interventions have been effective?</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Lactate is normal</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WBS and potassium are improved</a:t>
            </a:r>
            <a:endParaRPr dirty="0">
              <a:latin typeface="Calibri" panose="020F0502020204030204" pitchFamily="34" charset="0"/>
              <a:cs typeface="Calibri" panose="020F0502020204030204" pitchFamily="34" charset="0"/>
            </a:endParaRPr>
          </a:p>
        </p:txBody>
      </p:sp>
      <p:sp>
        <p:nvSpPr>
          <p:cNvPr id="320" name="Google Shape;320;p3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38: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What other information do we need to determine if pt. is fluid responsive or needs more vasopressors?</a:t>
            </a:r>
            <a:endParaRPr dirty="0">
              <a:latin typeface="Calibri" panose="020F0502020204030204" pitchFamily="34" charset="0"/>
              <a:cs typeface="Calibri" panose="020F0502020204030204" pitchFamily="34" charset="0"/>
            </a:endParaRPr>
          </a:p>
        </p:txBody>
      </p:sp>
      <p:sp>
        <p:nvSpPr>
          <p:cNvPr id="313" name="Google Shape;313;p3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41: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Ask participants to do a passive leg raise (PLR) (See Optimizing Fluid Management in Sepsis Patients)</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What do you expect to see in the hemodynamics?</a:t>
            </a:r>
            <a:endParaRPr dirty="0">
              <a:latin typeface="Calibri" panose="020F0502020204030204" pitchFamily="34" charset="0"/>
              <a:cs typeface="Calibri" panose="020F0502020204030204" pitchFamily="34" charset="0"/>
            </a:endParaRPr>
          </a:p>
        </p:txBody>
      </p:sp>
      <p:sp>
        <p:nvSpPr>
          <p:cNvPr id="331" name="Google Shape;331;p41: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42: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latin typeface="Calibri"/>
                <a:ea typeface="Calibri"/>
                <a:cs typeface="Calibri"/>
                <a:sym typeface="Calibri"/>
              </a:rPr>
              <a:t>Does the patient need more fluid or an increase in vasopressor? Is the patient volume responsive?</a:t>
            </a:r>
            <a:endParaRPr lang="en-US" dirty="0">
              <a:latin typeface="Calibri" panose="020F0502020204030204" pitchFamily="34" charset="0"/>
              <a:cs typeface="Calibri" panose="020F0502020204030204" pitchFamily="34" charset="0"/>
            </a:endParaRP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Pt. is not fluids responsive; he needs additional vasopressor.</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SVV only increased one point, not &gt; 10 percent.</a:t>
            </a:r>
          </a:p>
        </p:txBody>
      </p:sp>
      <p:sp>
        <p:nvSpPr>
          <p:cNvPr id="337" name="Google Shape;337;p4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3: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5" name="Google Shape;225;p2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8119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2: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Have we completed the bundle?</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Lactate and blood cultures drawn</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Fluids and antibiotics given</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Repeat lactate drawn</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Vasopressors given</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Documented reassessment of tissue perfusion</a:t>
            </a:r>
          </a:p>
          <a:p>
            <a:pPr marL="628650" lvl="1" indent="-171450" algn="l" rtl="0">
              <a:spcBef>
                <a:spcPts val="0"/>
              </a:spcBef>
              <a:spcAft>
                <a:spcPts val="0"/>
              </a:spcAft>
            </a:pPr>
            <a:endParaRPr dirty="0">
              <a:latin typeface="Calibri" panose="020F0502020204030204" pitchFamily="34" charset="0"/>
              <a:cs typeface="Calibri" panose="020F0502020204030204" pitchFamily="34" charset="0"/>
            </a:endParaRPr>
          </a:p>
        </p:txBody>
      </p:sp>
      <p:sp>
        <p:nvSpPr>
          <p:cNvPr id="157" name="Google Shape;157;p12: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379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3: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Should patient have received IV fluids?  Why or why not?</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Argument for: Patient is hypotensive and in septic shock; body needs fluids before starting pressors</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Argument against:	Patient has end-stage renal disease so we don’t want to fluid overload him</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Which is right?  The jury is still out to some extent but not giving fluids is probably not ok; judicious fluid resuscitation is warranted – give some, reassess, give more, reassess until BP improves or patient starts showing signs of fluid overload. Patient can be dialyzed, but if organs begin to die due to hypoperfusion, that’s hard to recover from.</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Was it appropriate to start Levophed? No. Need fluids before considering vasopressor.</a:t>
            </a:r>
            <a:endParaRPr dirty="0">
              <a:latin typeface="Calibri" panose="020F0502020204030204" pitchFamily="34" charset="0"/>
              <a:cs typeface="Calibri" panose="020F0502020204030204" pitchFamily="34" charset="0"/>
            </a:endParaRPr>
          </a:p>
        </p:txBody>
      </p:sp>
      <p:sp>
        <p:nvSpPr>
          <p:cNvPr id="225" name="Google Shape;225;p23: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0: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What are your initial thoughts about this patient?</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Blood gas shows:</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Compensated metabolic acidosis</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pO</a:t>
            </a:r>
            <a:r>
              <a:rPr lang="en-US" baseline="-25000" dirty="0">
                <a:latin typeface="Calibri" panose="020F0502020204030204" pitchFamily="34" charset="0"/>
                <a:cs typeface="Calibri" panose="020F0502020204030204" pitchFamily="34" charset="0"/>
              </a:rPr>
              <a:t>2 </a:t>
            </a:r>
            <a:r>
              <a:rPr lang="en-US" baseline="0" dirty="0">
                <a:latin typeface="Calibri" panose="020F0502020204030204" pitchFamily="34" charset="0"/>
                <a:cs typeface="Calibri" panose="020F0502020204030204" pitchFamily="34" charset="0"/>
              </a:rPr>
              <a:t>– ok (pt. breathing adequately)</a:t>
            </a:r>
          </a:p>
          <a:p>
            <a:pPr marL="171450" lvl="0" indent="-171450" algn="l" rtl="0">
              <a:spcBef>
                <a:spcPts val="0"/>
              </a:spcBef>
              <a:spcAft>
                <a:spcPts val="0"/>
              </a:spcAft>
            </a:pPr>
            <a:r>
              <a:rPr lang="en-US" baseline="0" dirty="0">
                <a:latin typeface="Calibri" panose="020F0502020204030204" pitchFamily="34" charset="0"/>
                <a:cs typeface="Calibri" panose="020F0502020204030204" pitchFamily="34" charset="0"/>
              </a:rPr>
              <a:t>Elevated WBCs – neutrophils are elevated</a:t>
            </a:r>
          </a:p>
          <a:p>
            <a:pPr marL="171450" lvl="0" indent="-171450" algn="l" rtl="0">
              <a:spcBef>
                <a:spcPts val="0"/>
              </a:spcBef>
              <a:spcAft>
                <a:spcPts val="0"/>
              </a:spcAft>
            </a:pPr>
            <a:r>
              <a:rPr lang="en-US" baseline="0" dirty="0">
                <a:latin typeface="Calibri" panose="020F0502020204030204" pitchFamily="34" charset="0"/>
                <a:cs typeface="Calibri" panose="020F0502020204030204" pitchFamily="34" charset="0"/>
              </a:rPr>
              <a:t>Potassium, BUN &amp; creatinine elevated (renal failure)</a:t>
            </a:r>
          </a:p>
          <a:p>
            <a:pPr marL="171450" lvl="0" indent="-171450" algn="l" rtl="0">
              <a:spcBef>
                <a:spcPts val="0"/>
              </a:spcBef>
              <a:spcAft>
                <a:spcPts val="0"/>
              </a:spcAft>
            </a:pPr>
            <a:r>
              <a:rPr lang="en-US" baseline="0" dirty="0">
                <a:latin typeface="Calibri" panose="020F0502020204030204" pitchFamily="34" charset="0"/>
                <a:cs typeface="Calibri" panose="020F0502020204030204" pitchFamily="34" charset="0"/>
              </a:rPr>
              <a:t>Lactate is within normal range</a:t>
            </a:r>
          </a:p>
          <a:p>
            <a:pPr marL="171450" lvl="0" indent="-171450" algn="l" rtl="0">
              <a:spcBef>
                <a:spcPts val="0"/>
              </a:spcBef>
              <a:spcAft>
                <a:spcPts val="0"/>
              </a:spcAft>
            </a:pPr>
            <a:r>
              <a:rPr lang="en-US" baseline="0" dirty="0">
                <a:latin typeface="Calibri" panose="020F0502020204030204" pitchFamily="34" charset="0"/>
                <a:cs typeface="Calibri" panose="020F0502020204030204" pitchFamily="34" charset="0"/>
              </a:rPr>
              <a:t>INR normal</a:t>
            </a:r>
            <a:endParaRPr baseline="0" dirty="0">
              <a:latin typeface="Calibri" panose="020F0502020204030204" pitchFamily="34" charset="0"/>
              <a:cs typeface="Calibri" panose="020F0502020204030204" pitchFamily="34" charset="0"/>
            </a:endParaRPr>
          </a:p>
        </p:txBody>
      </p:sp>
      <p:sp>
        <p:nvSpPr>
          <p:cNvPr id="268" name="Google Shape;268;p30: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24: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Encourage participants to talk about what they would do to prepare for a direct admit from an outside hospital</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Sepsis huddle on next slide</a:t>
            </a:r>
            <a:endParaRPr dirty="0">
              <a:latin typeface="Calibri" panose="020F0502020204030204" pitchFamily="34" charset="0"/>
              <a:cs typeface="Calibri" panose="020F0502020204030204" pitchFamily="34" charset="0"/>
            </a:endParaRPr>
          </a:p>
        </p:txBody>
      </p:sp>
      <p:sp>
        <p:nvSpPr>
          <p:cNvPr id="231" name="Google Shape;231;p24: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5: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Who are the right people?  This will depend on your facility and the available resources; tailor the answer to your facility and resources.</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Where is the patient on the sepsis continuum and what needs to be completed?  </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Patient has received no fluids, blood cultures or antibiotic – so pretty much everything</a:t>
            </a:r>
          </a:p>
          <a:p>
            <a:pPr marL="171450" lvl="0" indent="-171450" algn="l" rtl="0">
              <a:spcBef>
                <a:spcPts val="0"/>
              </a:spcBef>
              <a:spcAft>
                <a:spcPts val="0"/>
              </a:spcAft>
            </a:pPr>
            <a:r>
              <a:rPr lang="en-US" dirty="0">
                <a:latin typeface="Calibri" panose="020F0502020204030204" pitchFamily="34" charset="0"/>
                <a:cs typeface="Calibri" panose="020F0502020204030204" pitchFamily="34" charset="0"/>
              </a:rPr>
              <a:t>What do you need to have available when patient arrives?</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Ventilator/RT</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End tidal CO</a:t>
            </a:r>
            <a:r>
              <a:rPr lang="en-US" baseline="-25000" dirty="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 and CXR to validate tube placement</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Lines cart – central line and arterial line if that is your protocol</a:t>
            </a:r>
          </a:p>
          <a:p>
            <a:pPr marL="1085850" lvl="2" indent="-171450" algn="l" rtl="0">
              <a:spcBef>
                <a:spcPts val="0"/>
              </a:spcBef>
              <a:spcAft>
                <a:spcPts val="0"/>
              </a:spcAft>
            </a:pPr>
            <a:r>
              <a:rPr lang="en-US" dirty="0">
                <a:latin typeface="Calibri" panose="020F0502020204030204" pitchFamily="34" charset="0"/>
                <a:cs typeface="Calibri" panose="020F0502020204030204" pitchFamily="34" charset="0"/>
              </a:rPr>
              <a:t>Plan to hook up the hemodynamic monitoring when placing invasive lines (CVP and/or dynamic monitoring)</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Antibiotic (alert pharmacy)</a:t>
            </a:r>
          </a:p>
          <a:p>
            <a:pPr marL="628650" lvl="1" indent="-171450" algn="l" rtl="0">
              <a:spcBef>
                <a:spcPts val="0"/>
              </a:spcBef>
              <a:spcAft>
                <a:spcPts val="0"/>
              </a:spcAft>
            </a:pPr>
            <a:r>
              <a:rPr lang="en-US" dirty="0">
                <a:latin typeface="Calibri" panose="020F0502020204030204" pitchFamily="34" charset="0"/>
                <a:cs typeface="Calibri" panose="020F0502020204030204" pitchFamily="34" charset="0"/>
              </a:rPr>
              <a:t>Fluids</a:t>
            </a:r>
          </a:p>
          <a:p>
            <a:pPr marL="0" lvl="0" indent="0" algn="l" rtl="0">
              <a:spcBef>
                <a:spcPts val="0"/>
              </a:spcBef>
              <a:spcAft>
                <a:spcPts val="0"/>
              </a:spcAft>
              <a:buNone/>
            </a:pPr>
            <a:r>
              <a:rPr lang="en-US" dirty="0"/>
              <a:t>	</a:t>
            </a:r>
          </a:p>
          <a:p>
            <a:pPr marL="0" lvl="0" indent="0" algn="l" rtl="0">
              <a:spcBef>
                <a:spcPts val="0"/>
              </a:spcBef>
              <a:spcAft>
                <a:spcPts val="0"/>
              </a:spcAft>
              <a:buNone/>
            </a:pPr>
            <a:endParaRPr dirty="0"/>
          </a:p>
        </p:txBody>
      </p:sp>
      <p:sp>
        <p:nvSpPr>
          <p:cNvPr id="236" name="Google Shape;236;p25: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9: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61" name="Google Shape;261;p29: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6: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Review with participants (through next slide)</a:t>
            </a:r>
            <a:endParaRPr dirty="0">
              <a:latin typeface="Calibri" panose="020F0502020204030204" pitchFamily="34" charset="0"/>
              <a:cs typeface="Calibri" panose="020F0502020204030204" pitchFamily="34" charset="0"/>
            </a:endParaRPr>
          </a:p>
        </p:txBody>
      </p:sp>
      <p:sp>
        <p:nvSpPr>
          <p:cNvPr id="242" name="Google Shape;242;p26: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28:notes"/>
          <p:cNvSpPr txBox="1">
            <a:spLocks noGrp="1"/>
          </p:cNvSpPr>
          <p:nvPr>
            <p:ph type="body" idx="1"/>
          </p:nvPr>
        </p:nvSpPr>
        <p:spPr>
          <a:xfrm>
            <a:off x="688175" y="4415775"/>
            <a:ext cx="5505425"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5" name="Google Shape;255;p28:notes"/>
          <p:cNvSpPr>
            <a:spLocks noGrp="1" noRot="1" noChangeAspect="1"/>
          </p:cNvSpPr>
          <p:nvPr>
            <p:ph type="sldImg" idx="2"/>
          </p:nvPr>
        </p:nvSpPr>
        <p:spPr>
          <a:xfrm>
            <a:off x="11176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1">
  <p:cSld name="Title 1">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16076" y="2438400"/>
            <a:ext cx="5065524" cy="2808840"/>
          </a:xfrm>
          <a:prstGeom prst="rect">
            <a:avLst/>
          </a:prstGeom>
          <a:noFill/>
          <a:ln>
            <a:noFill/>
          </a:ln>
        </p:spPr>
        <p:txBody>
          <a:bodyPr spcFirstLastPara="1" wrap="square" lIns="91425" tIns="45700" rIns="91425" bIns="45700" anchor="b" anchorCtr="0"/>
          <a:lstStyle>
            <a:lvl1pPr lvl="0" algn="l">
              <a:lnSpc>
                <a:spcPct val="85000"/>
              </a:lnSpc>
              <a:spcBef>
                <a:spcPts val="0"/>
              </a:spcBef>
              <a:spcAft>
                <a:spcPts val="0"/>
              </a:spcAft>
              <a:buClr>
                <a:schemeClr val="lt1"/>
              </a:buClr>
              <a:buSzPts val="6000"/>
              <a:buFont typeface="Cambria"/>
              <a:buNone/>
              <a:defRPr sz="6000" b="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16074" y="5410200"/>
            <a:ext cx="5283359" cy="990570"/>
          </a:xfrm>
          <a:prstGeom prst="rect">
            <a:avLst/>
          </a:prstGeom>
          <a:noFill/>
          <a:ln>
            <a:noFill/>
          </a:ln>
        </p:spPr>
        <p:txBody>
          <a:bodyPr spcFirstLastPara="1" wrap="square" lIns="91425" tIns="45700" rIns="91425" bIns="45700" anchor="t" anchorCtr="0"/>
          <a:lstStyle>
            <a:lvl1pPr lvl="0" algn="l">
              <a:lnSpc>
                <a:spcPct val="90000"/>
              </a:lnSpc>
              <a:spcBef>
                <a:spcPts val="1000"/>
              </a:spcBef>
              <a:spcAft>
                <a:spcPts val="0"/>
              </a:spcAft>
              <a:buClr>
                <a:srgbClr val="AEABAB"/>
              </a:buClr>
              <a:buSzPts val="2400"/>
              <a:buNone/>
              <a:defRPr sz="2400" cap="none">
                <a:solidFill>
                  <a:srgbClr val="AEABAB"/>
                </a:solidFill>
                <a:latin typeface="Calibri"/>
                <a:ea typeface="Calibri"/>
                <a:cs typeface="Calibri"/>
                <a:sym typeface="Calibri"/>
              </a:defRPr>
            </a:lvl1pPr>
            <a:lvl2pPr lvl="1" algn="ctr">
              <a:lnSpc>
                <a:spcPct val="90000"/>
              </a:lnSpc>
              <a:spcBef>
                <a:spcPts val="500"/>
              </a:spcBef>
              <a:spcAft>
                <a:spcPts val="0"/>
              </a:spcAft>
              <a:buClr>
                <a:schemeClr val="dk1"/>
              </a:buClr>
              <a:buSzPts val="2400"/>
              <a:buNone/>
              <a:defRPr sz="2400"/>
            </a:lvl2pPr>
            <a:lvl3pPr lvl="2" algn="ctr">
              <a:lnSpc>
                <a:spcPct val="90000"/>
              </a:lnSpc>
              <a:spcBef>
                <a:spcPts val="500"/>
              </a:spcBef>
              <a:spcAft>
                <a:spcPts val="0"/>
              </a:spcAft>
              <a:buClr>
                <a:schemeClr val="dk1"/>
              </a:buClr>
              <a:buSzPts val="2400"/>
              <a:buNone/>
              <a:defRPr sz="2400"/>
            </a:lvl3pPr>
            <a:lvl4pPr lvl="3" algn="ctr">
              <a:lnSpc>
                <a:spcPct val="90000"/>
              </a:lnSpc>
              <a:spcBef>
                <a:spcPts val="500"/>
              </a:spcBef>
              <a:spcAft>
                <a:spcPts val="0"/>
              </a:spcAft>
              <a:buClr>
                <a:schemeClr val="dk1"/>
              </a:buClr>
              <a:buSzPts val="2000"/>
              <a:buNone/>
              <a:defRPr sz="2000"/>
            </a:lvl4pPr>
            <a:lvl5pPr lvl="4" algn="ctr">
              <a:lnSpc>
                <a:spcPct val="90000"/>
              </a:lnSpc>
              <a:spcBef>
                <a:spcPts val="500"/>
              </a:spcBef>
              <a:spcAft>
                <a:spcPts val="0"/>
              </a:spcAft>
              <a:buClr>
                <a:schemeClr val="dk1"/>
              </a:buClr>
              <a:buSzPts val="2000"/>
              <a:buNone/>
              <a:defRPr sz="2000"/>
            </a:lvl5pPr>
            <a:lvl6pPr lvl="5" algn="ctr">
              <a:lnSpc>
                <a:spcPct val="90000"/>
              </a:lnSpc>
              <a:spcBef>
                <a:spcPts val="500"/>
              </a:spcBef>
              <a:spcAft>
                <a:spcPts val="0"/>
              </a:spcAft>
              <a:buClr>
                <a:schemeClr val="dk1"/>
              </a:buClr>
              <a:buSzPts val="2000"/>
              <a:buNone/>
              <a:defRPr sz="2000"/>
            </a:lvl6pPr>
            <a:lvl7pPr lvl="6" algn="ctr">
              <a:lnSpc>
                <a:spcPct val="90000"/>
              </a:lnSpc>
              <a:spcBef>
                <a:spcPts val="500"/>
              </a:spcBef>
              <a:spcAft>
                <a:spcPts val="0"/>
              </a:spcAft>
              <a:buClr>
                <a:schemeClr val="dk1"/>
              </a:buClr>
              <a:buSzPts val="2000"/>
              <a:buNone/>
              <a:defRPr sz="2000"/>
            </a:lvl7pPr>
            <a:lvl8pPr lvl="7" algn="ctr">
              <a:lnSpc>
                <a:spcPct val="90000"/>
              </a:lnSpc>
              <a:spcBef>
                <a:spcPts val="500"/>
              </a:spcBef>
              <a:spcAft>
                <a:spcPts val="0"/>
              </a:spcAft>
              <a:buClr>
                <a:schemeClr val="dk1"/>
              </a:buClr>
              <a:buSzPts val="2000"/>
              <a:buNone/>
              <a:defRPr sz="2000"/>
            </a:lvl8pPr>
            <a:lvl9pPr lvl="8" algn="ctr">
              <a:lnSpc>
                <a:spcPct val="90000"/>
              </a:lnSpc>
              <a:spcBef>
                <a:spcPts val="500"/>
              </a:spcBef>
              <a:spcAft>
                <a:spcPts val="0"/>
              </a:spcAft>
              <a:buClr>
                <a:schemeClr val="dk1"/>
              </a:buClr>
              <a:buSzPts val="2000"/>
              <a:buNone/>
              <a:defRPr sz="2000"/>
            </a:lvl9pPr>
          </a:lstStyle>
          <a:p>
            <a:endParaRPr/>
          </a:p>
        </p:txBody>
      </p:sp>
      <p:sp>
        <p:nvSpPr>
          <p:cNvPr id="4" name="Text Box 5">
            <a:extLst>
              <a:ext uri="{FF2B5EF4-FFF2-40B4-BE49-F238E27FC236}">
                <a16:creationId xmlns:a16="http://schemas.microsoft.com/office/drawing/2014/main" id="{36E5D21A-4A8D-4E45-8217-D3AFFC83B8F4}"/>
              </a:ext>
            </a:extLst>
          </p:cNvPr>
          <p:cNvSpPr txBox="1"/>
          <p:nvPr userDrawn="1"/>
        </p:nvSpPr>
        <p:spPr>
          <a:xfrm>
            <a:off x="116076" y="6527800"/>
            <a:ext cx="2171700" cy="3302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 CHA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1">
  <p:cSld name="Title and Content 1">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lstStyle>
            <a:lvl1pPr lvl="0" algn="ctr">
              <a:lnSpc>
                <a:spcPct val="90000"/>
              </a:lnSpc>
              <a:spcBef>
                <a:spcPts val="0"/>
              </a:spcBef>
              <a:spcAft>
                <a:spcPts val="0"/>
              </a:spcAft>
              <a:buClr>
                <a:srgbClr val="3A3838"/>
              </a:buClr>
              <a:buSzPts val="3600"/>
              <a:buFont typeface="Cambria"/>
              <a:buNone/>
              <a:defRPr sz="3600" b="0">
                <a:solidFill>
                  <a:srgbClr val="3A3838"/>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4"/>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rgbClr val="3A3838"/>
              </a:buClr>
              <a:buSzPts val="2800"/>
              <a:buChar char="•"/>
              <a:defRPr>
                <a:solidFill>
                  <a:srgbClr val="262626"/>
                </a:solidFill>
              </a:defRPr>
            </a:lvl1pPr>
            <a:lvl2pPr marL="914400" lvl="1" indent="-381000" algn="l">
              <a:lnSpc>
                <a:spcPct val="90000"/>
              </a:lnSpc>
              <a:spcBef>
                <a:spcPts val="500"/>
              </a:spcBef>
              <a:spcAft>
                <a:spcPts val="0"/>
              </a:spcAft>
              <a:buClr>
                <a:srgbClr val="262626"/>
              </a:buClr>
              <a:buSzPts val="2400"/>
              <a:buFont typeface="Courier New"/>
              <a:buChar char="o"/>
              <a:defRPr>
                <a:solidFill>
                  <a:srgbClr val="262626"/>
                </a:solidFill>
              </a:defRPr>
            </a:lvl2pPr>
            <a:lvl3pPr marL="1371600" lvl="2" indent="-355600" algn="l">
              <a:lnSpc>
                <a:spcPct val="90000"/>
              </a:lnSpc>
              <a:spcBef>
                <a:spcPts val="500"/>
              </a:spcBef>
              <a:spcAft>
                <a:spcPts val="0"/>
              </a:spcAft>
              <a:buClr>
                <a:srgbClr val="262626"/>
              </a:buClr>
              <a:buSzPts val="2000"/>
              <a:buFont typeface="Arial"/>
              <a:buChar char="•"/>
              <a:defRPr>
                <a:solidFill>
                  <a:srgbClr val="262626"/>
                </a:solidFill>
              </a:defRPr>
            </a:lvl3pPr>
            <a:lvl4pPr marL="1828800" lvl="3" indent="-342900" algn="l">
              <a:lnSpc>
                <a:spcPct val="90000"/>
              </a:lnSpc>
              <a:spcBef>
                <a:spcPts val="500"/>
              </a:spcBef>
              <a:spcAft>
                <a:spcPts val="0"/>
              </a:spcAft>
              <a:buClr>
                <a:srgbClr val="262626"/>
              </a:buClr>
              <a:buSzPts val="1800"/>
              <a:buFont typeface="Courier New"/>
              <a:buChar char="o"/>
              <a:defRPr>
                <a:solidFill>
                  <a:srgbClr val="262626"/>
                </a:solidFill>
              </a:defRPr>
            </a:lvl4pPr>
            <a:lvl5pPr marL="2286000" lvl="4" indent="-342900" algn="l">
              <a:lnSpc>
                <a:spcPct val="90000"/>
              </a:lnSpc>
              <a:spcBef>
                <a:spcPts val="500"/>
              </a:spcBef>
              <a:spcAft>
                <a:spcPts val="0"/>
              </a:spcAft>
              <a:buClr>
                <a:srgbClr val="262626"/>
              </a:buClr>
              <a:buSzPts val="1800"/>
              <a:buFont typeface="Arial"/>
              <a:buChar char="•"/>
              <a:defRPr>
                <a:solidFill>
                  <a:srgbClr val="26262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 name="Text Box 5">
            <a:extLst>
              <a:ext uri="{FF2B5EF4-FFF2-40B4-BE49-F238E27FC236}">
                <a16:creationId xmlns:a16="http://schemas.microsoft.com/office/drawing/2014/main" id="{DAF4CEAC-BBDC-418B-960C-DC87B1434B25}"/>
              </a:ext>
            </a:extLst>
          </p:cNvPr>
          <p:cNvSpPr txBox="1"/>
          <p:nvPr userDrawn="1"/>
        </p:nvSpPr>
        <p:spPr>
          <a:xfrm>
            <a:off x="139101" y="6533311"/>
            <a:ext cx="2171700" cy="3302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9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©2019 CHA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ide-by_side 1">
  <p:cSld name="Side-by_side 1">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lstStyle>
            <a:lvl1pPr lvl="0" algn="ctr">
              <a:lnSpc>
                <a:spcPct val="90000"/>
              </a:lnSpc>
              <a:spcBef>
                <a:spcPts val="0"/>
              </a:spcBef>
              <a:spcAft>
                <a:spcPts val="0"/>
              </a:spcAft>
              <a:buClr>
                <a:srgbClr val="3A3838"/>
              </a:buClr>
              <a:buSzPts val="3600"/>
              <a:buFont typeface="Cambria"/>
              <a:buNone/>
              <a:defRPr sz="3600" b="0">
                <a:solidFill>
                  <a:srgbClr val="3A3838"/>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304800" y="1371600"/>
            <a:ext cx="4236720" cy="677334"/>
          </a:xfrm>
          <a:prstGeom prst="rect">
            <a:avLst/>
          </a:prstGeom>
          <a:noFill/>
          <a:ln>
            <a:noFill/>
          </a:ln>
        </p:spPr>
        <p:txBody>
          <a:bodyPr spcFirstLastPara="1" wrap="square" lIns="91425" tIns="45700" rIns="91425" bIns="45700" anchor="ctr" anchorCtr="0"/>
          <a:lstStyle>
            <a:lvl1pPr marL="457200" lvl="0" indent="-228600" algn="ctr">
              <a:lnSpc>
                <a:spcPct val="90000"/>
              </a:lnSpc>
              <a:spcBef>
                <a:spcPts val="1000"/>
              </a:spcBef>
              <a:spcAft>
                <a:spcPts val="0"/>
              </a:spcAft>
              <a:buClr>
                <a:srgbClr val="00757F"/>
              </a:buClr>
              <a:buSzPts val="2200"/>
              <a:buNone/>
              <a:defRPr sz="2200" b="0" cap="none">
                <a:solidFill>
                  <a:srgbClr val="00757F"/>
                </a:solidFill>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2" name="Google Shape;22;p5"/>
          <p:cNvSpPr txBox="1">
            <a:spLocks noGrp="1"/>
          </p:cNvSpPr>
          <p:nvPr>
            <p:ph type="body" idx="2"/>
          </p:nvPr>
        </p:nvSpPr>
        <p:spPr>
          <a:xfrm>
            <a:off x="304800" y="2048934"/>
            <a:ext cx="4236720" cy="3970866"/>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Font typeface="Courier New"/>
              <a:buChar char="o"/>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Font typeface="Courier New"/>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3" name="Google Shape;23;p5"/>
          <p:cNvSpPr txBox="1">
            <a:spLocks noGrp="1"/>
          </p:cNvSpPr>
          <p:nvPr>
            <p:ph type="body" idx="3"/>
          </p:nvPr>
        </p:nvSpPr>
        <p:spPr>
          <a:xfrm>
            <a:off x="4648200" y="1371600"/>
            <a:ext cx="4236720" cy="677334"/>
          </a:xfrm>
          <a:prstGeom prst="rect">
            <a:avLst/>
          </a:prstGeom>
          <a:noFill/>
          <a:ln>
            <a:noFill/>
          </a:ln>
        </p:spPr>
        <p:txBody>
          <a:bodyPr spcFirstLastPara="1" wrap="square" lIns="91425" tIns="45700" rIns="91425" bIns="45700" anchor="ctr" anchorCtr="0"/>
          <a:lstStyle>
            <a:lvl1pPr marL="457200" lvl="0" indent="-228600" algn="ctr">
              <a:lnSpc>
                <a:spcPct val="90000"/>
              </a:lnSpc>
              <a:spcBef>
                <a:spcPts val="1000"/>
              </a:spcBef>
              <a:spcAft>
                <a:spcPts val="0"/>
              </a:spcAft>
              <a:buClr>
                <a:srgbClr val="00757F"/>
              </a:buClr>
              <a:buSzPts val="2200"/>
              <a:buNone/>
              <a:defRPr sz="2200" b="0" cap="none">
                <a:solidFill>
                  <a:srgbClr val="00757F"/>
                </a:solidFill>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4" name="Google Shape;24;p5"/>
          <p:cNvSpPr txBox="1">
            <a:spLocks noGrp="1"/>
          </p:cNvSpPr>
          <p:nvPr>
            <p:ph type="body" idx="4"/>
          </p:nvPr>
        </p:nvSpPr>
        <p:spPr>
          <a:xfrm>
            <a:off x="4648200" y="2048934"/>
            <a:ext cx="4236720" cy="3970866"/>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chemeClr val="dk1"/>
              </a:buClr>
              <a:buSzPts val="2400"/>
              <a:buChar char="•"/>
              <a:defRPr sz="2400"/>
            </a:lvl1pPr>
            <a:lvl2pPr marL="914400" lvl="1" indent="-381000" algn="l">
              <a:lnSpc>
                <a:spcPct val="90000"/>
              </a:lnSpc>
              <a:spcBef>
                <a:spcPts val="500"/>
              </a:spcBef>
              <a:spcAft>
                <a:spcPts val="0"/>
              </a:spcAft>
              <a:buClr>
                <a:schemeClr val="dk1"/>
              </a:buClr>
              <a:buSzPts val="2400"/>
              <a:buFont typeface="Courier New"/>
              <a:buChar char="o"/>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Font typeface="Courier New"/>
              <a:buChar char="o"/>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p:cSld name="Title 2">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6"/>
          <p:cNvSpPr txBox="1">
            <a:spLocks noGrp="1"/>
          </p:cNvSpPr>
          <p:nvPr>
            <p:ph type="ctrTitle"/>
          </p:nvPr>
        </p:nvSpPr>
        <p:spPr>
          <a:xfrm>
            <a:off x="116076" y="2438400"/>
            <a:ext cx="5065524" cy="2808840"/>
          </a:xfrm>
          <a:prstGeom prst="rect">
            <a:avLst/>
          </a:prstGeom>
          <a:noFill/>
          <a:ln>
            <a:noFill/>
          </a:ln>
        </p:spPr>
        <p:txBody>
          <a:bodyPr spcFirstLastPara="1" wrap="square" lIns="91425" tIns="45700" rIns="91425" bIns="45700" anchor="b" anchorCtr="0"/>
          <a:lstStyle>
            <a:lvl1pPr lvl="0" algn="l">
              <a:lnSpc>
                <a:spcPct val="85000"/>
              </a:lnSpc>
              <a:spcBef>
                <a:spcPts val="0"/>
              </a:spcBef>
              <a:spcAft>
                <a:spcPts val="0"/>
              </a:spcAft>
              <a:buClr>
                <a:srgbClr val="3A3838"/>
              </a:buClr>
              <a:buSzPts val="6000"/>
              <a:buFont typeface="Cambria"/>
              <a:buNone/>
              <a:defRPr sz="6000" b="0">
                <a:solidFill>
                  <a:srgbClr val="3A3838"/>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6"/>
          <p:cNvSpPr txBox="1">
            <a:spLocks noGrp="1"/>
          </p:cNvSpPr>
          <p:nvPr>
            <p:ph type="subTitle" idx="1"/>
          </p:nvPr>
        </p:nvSpPr>
        <p:spPr>
          <a:xfrm>
            <a:off x="116074" y="5410200"/>
            <a:ext cx="5283359" cy="849284"/>
          </a:xfrm>
          <a:prstGeom prst="rect">
            <a:avLst/>
          </a:prstGeom>
          <a:noFill/>
          <a:ln>
            <a:noFill/>
          </a:ln>
        </p:spPr>
        <p:txBody>
          <a:bodyPr spcFirstLastPara="1" wrap="square" lIns="91425" tIns="45700" rIns="91425" bIns="45700" anchor="t" anchorCtr="0"/>
          <a:lstStyle>
            <a:lvl1pPr lvl="0" algn="l">
              <a:lnSpc>
                <a:spcPct val="90000"/>
              </a:lnSpc>
              <a:spcBef>
                <a:spcPts val="1000"/>
              </a:spcBef>
              <a:spcAft>
                <a:spcPts val="0"/>
              </a:spcAft>
              <a:buClr>
                <a:srgbClr val="757070"/>
              </a:buClr>
              <a:buSzPts val="2400"/>
              <a:buNone/>
              <a:defRPr sz="2400" cap="none">
                <a:solidFill>
                  <a:srgbClr val="757070"/>
                </a:solidFill>
                <a:latin typeface="Calibri"/>
                <a:ea typeface="Calibri"/>
                <a:cs typeface="Calibri"/>
                <a:sym typeface="Calibri"/>
              </a:defRPr>
            </a:lvl1pPr>
            <a:lvl2pPr lvl="1" algn="ctr">
              <a:lnSpc>
                <a:spcPct val="90000"/>
              </a:lnSpc>
              <a:spcBef>
                <a:spcPts val="500"/>
              </a:spcBef>
              <a:spcAft>
                <a:spcPts val="0"/>
              </a:spcAft>
              <a:buClr>
                <a:schemeClr val="dk1"/>
              </a:buClr>
              <a:buSzPts val="2400"/>
              <a:buNone/>
              <a:defRPr sz="2400"/>
            </a:lvl2pPr>
            <a:lvl3pPr lvl="2" algn="ctr">
              <a:lnSpc>
                <a:spcPct val="90000"/>
              </a:lnSpc>
              <a:spcBef>
                <a:spcPts val="500"/>
              </a:spcBef>
              <a:spcAft>
                <a:spcPts val="0"/>
              </a:spcAft>
              <a:buClr>
                <a:schemeClr val="dk1"/>
              </a:buClr>
              <a:buSzPts val="2400"/>
              <a:buNone/>
              <a:defRPr sz="2400"/>
            </a:lvl3pPr>
            <a:lvl4pPr lvl="3" algn="ctr">
              <a:lnSpc>
                <a:spcPct val="90000"/>
              </a:lnSpc>
              <a:spcBef>
                <a:spcPts val="500"/>
              </a:spcBef>
              <a:spcAft>
                <a:spcPts val="0"/>
              </a:spcAft>
              <a:buClr>
                <a:schemeClr val="dk1"/>
              </a:buClr>
              <a:buSzPts val="2000"/>
              <a:buNone/>
              <a:defRPr sz="2000"/>
            </a:lvl4pPr>
            <a:lvl5pPr lvl="4" algn="ctr">
              <a:lnSpc>
                <a:spcPct val="90000"/>
              </a:lnSpc>
              <a:spcBef>
                <a:spcPts val="500"/>
              </a:spcBef>
              <a:spcAft>
                <a:spcPts val="0"/>
              </a:spcAft>
              <a:buClr>
                <a:schemeClr val="dk1"/>
              </a:buClr>
              <a:buSzPts val="2000"/>
              <a:buNone/>
              <a:defRPr sz="2000"/>
            </a:lvl5pPr>
            <a:lvl6pPr lvl="5" algn="ctr">
              <a:lnSpc>
                <a:spcPct val="90000"/>
              </a:lnSpc>
              <a:spcBef>
                <a:spcPts val="500"/>
              </a:spcBef>
              <a:spcAft>
                <a:spcPts val="0"/>
              </a:spcAft>
              <a:buClr>
                <a:schemeClr val="dk1"/>
              </a:buClr>
              <a:buSzPts val="2000"/>
              <a:buNone/>
              <a:defRPr sz="2000"/>
            </a:lvl6pPr>
            <a:lvl7pPr lvl="6" algn="ctr">
              <a:lnSpc>
                <a:spcPct val="90000"/>
              </a:lnSpc>
              <a:spcBef>
                <a:spcPts val="500"/>
              </a:spcBef>
              <a:spcAft>
                <a:spcPts val="0"/>
              </a:spcAft>
              <a:buClr>
                <a:schemeClr val="dk1"/>
              </a:buClr>
              <a:buSzPts val="2000"/>
              <a:buNone/>
              <a:defRPr sz="2000"/>
            </a:lvl7pPr>
            <a:lvl8pPr lvl="7" algn="ctr">
              <a:lnSpc>
                <a:spcPct val="90000"/>
              </a:lnSpc>
              <a:spcBef>
                <a:spcPts val="500"/>
              </a:spcBef>
              <a:spcAft>
                <a:spcPts val="0"/>
              </a:spcAft>
              <a:buClr>
                <a:schemeClr val="dk1"/>
              </a:buClr>
              <a:buSzPts val="2000"/>
              <a:buNone/>
              <a:defRPr sz="2000"/>
            </a:lvl8pPr>
            <a:lvl9pPr lvl="8" algn="ctr">
              <a:lnSpc>
                <a:spcPct val="90000"/>
              </a:lnSpc>
              <a:spcBef>
                <a:spcPts val="500"/>
              </a:spcBef>
              <a:spcAft>
                <a:spcPts val="0"/>
              </a:spcAft>
              <a:buClr>
                <a:schemeClr val="dk1"/>
              </a:buClr>
              <a:buSzPts val="2000"/>
              <a:buNone/>
              <a:defRPr sz="20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1">
  <p:cSld name="Content with caption 1">
    <p:bg>
      <p:bgPr>
        <a:blipFill>
          <a:blip r:embed="rId2">
            <a:alphaModFix/>
          </a:blip>
          <a:stretch>
            <a:fillRect/>
          </a:stretch>
        </a:blipFill>
        <a:effectLst/>
      </p:bgPr>
    </p:bg>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42900" y="1143000"/>
            <a:ext cx="2400300" cy="22860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00757F"/>
              </a:buClr>
              <a:buSzPts val="3200"/>
              <a:buFont typeface="Cambria"/>
              <a:buNone/>
              <a:defRPr sz="3200" b="1">
                <a:solidFill>
                  <a:srgbClr val="00757F"/>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7"/>
          <p:cNvSpPr txBox="1">
            <a:spLocks noGrp="1"/>
          </p:cNvSpPr>
          <p:nvPr>
            <p:ph type="body" idx="1"/>
          </p:nvPr>
        </p:nvSpPr>
        <p:spPr>
          <a:xfrm>
            <a:off x="342900" y="3429000"/>
            <a:ext cx="2400300" cy="261090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3A3838"/>
              </a:buClr>
              <a:buSzPts val="1500"/>
              <a:buNone/>
              <a:defRPr sz="1500">
                <a:solidFill>
                  <a:srgbClr val="3A3838"/>
                </a:solidFill>
              </a:defRPr>
            </a:lvl1pPr>
            <a:lvl2pPr marL="914400" lvl="1" indent="-228600" algn="l">
              <a:lnSpc>
                <a:spcPct val="90000"/>
              </a:lnSpc>
              <a:spcBef>
                <a:spcPts val="500"/>
              </a:spcBef>
              <a:spcAft>
                <a:spcPts val="0"/>
              </a:spcAft>
              <a:buClr>
                <a:schemeClr val="dk1"/>
              </a:buClr>
              <a:buSzPts val="1200"/>
              <a:buNone/>
              <a:defRPr sz="1200"/>
            </a:lvl2pPr>
            <a:lvl3pPr marL="1371600" lvl="2" indent="-228600" algn="l">
              <a:lnSpc>
                <a:spcPct val="90000"/>
              </a:lnSpc>
              <a:spcBef>
                <a:spcPts val="500"/>
              </a:spcBef>
              <a:spcAft>
                <a:spcPts val="0"/>
              </a:spcAft>
              <a:buClr>
                <a:schemeClr val="dk1"/>
              </a:buClr>
              <a:buSzPts val="1000"/>
              <a:buNone/>
              <a:defRPr sz="1000"/>
            </a:lvl3pPr>
            <a:lvl4pPr marL="1828800" lvl="3" indent="-228600" algn="l">
              <a:lnSpc>
                <a:spcPct val="90000"/>
              </a:lnSpc>
              <a:spcBef>
                <a:spcPts val="500"/>
              </a:spcBef>
              <a:spcAft>
                <a:spcPts val="0"/>
              </a:spcAft>
              <a:buClr>
                <a:schemeClr val="dk1"/>
              </a:buClr>
              <a:buSzPts val="900"/>
              <a:buNone/>
              <a:defRPr sz="900"/>
            </a:lvl4pPr>
            <a:lvl5pPr marL="2286000" lvl="4" indent="-228600" algn="l">
              <a:lnSpc>
                <a:spcPct val="90000"/>
              </a:lnSpc>
              <a:spcBef>
                <a:spcPts val="500"/>
              </a:spcBef>
              <a:spcAft>
                <a:spcPts val="0"/>
              </a:spcAft>
              <a:buClr>
                <a:schemeClr val="dk1"/>
              </a:buClr>
              <a:buSzPts val="900"/>
              <a:buNone/>
              <a:defRPr sz="900"/>
            </a:lvl5pPr>
            <a:lvl6pPr marL="2743200" lvl="5" indent="-228600" algn="l">
              <a:lnSpc>
                <a:spcPct val="90000"/>
              </a:lnSpc>
              <a:spcBef>
                <a:spcPts val="500"/>
              </a:spcBef>
              <a:spcAft>
                <a:spcPts val="0"/>
              </a:spcAft>
              <a:buClr>
                <a:schemeClr val="dk1"/>
              </a:buClr>
              <a:buSzPts val="900"/>
              <a:buNone/>
              <a:defRPr sz="900"/>
            </a:lvl6pPr>
            <a:lvl7pPr marL="3200400" lvl="6" indent="-228600" algn="l">
              <a:lnSpc>
                <a:spcPct val="90000"/>
              </a:lnSpc>
              <a:spcBef>
                <a:spcPts val="500"/>
              </a:spcBef>
              <a:spcAft>
                <a:spcPts val="0"/>
              </a:spcAft>
              <a:buClr>
                <a:schemeClr val="dk1"/>
              </a:buClr>
              <a:buSzPts val="900"/>
              <a:buNone/>
              <a:defRPr sz="900"/>
            </a:lvl7pPr>
            <a:lvl8pPr marL="3657600" lvl="7" indent="-228600" algn="l">
              <a:lnSpc>
                <a:spcPct val="90000"/>
              </a:lnSpc>
              <a:spcBef>
                <a:spcPts val="500"/>
              </a:spcBef>
              <a:spcAft>
                <a:spcPts val="0"/>
              </a:spcAft>
              <a:buClr>
                <a:schemeClr val="dk1"/>
              </a:buClr>
              <a:buSzPts val="900"/>
              <a:buNone/>
              <a:defRPr sz="900"/>
            </a:lvl8pPr>
            <a:lvl9pPr marL="4114800" lvl="8" indent="-228600" algn="l">
              <a:lnSpc>
                <a:spcPct val="90000"/>
              </a:lnSpc>
              <a:spcBef>
                <a:spcPts val="500"/>
              </a:spcBef>
              <a:spcAft>
                <a:spcPts val="0"/>
              </a:spcAft>
              <a:buClr>
                <a:schemeClr val="dk1"/>
              </a:buClr>
              <a:buSzPts val="900"/>
              <a:buNone/>
              <a:defRPr sz="900"/>
            </a:lvl9pPr>
          </a:lstStyle>
          <a:p>
            <a:endParaRPr/>
          </a:p>
        </p:txBody>
      </p:sp>
      <p:sp>
        <p:nvSpPr>
          <p:cNvPr id="31" name="Google Shape;31;p7"/>
          <p:cNvSpPr txBox="1">
            <a:spLocks noGrp="1"/>
          </p:cNvSpPr>
          <p:nvPr>
            <p:ph type="body" idx="2"/>
          </p:nvPr>
        </p:nvSpPr>
        <p:spPr>
          <a:xfrm>
            <a:off x="3460237" y="731520"/>
            <a:ext cx="5009393" cy="5257800"/>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rgbClr val="3A3838"/>
              </a:buClr>
              <a:buSzPts val="2800"/>
              <a:buChar char="•"/>
              <a:defRPr>
                <a:solidFill>
                  <a:srgbClr val="3A3838"/>
                </a:solidFill>
              </a:defRPr>
            </a:lvl1pPr>
            <a:lvl2pPr marL="914400" lvl="1" indent="-381000" algn="l">
              <a:lnSpc>
                <a:spcPct val="90000"/>
              </a:lnSpc>
              <a:spcBef>
                <a:spcPts val="500"/>
              </a:spcBef>
              <a:spcAft>
                <a:spcPts val="0"/>
              </a:spcAft>
              <a:buClr>
                <a:srgbClr val="3A3838"/>
              </a:buClr>
              <a:buSzPts val="2400"/>
              <a:buFont typeface="Courier New"/>
              <a:buChar char="o"/>
              <a:defRPr>
                <a:solidFill>
                  <a:srgbClr val="3A3838"/>
                </a:solidFill>
              </a:defRPr>
            </a:lvl2pPr>
            <a:lvl3pPr marL="1371600" lvl="2" indent="-355600" algn="l">
              <a:lnSpc>
                <a:spcPct val="90000"/>
              </a:lnSpc>
              <a:spcBef>
                <a:spcPts val="500"/>
              </a:spcBef>
              <a:spcAft>
                <a:spcPts val="0"/>
              </a:spcAft>
              <a:buClr>
                <a:srgbClr val="3A3838"/>
              </a:buClr>
              <a:buSzPts val="2000"/>
              <a:buChar char="•"/>
              <a:defRPr>
                <a:solidFill>
                  <a:srgbClr val="3A3838"/>
                </a:solidFill>
              </a:defRPr>
            </a:lvl3pPr>
            <a:lvl4pPr marL="1828800" lvl="3" indent="-342900" algn="l">
              <a:lnSpc>
                <a:spcPct val="90000"/>
              </a:lnSpc>
              <a:spcBef>
                <a:spcPts val="500"/>
              </a:spcBef>
              <a:spcAft>
                <a:spcPts val="0"/>
              </a:spcAft>
              <a:buClr>
                <a:srgbClr val="3A3838"/>
              </a:buClr>
              <a:buSzPts val="1800"/>
              <a:buFont typeface="Courier New"/>
              <a:buChar char="o"/>
              <a:defRPr>
                <a:solidFill>
                  <a:srgbClr val="3A3838"/>
                </a:solidFill>
              </a:defRPr>
            </a:lvl4pPr>
            <a:lvl5pPr marL="2286000" lvl="4" indent="-342900" algn="l">
              <a:lnSpc>
                <a:spcPct val="90000"/>
              </a:lnSpc>
              <a:spcBef>
                <a:spcPts val="500"/>
              </a:spcBef>
              <a:spcAft>
                <a:spcPts val="0"/>
              </a:spcAft>
              <a:buClr>
                <a:srgbClr val="3A3838"/>
              </a:buClr>
              <a:buSzPts val="1800"/>
              <a:buChar char="•"/>
              <a:defRPr>
                <a:solidFill>
                  <a:srgbClr val="3A3838"/>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2">
  <p:cSld name="Title and content 2">
    <p:bg>
      <p:bgPr>
        <a:blipFill>
          <a:blip r:embed="rId2">
            <a:alphaModFix/>
          </a:blip>
          <a:stretch>
            <a:fillRect/>
          </a:stretch>
        </a:blipFill>
        <a:effectLst/>
      </p:bgPr>
    </p:bg>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lstStyle>
            <a:lvl1pPr lvl="0" algn="ctr">
              <a:lnSpc>
                <a:spcPct val="90000"/>
              </a:lnSpc>
              <a:spcBef>
                <a:spcPts val="0"/>
              </a:spcBef>
              <a:spcAft>
                <a:spcPts val="0"/>
              </a:spcAft>
              <a:buClr>
                <a:schemeClr val="lt1"/>
              </a:buClr>
              <a:buSzPts val="3600"/>
              <a:buFont typeface="Cambria"/>
              <a:buNone/>
              <a:defRPr sz="3600" b="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8"/>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Font typeface="Arial"/>
              <a:buChar char="•"/>
              <a:defRPr>
                <a:solidFill>
                  <a:schemeClr val="lt1"/>
                </a:solidFill>
              </a:defRPr>
            </a:lvl1pPr>
            <a:lvl2pPr marL="914400" lvl="1" indent="-381000" algn="l">
              <a:lnSpc>
                <a:spcPct val="90000"/>
              </a:lnSpc>
              <a:spcBef>
                <a:spcPts val="500"/>
              </a:spcBef>
              <a:spcAft>
                <a:spcPts val="0"/>
              </a:spcAft>
              <a:buClr>
                <a:schemeClr val="lt1"/>
              </a:buClr>
              <a:buSzPts val="2400"/>
              <a:buFont typeface="Courier New"/>
              <a:buChar char="o"/>
              <a:defRPr>
                <a:solidFill>
                  <a:schemeClr val="lt1"/>
                </a:solidFill>
              </a:defRPr>
            </a:lvl2pPr>
            <a:lvl3pPr marL="1371600" lvl="2" indent="-355600" algn="l">
              <a:lnSpc>
                <a:spcPct val="90000"/>
              </a:lnSpc>
              <a:spcBef>
                <a:spcPts val="500"/>
              </a:spcBef>
              <a:spcAft>
                <a:spcPts val="0"/>
              </a:spcAft>
              <a:buClr>
                <a:schemeClr val="lt1"/>
              </a:buClr>
              <a:buSzPts val="2000"/>
              <a:buFont typeface="Arial"/>
              <a:buChar char="•"/>
              <a:defRPr>
                <a:solidFill>
                  <a:schemeClr val="lt1"/>
                </a:solidFill>
              </a:defRPr>
            </a:lvl3pPr>
            <a:lvl4pPr marL="1828800" lvl="3" indent="-342900" algn="l">
              <a:lnSpc>
                <a:spcPct val="90000"/>
              </a:lnSpc>
              <a:spcBef>
                <a:spcPts val="500"/>
              </a:spcBef>
              <a:spcAft>
                <a:spcPts val="0"/>
              </a:spcAft>
              <a:buClr>
                <a:schemeClr val="lt1"/>
              </a:buClr>
              <a:buSzPts val="1800"/>
              <a:buFont typeface="Courier New"/>
              <a:buChar char="o"/>
              <a:defRPr>
                <a:solidFill>
                  <a:schemeClr val="lt1"/>
                </a:solidFill>
              </a:defRPr>
            </a:lvl4pPr>
            <a:lvl5pPr marL="2286000" lvl="4" indent="-342900" algn="l">
              <a:lnSpc>
                <a:spcPct val="90000"/>
              </a:lnSpc>
              <a:spcBef>
                <a:spcPts val="500"/>
              </a:spcBef>
              <a:spcAft>
                <a:spcPts val="0"/>
              </a:spcAft>
              <a:buClr>
                <a:schemeClr val="lt1"/>
              </a:buClr>
              <a:buSzPts val="1800"/>
              <a:buFont typeface="Arial"/>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ide-by-side 2">
  <p:cSld name="Side-by-side 2">
    <p:bg>
      <p:bgPr>
        <a:blipFill>
          <a:blip r:embed="rId2">
            <a:alphaModFix/>
          </a:blip>
          <a:stretch>
            <a:fillRect/>
          </a:stretch>
        </a:blipFill>
        <a:effectLst/>
      </p:bgPr>
    </p:bg>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lstStyle>
            <a:lvl1pPr lvl="0" algn="ctr">
              <a:lnSpc>
                <a:spcPct val="90000"/>
              </a:lnSpc>
              <a:spcBef>
                <a:spcPts val="0"/>
              </a:spcBef>
              <a:spcAft>
                <a:spcPts val="0"/>
              </a:spcAft>
              <a:buClr>
                <a:schemeClr val="lt1"/>
              </a:buClr>
              <a:buSzPts val="3600"/>
              <a:buFont typeface="Cambria"/>
              <a:buNone/>
              <a:defRPr sz="3600" b="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9"/>
          <p:cNvSpPr txBox="1">
            <a:spLocks noGrp="1"/>
          </p:cNvSpPr>
          <p:nvPr>
            <p:ph type="body" idx="1"/>
          </p:nvPr>
        </p:nvSpPr>
        <p:spPr>
          <a:xfrm>
            <a:off x="304800" y="1371600"/>
            <a:ext cx="4236720" cy="677334"/>
          </a:xfrm>
          <a:prstGeom prst="rect">
            <a:avLst/>
          </a:prstGeom>
          <a:noFill/>
          <a:ln>
            <a:noFill/>
          </a:ln>
        </p:spPr>
        <p:txBody>
          <a:bodyPr spcFirstLastPara="1" wrap="square" lIns="91425" tIns="45700" rIns="91425" bIns="45700" anchor="ctr" anchorCtr="0"/>
          <a:lstStyle>
            <a:lvl1pPr marL="457200" lvl="0" indent="-228600" algn="ctr">
              <a:lnSpc>
                <a:spcPct val="90000"/>
              </a:lnSpc>
              <a:spcBef>
                <a:spcPts val="1000"/>
              </a:spcBef>
              <a:spcAft>
                <a:spcPts val="0"/>
              </a:spcAft>
              <a:buClr>
                <a:srgbClr val="79B8BD"/>
              </a:buClr>
              <a:buSzPts val="2200"/>
              <a:buNone/>
              <a:defRPr sz="2200" b="0" cap="none">
                <a:solidFill>
                  <a:srgbClr val="79B8BD"/>
                </a:solidFill>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 name="Google Shape;38;p9"/>
          <p:cNvSpPr txBox="1">
            <a:spLocks noGrp="1"/>
          </p:cNvSpPr>
          <p:nvPr>
            <p:ph type="body" idx="2"/>
          </p:nvPr>
        </p:nvSpPr>
        <p:spPr>
          <a:xfrm>
            <a:off x="304800" y="2048934"/>
            <a:ext cx="4236720" cy="3970866"/>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81000" algn="l">
              <a:lnSpc>
                <a:spcPct val="90000"/>
              </a:lnSpc>
              <a:spcBef>
                <a:spcPts val="500"/>
              </a:spcBef>
              <a:spcAft>
                <a:spcPts val="0"/>
              </a:spcAft>
              <a:buClr>
                <a:schemeClr val="lt1"/>
              </a:buClr>
              <a:buSzPts val="2400"/>
              <a:buFont typeface="Courier New"/>
              <a:buChar char="o"/>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Font typeface="Courier New"/>
              <a:buChar char="o"/>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9"/>
          <p:cNvSpPr txBox="1">
            <a:spLocks noGrp="1"/>
          </p:cNvSpPr>
          <p:nvPr>
            <p:ph type="body" idx="3"/>
          </p:nvPr>
        </p:nvSpPr>
        <p:spPr>
          <a:xfrm>
            <a:off x="4648200" y="1371600"/>
            <a:ext cx="4236720" cy="677334"/>
          </a:xfrm>
          <a:prstGeom prst="rect">
            <a:avLst/>
          </a:prstGeom>
          <a:noFill/>
          <a:ln>
            <a:noFill/>
          </a:ln>
        </p:spPr>
        <p:txBody>
          <a:bodyPr spcFirstLastPara="1" wrap="square" lIns="91425" tIns="45700" rIns="91425" bIns="45700" anchor="ctr" anchorCtr="0"/>
          <a:lstStyle>
            <a:lvl1pPr marL="457200" lvl="0" indent="-228600" algn="ctr">
              <a:lnSpc>
                <a:spcPct val="90000"/>
              </a:lnSpc>
              <a:spcBef>
                <a:spcPts val="1000"/>
              </a:spcBef>
              <a:spcAft>
                <a:spcPts val="0"/>
              </a:spcAft>
              <a:buClr>
                <a:srgbClr val="79B8BD"/>
              </a:buClr>
              <a:buSzPts val="2200"/>
              <a:buNone/>
              <a:defRPr sz="2200" b="0" cap="none">
                <a:solidFill>
                  <a:srgbClr val="79B8BD"/>
                </a:solidFill>
                <a:latin typeface="Calibri"/>
                <a:ea typeface="Calibri"/>
                <a:cs typeface="Calibri"/>
                <a:sym typeface="Calibri"/>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9"/>
          <p:cNvSpPr txBox="1">
            <a:spLocks noGrp="1"/>
          </p:cNvSpPr>
          <p:nvPr>
            <p:ph type="body" idx="4"/>
          </p:nvPr>
        </p:nvSpPr>
        <p:spPr>
          <a:xfrm>
            <a:off x="4648200" y="2048934"/>
            <a:ext cx="4236720" cy="3970866"/>
          </a:xfrm>
          <a:prstGeom prst="rect">
            <a:avLst/>
          </a:prstGeom>
          <a:noFill/>
          <a:ln>
            <a:noFill/>
          </a:ln>
        </p:spPr>
        <p:txBody>
          <a:bodyPr spcFirstLastPara="1" wrap="square" lIns="91425" tIns="45700" rIns="91425" bIns="45700" anchor="t" anchorCtr="0"/>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81000" algn="l">
              <a:lnSpc>
                <a:spcPct val="90000"/>
              </a:lnSpc>
              <a:spcBef>
                <a:spcPts val="500"/>
              </a:spcBef>
              <a:spcAft>
                <a:spcPts val="0"/>
              </a:spcAft>
              <a:buClr>
                <a:schemeClr val="lt1"/>
              </a:buClr>
              <a:buSzPts val="2400"/>
              <a:buFont typeface="Courier New"/>
              <a:buChar char="o"/>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Font typeface="Courier New"/>
              <a:buChar char="o"/>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2">
  <p:cSld name="Content with caption 2">
    <p:bg>
      <p:bgPr>
        <a:blipFill>
          <a:blip r:embed="rId2">
            <a:alphaModFix/>
          </a:blip>
          <a:stretch>
            <a:fillRect/>
          </a:stretch>
        </a:blipFill>
        <a:effectLst/>
      </p:bgPr>
    </p:bg>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460237" y="731520"/>
            <a:ext cx="5009393" cy="5257800"/>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a:solidFill>
                  <a:schemeClr val="lt1"/>
                </a:solidFill>
              </a:defRPr>
            </a:lvl1pPr>
            <a:lvl2pPr marL="914400" lvl="1" indent="-381000" algn="l">
              <a:lnSpc>
                <a:spcPct val="90000"/>
              </a:lnSpc>
              <a:spcBef>
                <a:spcPts val="500"/>
              </a:spcBef>
              <a:spcAft>
                <a:spcPts val="0"/>
              </a:spcAft>
              <a:buClr>
                <a:schemeClr val="lt1"/>
              </a:buClr>
              <a:buSzPts val="2400"/>
              <a:buChar char="o"/>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o"/>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10"/>
          <p:cNvSpPr txBox="1">
            <a:spLocks noGrp="1"/>
          </p:cNvSpPr>
          <p:nvPr>
            <p:ph type="title"/>
          </p:nvPr>
        </p:nvSpPr>
        <p:spPr>
          <a:xfrm>
            <a:off x="342900" y="1143000"/>
            <a:ext cx="2400300" cy="22860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rgbClr val="00757F"/>
              </a:buClr>
              <a:buSzPts val="3200"/>
              <a:buFont typeface="Cambria"/>
              <a:buNone/>
              <a:defRPr sz="3200" b="1">
                <a:solidFill>
                  <a:srgbClr val="00757F"/>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0"/>
          <p:cNvSpPr txBox="1">
            <a:spLocks noGrp="1"/>
          </p:cNvSpPr>
          <p:nvPr>
            <p:ph type="body" idx="2"/>
          </p:nvPr>
        </p:nvSpPr>
        <p:spPr>
          <a:xfrm>
            <a:off x="342900" y="3429000"/>
            <a:ext cx="2400300" cy="261090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3A3838"/>
              </a:buClr>
              <a:buSzPts val="1500"/>
              <a:buNone/>
              <a:defRPr sz="1500">
                <a:solidFill>
                  <a:srgbClr val="3A3838"/>
                </a:solidFill>
              </a:defRPr>
            </a:lvl1pPr>
            <a:lvl2pPr marL="914400" lvl="1" indent="-228600" algn="l">
              <a:lnSpc>
                <a:spcPct val="90000"/>
              </a:lnSpc>
              <a:spcBef>
                <a:spcPts val="500"/>
              </a:spcBef>
              <a:spcAft>
                <a:spcPts val="0"/>
              </a:spcAft>
              <a:buClr>
                <a:schemeClr val="dk1"/>
              </a:buClr>
              <a:buSzPts val="1200"/>
              <a:buNone/>
              <a:defRPr sz="1200"/>
            </a:lvl2pPr>
            <a:lvl3pPr marL="1371600" lvl="2" indent="-228600" algn="l">
              <a:lnSpc>
                <a:spcPct val="90000"/>
              </a:lnSpc>
              <a:spcBef>
                <a:spcPts val="500"/>
              </a:spcBef>
              <a:spcAft>
                <a:spcPts val="0"/>
              </a:spcAft>
              <a:buClr>
                <a:schemeClr val="dk1"/>
              </a:buClr>
              <a:buSzPts val="1000"/>
              <a:buNone/>
              <a:defRPr sz="1000"/>
            </a:lvl3pPr>
            <a:lvl4pPr marL="1828800" lvl="3" indent="-228600" algn="l">
              <a:lnSpc>
                <a:spcPct val="90000"/>
              </a:lnSpc>
              <a:spcBef>
                <a:spcPts val="500"/>
              </a:spcBef>
              <a:spcAft>
                <a:spcPts val="0"/>
              </a:spcAft>
              <a:buClr>
                <a:schemeClr val="dk1"/>
              </a:buClr>
              <a:buSzPts val="900"/>
              <a:buNone/>
              <a:defRPr sz="900"/>
            </a:lvl4pPr>
            <a:lvl5pPr marL="2286000" lvl="4" indent="-228600" algn="l">
              <a:lnSpc>
                <a:spcPct val="90000"/>
              </a:lnSpc>
              <a:spcBef>
                <a:spcPts val="500"/>
              </a:spcBef>
              <a:spcAft>
                <a:spcPts val="0"/>
              </a:spcAft>
              <a:buClr>
                <a:schemeClr val="dk1"/>
              </a:buClr>
              <a:buSzPts val="900"/>
              <a:buNone/>
              <a:defRPr sz="900"/>
            </a:lvl5pPr>
            <a:lvl6pPr marL="2743200" lvl="5" indent="-228600" algn="l">
              <a:lnSpc>
                <a:spcPct val="90000"/>
              </a:lnSpc>
              <a:spcBef>
                <a:spcPts val="500"/>
              </a:spcBef>
              <a:spcAft>
                <a:spcPts val="0"/>
              </a:spcAft>
              <a:buClr>
                <a:schemeClr val="dk1"/>
              </a:buClr>
              <a:buSzPts val="900"/>
              <a:buNone/>
              <a:defRPr sz="900"/>
            </a:lvl6pPr>
            <a:lvl7pPr marL="3200400" lvl="6" indent="-228600" algn="l">
              <a:lnSpc>
                <a:spcPct val="90000"/>
              </a:lnSpc>
              <a:spcBef>
                <a:spcPts val="500"/>
              </a:spcBef>
              <a:spcAft>
                <a:spcPts val="0"/>
              </a:spcAft>
              <a:buClr>
                <a:schemeClr val="dk1"/>
              </a:buClr>
              <a:buSzPts val="900"/>
              <a:buNone/>
              <a:defRPr sz="900"/>
            </a:lvl7pPr>
            <a:lvl8pPr marL="3657600" lvl="7" indent="-228600" algn="l">
              <a:lnSpc>
                <a:spcPct val="90000"/>
              </a:lnSpc>
              <a:spcBef>
                <a:spcPts val="500"/>
              </a:spcBef>
              <a:spcAft>
                <a:spcPts val="0"/>
              </a:spcAft>
              <a:buClr>
                <a:schemeClr val="dk1"/>
              </a:buClr>
              <a:buSzPts val="900"/>
              <a:buNone/>
              <a:defRPr sz="900"/>
            </a:lvl8pPr>
            <a:lvl9pPr marL="4114800" lvl="8" indent="-228600" algn="l">
              <a:lnSpc>
                <a:spcPct val="90000"/>
              </a:lnSpc>
              <a:spcBef>
                <a:spcPts val="500"/>
              </a:spcBef>
              <a:spcAft>
                <a:spcPts val="0"/>
              </a:spcAft>
              <a:buClr>
                <a:schemeClr val="dk1"/>
              </a:buClr>
              <a:buSzPts val="900"/>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2">
  <p:cSld name="Section header 2">
    <p:bg>
      <p:bgPr>
        <a:blipFill>
          <a:blip r:embed="rId2">
            <a:alphaModFix/>
          </a:blip>
          <a:stretch>
            <a:fillRect/>
          </a:stretch>
        </a:blipFill>
        <a:effectLst/>
      </p:bgPr>
    </p:bg>
    <p:spTree>
      <p:nvGrpSpPr>
        <p:cNvPr id="1" name="Shape 45"/>
        <p:cNvGrpSpPr/>
        <p:nvPr/>
      </p:nvGrpSpPr>
      <p:grpSpPr>
        <a:xfrm>
          <a:off x="0" y="0"/>
          <a:ext cx="0" cy="0"/>
          <a:chOff x="0" y="0"/>
          <a:chExt cx="0" cy="0"/>
        </a:xfrm>
      </p:grpSpPr>
      <p:sp>
        <p:nvSpPr>
          <p:cNvPr id="46" name="Google Shape;46;p11"/>
          <p:cNvSpPr txBox="1">
            <a:spLocks noGrp="1"/>
          </p:cNvSpPr>
          <p:nvPr>
            <p:ph type="title"/>
          </p:nvPr>
        </p:nvSpPr>
        <p:spPr>
          <a:xfrm>
            <a:off x="800100" y="1166275"/>
            <a:ext cx="7543800" cy="3566160"/>
          </a:xfrm>
          <a:prstGeom prst="rect">
            <a:avLst/>
          </a:prstGeom>
          <a:noFill/>
          <a:ln>
            <a:noFill/>
          </a:ln>
        </p:spPr>
        <p:txBody>
          <a:bodyPr spcFirstLastPara="1" wrap="square" lIns="91425" tIns="45700" rIns="91425" bIns="45700" anchor="b" anchorCtr="0"/>
          <a:lstStyle>
            <a:lvl1pPr lvl="0" algn="ctr">
              <a:lnSpc>
                <a:spcPct val="85000"/>
              </a:lnSpc>
              <a:spcBef>
                <a:spcPts val="0"/>
              </a:spcBef>
              <a:spcAft>
                <a:spcPts val="0"/>
              </a:spcAft>
              <a:buClr>
                <a:schemeClr val="lt1"/>
              </a:buClr>
              <a:buSzPts val="6000"/>
              <a:buFont typeface="Cambria"/>
              <a:buNone/>
              <a:defRPr sz="6000"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mbria"/>
              <a:buNone/>
              <a:defRPr sz="4400" b="0" i="0" u="none" strike="noStrike" cap="none">
                <a:solidFill>
                  <a:schemeClr val="dk1"/>
                </a:solidFill>
                <a:latin typeface="Cambria"/>
                <a:ea typeface="Cambria"/>
                <a:cs typeface="Cambria"/>
                <a:sym typeface="Cambr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Courier New"/>
              <a:buChar char="o"/>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3"/>
          <p:cNvSpPr txBox="1">
            <a:spLocks noGrp="1"/>
          </p:cNvSpPr>
          <p:nvPr>
            <p:ph type="ctrTitle"/>
          </p:nvPr>
        </p:nvSpPr>
        <p:spPr>
          <a:xfrm>
            <a:off x="116076" y="2438400"/>
            <a:ext cx="5065524" cy="280884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lt1"/>
              </a:buClr>
              <a:buSzPts val="6000"/>
              <a:buFont typeface="Cambria"/>
              <a:buNone/>
            </a:pPr>
            <a:r>
              <a:rPr lang="en-US" sz="5000"/>
              <a:t>Sepsis Table</a:t>
            </a:r>
            <a:br>
              <a:rPr lang="en-US" sz="5000"/>
            </a:br>
            <a:r>
              <a:rPr lang="en-US" sz="5000"/>
              <a:t>Top </a:t>
            </a:r>
            <a:r>
              <a:rPr lang="en-US" sz="5000" dirty="0"/>
              <a:t>Scenario</a:t>
            </a:r>
            <a:endParaRPr sz="5000" dirty="0"/>
          </a:p>
        </p:txBody>
      </p:sp>
      <p:sp>
        <p:nvSpPr>
          <p:cNvPr id="94" name="Google Shape;94;p23"/>
          <p:cNvSpPr txBox="1">
            <a:spLocks noGrp="1"/>
          </p:cNvSpPr>
          <p:nvPr>
            <p:ph type="subTitle" idx="1"/>
          </p:nvPr>
        </p:nvSpPr>
        <p:spPr>
          <a:xfrm>
            <a:off x="116074" y="5410200"/>
            <a:ext cx="5283359" cy="9905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AEABAB"/>
              </a:buClr>
              <a:buSzPts val="2400"/>
              <a:buNone/>
            </a:pPr>
            <a:r>
              <a:rPr lang="en-US" dirty="0"/>
              <a:t>Colorado Hospital Association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53"/>
          <p:cNvSpPr txBox="1">
            <a:spLocks noGrp="1"/>
          </p:cNvSpPr>
          <p:nvPr>
            <p:ph type="title"/>
          </p:nvPr>
        </p:nvSpPr>
        <p:spPr>
          <a:xfrm>
            <a:off x="619760" y="1873163"/>
            <a:ext cx="7741920" cy="13774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libri"/>
              <a:buNone/>
            </a:pPr>
            <a:r>
              <a:rPr lang="en-US" dirty="0">
                <a:latin typeface="Calibri"/>
                <a:ea typeface="Calibri"/>
                <a:cs typeface="Calibri"/>
                <a:sym typeface="Calibri"/>
              </a:rPr>
              <a:t>What are your first impressions of what is happening with this patient?</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54"/>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282" name="Google Shape;282;p54"/>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3A3838"/>
              </a:buClr>
              <a:buSzPts val="2800"/>
              <a:buNone/>
            </a:pPr>
            <a:r>
              <a:rPr lang="en-US" dirty="0"/>
              <a:t>First impressions</a:t>
            </a:r>
          </a:p>
          <a:p>
            <a:pPr marL="228600" lvl="0" indent="-228600" algn="l" rtl="0">
              <a:lnSpc>
                <a:spcPct val="90000"/>
              </a:lnSpc>
              <a:spcBef>
                <a:spcPts val="0"/>
              </a:spcBef>
              <a:spcAft>
                <a:spcPts val="0"/>
              </a:spcAft>
              <a:buClr>
                <a:srgbClr val="3A3838"/>
              </a:buClr>
              <a:buSzPts val="2800"/>
              <a:buChar char="•"/>
            </a:pPr>
            <a:endParaRPr lang="en-US" dirty="0"/>
          </a:p>
          <a:p>
            <a:pPr marL="342900" lvl="0" indent="-342900" algn="l" rtl="0">
              <a:lnSpc>
                <a:spcPct val="90000"/>
              </a:lnSpc>
              <a:spcBef>
                <a:spcPts val="0"/>
              </a:spcBef>
              <a:spcAft>
                <a:spcPts val="0"/>
              </a:spcAft>
              <a:buClr>
                <a:srgbClr val="3A3838"/>
              </a:buClr>
              <a:buSzPts val="2800"/>
              <a:buChar char="•"/>
            </a:pPr>
            <a:r>
              <a:rPr lang="en-US" dirty="0"/>
              <a:t>Does Jim have severe sepsis or septic shock? </a:t>
            </a:r>
            <a:endParaRPr dirty="0">
              <a:highlight>
                <a:srgbClr val="FFFF00"/>
              </a:highlight>
            </a:endParaRPr>
          </a:p>
          <a:p>
            <a:pPr marL="342900" lvl="0" indent="-342900" algn="l" rtl="0">
              <a:lnSpc>
                <a:spcPct val="90000"/>
              </a:lnSpc>
              <a:spcBef>
                <a:spcPts val="1000"/>
              </a:spcBef>
              <a:spcAft>
                <a:spcPts val="0"/>
              </a:spcAft>
              <a:buClr>
                <a:srgbClr val="3A3838"/>
              </a:buClr>
              <a:buSzPts val="2800"/>
              <a:buChar char="•"/>
            </a:pPr>
            <a:r>
              <a:rPr lang="en-US" dirty="0"/>
              <a:t>Altered mental status</a:t>
            </a:r>
            <a:endParaRPr dirty="0"/>
          </a:p>
          <a:p>
            <a:pPr marL="342900" lvl="0" indent="-342900" algn="l" rtl="0">
              <a:lnSpc>
                <a:spcPct val="90000"/>
              </a:lnSpc>
              <a:spcBef>
                <a:spcPts val="1000"/>
              </a:spcBef>
              <a:spcAft>
                <a:spcPts val="0"/>
              </a:spcAft>
              <a:buClr>
                <a:srgbClr val="3A3838"/>
              </a:buClr>
              <a:buSzPts val="2800"/>
              <a:buChar char="•"/>
            </a:pPr>
            <a:r>
              <a:rPr lang="en-US" dirty="0"/>
              <a:t>Respiratory failure from pneumonia</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57"/>
          <p:cNvSpPr txBox="1">
            <a:spLocks noGrp="1"/>
          </p:cNvSpPr>
          <p:nvPr>
            <p:ph type="title"/>
          </p:nvPr>
        </p:nvSpPr>
        <p:spPr>
          <a:xfrm>
            <a:off x="299085" y="1974402"/>
            <a:ext cx="8229600" cy="13012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libri"/>
              <a:buNone/>
            </a:pPr>
            <a:r>
              <a:rPr lang="en-US" sz="4400" dirty="0">
                <a:latin typeface="Calibri"/>
                <a:ea typeface="Calibri"/>
                <a:cs typeface="Calibri"/>
                <a:sym typeface="Calibri"/>
              </a:rPr>
              <a:t>What is time zero?</a:t>
            </a:r>
            <a:endParaRPr sz="4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55"/>
          <p:cNvSpPr txBox="1">
            <a:spLocks noGrp="1"/>
          </p:cNvSpPr>
          <p:nvPr>
            <p:ph type="title"/>
          </p:nvPr>
        </p:nvSpPr>
        <p:spPr>
          <a:xfrm>
            <a:off x="457200" y="2438313"/>
            <a:ext cx="8229600" cy="610765"/>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libri"/>
              <a:buNone/>
            </a:pPr>
            <a:r>
              <a:rPr lang="en-US" dirty="0">
                <a:latin typeface="Calibri"/>
                <a:ea typeface="Calibri"/>
                <a:cs typeface="Calibri"/>
                <a:sym typeface="Calibri"/>
              </a:rPr>
              <a:t>What are the first interventions?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6"/>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293" name="Google Shape;293;p56"/>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3A3838"/>
              </a:buClr>
              <a:buSzPts val="2800"/>
              <a:buNone/>
            </a:pPr>
            <a:r>
              <a:rPr lang="en-US" u="sng" dirty="0"/>
              <a:t>1215</a:t>
            </a:r>
          </a:p>
          <a:p>
            <a:pPr marL="228600" lvl="0" indent="-228600" algn="l" rtl="0">
              <a:lnSpc>
                <a:spcPct val="90000"/>
              </a:lnSpc>
              <a:spcBef>
                <a:spcPts val="0"/>
              </a:spcBef>
              <a:spcAft>
                <a:spcPts val="0"/>
              </a:spcAft>
              <a:buClr>
                <a:srgbClr val="3A3838"/>
              </a:buClr>
              <a:buSzPts val="2800"/>
              <a:buChar char="•"/>
            </a:pPr>
            <a:r>
              <a:rPr lang="en-US" dirty="0"/>
              <a:t>Needs three-hour bundle</a:t>
            </a:r>
            <a:endParaRPr dirty="0"/>
          </a:p>
          <a:p>
            <a:pPr marL="800100" lvl="1" indent="-342900">
              <a:spcBef>
                <a:spcPts val="1000"/>
              </a:spcBef>
              <a:buClr>
                <a:srgbClr val="3A3838"/>
              </a:buClr>
              <a:buSzPts val="2800"/>
              <a:buFont typeface="Courier New" panose="02070309020205020404" pitchFamily="49" charset="0"/>
              <a:buChar char="o"/>
            </a:pPr>
            <a:r>
              <a:rPr lang="en-US" dirty="0"/>
              <a:t>Draw lactate and blood cultures, start antibiotics</a:t>
            </a:r>
          </a:p>
          <a:p>
            <a:pPr marL="800100" lvl="1" indent="-342900">
              <a:spcBef>
                <a:spcPts val="1000"/>
              </a:spcBef>
              <a:buClr>
                <a:srgbClr val="3A3838"/>
              </a:buClr>
              <a:buSzPts val="2800"/>
              <a:buFont typeface="Courier New" panose="02070309020205020404" pitchFamily="49" charset="0"/>
              <a:buChar char="o"/>
            </a:pPr>
            <a:r>
              <a:rPr lang="en-US" dirty="0"/>
              <a:t>Repeat CBC, BMP, Coags</a:t>
            </a:r>
            <a:endParaRPr dirty="0"/>
          </a:p>
          <a:p>
            <a:pPr marL="800100" lvl="1" indent="-342900">
              <a:spcBef>
                <a:spcPts val="1000"/>
              </a:spcBef>
              <a:buClr>
                <a:srgbClr val="3A3838"/>
              </a:buClr>
              <a:buSzPts val="2800"/>
              <a:buFont typeface="Courier New" panose="02070309020205020404" pitchFamily="49" charset="0"/>
              <a:buChar char="o"/>
            </a:pPr>
            <a:r>
              <a:rPr lang="en-US" dirty="0"/>
              <a:t>Fluid bolus of 2400 mL (80 kg wt.)</a:t>
            </a:r>
            <a:endParaRPr dirty="0"/>
          </a:p>
          <a:p>
            <a:pPr marL="228600" lvl="0" indent="-228600" algn="l" rtl="0">
              <a:lnSpc>
                <a:spcPct val="90000"/>
              </a:lnSpc>
              <a:spcBef>
                <a:spcPts val="1000"/>
              </a:spcBef>
              <a:spcAft>
                <a:spcPts val="0"/>
              </a:spcAft>
              <a:buClr>
                <a:srgbClr val="3A3838"/>
              </a:buClr>
              <a:buSzPts val="2800"/>
              <a:buChar char="•"/>
            </a:pPr>
            <a:r>
              <a:rPr lang="en-US" dirty="0"/>
              <a:t>Invasive lines </a:t>
            </a:r>
            <a:endParaRPr dirty="0"/>
          </a:p>
          <a:p>
            <a:pPr marL="800100" lvl="1" indent="-342900" algn="l" rtl="0">
              <a:lnSpc>
                <a:spcPct val="90000"/>
              </a:lnSpc>
              <a:spcBef>
                <a:spcPts val="500"/>
              </a:spcBef>
              <a:spcAft>
                <a:spcPts val="0"/>
              </a:spcAft>
              <a:buSzPts val="2400"/>
              <a:buChar char="o"/>
            </a:pPr>
            <a:r>
              <a:rPr lang="en-US" dirty="0"/>
              <a:t>Central line</a:t>
            </a:r>
            <a:endParaRPr dirty="0"/>
          </a:p>
          <a:p>
            <a:pPr marL="800100" lvl="1" indent="-342900" algn="l" rtl="0">
              <a:lnSpc>
                <a:spcPct val="90000"/>
              </a:lnSpc>
              <a:spcBef>
                <a:spcPts val="500"/>
              </a:spcBef>
              <a:spcAft>
                <a:spcPts val="0"/>
              </a:spcAft>
              <a:buSzPts val="2400"/>
              <a:buChar char="o"/>
            </a:pPr>
            <a:r>
              <a:rPr lang="en-US" dirty="0"/>
              <a:t>Arterial line</a:t>
            </a:r>
            <a:endParaRPr dirty="0"/>
          </a:p>
          <a:p>
            <a:pPr marL="228600" lvl="0" indent="-228600" algn="l" rtl="0">
              <a:lnSpc>
                <a:spcPct val="90000"/>
              </a:lnSpc>
              <a:spcBef>
                <a:spcPts val="1000"/>
              </a:spcBef>
              <a:spcAft>
                <a:spcPts val="0"/>
              </a:spcAft>
              <a:buClr>
                <a:srgbClr val="3A3838"/>
              </a:buClr>
              <a:buSzPts val="2800"/>
              <a:buChar char="•"/>
            </a:pPr>
            <a:r>
              <a:rPr lang="en-US" dirty="0"/>
              <a:t>Any additional labs?</a:t>
            </a:r>
            <a:endParaRPr dirty="0"/>
          </a:p>
          <a:p>
            <a:pPr marL="228600" lvl="0" indent="-50800" algn="l" rtl="0">
              <a:lnSpc>
                <a:spcPct val="90000"/>
              </a:lnSpc>
              <a:spcBef>
                <a:spcPts val="1000"/>
              </a:spcBef>
              <a:spcAft>
                <a:spcPts val="0"/>
              </a:spcAft>
              <a:buClr>
                <a:srgbClr val="3A3838"/>
              </a:buClr>
              <a:buSzPts val="2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extBox 3">
            <a:extLst>
              <a:ext uri="{FF2B5EF4-FFF2-40B4-BE49-F238E27FC236}">
                <a16:creationId xmlns:a16="http://schemas.microsoft.com/office/drawing/2014/main" id="{9650C90C-D537-4686-8D44-4D269FC492D0}"/>
              </a:ext>
            </a:extLst>
          </p:cNvPr>
          <p:cNvSpPr txBox="1"/>
          <p:nvPr/>
        </p:nvSpPr>
        <p:spPr>
          <a:xfrm>
            <a:off x="7924800" y="3429000"/>
            <a:ext cx="1219200" cy="2851728"/>
          </a:xfrm>
          <a:prstGeom prst="rect">
            <a:avLst/>
          </a:prstGeom>
          <a:solidFill>
            <a:schemeClr val="bg1"/>
          </a:solidFill>
        </p:spPr>
        <p:txBody>
          <a:bodyPr wrap="square" rtlCol="0">
            <a:spAutoFit/>
          </a:bodyPr>
          <a:lstStyle/>
          <a:p>
            <a:endParaRPr lang="en-US" dirty="0"/>
          </a:p>
        </p:txBody>
      </p:sp>
      <p:sp>
        <p:nvSpPr>
          <p:cNvPr id="159" name="Google Shape;159;p34"/>
          <p:cNvSpPr txBox="1">
            <a:spLocks noGrp="1"/>
          </p:cNvSpPr>
          <p:nvPr>
            <p:ph type="title"/>
          </p:nvPr>
        </p:nvSpPr>
        <p:spPr>
          <a:xfrm>
            <a:off x="228600" y="1066800"/>
            <a:ext cx="3048000" cy="51816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2800"/>
              <a:buFont typeface="Calibri"/>
              <a:buNone/>
            </a:pPr>
            <a:r>
              <a:rPr lang="en-US" sz="2800" dirty="0">
                <a:latin typeface="Calibri"/>
                <a:ea typeface="Calibri"/>
                <a:cs typeface="Calibri"/>
                <a:sym typeface="Calibri"/>
              </a:rPr>
              <a:t>Severe Sepsis/ Septic Shock Checklist</a:t>
            </a:r>
            <a:br>
              <a:rPr lang="en-US" sz="2800" dirty="0">
                <a:latin typeface="Calibri"/>
                <a:ea typeface="Calibri"/>
                <a:cs typeface="Calibri"/>
                <a:sym typeface="Calibri"/>
              </a:rPr>
            </a:br>
            <a:br>
              <a:rPr lang="en-US" sz="2800" dirty="0">
                <a:latin typeface="Calibri"/>
                <a:ea typeface="Calibri"/>
                <a:cs typeface="Calibri"/>
                <a:sym typeface="Calibri"/>
              </a:rPr>
            </a:br>
            <a:r>
              <a:rPr lang="en-US" sz="2800" dirty="0">
                <a:latin typeface="Calibri"/>
                <a:ea typeface="Calibri"/>
                <a:cs typeface="Calibri"/>
                <a:sym typeface="Calibri"/>
              </a:rPr>
              <a:t>What can we complete on the checklist?</a:t>
            </a:r>
            <a:endParaRPr dirty="0"/>
          </a:p>
        </p:txBody>
      </p:sp>
      <p:pic>
        <p:nvPicPr>
          <p:cNvPr id="3" name="Picture 2">
            <a:extLst>
              <a:ext uri="{FF2B5EF4-FFF2-40B4-BE49-F238E27FC236}">
                <a16:creationId xmlns:a16="http://schemas.microsoft.com/office/drawing/2014/main" id="{A0102DDC-D567-49CA-A747-08E7AABD77DA}"/>
              </a:ext>
            </a:extLst>
          </p:cNvPr>
          <p:cNvPicPr>
            <a:picLocks noChangeAspect="1"/>
          </p:cNvPicPr>
          <p:nvPr/>
        </p:nvPicPr>
        <p:blipFill>
          <a:blip r:embed="rId3"/>
          <a:stretch>
            <a:fillRect/>
          </a:stretch>
        </p:blipFill>
        <p:spPr>
          <a:xfrm>
            <a:off x="4373418" y="346791"/>
            <a:ext cx="4602880" cy="5933937"/>
          </a:xfrm>
          <a:prstGeom prst="rect">
            <a:avLst/>
          </a:prstGeom>
        </p:spPr>
      </p:pic>
    </p:spTree>
    <p:extLst>
      <p:ext uri="{BB962C8B-B14F-4D97-AF65-F5344CB8AC3E}">
        <p14:creationId xmlns:p14="http://schemas.microsoft.com/office/powerpoint/2010/main" val="2822020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61"/>
          <p:cNvSpPr txBox="1">
            <a:spLocks noGrp="1"/>
          </p:cNvSpPr>
          <p:nvPr>
            <p:ph type="title"/>
          </p:nvPr>
        </p:nvSpPr>
        <p:spPr>
          <a:xfrm>
            <a:off x="2439786" y="110749"/>
            <a:ext cx="6462914" cy="8666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mbria"/>
              <a:buNone/>
            </a:pPr>
            <a:r>
              <a:rPr lang="en-US" dirty="0"/>
              <a:t>Repeat Lab Results</a:t>
            </a:r>
            <a:r>
              <a:rPr lang="en-US" sz="2000" dirty="0"/>
              <a:t> </a:t>
            </a:r>
            <a:r>
              <a:rPr lang="en-US" sz="2400" dirty="0"/>
              <a:t>(resulted at 1300)</a:t>
            </a:r>
            <a:endParaRPr sz="2400" dirty="0"/>
          </a:p>
        </p:txBody>
      </p:sp>
      <p:pic>
        <p:nvPicPr>
          <p:cNvPr id="2" name="Picture 1">
            <a:extLst>
              <a:ext uri="{FF2B5EF4-FFF2-40B4-BE49-F238E27FC236}">
                <a16:creationId xmlns:a16="http://schemas.microsoft.com/office/drawing/2014/main" id="{BBB7F6AC-FB2B-4240-99F1-DE0054403B81}"/>
              </a:ext>
            </a:extLst>
          </p:cNvPr>
          <p:cNvPicPr>
            <a:picLocks noChangeAspect="1"/>
          </p:cNvPicPr>
          <p:nvPr/>
        </p:nvPicPr>
        <p:blipFill>
          <a:blip r:embed="rId3"/>
          <a:stretch>
            <a:fillRect/>
          </a:stretch>
        </p:blipFill>
        <p:spPr>
          <a:xfrm>
            <a:off x="1598236" y="1092200"/>
            <a:ext cx="6630567" cy="5119333"/>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60"/>
          <p:cNvSpPr txBox="1">
            <a:spLocks noGrp="1"/>
          </p:cNvSpPr>
          <p:nvPr>
            <p:ph type="title"/>
          </p:nvPr>
        </p:nvSpPr>
        <p:spPr>
          <a:xfrm>
            <a:off x="926274" y="1398589"/>
            <a:ext cx="6734365" cy="86660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3A3838"/>
              </a:buClr>
              <a:buSzPts val="3600"/>
              <a:buFont typeface="Cambria"/>
              <a:buNone/>
            </a:pPr>
            <a:r>
              <a:rPr lang="en-US" sz="2800" u="sng" dirty="0">
                <a:latin typeface="Calibri" panose="020F0502020204030204" pitchFamily="34" charset="0"/>
                <a:cs typeface="Calibri" panose="020F0502020204030204" pitchFamily="34" charset="0"/>
              </a:rPr>
              <a:t>1315 - After fluids and antibiotics</a:t>
            </a:r>
            <a:endParaRPr sz="2800" u="sng" dirty="0">
              <a:latin typeface="Calibri" panose="020F0502020204030204" pitchFamily="34" charset="0"/>
              <a:cs typeface="Calibri" panose="020F0502020204030204" pitchFamily="34" charset="0"/>
            </a:endParaRPr>
          </a:p>
        </p:txBody>
      </p:sp>
      <p:sp>
        <p:nvSpPr>
          <p:cNvPr id="316" name="Google Shape;316;p60"/>
          <p:cNvSpPr txBox="1">
            <a:spLocks noGrp="1"/>
          </p:cNvSpPr>
          <p:nvPr>
            <p:ph type="body" idx="2"/>
          </p:nvPr>
        </p:nvSpPr>
        <p:spPr>
          <a:xfrm>
            <a:off x="955006" y="2265191"/>
            <a:ext cx="3248694" cy="31047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US" sz="2600" dirty="0"/>
              <a:t>Vital Signs</a:t>
            </a:r>
            <a:endParaRPr sz="2600" dirty="0"/>
          </a:p>
          <a:p>
            <a:pPr marL="457200" lvl="1" indent="-223838" algn="l" rtl="0">
              <a:lnSpc>
                <a:spcPct val="90000"/>
              </a:lnSpc>
              <a:spcBef>
                <a:spcPts val="600"/>
              </a:spcBef>
              <a:spcAft>
                <a:spcPts val="0"/>
              </a:spcAft>
              <a:buClr>
                <a:schemeClr val="dk1"/>
              </a:buClr>
              <a:buSzPts val="2400"/>
              <a:buFont typeface="Arial"/>
              <a:buChar char="•"/>
            </a:pPr>
            <a:r>
              <a:rPr lang="en-US" sz="2600" dirty="0"/>
              <a:t>BP 80/44 </a:t>
            </a:r>
            <a:endParaRPr sz="2600" dirty="0"/>
          </a:p>
          <a:p>
            <a:pPr marL="457200" lvl="1" indent="-223838" algn="l" rtl="0">
              <a:lnSpc>
                <a:spcPct val="90000"/>
              </a:lnSpc>
              <a:spcBef>
                <a:spcPts val="600"/>
              </a:spcBef>
              <a:spcAft>
                <a:spcPts val="0"/>
              </a:spcAft>
              <a:buClr>
                <a:schemeClr val="dk1"/>
              </a:buClr>
              <a:buSzPts val="2400"/>
              <a:buFont typeface="Arial"/>
              <a:buChar char="•"/>
            </a:pPr>
            <a:r>
              <a:rPr lang="en-US" sz="2600" dirty="0"/>
              <a:t>HR 116</a:t>
            </a:r>
            <a:endParaRPr sz="2600" dirty="0"/>
          </a:p>
          <a:p>
            <a:pPr marL="457200" lvl="1" indent="-223838" algn="l" rtl="0">
              <a:lnSpc>
                <a:spcPct val="90000"/>
              </a:lnSpc>
              <a:spcBef>
                <a:spcPts val="600"/>
              </a:spcBef>
              <a:spcAft>
                <a:spcPts val="0"/>
              </a:spcAft>
              <a:buClr>
                <a:schemeClr val="dk1"/>
              </a:buClr>
              <a:buSzPts val="2400"/>
              <a:buFont typeface="Arial"/>
              <a:buChar char="•"/>
            </a:pPr>
            <a:r>
              <a:rPr lang="en-US" sz="2600" dirty="0"/>
              <a:t>SpO2 96% on vent (FiO2 60%)</a:t>
            </a:r>
            <a:endParaRPr sz="2600" dirty="0"/>
          </a:p>
          <a:p>
            <a:pPr marL="457200" lvl="1" indent="-223838" algn="l" rtl="0">
              <a:lnSpc>
                <a:spcPct val="90000"/>
              </a:lnSpc>
              <a:spcBef>
                <a:spcPts val="600"/>
              </a:spcBef>
              <a:spcAft>
                <a:spcPts val="0"/>
              </a:spcAft>
              <a:buClr>
                <a:schemeClr val="dk1"/>
              </a:buClr>
              <a:buSzPts val="2400"/>
              <a:buFont typeface="Arial"/>
              <a:buChar char="•"/>
            </a:pPr>
            <a:r>
              <a:rPr lang="en-US" sz="2600" dirty="0"/>
              <a:t>RR 8</a:t>
            </a:r>
            <a:endParaRPr sz="2600" dirty="0"/>
          </a:p>
          <a:p>
            <a:pPr marL="457200" lvl="1" indent="-223838" algn="l" rtl="0">
              <a:lnSpc>
                <a:spcPct val="90000"/>
              </a:lnSpc>
              <a:spcBef>
                <a:spcPts val="600"/>
              </a:spcBef>
              <a:spcAft>
                <a:spcPts val="0"/>
              </a:spcAft>
              <a:buClr>
                <a:schemeClr val="dk1"/>
              </a:buClr>
              <a:buSzPts val="2400"/>
              <a:buFont typeface="Arial"/>
              <a:buChar char="•"/>
            </a:pPr>
            <a:r>
              <a:rPr lang="en-US" sz="2600" dirty="0"/>
              <a:t>CVP 4</a:t>
            </a:r>
            <a:endParaRPr sz="2600" dirty="0"/>
          </a:p>
        </p:txBody>
      </p:sp>
      <p:sp>
        <p:nvSpPr>
          <p:cNvPr id="317" name="Google Shape;317;p60"/>
          <p:cNvSpPr txBox="1">
            <a:spLocks noGrp="1"/>
          </p:cNvSpPr>
          <p:nvPr>
            <p:ph type="body" idx="4"/>
          </p:nvPr>
        </p:nvSpPr>
        <p:spPr>
          <a:xfrm>
            <a:off x="4572000" y="2307574"/>
            <a:ext cx="4025074" cy="285709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r>
              <a:rPr lang="en-US" sz="2600" dirty="0"/>
              <a:t>Initial </a:t>
            </a:r>
          </a:p>
          <a:p>
            <a:pPr marL="0" lvl="0" indent="0" algn="l" rtl="0">
              <a:lnSpc>
                <a:spcPct val="90000"/>
              </a:lnSpc>
              <a:spcBef>
                <a:spcPts val="0"/>
              </a:spcBef>
              <a:spcAft>
                <a:spcPts val="0"/>
              </a:spcAft>
              <a:buClr>
                <a:schemeClr val="dk1"/>
              </a:buClr>
              <a:buSzPts val="2400"/>
              <a:buNone/>
            </a:pPr>
            <a:r>
              <a:rPr lang="en-US" sz="2600" dirty="0"/>
              <a:t>Hemodynamic Monitoring</a:t>
            </a:r>
            <a:endParaRPr sz="2600" dirty="0"/>
          </a:p>
          <a:p>
            <a:pPr marL="228600" lvl="0" indent="-228600" algn="l" rtl="0">
              <a:lnSpc>
                <a:spcPct val="90000"/>
              </a:lnSpc>
              <a:spcBef>
                <a:spcPts val="600"/>
              </a:spcBef>
              <a:spcAft>
                <a:spcPts val="0"/>
              </a:spcAft>
              <a:buClr>
                <a:schemeClr val="dk1"/>
              </a:buClr>
              <a:buSzPts val="2400"/>
              <a:buChar char="•"/>
            </a:pPr>
            <a:r>
              <a:rPr lang="en-US" sz="2600" dirty="0"/>
              <a:t>SV 40</a:t>
            </a:r>
            <a:endParaRPr sz="2600" dirty="0"/>
          </a:p>
          <a:p>
            <a:pPr marL="228600" lvl="0" indent="-228600" algn="l" rtl="0">
              <a:lnSpc>
                <a:spcPct val="90000"/>
              </a:lnSpc>
              <a:spcBef>
                <a:spcPts val="600"/>
              </a:spcBef>
              <a:spcAft>
                <a:spcPts val="0"/>
              </a:spcAft>
              <a:buClr>
                <a:schemeClr val="dk1"/>
              </a:buClr>
              <a:buSzPts val="2400"/>
              <a:buChar char="•"/>
            </a:pPr>
            <a:r>
              <a:rPr lang="en-US" sz="2600" dirty="0"/>
              <a:t>CI 2.5</a:t>
            </a:r>
            <a:endParaRPr sz="2600" dirty="0"/>
          </a:p>
          <a:p>
            <a:pPr marL="228600" lvl="0" indent="-228600" algn="l" rtl="0">
              <a:lnSpc>
                <a:spcPct val="90000"/>
              </a:lnSpc>
              <a:spcBef>
                <a:spcPts val="600"/>
              </a:spcBef>
              <a:spcAft>
                <a:spcPts val="0"/>
              </a:spcAft>
              <a:buClr>
                <a:schemeClr val="dk1"/>
              </a:buClr>
              <a:buSzPts val="2400"/>
              <a:buChar char="•"/>
            </a:pPr>
            <a:r>
              <a:rPr lang="en-US" sz="2600" dirty="0"/>
              <a:t>CO 4.6</a:t>
            </a:r>
            <a:endParaRPr sz="2600" dirty="0"/>
          </a:p>
          <a:p>
            <a:pPr marL="228600" lvl="0" indent="-228600" algn="l" rtl="0">
              <a:lnSpc>
                <a:spcPct val="90000"/>
              </a:lnSpc>
              <a:spcBef>
                <a:spcPts val="600"/>
              </a:spcBef>
              <a:spcAft>
                <a:spcPts val="0"/>
              </a:spcAft>
              <a:buClr>
                <a:schemeClr val="dk1"/>
              </a:buClr>
              <a:buSzPts val="2400"/>
              <a:buChar char="•"/>
            </a:pPr>
            <a:r>
              <a:rPr lang="en-US" sz="2600" dirty="0"/>
              <a:t>SVV 30</a:t>
            </a:r>
            <a:endParaRPr sz="2600" dirty="0"/>
          </a:p>
          <a:p>
            <a:pPr marL="228600" lvl="0" indent="-228600" algn="l" rtl="0">
              <a:lnSpc>
                <a:spcPct val="90000"/>
              </a:lnSpc>
              <a:spcBef>
                <a:spcPts val="600"/>
              </a:spcBef>
              <a:spcAft>
                <a:spcPts val="0"/>
              </a:spcAft>
              <a:buClr>
                <a:schemeClr val="dk1"/>
              </a:buClr>
              <a:buSzPts val="2400"/>
              <a:buChar char="•"/>
            </a:pPr>
            <a:r>
              <a:rPr lang="en-US" sz="2600" dirty="0"/>
              <a:t>SVI 22</a:t>
            </a:r>
            <a:endParaRPr sz="2600" dirty="0"/>
          </a:p>
        </p:txBody>
      </p:sp>
      <p:sp>
        <p:nvSpPr>
          <p:cNvPr id="6" name="Google Shape;315;p60">
            <a:extLst>
              <a:ext uri="{FF2B5EF4-FFF2-40B4-BE49-F238E27FC236}">
                <a16:creationId xmlns:a16="http://schemas.microsoft.com/office/drawing/2014/main" id="{857A6CC3-7329-486E-A6E1-BBDAB4565989}"/>
              </a:ext>
            </a:extLst>
          </p:cNvPr>
          <p:cNvSpPr txBox="1">
            <a:spLocks/>
          </p:cNvSpPr>
          <p:nvPr/>
        </p:nvSpPr>
        <p:spPr>
          <a:xfrm>
            <a:off x="1696193" y="345824"/>
            <a:ext cx="7660640" cy="86660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rgbClr val="3A3838"/>
              </a:buClr>
              <a:buSzPts val="3600"/>
              <a:buFont typeface="Cambria"/>
              <a:buNone/>
              <a:defRPr sz="3600" b="0" i="0" u="none" strike="noStrike" cap="none">
                <a:solidFill>
                  <a:srgbClr val="3A3838"/>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Clinical Scenario – Jim Garland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63"/>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334" name="Google Shape;334;p63"/>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r>
              <a:rPr lang="en-US" dirty="0"/>
              <a:t>Impression and interventions</a:t>
            </a:r>
          </a:p>
          <a:p>
            <a:pPr marL="0" lvl="0" indent="0" algn="l" rtl="0">
              <a:lnSpc>
                <a:spcPct val="90000"/>
              </a:lnSpc>
              <a:spcBef>
                <a:spcPts val="0"/>
              </a:spcBef>
              <a:spcAft>
                <a:spcPts val="0"/>
              </a:spcAft>
              <a:buSzPts val="2800"/>
              <a:buNone/>
            </a:pPr>
            <a:endParaRPr lang="en-US" dirty="0"/>
          </a:p>
          <a:p>
            <a:pPr marL="457200" lvl="0" indent="-457200" algn="l" rtl="0">
              <a:lnSpc>
                <a:spcPct val="90000"/>
              </a:lnSpc>
              <a:spcBef>
                <a:spcPts val="0"/>
              </a:spcBef>
              <a:spcAft>
                <a:spcPts val="0"/>
              </a:spcAft>
              <a:buSzPts val="2800"/>
              <a:buChar char="•"/>
            </a:pPr>
            <a:r>
              <a:rPr lang="en-US" dirty="0"/>
              <a:t>Patient in septic shock</a:t>
            </a:r>
            <a:endParaRPr dirty="0"/>
          </a:p>
          <a:p>
            <a:pPr marL="457200" lvl="0" indent="-457200" algn="l" rtl="0">
              <a:lnSpc>
                <a:spcPct val="90000"/>
              </a:lnSpc>
              <a:spcBef>
                <a:spcPts val="1000"/>
              </a:spcBef>
              <a:spcAft>
                <a:spcPts val="0"/>
              </a:spcAft>
              <a:buSzPts val="2800"/>
              <a:buChar char="•"/>
            </a:pPr>
            <a:r>
              <a:rPr lang="en-US" dirty="0"/>
              <a:t>Passive leg raise or fluid bolus</a:t>
            </a:r>
            <a:endParaRPr dirty="0"/>
          </a:p>
          <a:p>
            <a:pPr marL="228600" lvl="0" indent="-50800" algn="l" rtl="0">
              <a:lnSpc>
                <a:spcPct val="90000"/>
              </a:lnSpc>
              <a:spcBef>
                <a:spcPts val="1000"/>
              </a:spcBef>
              <a:spcAft>
                <a:spcPts val="0"/>
              </a:spcAft>
              <a:buClr>
                <a:srgbClr val="3A3838"/>
              </a:buClr>
              <a:buSzPts val="2800"/>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64"/>
          <p:cNvSpPr txBox="1">
            <a:spLocks noGrp="1"/>
          </p:cNvSpPr>
          <p:nvPr>
            <p:ph type="title"/>
          </p:nvPr>
        </p:nvSpPr>
        <p:spPr>
          <a:xfrm>
            <a:off x="1495664" y="259475"/>
            <a:ext cx="7310120"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340" name="Google Shape;340;p64"/>
          <p:cNvSpPr txBox="1"/>
          <p:nvPr/>
        </p:nvSpPr>
        <p:spPr>
          <a:xfrm>
            <a:off x="1127760" y="1927014"/>
            <a:ext cx="2667000" cy="397086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1" dirty="0">
                <a:solidFill>
                  <a:schemeClr val="dk1"/>
                </a:solidFill>
                <a:latin typeface="Calibri"/>
                <a:ea typeface="Calibri"/>
                <a:cs typeface="Calibri"/>
                <a:sym typeface="Calibri"/>
              </a:rPr>
              <a:t>Vital Signs</a:t>
            </a:r>
            <a:endParaRPr dirty="0"/>
          </a:p>
          <a:p>
            <a:pPr marL="457200" marR="0" lvl="1" indent="-223838" algn="l" rtl="0">
              <a:lnSpc>
                <a:spcPct val="90000"/>
              </a:lnSpc>
              <a:spcBef>
                <a:spcPts val="60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BP 96/40 </a:t>
            </a:r>
            <a:endParaRPr dirty="0"/>
          </a:p>
          <a:p>
            <a:pPr marL="457200" marR="0" lvl="1" indent="-223838" algn="l" rtl="0">
              <a:lnSpc>
                <a:spcPct val="90000"/>
              </a:lnSpc>
              <a:spcBef>
                <a:spcPts val="60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HR 125</a:t>
            </a:r>
            <a:endParaRPr dirty="0"/>
          </a:p>
          <a:p>
            <a:pPr marL="457200" marR="0" lvl="1" indent="-223838" algn="l" rtl="0">
              <a:lnSpc>
                <a:spcPct val="90000"/>
              </a:lnSpc>
              <a:spcBef>
                <a:spcPts val="60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SpO2 95%</a:t>
            </a:r>
            <a:endParaRPr dirty="0"/>
          </a:p>
          <a:p>
            <a:pPr marL="457200" marR="0" lvl="1" indent="-223838" algn="l" rtl="0">
              <a:lnSpc>
                <a:spcPct val="90000"/>
              </a:lnSpc>
              <a:spcBef>
                <a:spcPts val="60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RR 24</a:t>
            </a:r>
            <a:endParaRPr dirty="0"/>
          </a:p>
          <a:p>
            <a:pPr marL="457200" marR="0" lvl="1" indent="-223838" algn="l" rtl="0">
              <a:lnSpc>
                <a:spcPct val="90000"/>
              </a:lnSpc>
              <a:spcBef>
                <a:spcPts val="600"/>
              </a:spcBef>
              <a:spcAft>
                <a:spcPts val="0"/>
              </a:spcAft>
              <a:buClr>
                <a:schemeClr val="dk1"/>
              </a:buClr>
              <a:buSzPts val="2400"/>
              <a:buFont typeface="Arial"/>
              <a:buChar char="•"/>
            </a:pPr>
            <a:r>
              <a:rPr lang="en-US" sz="2400" b="0" i="0" u="none" strike="noStrike" cap="none" dirty="0">
                <a:solidFill>
                  <a:schemeClr val="dk1"/>
                </a:solidFill>
                <a:latin typeface="Calibri"/>
                <a:ea typeface="Calibri"/>
                <a:cs typeface="Calibri"/>
                <a:sym typeface="Calibri"/>
              </a:rPr>
              <a:t>CVP 8</a:t>
            </a:r>
            <a:endParaRPr dirty="0"/>
          </a:p>
        </p:txBody>
      </p:sp>
      <p:sp>
        <p:nvSpPr>
          <p:cNvPr id="341" name="Google Shape;341;p64"/>
          <p:cNvSpPr txBox="1"/>
          <p:nvPr/>
        </p:nvSpPr>
        <p:spPr>
          <a:xfrm>
            <a:off x="3868420" y="1933788"/>
            <a:ext cx="4236720" cy="397086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400"/>
              <a:buFont typeface="Arial"/>
              <a:buNone/>
            </a:pPr>
            <a:r>
              <a:rPr lang="en-US" sz="2400" b="1" dirty="0">
                <a:solidFill>
                  <a:schemeClr val="dk1"/>
                </a:solidFill>
                <a:latin typeface="Calibri"/>
                <a:ea typeface="Calibri"/>
                <a:cs typeface="Calibri"/>
                <a:sym typeface="Calibri"/>
              </a:rPr>
              <a:t>Repeat Hemodynamic Monitoring after PLR</a:t>
            </a:r>
            <a:endParaRPr dirty="0"/>
          </a:p>
          <a:p>
            <a:pPr marL="228600" marR="0" lvl="0" indent="-228600" algn="l" rtl="0">
              <a:lnSpc>
                <a:spcPct val="90000"/>
              </a:lnSpc>
              <a:spcBef>
                <a:spcPts val="600"/>
              </a:spcBef>
              <a:spcAft>
                <a:spcPts val="0"/>
              </a:spcAft>
              <a:buClr>
                <a:schemeClr val="dk1"/>
              </a:buClr>
              <a:buSzPts val="2400"/>
              <a:buFont typeface="Arial"/>
              <a:buChar char="•"/>
            </a:pPr>
            <a:r>
              <a:rPr lang="en-US" sz="2400" dirty="0">
                <a:solidFill>
                  <a:schemeClr val="dk1"/>
                </a:solidFill>
                <a:latin typeface="Calibri"/>
                <a:ea typeface="Calibri"/>
                <a:cs typeface="Calibri"/>
                <a:sym typeface="Calibri"/>
              </a:rPr>
              <a:t>SV 42</a:t>
            </a:r>
            <a:endParaRPr dirty="0"/>
          </a:p>
          <a:p>
            <a:pPr marL="228600" marR="0" lvl="0" indent="-228600" algn="l" rtl="0">
              <a:lnSpc>
                <a:spcPct val="90000"/>
              </a:lnSpc>
              <a:spcBef>
                <a:spcPts val="600"/>
              </a:spcBef>
              <a:spcAft>
                <a:spcPts val="0"/>
              </a:spcAft>
              <a:buClr>
                <a:schemeClr val="dk1"/>
              </a:buClr>
              <a:buSzPts val="2400"/>
              <a:buFont typeface="Arial"/>
              <a:buChar char="•"/>
            </a:pPr>
            <a:r>
              <a:rPr lang="en-US" sz="2400" dirty="0">
                <a:solidFill>
                  <a:schemeClr val="dk1"/>
                </a:solidFill>
                <a:latin typeface="Calibri"/>
                <a:ea typeface="Calibri"/>
                <a:cs typeface="Calibri"/>
                <a:sym typeface="Calibri"/>
              </a:rPr>
              <a:t>CI 2.8</a:t>
            </a:r>
            <a:endParaRPr dirty="0"/>
          </a:p>
          <a:p>
            <a:pPr marL="228600" marR="0" lvl="0" indent="-228600" algn="l" rtl="0">
              <a:lnSpc>
                <a:spcPct val="90000"/>
              </a:lnSpc>
              <a:spcBef>
                <a:spcPts val="600"/>
              </a:spcBef>
              <a:spcAft>
                <a:spcPts val="0"/>
              </a:spcAft>
              <a:buClr>
                <a:schemeClr val="dk1"/>
              </a:buClr>
              <a:buSzPts val="2400"/>
              <a:buFont typeface="Arial"/>
              <a:buChar char="•"/>
            </a:pPr>
            <a:r>
              <a:rPr lang="en-US" sz="2400" dirty="0">
                <a:solidFill>
                  <a:schemeClr val="dk1"/>
                </a:solidFill>
                <a:latin typeface="Calibri"/>
                <a:ea typeface="Calibri"/>
                <a:cs typeface="Calibri"/>
                <a:sym typeface="Calibri"/>
              </a:rPr>
              <a:t>CO 5.2</a:t>
            </a:r>
            <a:endParaRPr dirty="0"/>
          </a:p>
          <a:p>
            <a:pPr marL="228600" marR="0" lvl="0" indent="-228600" algn="l" rtl="0">
              <a:lnSpc>
                <a:spcPct val="90000"/>
              </a:lnSpc>
              <a:spcBef>
                <a:spcPts val="600"/>
              </a:spcBef>
              <a:spcAft>
                <a:spcPts val="0"/>
              </a:spcAft>
              <a:buClr>
                <a:schemeClr val="dk1"/>
              </a:buClr>
              <a:buSzPts val="2400"/>
              <a:buFont typeface="Arial"/>
              <a:buChar char="•"/>
            </a:pPr>
            <a:r>
              <a:rPr lang="en-US" sz="2400" dirty="0">
                <a:solidFill>
                  <a:schemeClr val="dk1"/>
                </a:solidFill>
                <a:latin typeface="Calibri"/>
                <a:ea typeface="Calibri"/>
                <a:cs typeface="Calibri"/>
                <a:sym typeface="Calibri"/>
              </a:rPr>
              <a:t>SVV 31</a:t>
            </a:r>
            <a:endParaRPr dirty="0"/>
          </a:p>
          <a:p>
            <a:pPr marL="228600" marR="0" lvl="0" indent="-228600" algn="l" rtl="0">
              <a:lnSpc>
                <a:spcPct val="90000"/>
              </a:lnSpc>
              <a:spcBef>
                <a:spcPts val="600"/>
              </a:spcBef>
              <a:spcAft>
                <a:spcPts val="0"/>
              </a:spcAft>
              <a:buClr>
                <a:schemeClr val="dk1"/>
              </a:buClr>
              <a:buSzPts val="2400"/>
              <a:buFont typeface="Arial"/>
              <a:buChar char="•"/>
            </a:pPr>
            <a:r>
              <a:rPr lang="en-US" sz="2400" dirty="0">
                <a:solidFill>
                  <a:schemeClr val="dk1"/>
                </a:solidFill>
                <a:latin typeface="Calibri"/>
                <a:ea typeface="Calibri"/>
                <a:cs typeface="Calibri"/>
                <a:sym typeface="Calibri"/>
              </a:rPr>
              <a:t>SVI 24</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5"/>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mbria"/>
              <a:buNone/>
            </a:pPr>
            <a:r>
              <a:rPr lang="en-US" dirty="0"/>
              <a:t>Clinical Scenario – Jim Garland</a:t>
            </a:r>
            <a:endParaRPr dirty="0"/>
          </a:p>
        </p:txBody>
      </p:sp>
      <p:sp>
        <p:nvSpPr>
          <p:cNvPr id="228" name="Google Shape;228;p45"/>
          <p:cNvSpPr txBox="1">
            <a:spLocks noGrp="1"/>
          </p:cNvSpPr>
          <p:nvPr>
            <p:ph type="body" idx="1"/>
          </p:nvPr>
        </p:nvSpPr>
        <p:spPr>
          <a:xfrm>
            <a:off x="304800" y="1172088"/>
            <a:ext cx="8686799" cy="538042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420"/>
              <a:buNone/>
            </a:pPr>
            <a:r>
              <a:rPr lang="en-US" dirty="0"/>
              <a:t>Jim Garland is a 43-year-old male nursing home patient </a:t>
            </a:r>
          </a:p>
          <a:p>
            <a:pPr marL="338138" indent="-338138">
              <a:lnSpc>
                <a:spcPct val="100000"/>
              </a:lnSpc>
              <a:spcBef>
                <a:spcPts val="0"/>
              </a:spcBef>
              <a:buSzPts val="2420"/>
            </a:pPr>
            <a:r>
              <a:rPr lang="en-US" dirty="0"/>
              <a:t>History of CVA with right-sided weakness</a:t>
            </a:r>
          </a:p>
          <a:p>
            <a:pPr marL="338138" indent="-338138">
              <a:lnSpc>
                <a:spcPct val="100000"/>
              </a:lnSpc>
              <a:spcBef>
                <a:spcPts val="0"/>
              </a:spcBef>
              <a:buSzPts val="2420"/>
            </a:pPr>
            <a:r>
              <a:rPr lang="en-US" dirty="0"/>
              <a:t>ESRD with HD on MWF</a:t>
            </a:r>
          </a:p>
          <a:p>
            <a:pPr marL="338138" indent="-338138">
              <a:lnSpc>
                <a:spcPct val="100000"/>
              </a:lnSpc>
              <a:spcBef>
                <a:spcPts val="0"/>
              </a:spcBef>
              <a:buSzPts val="2420"/>
            </a:pPr>
            <a:r>
              <a:rPr lang="en-US" dirty="0"/>
              <a:t>Diabetes</a:t>
            </a:r>
          </a:p>
          <a:p>
            <a:pPr marL="338138" indent="-338138">
              <a:lnSpc>
                <a:spcPct val="100000"/>
              </a:lnSpc>
              <a:spcBef>
                <a:spcPts val="0"/>
              </a:spcBef>
              <a:buSzPts val="2420"/>
            </a:pPr>
            <a:r>
              <a:rPr lang="en-US" dirty="0"/>
              <a:t>Hypertension</a:t>
            </a:r>
          </a:p>
          <a:p>
            <a:pPr marL="338138" indent="-338138">
              <a:lnSpc>
                <a:spcPct val="100000"/>
              </a:lnSpc>
              <a:spcBef>
                <a:spcPts val="0"/>
              </a:spcBef>
              <a:buSzPts val="2420"/>
            </a:pPr>
            <a:r>
              <a:rPr lang="en-US" dirty="0"/>
              <a:t>Peripheral Venous Occlusive Disease </a:t>
            </a:r>
          </a:p>
          <a:p>
            <a:pPr marL="338138" indent="-338138">
              <a:lnSpc>
                <a:spcPct val="100000"/>
              </a:lnSpc>
              <a:spcBef>
                <a:spcPts val="0"/>
              </a:spcBef>
              <a:buSzPts val="2420"/>
            </a:pPr>
            <a:r>
              <a:rPr lang="en-US" dirty="0"/>
              <a:t>Chronic pain</a:t>
            </a:r>
          </a:p>
          <a:p>
            <a:pPr marL="0" indent="0">
              <a:lnSpc>
                <a:spcPct val="100000"/>
              </a:lnSpc>
              <a:spcBef>
                <a:spcPts val="0"/>
              </a:spcBef>
              <a:buSzPts val="2420"/>
              <a:buNone/>
            </a:pPr>
            <a:endParaRPr lang="en-US" dirty="0"/>
          </a:p>
          <a:p>
            <a:pPr marL="0" indent="0">
              <a:lnSpc>
                <a:spcPct val="100000"/>
              </a:lnSpc>
              <a:spcBef>
                <a:spcPts val="0"/>
              </a:spcBef>
              <a:buSzPts val="2420"/>
              <a:buNone/>
            </a:pPr>
            <a:r>
              <a:rPr lang="en-US" dirty="0"/>
              <a:t>Patient was at dialysis today and became hypotensive</a:t>
            </a:r>
          </a:p>
          <a:p>
            <a:pPr marL="342900" indent="-342900">
              <a:lnSpc>
                <a:spcPct val="100000"/>
              </a:lnSpc>
              <a:spcBef>
                <a:spcPts val="0"/>
              </a:spcBef>
              <a:buSzPts val="2200"/>
              <a:tabLst>
                <a:tab pos="292100" algn="l"/>
              </a:tabLst>
            </a:pPr>
            <a:r>
              <a:rPr lang="en-US" dirty="0"/>
              <a:t>Unable to complete treatment and sent to an outside hospital for stabilization</a:t>
            </a:r>
            <a:endParaRPr dirty="0"/>
          </a:p>
          <a:p>
            <a:pPr marL="228600" lvl="0" indent="-130810" algn="l" rtl="0">
              <a:lnSpc>
                <a:spcPct val="70000"/>
              </a:lnSpc>
              <a:spcBef>
                <a:spcPts val="1000"/>
              </a:spcBef>
              <a:spcAft>
                <a:spcPts val="0"/>
              </a:spcAft>
              <a:buClr>
                <a:srgbClr val="3A3838"/>
              </a:buClr>
              <a:buSzPts val="1540"/>
              <a:buNone/>
            </a:pPr>
            <a:endParaRPr sz="1540" dirty="0"/>
          </a:p>
        </p:txBody>
      </p:sp>
    </p:spTree>
    <p:extLst>
      <p:ext uri="{BB962C8B-B14F-4D97-AF65-F5344CB8AC3E}">
        <p14:creationId xmlns:p14="http://schemas.microsoft.com/office/powerpoint/2010/main" val="1798361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4" name="TextBox 3">
            <a:extLst>
              <a:ext uri="{FF2B5EF4-FFF2-40B4-BE49-F238E27FC236}">
                <a16:creationId xmlns:a16="http://schemas.microsoft.com/office/drawing/2014/main" id="{9650C90C-D537-4686-8D44-4D269FC492D0}"/>
              </a:ext>
            </a:extLst>
          </p:cNvPr>
          <p:cNvSpPr txBox="1"/>
          <p:nvPr/>
        </p:nvSpPr>
        <p:spPr>
          <a:xfrm>
            <a:off x="7924800" y="3429000"/>
            <a:ext cx="1219200" cy="2851728"/>
          </a:xfrm>
          <a:prstGeom prst="rect">
            <a:avLst/>
          </a:prstGeom>
          <a:solidFill>
            <a:schemeClr val="bg1"/>
          </a:solidFill>
        </p:spPr>
        <p:txBody>
          <a:bodyPr wrap="square" rtlCol="0">
            <a:spAutoFit/>
          </a:bodyPr>
          <a:lstStyle/>
          <a:p>
            <a:endParaRPr lang="en-US" dirty="0"/>
          </a:p>
        </p:txBody>
      </p:sp>
      <p:sp>
        <p:nvSpPr>
          <p:cNvPr id="159" name="Google Shape;159;p34"/>
          <p:cNvSpPr txBox="1">
            <a:spLocks noGrp="1"/>
          </p:cNvSpPr>
          <p:nvPr>
            <p:ph type="title"/>
          </p:nvPr>
        </p:nvSpPr>
        <p:spPr>
          <a:xfrm>
            <a:off x="228600" y="1066800"/>
            <a:ext cx="3048000" cy="51816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2800"/>
              <a:buFont typeface="Calibri"/>
              <a:buNone/>
            </a:pPr>
            <a:r>
              <a:rPr lang="en-US" sz="2800" dirty="0">
                <a:latin typeface="Calibri"/>
                <a:ea typeface="Calibri"/>
                <a:cs typeface="Calibri"/>
                <a:sym typeface="Calibri"/>
              </a:rPr>
              <a:t>Severe Sepsis/ Septic Shock Checklist</a:t>
            </a:r>
            <a:br>
              <a:rPr lang="en-US" sz="2800" dirty="0">
                <a:latin typeface="Calibri"/>
                <a:ea typeface="Calibri"/>
                <a:cs typeface="Calibri"/>
                <a:sym typeface="Calibri"/>
              </a:rPr>
            </a:br>
            <a:br>
              <a:rPr lang="en-US" sz="2800" dirty="0">
                <a:latin typeface="Calibri"/>
                <a:ea typeface="Calibri"/>
                <a:cs typeface="Calibri"/>
                <a:sym typeface="Calibri"/>
              </a:rPr>
            </a:br>
            <a:r>
              <a:rPr lang="en-US" sz="2800" dirty="0">
                <a:latin typeface="Calibri"/>
                <a:ea typeface="Calibri"/>
                <a:cs typeface="Calibri"/>
                <a:sym typeface="Calibri"/>
              </a:rPr>
              <a:t>What can we complete on the checklist?</a:t>
            </a:r>
            <a:endParaRPr dirty="0"/>
          </a:p>
        </p:txBody>
      </p:sp>
      <p:pic>
        <p:nvPicPr>
          <p:cNvPr id="3" name="Picture 2">
            <a:extLst>
              <a:ext uri="{FF2B5EF4-FFF2-40B4-BE49-F238E27FC236}">
                <a16:creationId xmlns:a16="http://schemas.microsoft.com/office/drawing/2014/main" id="{A0102DDC-D567-49CA-A747-08E7AABD77DA}"/>
              </a:ext>
            </a:extLst>
          </p:cNvPr>
          <p:cNvPicPr>
            <a:picLocks noChangeAspect="1"/>
          </p:cNvPicPr>
          <p:nvPr/>
        </p:nvPicPr>
        <p:blipFill>
          <a:blip r:embed="rId3"/>
          <a:stretch>
            <a:fillRect/>
          </a:stretch>
        </p:blipFill>
        <p:spPr>
          <a:xfrm>
            <a:off x="4373418" y="346791"/>
            <a:ext cx="4602880" cy="5933937"/>
          </a:xfrm>
          <a:prstGeom prst="rect">
            <a:avLst/>
          </a:prstGeom>
        </p:spPr>
      </p:pic>
    </p:spTree>
    <p:extLst>
      <p:ext uri="{BB962C8B-B14F-4D97-AF65-F5344CB8AC3E}">
        <p14:creationId xmlns:p14="http://schemas.microsoft.com/office/powerpoint/2010/main" val="191847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5"/>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228" name="Google Shape;228;p45"/>
          <p:cNvSpPr txBox="1">
            <a:spLocks noGrp="1"/>
          </p:cNvSpPr>
          <p:nvPr>
            <p:ph type="body" idx="1"/>
          </p:nvPr>
        </p:nvSpPr>
        <p:spPr>
          <a:xfrm>
            <a:off x="304800" y="1172088"/>
            <a:ext cx="8686799" cy="5380428"/>
          </a:xfrm>
          <a:prstGeom prst="rect">
            <a:avLst/>
          </a:prstGeom>
          <a:noFill/>
          <a:ln>
            <a:noFill/>
          </a:ln>
        </p:spPr>
        <p:txBody>
          <a:bodyPr spcFirstLastPara="1" wrap="square" lIns="91425" tIns="45700" rIns="91425" bIns="45700" anchor="t" anchorCtr="0">
            <a:noAutofit/>
          </a:bodyPr>
          <a:lstStyle/>
          <a:p>
            <a:pPr marL="463550" indent="-457200">
              <a:lnSpc>
                <a:spcPct val="100000"/>
              </a:lnSpc>
              <a:spcBef>
                <a:spcPts val="0"/>
              </a:spcBef>
              <a:buSzPts val="2200"/>
            </a:pPr>
            <a:r>
              <a:rPr lang="en-US" dirty="0"/>
              <a:t>Patient arrived at outside hospital at 1000</a:t>
            </a:r>
          </a:p>
          <a:p>
            <a:pPr marL="801688" lvl="1" indent="-342900">
              <a:lnSpc>
                <a:spcPct val="100000"/>
              </a:lnSpc>
              <a:spcBef>
                <a:spcPts val="0"/>
              </a:spcBef>
              <a:buSzPts val="2200"/>
            </a:pPr>
            <a:r>
              <a:rPr lang="en-US" dirty="0"/>
              <a:t>Vital signs revealed sinus tachycardia, SpO2 94% on 2L NC,   BP 77/40</a:t>
            </a:r>
            <a:endParaRPr sz="3200" dirty="0"/>
          </a:p>
          <a:p>
            <a:pPr marL="801688" lvl="1" indent="-342900">
              <a:lnSpc>
                <a:spcPct val="100000"/>
              </a:lnSpc>
              <a:spcBef>
                <a:spcPts val="0"/>
              </a:spcBef>
              <a:buSzPts val="2200"/>
            </a:pPr>
            <a:r>
              <a:rPr lang="en-US" dirty="0"/>
              <a:t>Chest x-ray showed patchy consolidation of the right lung base, concerning for pneumonia</a:t>
            </a:r>
            <a:endParaRPr lang="en-US" sz="2800" dirty="0"/>
          </a:p>
          <a:p>
            <a:pPr marL="801688" lvl="1" indent="-342900">
              <a:lnSpc>
                <a:spcPct val="100000"/>
              </a:lnSpc>
              <a:spcBef>
                <a:spcPts val="0"/>
              </a:spcBef>
              <a:buSzPts val="2200"/>
            </a:pPr>
            <a:r>
              <a:rPr lang="en-US" dirty="0"/>
              <a:t>Treatment at outside hospital </a:t>
            </a:r>
          </a:p>
          <a:p>
            <a:pPr marL="1252538" lvl="2" indent="-342900">
              <a:lnSpc>
                <a:spcPct val="100000"/>
              </a:lnSpc>
              <a:spcBef>
                <a:spcPts val="0"/>
              </a:spcBef>
              <a:buSzPts val="2200"/>
            </a:pPr>
            <a:r>
              <a:rPr lang="en-US" dirty="0"/>
              <a:t>No IV fluids</a:t>
            </a:r>
          </a:p>
          <a:p>
            <a:pPr marL="1252538" lvl="2" indent="-342900">
              <a:lnSpc>
                <a:spcPct val="100000"/>
              </a:lnSpc>
              <a:spcBef>
                <a:spcPts val="0"/>
              </a:spcBef>
              <a:buSzPts val="2200"/>
            </a:pPr>
            <a:r>
              <a:rPr lang="en-US" dirty="0"/>
              <a:t>Started on Levophed through a peripheral IV at 1100</a:t>
            </a:r>
            <a:endParaRPr sz="2800" dirty="0"/>
          </a:p>
          <a:p>
            <a:pPr marL="463550">
              <a:lnSpc>
                <a:spcPct val="100000"/>
              </a:lnSpc>
              <a:spcBef>
                <a:spcPts val="0"/>
              </a:spcBef>
              <a:buSzPts val="2200"/>
            </a:pPr>
            <a:r>
              <a:rPr lang="en-US" dirty="0"/>
              <a:t>Diagnosis was septic shock secondary to HCAP and was transferred to the ICU</a:t>
            </a:r>
            <a:endParaRPr sz="3600" dirty="0"/>
          </a:p>
          <a:p>
            <a:pPr marL="463550">
              <a:lnSpc>
                <a:spcPct val="100000"/>
              </a:lnSpc>
              <a:spcBef>
                <a:spcPts val="0"/>
              </a:spcBef>
              <a:buSzPts val="2200"/>
            </a:pPr>
            <a:r>
              <a:rPr lang="en-US" dirty="0"/>
              <a:t>Patient became obtunded, with decreased respiratory effort in ambulance and was orally intubated by EMS</a:t>
            </a: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52"/>
          <p:cNvSpPr txBox="1">
            <a:spLocks noGrp="1"/>
          </p:cNvSpPr>
          <p:nvPr>
            <p:ph type="title"/>
          </p:nvPr>
        </p:nvSpPr>
        <p:spPr>
          <a:xfrm>
            <a:off x="1959770" y="136110"/>
            <a:ext cx="6213764" cy="8666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mbria"/>
              <a:buNone/>
            </a:pPr>
            <a:r>
              <a:rPr lang="en-US" dirty="0"/>
              <a:t>Labs from outside hospital</a:t>
            </a:r>
          </a:p>
        </p:txBody>
      </p:sp>
      <p:pic>
        <p:nvPicPr>
          <p:cNvPr id="3" name="Picture 2">
            <a:extLst>
              <a:ext uri="{FF2B5EF4-FFF2-40B4-BE49-F238E27FC236}">
                <a16:creationId xmlns:a16="http://schemas.microsoft.com/office/drawing/2014/main" id="{873069A3-A907-4FD3-90C8-80AD24D4F9EA}"/>
              </a:ext>
            </a:extLst>
          </p:cNvPr>
          <p:cNvPicPr>
            <a:picLocks noChangeAspect="1"/>
          </p:cNvPicPr>
          <p:nvPr/>
        </p:nvPicPr>
        <p:blipFill>
          <a:blip r:embed="rId3"/>
          <a:stretch>
            <a:fillRect/>
          </a:stretch>
        </p:blipFill>
        <p:spPr>
          <a:xfrm>
            <a:off x="2614400" y="912045"/>
            <a:ext cx="4904503" cy="53574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46"/>
          <p:cNvSpPr txBox="1">
            <a:spLocks noGrp="1"/>
          </p:cNvSpPr>
          <p:nvPr>
            <p:ph type="title"/>
          </p:nvPr>
        </p:nvSpPr>
        <p:spPr>
          <a:xfrm>
            <a:off x="936702" y="1981200"/>
            <a:ext cx="7673898" cy="10668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libri"/>
              <a:buNone/>
            </a:pPr>
            <a:r>
              <a:rPr lang="en-US" dirty="0">
                <a:latin typeface="Calibri"/>
                <a:ea typeface="Calibri"/>
                <a:cs typeface="Calibri"/>
                <a:sym typeface="Calibri"/>
              </a:rPr>
              <a:t>What will you do to prepare for this admission to ICU?</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47"/>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239" name="Google Shape;239;p47"/>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3A3838"/>
              </a:buClr>
              <a:buSzPts val="2800"/>
              <a:buNone/>
            </a:pPr>
            <a:r>
              <a:rPr lang="en-US" dirty="0"/>
              <a:t>Preparing for this admission:</a:t>
            </a:r>
          </a:p>
          <a:p>
            <a:pPr marL="0" lvl="0" indent="0" algn="l" rtl="0">
              <a:lnSpc>
                <a:spcPct val="90000"/>
              </a:lnSpc>
              <a:spcBef>
                <a:spcPts val="0"/>
              </a:spcBef>
              <a:spcAft>
                <a:spcPts val="0"/>
              </a:spcAft>
              <a:buClr>
                <a:srgbClr val="3A3838"/>
              </a:buClr>
              <a:buSzPts val="2800"/>
              <a:buNone/>
            </a:pPr>
            <a:endParaRPr lang="en-US" dirty="0"/>
          </a:p>
          <a:p>
            <a:pPr marL="228600" lvl="0" indent="-228600" algn="l" rtl="0">
              <a:lnSpc>
                <a:spcPct val="90000"/>
              </a:lnSpc>
              <a:spcBef>
                <a:spcPts val="0"/>
              </a:spcBef>
              <a:spcAft>
                <a:spcPts val="0"/>
              </a:spcAft>
              <a:buClr>
                <a:srgbClr val="3A3838"/>
              </a:buClr>
              <a:buSzPts val="2800"/>
              <a:buChar char="•"/>
            </a:pPr>
            <a:r>
              <a:rPr lang="en-US" dirty="0"/>
              <a:t>Sepsis huddle</a:t>
            </a:r>
            <a:endParaRPr dirty="0"/>
          </a:p>
          <a:p>
            <a:pPr marL="630238" lvl="1" indent="-339725" algn="l" rtl="0">
              <a:lnSpc>
                <a:spcPct val="90000"/>
              </a:lnSpc>
              <a:spcBef>
                <a:spcPts val="500"/>
              </a:spcBef>
              <a:spcAft>
                <a:spcPts val="0"/>
              </a:spcAft>
              <a:buSzPts val="2400"/>
              <a:buChar char="o"/>
            </a:pPr>
            <a:r>
              <a:rPr lang="en-US" dirty="0"/>
              <a:t>Get the right people in the room</a:t>
            </a:r>
            <a:endParaRPr dirty="0"/>
          </a:p>
          <a:p>
            <a:pPr marL="630238" lvl="1" indent="-339725" algn="l" rtl="0">
              <a:lnSpc>
                <a:spcPct val="90000"/>
              </a:lnSpc>
              <a:spcBef>
                <a:spcPts val="500"/>
              </a:spcBef>
              <a:spcAft>
                <a:spcPts val="0"/>
              </a:spcAft>
              <a:buSzPts val="2400"/>
              <a:buChar char="o"/>
            </a:pPr>
            <a:r>
              <a:rPr lang="en-US" dirty="0"/>
              <a:t>Review history and current status</a:t>
            </a:r>
            <a:endParaRPr dirty="0"/>
          </a:p>
          <a:p>
            <a:pPr marL="630238" lvl="1" indent="-339725" algn="l" rtl="0">
              <a:lnSpc>
                <a:spcPct val="90000"/>
              </a:lnSpc>
              <a:spcBef>
                <a:spcPts val="500"/>
              </a:spcBef>
              <a:spcAft>
                <a:spcPts val="0"/>
              </a:spcAft>
              <a:buSzPts val="2400"/>
              <a:buChar char="o"/>
            </a:pPr>
            <a:r>
              <a:rPr lang="en-US" dirty="0"/>
              <a:t>Discuss where patient is on sepsis continuum</a:t>
            </a:r>
            <a:endParaRPr dirty="0"/>
          </a:p>
          <a:p>
            <a:pPr marL="630238" lvl="1" indent="-339725" algn="l" rtl="0">
              <a:lnSpc>
                <a:spcPct val="90000"/>
              </a:lnSpc>
              <a:spcBef>
                <a:spcPts val="500"/>
              </a:spcBef>
              <a:spcAft>
                <a:spcPts val="0"/>
              </a:spcAft>
              <a:buSzPts val="2400"/>
              <a:buChar char="o"/>
            </a:pPr>
            <a:r>
              <a:rPr lang="en-US" dirty="0"/>
              <a:t>Review what interventions have been completed</a:t>
            </a:r>
            <a:endParaRPr dirty="0"/>
          </a:p>
          <a:p>
            <a:pPr marL="630238" lvl="1" indent="-339725" algn="l" rtl="0">
              <a:lnSpc>
                <a:spcPct val="90000"/>
              </a:lnSpc>
              <a:spcBef>
                <a:spcPts val="500"/>
              </a:spcBef>
              <a:spcAft>
                <a:spcPts val="0"/>
              </a:spcAft>
              <a:buSzPts val="2400"/>
              <a:buChar char="o"/>
            </a:pPr>
            <a:r>
              <a:rPr lang="en-US" dirty="0"/>
              <a:t>Identify priorities for when patient arrives</a:t>
            </a:r>
          </a:p>
          <a:p>
            <a:pPr marL="630238" lvl="1" indent="-339725" algn="l" rtl="0">
              <a:lnSpc>
                <a:spcPct val="90000"/>
              </a:lnSpc>
              <a:spcBef>
                <a:spcPts val="500"/>
              </a:spcBef>
              <a:spcAft>
                <a:spcPts val="0"/>
              </a:spcAft>
              <a:buSzPts val="2400"/>
              <a:buChar char="o"/>
            </a:pPr>
            <a:r>
              <a:rPr lang="en-US" dirty="0"/>
              <a:t>Provide sepsis checklist</a:t>
            </a:r>
            <a:endParaRPr dirty="0"/>
          </a:p>
          <a:p>
            <a:pPr marL="290513" lvl="1" indent="0" algn="l" rtl="0">
              <a:lnSpc>
                <a:spcPct val="90000"/>
              </a:lnSpc>
              <a:spcBef>
                <a:spcPts val="500"/>
              </a:spcBef>
              <a:spcAft>
                <a:spcPts val="0"/>
              </a:spcAft>
              <a:buSzPts val="2400"/>
              <a:buNone/>
            </a:pPr>
            <a:endParaRPr dirty="0"/>
          </a:p>
          <a:p>
            <a:pPr marL="228600" lvl="0" indent="-228600" algn="l" rtl="0">
              <a:lnSpc>
                <a:spcPct val="90000"/>
              </a:lnSpc>
              <a:spcBef>
                <a:spcPts val="1000"/>
              </a:spcBef>
              <a:spcAft>
                <a:spcPts val="0"/>
              </a:spcAft>
              <a:buClr>
                <a:srgbClr val="3A3838"/>
              </a:buClr>
              <a:buSzPts val="2800"/>
              <a:buChar char="•"/>
            </a:pPr>
            <a:r>
              <a:rPr lang="en-US" dirty="0"/>
              <a:t>Prepare room</a:t>
            </a:r>
            <a:endParaRPr dirty="0"/>
          </a:p>
          <a:p>
            <a:pPr marL="228600" lvl="0" indent="-50800" algn="l" rtl="0">
              <a:lnSpc>
                <a:spcPct val="90000"/>
              </a:lnSpc>
              <a:spcBef>
                <a:spcPts val="1000"/>
              </a:spcBef>
              <a:spcAft>
                <a:spcPts val="0"/>
              </a:spcAft>
              <a:buClr>
                <a:srgbClr val="3A3838"/>
              </a:buClr>
              <a:buSzPts val="28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1"/>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mbria"/>
              <a:buNone/>
            </a:pPr>
            <a:r>
              <a:rPr lang="en-US" dirty="0"/>
              <a:t>Abbreviated Med List</a:t>
            </a:r>
            <a:endParaRPr dirty="0"/>
          </a:p>
        </p:txBody>
      </p:sp>
      <p:sp>
        <p:nvSpPr>
          <p:cNvPr id="264" name="Google Shape;264;p51"/>
          <p:cNvSpPr txBox="1">
            <a:spLocks noGrp="1"/>
          </p:cNvSpPr>
          <p:nvPr>
            <p:ph type="body" idx="1"/>
          </p:nvPr>
        </p:nvSpPr>
        <p:spPr>
          <a:xfrm>
            <a:off x="304800" y="1422399"/>
            <a:ext cx="8686799" cy="4765041"/>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200"/>
              </a:spcAft>
              <a:buClr>
                <a:srgbClr val="3A3838"/>
              </a:buClr>
              <a:buSzPts val="1520"/>
              <a:buChar char="•"/>
            </a:pPr>
            <a:r>
              <a:rPr lang="en-US" sz="2400" dirty="0"/>
              <a:t>Fentanyl 75 mcg/hr patch: 1 patch, topical, q72h</a:t>
            </a:r>
          </a:p>
          <a:p>
            <a:pPr marL="228600" lvl="0" indent="-228600" algn="l" rtl="0">
              <a:lnSpc>
                <a:spcPct val="100000"/>
              </a:lnSpc>
              <a:spcBef>
                <a:spcPts val="0"/>
              </a:spcBef>
              <a:spcAft>
                <a:spcPts val="200"/>
              </a:spcAft>
              <a:buClr>
                <a:srgbClr val="3A3838"/>
              </a:buClr>
              <a:buSzPts val="1520"/>
              <a:buChar char="•"/>
            </a:pPr>
            <a:r>
              <a:rPr lang="en-US" sz="2400" dirty="0"/>
              <a:t>Lantus (glargine) 100 unit/ml subcutaneous solution: 23 Unit, subq, BID</a:t>
            </a:r>
          </a:p>
          <a:p>
            <a:pPr marL="228600" lvl="0" indent="-228600" algn="l" rtl="0">
              <a:lnSpc>
                <a:spcPct val="100000"/>
              </a:lnSpc>
              <a:spcBef>
                <a:spcPts val="0"/>
              </a:spcBef>
              <a:spcAft>
                <a:spcPts val="200"/>
              </a:spcAft>
              <a:buClr>
                <a:srgbClr val="3A3838"/>
              </a:buClr>
              <a:buSzPts val="1520"/>
              <a:buChar char="•"/>
            </a:pPr>
            <a:r>
              <a:rPr lang="en-US" sz="2400" dirty="0"/>
              <a:t>NovoLOG sliding scale: subq, AC, TID</a:t>
            </a:r>
            <a:endParaRPr sz="2400" dirty="0"/>
          </a:p>
          <a:p>
            <a:pPr marL="228600" lvl="0" indent="-228600" algn="l" rtl="0">
              <a:lnSpc>
                <a:spcPct val="100000"/>
              </a:lnSpc>
              <a:spcBef>
                <a:spcPts val="0"/>
              </a:spcBef>
              <a:spcAft>
                <a:spcPts val="200"/>
              </a:spcAft>
              <a:buClr>
                <a:srgbClr val="3A3838"/>
              </a:buClr>
              <a:buSzPts val="1520"/>
              <a:buChar char="•"/>
            </a:pPr>
            <a:r>
              <a:rPr lang="en-US" sz="2400" dirty="0"/>
              <a:t>Aspirin buffered 81 mg: 1 tab, PO, daily</a:t>
            </a:r>
            <a:endParaRPr sz="2400" dirty="0"/>
          </a:p>
          <a:p>
            <a:pPr marL="228600" lvl="0" indent="-228600" algn="l" rtl="0">
              <a:lnSpc>
                <a:spcPct val="100000"/>
              </a:lnSpc>
              <a:spcBef>
                <a:spcPts val="0"/>
              </a:spcBef>
              <a:spcAft>
                <a:spcPts val="200"/>
              </a:spcAft>
              <a:buClr>
                <a:srgbClr val="3A3838"/>
              </a:buClr>
              <a:buSzPts val="1520"/>
              <a:buChar char="•"/>
            </a:pPr>
            <a:r>
              <a:rPr lang="en-US" sz="2400" dirty="0"/>
              <a:t>Baclofen: 10 mg, PO, TID</a:t>
            </a:r>
            <a:endParaRPr sz="2400" dirty="0"/>
          </a:p>
          <a:p>
            <a:pPr marL="228600" lvl="0" indent="-228600" algn="l" rtl="0">
              <a:lnSpc>
                <a:spcPct val="100000"/>
              </a:lnSpc>
              <a:spcBef>
                <a:spcPts val="0"/>
              </a:spcBef>
              <a:spcAft>
                <a:spcPts val="200"/>
              </a:spcAft>
              <a:buClr>
                <a:srgbClr val="3A3838"/>
              </a:buClr>
              <a:buSzPts val="1520"/>
              <a:buChar char="•"/>
            </a:pPr>
            <a:r>
              <a:rPr lang="en-US" sz="2400" dirty="0"/>
              <a:t>Bumex (bumetanide) 2 mg: 1 tab, PO, daily</a:t>
            </a:r>
            <a:endParaRPr sz="2400" dirty="0"/>
          </a:p>
          <a:p>
            <a:pPr marL="228600" lvl="0" indent="-228600" algn="l" rtl="0">
              <a:lnSpc>
                <a:spcPct val="100000"/>
              </a:lnSpc>
              <a:spcBef>
                <a:spcPts val="0"/>
              </a:spcBef>
              <a:spcAft>
                <a:spcPts val="200"/>
              </a:spcAft>
              <a:buClr>
                <a:srgbClr val="3A3838"/>
              </a:buClr>
              <a:buSzPts val="1520"/>
              <a:buChar char="•"/>
            </a:pPr>
            <a:r>
              <a:rPr lang="en-US" sz="2400" dirty="0"/>
              <a:t>Depakote (divalproex sodium) 125 mg: 1 cap, PO, BID</a:t>
            </a:r>
            <a:endParaRPr sz="2400" dirty="0"/>
          </a:p>
          <a:p>
            <a:pPr marL="228600" lvl="0" indent="-228600" algn="l" rtl="0">
              <a:lnSpc>
                <a:spcPct val="100000"/>
              </a:lnSpc>
              <a:spcBef>
                <a:spcPts val="0"/>
              </a:spcBef>
              <a:spcAft>
                <a:spcPts val="200"/>
              </a:spcAft>
              <a:buClr>
                <a:srgbClr val="3A3838"/>
              </a:buClr>
              <a:buSzPts val="1520"/>
              <a:buChar char="•"/>
            </a:pPr>
            <a:r>
              <a:rPr lang="en-US" sz="2400" dirty="0"/>
              <a:t>Levothyroxine 0.075 mg: 1 Tab, PO, AC breakfast</a:t>
            </a:r>
            <a:endParaRPr sz="2400" dirty="0"/>
          </a:p>
          <a:p>
            <a:pPr marL="228600" lvl="0" indent="-228600" algn="l" rtl="0">
              <a:lnSpc>
                <a:spcPct val="100000"/>
              </a:lnSpc>
              <a:spcBef>
                <a:spcPts val="0"/>
              </a:spcBef>
              <a:spcAft>
                <a:spcPts val="200"/>
              </a:spcAft>
              <a:buClr>
                <a:srgbClr val="3A3838"/>
              </a:buClr>
              <a:buSzPts val="1520"/>
              <a:buChar char="•"/>
            </a:pPr>
            <a:r>
              <a:rPr lang="en-US" sz="2400" dirty="0"/>
              <a:t>Morphine: 30 mg, PO, q12h</a:t>
            </a:r>
            <a:endParaRPr sz="2400" dirty="0"/>
          </a:p>
          <a:p>
            <a:pPr marL="228600" lvl="0" indent="-144145" algn="l" rtl="0">
              <a:lnSpc>
                <a:spcPct val="70000"/>
              </a:lnSpc>
              <a:spcBef>
                <a:spcPts val="1000"/>
              </a:spcBef>
              <a:spcAft>
                <a:spcPts val="0"/>
              </a:spcAft>
              <a:buClr>
                <a:srgbClr val="3A3838"/>
              </a:buClr>
              <a:buSzPts val="1330"/>
              <a:buNone/>
            </a:pPr>
            <a:endParaRPr sz="133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8"/>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lvl="0"/>
            <a:r>
              <a:rPr lang="en-US" dirty="0"/>
              <a:t>Clinical Scenario – Jim Garland</a:t>
            </a:r>
            <a:endParaRPr dirty="0"/>
          </a:p>
        </p:txBody>
      </p:sp>
      <p:sp>
        <p:nvSpPr>
          <p:cNvPr id="245" name="Google Shape;245;p48"/>
          <p:cNvSpPr txBox="1">
            <a:spLocks noGrp="1"/>
          </p:cNvSpPr>
          <p:nvPr>
            <p:ph type="body" idx="1"/>
          </p:nvPr>
        </p:nvSpPr>
        <p:spPr>
          <a:xfrm>
            <a:off x="304800" y="1440871"/>
            <a:ext cx="8686799" cy="4554061"/>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800"/>
              <a:buNone/>
            </a:pPr>
            <a:r>
              <a:rPr lang="en-US" dirty="0"/>
              <a:t>Patient arrives in ICU at 1200 </a:t>
            </a:r>
          </a:p>
          <a:p>
            <a:pPr marL="457200" lvl="0" indent="-457200" algn="l" rtl="0">
              <a:lnSpc>
                <a:spcPct val="90000"/>
              </a:lnSpc>
              <a:spcBef>
                <a:spcPts val="0"/>
              </a:spcBef>
              <a:spcAft>
                <a:spcPts val="0"/>
              </a:spcAft>
              <a:buSzPts val="2800"/>
              <a:buChar char="•"/>
            </a:pPr>
            <a:r>
              <a:rPr lang="en-US" dirty="0"/>
              <a:t>Vital Signs</a:t>
            </a:r>
            <a:endParaRPr dirty="0"/>
          </a:p>
          <a:p>
            <a:pPr marL="914400" lvl="1" indent="-457200" algn="l" rtl="0">
              <a:lnSpc>
                <a:spcPct val="90000"/>
              </a:lnSpc>
              <a:spcBef>
                <a:spcPts val="500"/>
              </a:spcBef>
              <a:spcAft>
                <a:spcPts val="0"/>
              </a:spcAft>
              <a:buSzPts val="2400"/>
              <a:buChar char="o"/>
            </a:pPr>
            <a:r>
              <a:rPr lang="en-US" dirty="0"/>
              <a:t>BP 72/40</a:t>
            </a:r>
            <a:endParaRPr dirty="0"/>
          </a:p>
          <a:p>
            <a:pPr marL="914400" lvl="1" indent="-457200" algn="l" rtl="0">
              <a:lnSpc>
                <a:spcPct val="90000"/>
              </a:lnSpc>
              <a:spcBef>
                <a:spcPts val="500"/>
              </a:spcBef>
              <a:spcAft>
                <a:spcPts val="0"/>
              </a:spcAft>
              <a:buSzPts val="2400"/>
              <a:buChar char="o"/>
            </a:pPr>
            <a:r>
              <a:rPr lang="en-US" dirty="0"/>
              <a:t>HR 120 </a:t>
            </a:r>
            <a:endParaRPr dirty="0"/>
          </a:p>
          <a:p>
            <a:pPr marL="914400" lvl="1" indent="-457200" algn="l" rtl="0">
              <a:lnSpc>
                <a:spcPct val="90000"/>
              </a:lnSpc>
              <a:spcBef>
                <a:spcPts val="500"/>
              </a:spcBef>
              <a:spcAft>
                <a:spcPts val="0"/>
              </a:spcAft>
              <a:buSzPts val="2400"/>
              <a:buChar char="o"/>
            </a:pPr>
            <a:r>
              <a:rPr lang="en-US" dirty="0"/>
              <a:t>SpO2 95% </a:t>
            </a:r>
          </a:p>
          <a:p>
            <a:pPr marL="914400" lvl="1" indent="-457200" algn="l" rtl="0">
              <a:lnSpc>
                <a:spcPct val="90000"/>
              </a:lnSpc>
              <a:spcBef>
                <a:spcPts val="500"/>
              </a:spcBef>
              <a:spcAft>
                <a:spcPts val="0"/>
              </a:spcAft>
              <a:buSzPts val="2400"/>
              <a:buChar char="o"/>
            </a:pPr>
            <a:r>
              <a:rPr lang="en-US" dirty="0"/>
              <a:t>RR 10 (Vent settings: TV 450, Rate 8, PEEP 5, FiO2 60%) </a:t>
            </a:r>
          </a:p>
          <a:p>
            <a:pPr marL="914400" lvl="1" indent="-457200" algn="l" rtl="0">
              <a:lnSpc>
                <a:spcPct val="90000"/>
              </a:lnSpc>
              <a:spcBef>
                <a:spcPts val="500"/>
              </a:spcBef>
              <a:spcAft>
                <a:spcPts val="0"/>
              </a:spcAft>
              <a:buSzPts val="2400"/>
              <a:buChar char="o"/>
            </a:pPr>
            <a:r>
              <a:rPr lang="en-US" dirty="0"/>
              <a:t>T 98.5°F</a:t>
            </a:r>
            <a:endParaRPr dirty="0"/>
          </a:p>
          <a:p>
            <a:pPr marL="457200" lvl="0" indent="-457200" algn="l" rtl="0">
              <a:lnSpc>
                <a:spcPct val="90000"/>
              </a:lnSpc>
              <a:spcBef>
                <a:spcPts val="1000"/>
              </a:spcBef>
              <a:spcAft>
                <a:spcPts val="0"/>
              </a:spcAft>
              <a:buSzPts val="2800"/>
              <a:buChar char="•"/>
            </a:pPr>
            <a:r>
              <a:rPr lang="en-US" dirty="0"/>
              <a:t>Levophed infusing at 20 mcg/min</a:t>
            </a:r>
            <a:endParaRPr dirty="0"/>
          </a:p>
          <a:p>
            <a:pPr marL="457200" lvl="0" indent="-457200" algn="l" rtl="0">
              <a:lnSpc>
                <a:spcPct val="90000"/>
              </a:lnSpc>
              <a:spcBef>
                <a:spcPts val="1000"/>
              </a:spcBef>
              <a:spcAft>
                <a:spcPts val="0"/>
              </a:spcAft>
              <a:buSzPts val="2800"/>
              <a:buChar char="•"/>
            </a:pPr>
            <a:r>
              <a:rPr lang="en-US" dirty="0"/>
              <a:t>Lungs: scattered rhonchi, no jugular vein distention or edema, cap refill &lt; 3 seconds, skin cool and dry</a:t>
            </a:r>
            <a:endParaRPr dirty="0"/>
          </a:p>
          <a:p>
            <a:pPr marL="228600" lvl="0" indent="-50800" algn="l" rtl="0">
              <a:lnSpc>
                <a:spcPct val="90000"/>
              </a:lnSpc>
              <a:spcBef>
                <a:spcPts val="1000"/>
              </a:spcBef>
              <a:spcAft>
                <a:spcPts val="0"/>
              </a:spcAft>
              <a:buClr>
                <a:srgbClr val="3A3838"/>
              </a:buClr>
              <a:buSzPts val="28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50"/>
          <p:cNvSpPr txBox="1">
            <a:spLocks noGrp="1"/>
          </p:cNvSpPr>
          <p:nvPr>
            <p:ph type="title"/>
          </p:nvPr>
        </p:nvSpPr>
        <p:spPr>
          <a:xfrm>
            <a:off x="2439786" y="305485"/>
            <a:ext cx="6213764" cy="86660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A3838"/>
              </a:buClr>
              <a:buSzPts val="3600"/>
              <a:buFont typeface="Cambria"/>
              <a:buNone/>
            </a:pPr>
            <a:r>
              <a:rPr lang="en-US" dirty="0"/>
              <a:t>Physical Examination</a:t>
            </a:r>
            <a:endParaRPr dirty="0"/>
          </a:p>
        </p:txBody>
      </p:sp>
      <p:sp>
        <p:nvSpPr>
          <p:cNvPr id="258" name="Google Shape;258;p50"/>
          <p:cNvSpPr txBox="1">
            <a:spLocks noGrp="1"/>
          </p:cNvSpPr>
          <p:nvPr>
            <p:ph type="body" idx="1"/>
          </p:nvPr>
        </p:nvSpPr>
        <p:spPr>
          <a:xfrm>
            <a:off x="304800" y="1172087"/>
            <a:ext cx="8686799" cy="5147433"/>
          </a:xfrm>
          <a:prstGeom prst="rect">
            <a:avLst/>
          </a:prstGeom>
          <a:noFill/>
          <a:ln>
            <a:noFill/>
          </a:ln>
        </p:spPr>
        <p:txBody>
          <a:bodyPr spcFirstLastPara="1" wrap="square" lIns="91425" tIns="45700" rIns="91425" bIns="45700" anchor="t" anchorCtr="0">
            <a:noAutofit/>
          </a:bodyPr>
          <a:lstStyle/>
          <a:p>
            <a:pPr marL="228600" lvl="0" indent="-228600">
              <a:spcBef>
                <a:spcPts val="0"/>
              </a:spcBef>
              <a:buSzPts val="1960"/>
            </a:pPr>
            <a:r>
              <a:rPr lang="en-US" sz="2200" dirty="0"/>
              <a:t>General: intubated, diaphoretic</a:t>
            </a:r>
            <a:endParaRPr sz="2200" dirty="0"/>
          </a:p>
          <a:p>
            <a:pPr marL="228600" lvl="0" indent="-228600" algn="l" rtl="0">
              <a:lnSpc>
                <a:spcPct val="90000"/>
              </a:lnSpc>
              <a:spcBef>
                <a:spcPts val="1000"/>
              </a:spcBef>
              <a:spcAft>
                <a:spcPts val="0"/>
              </a:spcAft>
              <a:buSzPts val="1960"/>
              <a:buChar char="•"/>
            </a:pPr>
            <a:r>
              <a:rPr lang="en-US" sz="2200" dirty="0"/>
              <a:t>Weight/Height: 80kg, 5'2"</a:t>
            </a:r>
            <a:endParaRPr sz="2200" dirty="0"/>
          </a:p>
          <a:p>
            <a:pPr marL="228600" lvl="0" indent="-228600">
              <a:buSzPts val="1960"/>
            </a:pPr>
            <a:r>
              <a:rPr lang="en-US" sz="2200" dirty="0"/>
              <a:t>CNS/Neuro: obtunded, in minor distress</a:t>
            </a:r>
            <a:endParaRPr sz="2200" dirty="0"/>
          </a:p>
          <a:p>
            <a:pPr marL="228600" indent="-228600">
              <a:buSzPts val="1960"/>
            </a:pPr>
            <a:r>
              <a:rPr lang="en-US" sz="2200" dirty="0"/>
              <a:t>HEENT: neck grossly normal</a:t>
            </a:r>
            <a:endParaRPr sz="2200" dirty="0"/>
          </a:p>
          <a:p>
            <a:pPr marL="228600" lvl="0" indent="-228600" algn="l" rtl="0">
              <a:lnSpc>
                <a:spcPct val="90000"/>
              </a:lnSpc>
              <a:spcBef>
                <a:spcPts val="1000"/>
              </a:spcBef>
              <a:spcAft>
                <a:spcPts val="0"/>
              </a:spcAft>
              <a:buSzPts val="1960"/>
              <a:buChar char="•"/>
            </a:pPr>
            <a:r>
              <a:rPr lang="en-US" sz="2200" dirty="0"/>
              <a:t>Lungs: no wheezes, rhonchi noted bilaterally</a:t>
            </a:r>
            <a:endParaRPr sz="2200" dirty="0"/>
          </a:p>
          <a:p>
            <a:pPr marL="228600" lvl="0" indent="-228600">
              <a:buSzPts val="1960"/>
            </a:pPr>
            <a:r>
              <a:rPr lang="en-US" sz="2200" dirty="0"/>
              <a:t>Heart: sinus tachycardia, no murmur/gallop/heave, 2+ DP pulses bilaterally</a:t>
            </a:r>
            <a:endParaRPr sz="2200" dirty="0"/>
          </a:p>
          <a:p>
            <a:pPr marL="228600" lvl="0" indent="-228600" algn="l" rtl="0">
              <a:lnSpc>
                <a:spcPct val="90000"/>
              </a:lnSpc>
              <a:spcBef>
                <a:spcPts val="1000"/>
              </a:spcBef>
              <a:spcAft>
                <a:spcPts val="0"/>
              </a:spcAft>
              <a:buSzPts val="1960"/>
              <a:buChar char="•"/>
            </a:pPr>
            <a:r>
              <a:rPr lang="en-US" sz="2200" dirty="0"/>
              <a:t>Abd: obese, +BS, soft, non-tender, non-distended</a:t>
            </a:r>
            <a:endParaRPr sz="2200" dirty="0"/>
          </a:p>
          <a:p>
            <a:pPr marL="228600" lvl="0" indent="-228600">
              <a:buSzPts val="1960"/>
            </a:pPr>
            <a:r>
              <a:rPr lang="en-US" sz="2200" dirty="0"/>
              <a:t>Musculoskeletal: moving all four extremities, decreased strength and movement RUE/RLE</a:t>
            </a:r>
          </a:p>
          <a:p>
            <a:pPr marL="228600" indent="-228600">
              <a:buSzPts val="1960"/>
            </a:pPr>
            <a:r>
              <a:rPr lang="en-US" sz="2200" dirty="0"/>
              <a:t>Skin: no rashes or lesions, stage 2 ulcer on right lateral sacral area</a:t>
            </a:r>
            <a:endParaRPr sz="2200" dirty="0"/>
          </a:p>
          <a:p>
            <a:pPr marL="228600" lvl="0" indent="-228600" algn="l" rtl="0">
              <a:lnSpc>
                <a:spcPct val="90000"/>
              </a:lnSpc>
              <a:spcBef>
                <a:spcPts val="1000"/>
              </a:spcBef>
              <a:spcAft>
                <a:spcPts val="0"/>
              </a:spcAft>
              <a:buSzPts val="1960"/>
              <a:buChar char="•"/>
            </a:pPr>
            <a:r>
              <a:rPr lang="en-US" sz="2200" dirty="0"/>
              <a:t>Other: no joint effusion, no muscle tenderness, no LE edema</a:t>
            </a:r>
            <a:endParaRPr sz="2200" dirty="0"/>
          </a:p>
          <a:p>
            <a:pPr marL="0" lvl="0" indent="0" algn="l" rtl="0">
              <a:lnSpc>
                <a:spcPct val="70000"/>
              </a:lnSpc>
              <a:spcBef>
                <a:spcPts val="1000"/>
              </a:spcBef>
              <a:spcAft>
                <a:spcPts val="0"/>
              </a:spcAft>
              <a:buSzPts val="1960"/>
              <a:buNone/>
            </a:pPr>
            <a:endParaRPr sz="1960" dirty="0"/>
          </a:p>
        </p:txBody>
      </p:sp>
    </p:spTree>
  </p:cSld>
  <p:clrMapOvr>
    <a:masterClrMapping/>
  </p:clrMapOvr>
</p:sld>
</file>

<file path=ppt/theme/theme1.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Flow_SignoffStatus xmlns="deccb816-d66d-47c5-841d-d9f75db0186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2F53471BB28F498C50EC22C0F0AEAF" ma:contentTypeVersion="11" ma:contentTypeDescription="Create a new document." ma:contentTypeScope="" ma:versionID="1c6f3e27723ccae4ac0dbde4492b4a56">
  <xsd:schema xmlns:xsd="http://www.w3.org/2001/XMLSchema" xmlns:xs="http://www.w3.org/2001/XMLSchema" xmlns:p="http://schemas.microsoft.com/office/2006/metadata/properties" xmlns:ns2="b7d17d27-7c21-46f2-8ebc-a4358db84241" xmlns:ns3="deccb816-d66d-47c5-841d-d9f75db01861" targetNamespace="http://schemas.microsoft.com/office/2006/metadata/properties" ma:root="true" ma:fieldsID="7c2550512e797e7ede6948781936f70e" ns2:_="" ns3:_="">
    <xsd:import namespace="b7d17d27-7c21-46f2-8ebc-a4358db84241"/>
    <xsd:import namespace="deccb816-d66d-47c5-841d-d9f75db0186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_Flow_SignoffStatus"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d17d27-7c21-46f2-8ebc-a4358db8424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ccb816-d66d-47c5-841d-d9f75db01861"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_Flow_SignoffStatus" ma:index="15" nillable="true" ma:displayName="Sign-off status" ma:internalName="_x0024_Resources_x003a_core_x002c_Signoff_Status_x003b_">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E684F6-E990-4B8E-8C3B-4952C66F12E5}">
  <ds:schemaRefs>
    <ds:schemaRef ds:uri="http://schemas.microsoft.com/sharepoint/v3/contenttype/forms"/>
  </ds:schemaRefs>
</ds:datastoreItem>
</file>

<file path=customXml/itemProps2.xml><?xml version="1.0" encoding="utf-8"?>
<ds:datastoreItem xmlns:ds="http://schemas.openxmlformats.org/officeDocument/2006/customXml" ds:itemID="{8075139E-1FA5-49A1-9CCC-4966AAFFF536}">
  <ds:schemaRefs>
    <ds:schemaRef ds:uri="http://purl.org/dc/terms/"/>
    <ds:schemaRef ds:uri="deccb816-d66d-47c5-841d-d9f75db0186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b7d17d27-7c21-46f2-8ebc-a4358db84241"/>
    <ds:schemaRef ds:uri="http://www.w3.org/XML/1998/namespace"/>
    <ds:schemaRef ds:uri="http://purl.org/dc/dcmitype/"/>
  </ds:schemaRefs>
</ds:datastoreItem>
</file>

<file path=customXml/itemProps3.xml><?xml version="1.0" encoding="utf-8"?>
<ds:datastoreItem xmlns:ds="http://schemas.openxmlformats.org/officeDocument/2006/customXml" ds:itemID="{DA9D8F03-7AE4-46EF-A3C7-817D972C90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d17d27-7c21-46f2-8ebc-a4358db84241"/>
    <ds:schemaRef ds:uri="deccb816-d66d-47c5-841d-d9f75db018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2256</TotalTime>
  <Words>1240</Words>
  <Application>Microsoft Office PowerPoint</Application>
  <PresentationFormat>On-screen Show (4:3)</PresentationFormat>
  <Paragraphs>181</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vt:lpstr>
      <vt:lpstr>Courier New</vt:lpstr>
      <vt:lpstr>1_Office Theme</vt:lpstr>
      <vt:lpstr>Sepsis Table Top Scenario</vt:lpstr>
      <vt:lpstr>Clinical Scenario – Jim Garland</vt:lpstr>
      <vt:lpstr>Clinical Scenario – Jim Garland</vt:lpstr>
      <vt:lpstr>Labs from outside hospital</vt:lpstr>
      <vt:lpstr>What will you do to prepare for this admission to ICU?</vt:lpstr>
      <vt:lpstr>Clinical Scenario – Jim Garland</vt:lpstr>
      <vt:lpstr>Abbreviated Med List</vt:lpstr>
      <vt:lpstr>Clinical Scenario – Jim Garland</vt:lpstr>
      <vt:lpstr>Physical Examination</vt:lpstr>
      <vt:lpstr>What are your first impressions of what is happening with this patient?</vt:lpstr>
      <vt:lpstr>Clinical Scenario – Jim Garland</vt:lpstr>
      <vt:lpstr>What is time zero?</vt:lpstr>
      <vt:lpstr>What are the first interventions?</vt:lpstr>
      <vt:lpstr>Clinical Scenario – Jim Garland</vt:lpstr>
      <vt:lpstr>Severe Sepsis/ Septic Shock Checklist  What can we complete on the checklist?</vt:lpstr>
      <vt:lpstr>Repeat Lab Results (resulted at 1300)</vt:lpstr>
      <vt:lpstr>1315 - After fluids and antibiotics</vt:lpstr>
      <vt:lpstr>Clinical Scenario – Jim Garland</vt:lpstr>
      <vt:lpstr>Clinical Scenario – Jim Garland</vt:lpstr>
      <vt:lpstr>Severe Sepsis/ Septic Shock Checklist  What can we complete on the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Septic Shock</dc:title>
  <dc:creator>Toni Foos</dc:creator>
  <cp:lastModifiedBy>Toni Foos</cp:lastModifiedBy>
  <cp:revision>84</cp:revision>
  <cp:lastPrinted>2019-03-28T17:41:19Z</cp:lastPrinted>
  <dcterms:modified xsi:type="dcterms:W3CDTF">2019-05-13T19:21:44Z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0x010100DE2F53471BB28F498C50EC22C0F0AEAF</vt:lpwstr>
  </property>
</Properties>
</file>