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8" r:id="rId4"/>
  </p:sldMasterIdLst>
  <p:notesMasterIdLst>
    <p:notesMasterId r:id="rId25"/>
  </p:notesMasterIdLst>
  <p:sldIdLst>
    <p:sldId id="256" r:id="rId5"/>
    <p:sldId id="258" r:id="rId6"/>
    <p:sldId id="261" r:id="rId7"/>
    <p:sldId id="259" r:id="rId8"/>
    <p:sldId id="303" r:id="rId9"/>
    <p:sldId id="260" r:id="rId10"/>
    <p:sldId id="302" r:id="rId11"/>
    <p:sldId id="262" r:id="rId12"/>
    <p:sldId id="263" r:id="rId13"/>
    <p:sldId id="264" r:id="rId14"/>
    <p:sldId id="265" r:id="rId15"/>
    <p:sldId id="266" r:id="rId16"/>
    <p:sldId id="307" r:id="rId17"/>
    <p:sldId id="267" r:id="rId18"/>
    <p:sldId id="268" r:id="rId19"/>
    <p:sldId id="272" r:id="rId20"/>
    <p:sldId id="274" r:id="rId21"/>
    <p:sldId id="275" r:id="rId22"/>
    <p:sldId id="304" r:id="rId23"/>
    <p:sldId id="306" r:id="rId24"/>
  </p:sldIdLst>
  <p:sldSz cx="9144000" cy="6858000" type="screen4x3"/>
  <p:notesSz cx="6881813"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waim Christine" initials="SC" lastIdx="23" clrIdx="0">
    <p:extLst>
      <p:ext uri="{19B8F6BF-5375-455C-9EA6-DF929625EA0E}">
        <p15:presenceInfo xmlns:p15="http://schemas.microsoft.com/office/powerpoint/2012/main" userId="Swaim Christin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56"/>
    <p:restoredTop sz="69800" autoAdjust="0"/>
  </p:normalViewPr>
  <p:slideViewPr>
    <p:cSldViewPr snapToGrid="0" snapToObjects="1">
      <p:cViewPr varScale="1">
        <p:scale>
          <a:sx n="76" d="100"/>
          <a:sy n="76" d="100"/>
        </p:scale>
        <p:origin x="2892" y="84"/>
      </p:cViewPr>
      <p:guideLst/>
    </p:cSldViewPr>
  </p:slideViewPr>
  <p:notesTextViewPr>
    <p:cViewPr>
      <p:scale>
        <a:sx n="1" d="1"/>
        <a:sy n="1" d="1"/>
      </p:scale>
      <p:origin x="0" y="0"/>
    </p:cViewPr>
  </p:notesTextViewPr>
  <p:notesViewPr>
    <p:cSldViewPr snapToGrid="0" snapToObjects="1">
      <p:cViewPr varScale="1">
        <p:scale>
          <a:sx n="83" d="100"/>
          <a:sy n="83" d="100"/>
        </p:scale>
        <p:origin x="384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i Foos" userId="9b9903b1-2998-44ea-befd-67db75c4870d" providerId="ADAL" clId="{C1122630-4D77-4571-9C34-0BAB9742879C}"/>
    <pc:docChg chg="modSld">
      <pc:chgData name="Toni Foos" userId="9b9903b1-2998-44ea-befd-67db75c4870d" providerId="ADAL" clId="{C1122630-4D77-4571-9C34-0BAB9742879C}" dt="2019-05-13T19:22:05.837" v="7" actId="20577"/>
      <pc:docMkLst>
        <pc:docMk/>
      </pc:docMkLst>
      <pc:sldChg chg="modSp">
        <pc:chgData name="Toni Foos" userId="9b9903b1-2998-44ea-befd-67db75c4870d" providerId="ADAL" clId="{C1122630-4D77-4571-9C34-0BAB9742879C}" dt="2019-05-13T19:22:05.837" v="7" actId="20577"/>
        <pc:sldMkLst>
          <pc:docMk/>
          <pc:sldMk cId="0" sldId="256"/>
        </pc:sldMkLst>
        <pc:spChg chg="mod">
          <ac:chgData name="Toni Foos" userId="9b9903b1-2998-44ea-befd-67db75c4870d" providerId="ADAL" clId="{C1122630-4D77-4571-9C34-0BAB9742879C}" dt="2019-05-13T19:22:05.837" v="7" actId="20577"/>
          <ac:spMkLst>
            <pc:docMk/>
            <pc:sldMk cId="0" sldId="256"/>
            <ac:spMk id="9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7175" y="697225"/>
            <a:ext cx="4588075"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8175" y="4415775"/>
            <a:ext cx="5505425" cy="4183375"/>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1: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r>
              <a:rPr lang="en-US" sz="1100" dirty="0">
                <a:latin typeface="Calibri" panose="020F0502020204030204" pitchFamily="34" charset="0"/>
                <a:cs typeface="Calibri" panose="020F0502020204030204" pitchFamily="34" charset="0"/>
              </a:rPr>
              <a:t>Explain what the process will be for the table top exercise. For example:</a:t>
            </a:r>
          </a:p>
          <a:p>
            <a:pPr marL="628650" lvl="1" indent="-171450" algn="l" rtl="0">
              <a:spcBef>
                <a:spcPts val="0"/>
              </a:spcBef>
              <a:spcAft>
                <a:spcPts val="0"/>
              </a:spcAft>
            </a:pPr>
            <a:r>
              <a:rPr lang="en-US" sz="1100" dirty="0">
                <a:latin typeface="Calibri" panose="020F0502020204030204" pitchFamily="34" charset="0"/>
                <a:cs typeface="Calibri" panose="020F0502020204030204" pitchFamily="34" charset="0"/>
              </a:rPr>
              <a:t>What are the goals of the exercise?</a:t>
            </a:r>
          </a:p>
          <a:p>
            <a:pPr marL="628650" lvl="1" indent="-171450" algn="l" rtl="0">
              <a:spcBef>
                <a:spcPts val="0"/>
              </a:spcBef>
              <a:spcAft>
                <a:spcPts val="0"/>
              </a:spcAft>
            </a:pPr>
            <a:r>
              <a:rPr lang="en-US" sz="1100" dirty="0">
                <a:latin typeface="Calibri" panose="020F0502020204030204" pitchFamily="34" charset="0"/>
                <a:cs typeface="Calibri" panose="020F0502020204030204" pitchFamily="34" charset="0"/>
              </a:rPr>
              <a:t>Purpose is to walk through a case scenario</a:t>
            </a:r>
          </a:p>
          <a:p>
            <a:pPr marL="0" lvl="0" indent="0" algn="l" rtl="0">
              <a:spcBef>
                <a:spcPts val="0"/>
              </a:spcBef>
              <a:spcAft>
                <a:spcPts val="0"/>
              </a:spcAft>
              <a:buNone/>
            </a:pPr>
            <a:endParaRPr lang="en-US" sz="1100" dirty="0">
              <a:latin typeface="Calibri" panose="020F0502020204030204" pitchFamily="34" charset="0"/>
              <a:cs typeface="Calibri" panose="020F0502020204030204" pitchFamily="34" charset="0"/>
            </a:endParaRPr>
          </a:p>
          <a:p>
            <a:pPr marL="171450" lvl="0" indent="-171450" algn="l" rtl="0">
              <a:spcBef>
                <a:spcPts val="0"/>
              </a:spcBef>
              <a:spcAft>
                <a:spcPts val="0"/>
              </a:spcAft>
            </a:pPr>
            <a:r>
              <a:rPr lang="en-US" sz="1100" dirty="0">
                <a:latin typeface="Calibri" panose="020F0502020204030204" pitchFamily="34" charset="0"/>
                <a:cs typeface="Calibri" panose="020F0502020204030204" pitchFamily="34" charset="0"/>
              </a:rPr>
              <a:t>Supply the team with any documents that would be available to them in a real situation – e.g., sepsis checklist, order sets, etc.</a:t>
            </a:r>
          </a:p>
          <a:p>
            <a:pPr marL="0" lvl="0" indent="0" algn="l" rtl="0">
              <a:spcBef>
                <a:spcPts val="0"/>
              </a:spcBef>
              <a:spcAft>
                <a:spcPts val="0"/>
              </a:spcAft>
              <a:buNone/>
            </a:pPr>
            <a:endParaRPr lang="en-US" sz="1100" dirty="0">
              <a:latin typeface="Calibri" panose="020F0502020204030204" pitchFamily="34" charset="0"/>
              <a:cs typeface="Calibri" panose="020F0502020204030204" pitchFamily="34" charset="0"/>
            </a:endParaRPr>
          </a:p>
        </p:txBody>
      </p:sp>
      <p:sp>
        <p:nvSpPr>
          <p:cNvPr id="91" name="Google Shape;91;p1: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9: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9" name="Google Shape;139;p9: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0: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171450" marR="0" lvl="0" indent="-171450" algn="l" defTabSz="914400" rtl="0" eaLnBrk="1" fontAlgn="auto" latinLnBrk="0" hangingPunct="1">
              <a:lnSpc>
                <a:spcPct val="100000"/>
              </a:lnSpc>
              <a:spcBef>
                <a:spcPts val="0"/>
              </a:spcBef>
              <a:spcAft>
                <a:spcPts val="0"/>
              </a:spcAft>
              <a:buClr>
                <a:srgbClr val="000000"/>
              </a:buClr>
              <a:buSzPts val="1100"/>
              <a:tabLst/>
              <a:defRPr/>
            </a:pPr>
            <a:r>
              <a:rPr lang="en-US" dirty="0">
                <a:latin typeface="Calibri" panose="020F0502020204030204" pitchFamily="34" charset="0"/>
                <a:cs typeface="Calibri" panose="020F0502020204030204" pitchFamily="34" charset="0"/>
              </a:rPr>
              <a:t>Give targeted antibiotic </a:t>
            </a:r>
          </a:p>
          <a:p>
            <a:pPr marL="171450" marR="0" lvl="0" indent="-171450" algn="l" defTabSz="914400" rtl="0" eaLnBrk="1" fontAlgn="auto" latinLnBrk="0" hangingPunct="1">
              <a:lnSpc>
                <a:spcPct val="100000"/>
              </a:lnSpc>
              <a:spcBef>
                <a:spcPts val="0"/>
              </a:spcBef>
              <a:spcAft>
                <a:spcPts val="0"/>
              </a:spcAft>
              <a:buClr>
                <a:srgbClr val="000000"/>
              </a:buClr>
              <a:buSzPts val="1100"/>
              <a:tabLst/>
              <a:defRPr/>
            </a:pPr>
            <a:r>
              <a:rPr lang="en-US" dirty="0">
                <a:latin typeface="Calibri" panose="020F0502020204030204" pitchFamily="34" charset="0"/>
                <a:cs typeface="Calibri" panose="020F0502020204030204" pitchFamily="34" charset="0"/>
              </a:rPr>
              <a:t>Ensure fluids are completed</a:t>
            </a:r>
          </a:p>
          <a:p>
            <a:pPr marL="171450" marR="0" lvl="0" indent="-171450" algn="l" defTabSz="914400" rtl="0" eaLnBrk="1" fontAlgn="auto" latinLnBrk="0" hangingPunct="1">
              <a:lnSpc>
                <a:spcPct val="100000"/>
              </a:lnSpc>
              <a:spcBef>
                <a:spcPts val="0"/>
              </a:spcBef>
              <a:spcAft>
                <a:spcPts val="0"/>
              </a:spcAft>
              <a:buClr>
                <a:srgbClr val="000000"/>
              </a:buClr>
              <a:buSzPts val="1100"/>
              <a:tabLst/>
              <a:defRPr/>
            </a:pPr>
            <a:r>
              <a:rPr lang="en-US" dirty="0">
                <a:latin typeface="Calibri" panose="020F0502020204030204" pitchFamily="34" charset="0"/>
                <a:cs typeface="Calibri" panose="020F0502020204030204" pitchFamily="34" charset="0"/>
              </a:rPr>
              <a:t>Does the patient need central line access? Likely to need vasopressors, so yes.</a:t>
            </a:r>
          </a:p>
          <a:p>
            <a:pPr marL="171450" marR="0" lvl="0" indent="-171450" algn="l" defTabSz="914400" rtl="0" eaLnBrk="1" fontAlgn="auto" latinLnBrk="0" hangingPunct="1">
              <a:lnSpc>
                <a:spcPct val="100000"/>
              </a:lnSpc>
              <a:spcBef>
                <a:spcPts val="0"/>
              </a:spcBef>
              <a:spcAft>
                <a:spcPts val="0"/>
              </a:spcAft>
              <a:buClr>
                <a:srgbClr val="000000"/>
              </a:buClr>
              <a:buSzPts val="1100"/>
              <a:tabLst/>
              <a:defRPr/>
            </a:pPr>
            <a:r>
              <a:rPr lang="en-US" dirty="0">
                <a:latin typeface="Calibri" panose="020F0502020204030204" pitchFamily="34" charset="0"/>
                <a:cs typeface="Calibri" panose="020F0502020204030204" pitchFamily="34" charset="0"/>
              </a:rPr>
              <a:t>What can we do to evaluate if she needs more fluid?</a:t>
            </a:r>
          </a:p>
          <a:p>
            <a:pPr marL="628650" marR="0" lvl="1" indent="-171450" algn="l" defTabSz="914400" rtl="0" eaLnBrk="1" fontAlgn="auto" latinLnBrk="0" hangingPunct="1">
              <a:lnSpc>
                <a:spcPct val="100000"/>
              </a:lnSpc>
              <a:spcBef>
                <a:spcPts val="0"/>
              </a:spcBef>
              <a:spcAft>
                <a:spcPts val="0"/>
              </a:spcAft>
              <a:buClr>
                <a:srgbClr val="000000"/>
              </a:buClr>
              <a:buSzPts val="1100"/>
              <a:tabLst/>
              <a:defRPr/>
            </a:pPr>
            <a:r>
              <a:rPr lang="en-US" dirty="0">
                <a:latin typeface="Calibri" panose="020F0502020204030204" pitchFamily="34" charset="0"/>
                <a:cs typeface="Calibri" panose="020F0502020204030204" pitchFamily="34" charset="0"/>
              </a:rPr>
              <a:t>passive leg raise, fluid challenge</a:t>
            </a:r>
          </a:p>
          <a:p>
            <a:pPr marL="0" lvl="0" indent="0" algn="l" rtl="0">
              <a:spcBef>
                <a:spcPts val="0"/>
              </a:spcBef>
              <a:spcAft>
                <a:spcPts val="0"/>
              </a:spcAft>
              <a:buNone/>
            </a:pPr>
            <a:endParaRPr dirty="0"/>
          </a:p>
        </p:txBody>
      </p:sp>
      <p:sp>
        <p:nvSpPr>
          <p:cNvPr id="145" name="Google Shape;145;p10: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1: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We’ve called </a:t>
            </a:r>
            <a:r>
              <a:rPr lang="en-US" b="1" dirty="0">
                <a:latin typeface="Calibri" panose="020F0502020204030204" pitchFamily="34" charset="0"/>
                <a:cs typeface="Calibri" panose="020F0502020204030204" pitchFamily="34" charset="0"/>
              </a:rPr>
              <a:t>severe sepsis </a:t>
            </a:r>
          </a:p>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The sepsis three-hour treatment bundle requires an initial lactate, blood cultures before antibiotics and a repeat lactate after the initial fluid bolus to re-evaluate tissue perfusion.  Other labs may be warranted depending on patient condition, local protocols and time since previous labs.  </a:t>
            </a:r>
          </a:p>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In this case, they did a venous blood gas – what does it tell us?</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Metabolic acidosis (would we expect this?) – patient has an elevated lactate, so yes.</a:t>
            </a:r>
          </a:p>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Why would the PO2 and O2 Sat be so high on a venous blood gas – What happens to blood as it circulates through the body?  </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It picks up oxygen in the pulmonary system and drops it off at the tissue level.  If it isn’t dropping the oxygen off and it returns to the right side essentially unchanged, do you think that is an issue?</a:t>
            </a:r>
          </a:p>
          <a:p>
            <a:pPr marL="628650" lvl="1" indent="-171450" algn="l" rtl="0">
              <a:spcBef>
                <a:spcPts val="0"/>
              </a:spcBef>
              <a:spcAft>
                <a:spcPts val="0"/>
              </a:spcAft>
            </a:pPr>
            <a:endParaRPr lang="en-US" dirty="0"/>
          </a:p>
        </p:txBody>
      </p:sp>
      <p:sp>
        <p:nvSpPr>
          <p:cNvPr id="150" name="Google Shape;150;p11: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3: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Have we fixed her?  No, patient still has persistent or refractory hypotension after initial fluid bolus so Rosie is now in </a:t>
            </a:r>
            <a:r>
              <a:rPr lang="en-US" b="1" dirty="0">
                <a:latin typeface="Calibri" panose="020F0502020204030204" pitchFamily="34" charset="0"/>
                <a:cs typeface="Calibri" panose="020F0502020204030204" pitchFamily="34" charset="0"/>
              </a:rPr>
              <a:t>septic shock</a:t>
            </a:r>
            <a:r>
              <a:rPr lang="en-US" dirty="0">
                <a:latin typeface="Calibri" panose="020F0502020204030204" pitchFamily="34" charset="0"/>
                <a:cs typeface="Calibri" panose="020F0502020204030204" pitchFamily="34" charset="0"/>
              </a:rPr>
              <a:t>.</a:t>
            </a:r>
          </a:p>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Classic definition of septic shock is severe sepsis (2 SIRS + organ dysfunction + an infection) with refractory hypotension after initial fluid bolus.</a:t>
            </a:r>
          </a:p>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Time Zero - 1000</a:t>
            </a:r>
            <a:endParaRPr dirty="0">
              <a:latin typeface="Calibri" panose="020F0502020204030204" pitchFamily="34" charset="0"/>
              <a:cs typeface="Calibri" panose="020F0502020204030204" pitchFamily="34" charset="0"/>
            </a:endParaRPr>
          </a:p>
        </p:txBody>
      </p:sp>
      <p:sp>
        <p:nvSpPr>
          <p:cNvPr id="163" name="Google Shape;163;p13: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120599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2: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The initial lactate was sent</a:t>
            </a:r>
          </a:p>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Blood cultures have been drawn </a:t>
            </a:r>
          </a:p>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Initial fluid bolus is complete</a:t>
            </a:r>
          </a:p>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Gave antibiotic </a:t>
            </a:r>
          </a:p>
          <a:p>
            <a:pPr marL="171450" lvl="0" indent="-171450" algn="l" rtl="0">
              <a:spcBef>
                <a:spcPts val="0"/>
              </a:spcBef>
              <a:spcAft>
                <a:spcPts val="0"/>
              </a:spcAft>
            </a:pPr>
            <a:endParaRPr lang="en-US" dirty="0">
              <a:latin typeface="Calibri" panose="020F0502020204030204" pitchFamily="34" charset="0"/>
              <a:cs typeface="Calibri" panose="020F0502020204030204" pitchFamily="34" charset="0"/>
            </a:endParaRPr>
          </a:p>
          <a:p>
            <a:pPr marL="171450" lvl="0" indent="-171450" algn="l" rtl="0">
              <a:spcBef>
                <a:spcPts val="0"/>
              </a:spcBef>
              <a:spcAft>
                <a:spcPts val="0"/>
              </a:spcAft>
            </a:pPr>
            <a:endParaRPr lang="en-US" dirty="0">
              <a:latin typeface="Calibri" panose="020F0502020204030204" pitchFamily="34" charset="0"/>
              <a:cs typeface="Calibri" panose="020F0502020204030204" pitchFamily="34" charset="0"/>
            </a:endParaRPr>
          </a:p>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Need to repeat lactate and start on vasopressors</a:t>
            </a:r>
            <a:endParaRPr dirty="0">
              <a:latin typeface="Calibri" panose="020F0502020204030204" pitchFamily="34" charset="0"/>
              <a:cs typeface="Calibri" panose="020F0502020204030204" pitchFamily="34" charset="0"/>
            </a:endParaRPr>
          </a:p>
        </p:txBody>
      </p:sp>
      <p:sp>
        <p:nvSpPr>
          <p:cNvPr id="157" name="Google Shape;157;p12: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3: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See also Optimizing Fluid Management in Sepsis Patients</a:t>
            </a:r>
            <a:endParaRPr dirty="0">
              <a:latin typeface="Calibri" panose="020F0502020204030204" pitchFamily="34" charset="0"/>
              <a:cs typeface="Calibri" panose="020F0502020204030204" pitchFamily="34" charset="0"/>
            </a:endParaRPr>
          </a:p>
        </p:txBody>
      </p:sp>
      <p:sp>
        <p:nvSpPr>
          <p:cNvPr id="163" name="Google Shape;163;p13: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7: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What does a CVP of 6 tell you about the patient?  </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This is within the normal range of 4-8</a:t>
            </a:r>
          </a:p>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What has your physical assessment told you?</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Does the pt. still look dry?</a:t>
            </a:r>
            <a:endParaRPr dirty="0">
              <a:latin typeface="Calibri" panose="020F0502020204030204" pitchFamily="34" charset="0"/>
              <a:cs typeface="Calibri" panose="020F0502020204030204" pitchFamily="34" charset="0"/>
            </a:endParaRPr>
          </a:p>
        </p:txBody>
      </p:sp>
      <p:sp>
        <p:nvSpPr>
          <p:cNvPr id="186" name="Google Shape;186;p17: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9: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Assuming hemodynamic monitor is available . . . </a:t>
            </a:r>
          </a:p>
          <a:p>
            <a:pPr marL="0" lvl="0" indent="0" algn="l" rtl="0">
              <a:spcBef>
                <a:spcPts val="0"/>
              </a:spcBef>
              <a:spcAft>
                <a:spcPts val="0"/>
              </a:spcAft>
              <a:buNone/>
            </a:pPr>
            <a:endParaRPr lang="en-US" dirty="0"/>
          </a:p>
        </p:txBody>
      </p:sp>
      <p:sp>
        <p:nvSpPr>
          <p:cNvPr id="197" name="Google Shape;197;p19: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20: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See also Optimizing Fluid Management in Sepsis Patients (for instructions on passive leg raise)</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Advantages of a passive leg raise are that it mimics an actual fluid bolus without infusing additional fluids</a:t>
            </a:r>
          </a:p>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But back to our dynamic measurements – next slide…</a:t>
            </a:r>
            <a:endParaRPr dirty="0">
              <a:latin typeface="Calibri" panose="020F0502020204030204" pitchFamily="34" charset="0"/>
              <a:cs typeface="Calibri" panose="020F0502020204030204" pitchFamily="34" charset="0"/>
            </a:endParaRPr>
          </a:p>
        </p:txBody>
      </p:sp>
      <p:sp>
        <p:nvSpPr>
          <p:cNvPr id="205" name="Google Shape;205;p20: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20: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The goal for stroke volume is to see a 10 percent increase after the fluid challenge, this patient is fluid responsive.</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So would give more fluids rather than increasing the vasopressors.</a:t>
            </a:r>
            <a:endParaRPr dirty="0">
              <a:latin typeface="Calibri" panose="020F0502020204030204" pitchFamily="34" charset="0"/>
              <a:cs typeface="Calibri" panose="020F0502020204030204" pitchFamily="34" charset="0"/>
            </a:endParaRPr>
          </a:p>
        </p:txBody>
      </p:sp>
      <p:sp>
        <p:nvSpPr>
          <p:cNvPr id="205" name="Google Shape;205;p20: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66876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r>
              <a:rPr lang="en-US" sz="1100" dirty="0">
                <a:latin typeface="Calibri" panose="020F0502020204030204" pitchFamily="34" charset="0"/>
                <a:cs typeface="Calibri" panose="020F0502020204030204" pitchFamily="34" charset="0"/>
              </a:rPr>
              <a:t>Labs drawn at 0700</a:t>
            </a:r>
            <a:endParaRPr sz="1100" dirty="0">
              <a:latin typeface="Calibri" panose="020F0502020204030204" pitchFamily="34" charset="0"/>
              <a:cs typeface="Calibri" panose="020F0502020204030204" pitchFamily="34" charset="0"/>
            </a:endParaRPr>
          </a:p>
        </p:txBody>
      </p:sp>
      <p:sp>
        <p:nvSpPr>
          <p:cNvPr id="102" name="Google Shape;102;p3: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2: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Have we completed the bundle?</a:t>
            </a:r>
            <a:endParaRPr dirty="0">
              <a:latin typeface="Calibri" panose="020F0502020204030204" pitchFamily="34" charset="0"/>
              <a:cs typeface="Calibri" panose="020F0502020204030204" pitchFamily="34" charset="0"/>
            </a:endParaRPr>
          </a:p>
        </p:txBody>
      </p:sp>
      <p:sp>
        <p:nvSpPr>
          <p:cNvPr id="157" name="Google Shape;157;p12: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09708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6: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Does anything stand out to you?  </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WBCs are low</a:t>
            </a:r>
          </a:p>
          <a:p>
            <a:pPr marL="1085850" lvl="2" indent="-171450" algn="l" rtl="0">
              <a:spcBef>
                <a:spcPts val="0"/>
              </a:spcBef>
              <a:spcAft>
                <a:spcPts val="0"/>
              </a:spcAft>
              <a:buFont typeface="Arial" panose="020B0604020202020204" pitchFamily="34" charset="0"/>
              <a:buChar char="•"/>
            </a:pPr>
            <a:r>
              <a:rPr lang="en-US" dirty="0">
                <a:latin typeface="Calibri" panose="020F0502020204030204" pitchFamily="34" charset="0"/>
                <a:cs typeface="Calibri" panose="020F0502020204030204" pitchFamily="34" charset="0"/>
              </a:rPr>
              <a:t>Is there anything in her history that might be causing the low WBCs?</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HGB and HCT are a little low</a:t>
            </a:r>
          </a:p>
          <a:p>
            <a:pPr marL="1085850" lvl="2" indent="-171450" algn="l" rtl="0">
              <a:spcBef>
                <a:spcPts val="0"/>
              </a:spcBef>
              <a:spcAft>
                <a:spcPts val="0"/>
              </a:spcAft>
              <a:buFont typeface="Arial" panose="020B0604020202020204" pitchFamily="34" charset="0"/>
              <a:buChar char="•"/>
            </a:pPr>
            <a:r>
              <a:rPr lang="en-US" dirty="0">
                <a:latin typeface="Calibri" panose="020F0502020204030204" pitchFamily="34" charset="0"/>
                <a:cs typeface="Calibri" panose="020F0502020204030204" pitchFamily="34" charset="0"/>
              </a:rPr>
              <a:t>At what point would this patient need a transfusion?</a:t>
            </a:r>
          </a:p>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What type of fluids should be used based on sodium level?</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At this point the recommended fluid would be normal saline</a:t>
            </a:r>
          </a:p>
          <a:p>
            <a:pPr marL="628650" lvl="1" indent="-171450" algn="l" rtl="0">
              <a:spcBef>
                <a:spcPts val="0"/>
              </a:spcBef>
              <a:spcAft>
                <a:spcPts val="0"/>
              </a:spcAft>
            </a:pPr>
            <a:endParaRPr lang="en-US" dirty="0">
              <a:latin typeface="Calibri" panose="020F0502020204030204" pitchFamily="34" charset="0"/>
              <a:cs typeface="Calibri" panose="020F0502020204030204" pitchFamily="34" charset="0"/>
            </a:endParaRPr>
          </a:p>
          <a:p>
            <a:pPr marL="628650" lvl="1" indent="-171450" algn="l" rtl="0">
              <a:spcBef>
                <a:spcPts val="0"/>
              </a:spcBef>
              <a:spcAft>
                <a:spcPts val="0"/>
              </a:spcAft>
            </a:pPr>
            <a:endParaRPr lang="en-US" dirty="0">
              <a:latin typeface="Calibri" panose="020F0502020204030204" pitchFamily="34" charset="0"/>
              <a:cs typeface="Calibri" panose="020F0502020204030204" pitchFamily="34" charset="0"/>
            </a:endParaRPr>
          </a:p>
          <a:p>
            <a:pPr marL="0" lvl="0" indent="0" algn="l" rtl="0">
              <a:spcBef>
                <a:spcPts val="0"/>
              </a:spcBef>
              <a:spcAft>
                <a:spcPts val="0"/>
              </a:spcAft>
              <a:buNone/>
            </a:pPr>
            <a:endParaRPr lang="en-US" dirty="0"/>
          </a:p>
        </p:txBody>
      </p:sp>
      <p:sp>
        <p:nvSpPr>
          <p:cNvPr id="121" name="Google Shape;121;p6: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latin typeface="Calibri" panose="020F0502020204030204" pitchFamily="34" charset="0"/>
                <a:cs typeface="Calibri" panose="020F0502020204030204" pitchFamily="34" charset="0"/>
              </a:rPr>
              <a:t>You are part of the rapid response team (RRT) (or facility equivalent) that is called.  This is your initial report.</a:t>
            </a:r>
          </a:p>
          <a:p>
            <a:pPr marL="171450" lvl="0" indent="-171450" algn="l" rtl="0">
              <a:spcBef>
                <a:spcPts val="0"/>
              </a:spcBef>
              <a:spcAft>
                <a:spcPts val="0"/>
              </a:spcAft>
            </a:pPr>
            <a:endParaRPr lang="en-US" dirty="0">
              <a:latin typeface="Calibri" panose="020F0502020204030204" pitchFamily="34" charset="0"/>
              <a:cs typeface="Calibri" panose="020F0502020204030204" pitchFamily="34" charset="0"/>
            </a:endParaRPr>
          </a:p>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Does the patient meet SIRS criteria?</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Yes – patient has elevated HR, low WBC, temp</a:t>
            </a:r>
          </a:p>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Does the patient have a suspected or confirmed infection?</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Yes – surgical abdomen is distended and temp is elevated (presumed that something is going on in the abdomen post-surgery)</a:t>
            </a:r>
          </a:p>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Does the patient meet </a:t>
            </a:r>
            <a:r>
              <a:rPr lang="en-US" b="1" dirty="0">
                <a:latin typeface="Calibri" panose="020F0502020204030204" pitchFamily="34" charset="0"/>
                <a:cs typeface="Calibri" panose="020F0502020204030204" pitchFamily="34" charset="0"/>
              </a:rPr>
              <a:t>severe sepsis </a:t>
            </a:r>
            <a:r>
              <a:rPr lang="en-US" dirty="0">
                <a:latin typeface="Calibri" panose="020F0502020204030204" pitchFamily="34" charset="0"/>
                <a:cs typeface="Calibri" panose="020F0502020204030204" pitchFamily="34" charset="0"/>
              </a:rPr>
              <a:t>criteria?</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Yes – SIRS + suspected infection + organ dysfunction (SBP &lt;  90 and decreased urine output)</a:t>
            </a:r>
          </a:p>
          <a:p>
            <a:pPr marL="0" lvl="0" indent="0" algn="l" rtl="0">
              <a:spcBef>
                <a:spcPts val="0"/>
              </a:spcBef>
              <a:spcAft>
                <a:spcPts val="0"/>
              </a:spcAft>
              <a:buNone/>
            </a:pPr>
            <a:endParaRPr lang="en-US" dirty="0"/>
          </a:p>
        </p:txBody>
      </p:sp>
      <p:sp>
        <p:nvSpPr>
          <p:cNvPr id="108" name="Google Shape;108;p4: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The recommendation for the initial bolus is to infuse over 15-20 minutes (very quickly).</a:t>
            </a:r>
          </a:p>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What is the most efficient way to make this happen? Use a pressure bag.</a:t>
            </a:r>
            <a:endParaRPr dirty="0">
              <a:latin typeface="Calibri" panose="020F0502020204030204" pitchFamily="34" charset="0"/>
              <a:cs typeface="Calibri" panose="020F0502020204030204" pitchFamily="34" charset="0"/>
            </a:endParaRPr>
          </a:p>
        </p:txBody>
      </p:sp>
      <p:sp>
        <p:nvSpPr>
          <p:cNvPr id="108" name="Google Shape;108;p4: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64392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5: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latin typeface="Calibri" panose="020F0502020204030204" pitchFamily="34" charset="0"/>
                <a:cs typeface="Calibri" panose="020F0502020204030204" pitchFamily="34" charset="0"/>
              </a:rPr>
              <a:t>Additional report while waiting for the bolus to infuse.</a:t>
            </a:r>
            <a:endParaRPr dirty="0">
              <a:latin typeface="Calibri" panose="020F0502020204030204" pitchFamily="34" charset="0"/>
              <a:cs typeface="Calibri" panose="020F0502020204030204" pitchFamily="34" charset="0"/>
            </a:endParaRPr>
          </a:p>
        </p:txBody>
      </p:sp>
      <p:sp>
        <p:nvSpPr>
          <p:cNvPr id="115" name="Google Shape;115;p5: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Move to ICU (patient is still hypotensive).</a:t>
            </a:r>
          </a:p>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Begin remaining fluids at 30 mL/kg.</a:t>
            </a:r>
            <a:endParaRPr dirty="0">
              <a:latin typeface="Calibri" panose="020F0502020204030204" pitchFamily="34" charset="0"/>
              <a:cs typeface="Calibri" panose="020F0502020204030204" pitchFamily="34" charset="0"/>
            </a:endParaRPr>
          </a:p>
        </p:txBody>
      </p:sp>
      <p:sp>
        <p:nvSpPr>
          <p:cNvPr id="108" name="Google Shape;108;p4: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47589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7: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Talk through what team is thinking. Some suggestions for a sepsis huddle are on the next slide.</a:t>
            </a:r>
          </a:p>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Encourage participants to describe what they would do.</a:t>
            </a:r>
            <a:endParaRPr dirty="0">
              <a:latin typeface="Calibri" panose="020F0502020204030204" pitchFamily="34" charset="0"/>
              <a:cs typeface="Calibri" panose="020F0502020204030204" pitchFamily="34" charset="0"/>
            </a:endParaRPr>
          </a:p>
        </p:txBody>
      </p:sp>
      <p:sp>
        <p:nvSpPr>
          <p:cNvPr id="128" name="Google Shape;128;p7: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8:notes"/>
          <p:cNvSpPr txBox="1">
            <a:spLocks noGrp="1"/>
          </p:cNvSpPr>
          <p:nvPr>
            <p:ph type="body" idx="1"/>
          </p:nvPr>
        </p:nvSpPr>
        <p:spPr>
          <a:xfrm>
            <a:off x="688175" y="4415775"/>
            <a:ext cx="5505425" cy="4183375"/>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r>
              <a:rPr lang="en-US" dirty="0">
                <a:latin typeface="Calibri" panose="020F0502020204030204" pitchFamily="34" charset="0"/>
                <a:cs typeface="Calibri" panose="020F0502020204030204" pitchFamily="34" charset="0"/>
              </a:rPr>
              <a:t>Who are the right people? </a:t>
            </a:r>
          </a:p>
          <a:p>
            <a:pPr marL="628650" lvl="1" indent="-171450" algn="l" rtl="0">
              <a:spcBef>
                <a:spcPts val="0"/>
              </a:spcBef>
              <a:spcAft>
                <a:spcPts val="0"/>
              </a:spcAft>
            </a:pPr>
            <a:r>
              <a:rPr lang="en-US" dirty="0">
                <a:latin typeface="Calibri" panose="020F0502020204030204" pitchFamily="34" charset="0"/>
                <a:cs typeface="Calibri" panose="020F0502020204030204" pitchFamily="34" charset="0"/>
              </a:rPr>
              <a:t>This will depend on your facility and the available resources; tailor the answer to your facility and resources.</a:t>
            </a:r>
          </a:p>
          <a:p>
            <a:pPr marL="171450" marR="0" lvl="0" indent="-171450" algn="l" defTabSz="914400" rtl="0" eaLnBrk="1" fontAlgn="auto" latinLnBrk="0" hangingPunct="1">
              <a:lnSpc>
                <a:spcPct val="100000"/>
              </a:lnSpc>
              <a:spcBef>
                <a:spcPts val="0"/>
              </a:spcBef>
              <a:spcAft>
                <a:spcPts val="0"/>
              </a:spcAft>
              <a:buClr>
                <a:srgbClr val="000000"/>
              </a:buClr>
              <a:buSzPts val="1100"/>
              <a:tabLst/>
              <a:defRPr/>
            </a:pPr>
            <a:r>
              <a:rPr lang="en-US" dirty="0">
                <a:latin typeface="Calibri" panose="020F0502020204030204" pitchFamily="34" charset="0"/>
                <a:cs typeface="Calibri" panose="020F0502020204030204" pitchFamily="34" charset="0"/>
              </a:rPr>
              <a:t>What is the timeframe? How far into the three hours are we?  </a:t>
            </a:r>
          </a:p>
          <a:p>
            <a:pPr marL="628650" marR="0" lvl="1" indent="-171450" algn="l" defTabSz="914400" rtl="0" eaLnBrk="1" fontAlgn="auto" latinLnBrk="0" hangingPunct="1">
              <a:lnSpc>
                <a:spcPct val="100000"/>
              </a:lnSpc>
              <a:spcBef>
                <a:spcPts val="0"/>
              </a:spcBef>
              <a:spcAft>
                <a:spcPts val="0"/>
              </a:spcAft>
              <a:buClr>
                <a:srgbClr val="000000"/>
              </a:buClr>
              <a:buSzPts val="1100"/>
              <a:tabLst/>
              <a:defRPr/>
            </a:pPr>
            <a:r>
              <a:rPr lang="en-US" dirty="0">
                <a:latin typeface="Calibri" panose="020F0502020204030204" pitchFamily="34" charset="0"/>
                <a:cs typeface="Calibri" panose="020F0502020204030204" pitchFamily="34" charset="0"/>
              </a:rPr>
              <a:t>30-40 minutes into the three hour time frame</a:t>
            </a:r>
          </a:p>
          <a:p>
            <a:pPr marL="171450" marR="0" lvl="0" indent="-171450" algn="l" defTabSz="914400" rtl="0" eaLnBrk="1" fontAlgn="auto" latinLnBrk="0" hangingPunct="1">
              <a:lnSpc>
                <a:spcPct val="100000"/>
              </a:lnSpc>
              <a:spcBef>
                <a:spcPts val="0"/>
              </a:spcBef>
              <a:spcAft>
                <a:spcPts val="0"/>
              </a:spcAft>
              <a:buClr>
                <a:srgbClr val="000000"/>
              </a:buClr>
              <a:buSzPts val="1100"/>
              <a:tabLst/>
              <a:defRPr/>
            </a:pPr>
            <a:r>
              <a:rPr lang="en-US" dirty="0">
                <a:latin typeface="Calibri" panose="020F0502020204030204" pitchFamily="34" charset="0"/>
                <a:cs typeface="Calibri" panose="020F0502020204030204" pitchFamily="34" charset="0"/>
              </a:rPr>
              <a:t>When is time zero for </a:t>
            </a:r>
            <a:r>
              <a:rPr lang="en-US" b="1" dirty="0">
                <a:latin typeface="Calibri" panose="020F0502020204030204" pitchFamily="34" charset="0"/>
                <a:cs typeface="Calibri" panose="020F0502020204030204" pitchFamily="34" charset="0"/>
              </a:rPr>
              <a:t>severe sepsis</a:t>
            </a:r>
            <a:r>
              <a:rPr lang="en-US" dirty="0">
                <a:latin typeface="Calibri" panose="020F0502020204030204" pitchFamily="34" charset="0"/>
                <a:cs typeface="Calibri" panose="020F0502020204030204" pitchFamily="34" charset="0"/>
              </a:rPr>
              <a:t>?</a:t>
            </a:r>
          </a:p>
          <a:p>
            <a:pPr marL="628650" marR="0" lvl="1" indent="-171450" algn="l" defTabSz="914400" rtl="0" eaLnBrk="1" fontAlgn="auto" latinLnBrk="0" hangingPunct="1">
              <a:lnSpc>
                <a:spcPct val="100000"/>
              </a:lnSpc>
              <a:spcBef>
                <a:spcPts val="0"/>
              </a:spcBef>
              <a:spcAft>
                <a:spcPts val="0"/>
              </a:spcAft>
              <a:buClr>
                <a:srgbClr val="000000"/>
              </a:buClr>
              <a:buSzPts val="1100"/>
              <a:tabLst/>
              <a:defRPr/>
            </a:pPr>
            <a:r>
              <a:rPr lang="en-US" dirty="0">
                <a:latin typeface="Calibri" panose="020F0502020204030204" pitchFamily="34" charset="0"/>
                <a:cs typeface="Calibri" panose="020F0502020204030204" pitchFamily="34" charset="0"/>
              </a:rPr>
              <a:t>Time zero is 0845 (WBC, HR, temp, SBP &lt; 90, suspected SSI)</a:t>
            </a:r>
          </a:p>
          <a:p>
            <a:pPr marL="171450" marR="0" lvl="0" indent="-171450" algn="l" defTabSz="914400" rtl="0" eaLnBrk="1" fontAlgn="auto" latinLnBrk="0" hangingPunct="1">
              <a:lnSpc>
                <a:spcPct val="100000"/>
              </a:lnSpc>
              <a:spcBef>
                <a:spcPts val="0"/>
              </a:spcBef>
              <a:spcAft>
                <a:spcPts val="0"/>
              </a:spcAft>
              <a:buClr>
                <a:srgbClr val="000000"/>
              </a:buClr>
              <a:buSzPts val="1100"/>
              <a:tabLst/>
              <a:defRPr/>
            </a:pPr>
            <a:r>
              <a:rPr lang="en-US" dirty="0">
                <a:latin typeface="Calibri" panose="020F0502020204030204" pitchFamily="34" charset="0"/>
                <a:cs typeface="Calibri" panose="020F0502020204030204" pitchFamily="34" charset="0"/>
              </a:rPr>
              <a:t>Patient has received 1L NS and had blood cultures and lactate drawn.</a:t>
            </a:r>
          </a:p>
          <a:p>
            <a:pPr marL="457200" marR="0" lvl="1" indent="0" algn="l" defTabSz="914400" rtl="0" eaLnBrk="1" fontAlgn="auto" latinLnBrk="0" hangingPunct="1">
              <a:lnSpc>
                <a:spcPct val="100000"/>
              </a:lnSpc>
              <a:spcBef>
                <a:spcPts val="0"/>
              </a:spcBef>
              <a:spcAft>
                <a:spcPts val="0"/>
              </a:spcAft>
              <a:buClr>
                <a:srgbClr val="000000"/>
              </a:buClr>
              <a:buSzPts val="1100"/>
              <a:buNone/>
              <a:tabLst/>
              <a:defRPr/>
            </a:pPr>
            <a:endParaRPr lang="en-US" dirty="0"/>
          </a:p>
          <a:p>
            <a:pPr marL="0" lvl="0" indent="0" algn="l" rtl="0">
              <a:spcBef>
                <a:spcPts val="0"/>
              </a:spcBef>
              <a:spcAft>
                <a:spcPts val="0"/>
              </a:spcAft>
              <a:buNone/>
            </a:pPr>
            <a:r>
              <a:rPr lang="en-US" dirty="0"/>
              <a:t>	</a:t>
            </a:r>
          </a:p>
        </p:txBody>
      </p:sp>
      <p:sp>
        <p:nvSpPr>
          <p:cNvPr id="133" name="Google Shape;133;p8: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1">
  <p:cSld name="Title 1">
    <p:bg>
      <p:bgPr>
        <a:blipFill>
          <a:blip r:embed="rId2">
            <a:alphaModFix/>
          </a:blip>
          <a:stretch>
            <a:fillRect/>
          </a:stretch>
        </a:blipFill>
        <a:effectLst/>
      </p:bgPr>
    </p:bg>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16076" y="2438400"/>
            <a:ext cx="5065524" cy="2808840"/>
          </a:xfrm>
          <a:prstGeom prst="rect">
            <a:avLst/>
          </a:prstGeom>
          <a:noFill/>
          <a:ln>
            <a:noFill/>
          </a:ln>
        </p:spPr>
        <p:txBody>
          <a:bodyPr spcFirstLastPara="1" wrap="square" lIns="91425" tIns="45700" rIns="91425" bIns="45700" anchor="b" anchorCtr="0"/>
          <a:lstStyle>
            <a:lvl1pPr lvl="0" algn="l">
              <a:lnSpc>
                <a:spcPct val="85000"/>
              </a:lnSpc>
              <a:spcBef>
                <a:spcPts val="0"/>
              </a:spcBef>
              <a:spcAft>
                <a:spcPts val="0"/>
              </a:spcAft>
              <a:buClr>
                <a:schemeClr val="lt1"/>
              </a:buClr>
              <a:buSzPts val="6000"/>
              <a:buFont typeface="Cambria"/>
              <a:buNone/>
              <a:defRPr sz="6000" b="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16074" y="5410200"/>
            <a:ext cx="5283359" cy="990570"/>
          </a:xfrm>
          <a:prstGeom prst="rect">
            <a:avLst/>
          </a:prstGeom>
          <a:noFill/>
          <a:ln>
            <a:noFill/>
          </a:ln>
        </p:spPr>
        <p:txBody>
          <a:bodyPr spcFirstLastPara="1" wrap="square" lIns="91425" tIns="45700" rIns="91425" bIns="45700" anchor="t" anchorCtr="0"/>
          <a:lstStyle>
            <a:lvl1pPr lvl="0" algn="l">
              <a:lnSpc>
                <a:spcPct val="90000"/>
              </a:lnSpc>
              <a:spcBef>
                <a:spcPts val="1000"/>
              </a:spcBef>
              <a:spcAft>
                <a:spcPts val="0"/>
              </a:spcAft>
              <a:buClr>
                <a:srgbClr val="AEABAB"/>
              </a:buClr>
              <a:buSzPts val="2400"/>
              <a:buNone/>
              <a:defRPr sz="2400" cap="none">
                <a:solidFill>
                  <a:srgbClr val="AEABAB"/>
                </a:solidFill>
                <a:latin typeface="Calibri"/>
                <a:ea typeface="Calibri"/>
                <a:cs typeface="Calibri"/>
                <a:sym typeface="Calibri"/>
              </a:defRPr>
            </a:lvl1pPr>
            <a:lvl2pPr lvl="1" algn="ctr">
              <a:lnSpc>
                <a:spcPct val="90000"/>
              </a:lnSpc>
              <a:spcBef>
                <a:spcPts val="500"/>
              </a:spcBef>
              <a:spcAft>
                <a:spcPts val="0"/>
              </a:spcAft>
              <a:buClr>
                <a:schemeClr val="dk1"/>
              </a:buClr>
              <a:buSzPts val="2400"/>
              <a:buNone/>
              <a:defRPr sz="2400"/>
            </a:lvl2pPr>
            <a:lvl3pPr lvl="2" algn="ctr">
              <a:lnSpc>
                <a:spcPct val="90000"/>
              </a:lnSpc>
              <a:spcBef>
                <a:spcPts val="500"/>
              </a:spcBef>
              <a:spcAft>
                <a:spcPts val="0"/>
              </a:spcAft>
              <a:buClr>
                <a:schemeClr val="dk1"/>
              </a:buClr>
              <a:buSzPts val="2400"/>
              <a:buNone/>
              <a:defRPr sz="2400"/>
            </a:lvl3pPr>
            <a:lvl4pPr lvl="3" algn="ctr">
              <a:lnSpc>
                <a:spcPct val="90000"/>
              </a:lnSpc>
              <a:spcBef>
                <a:spcPts val="500"/>
              </a:spcBef>
              <a:spcAft>
                <a:spcPts val="0"/>
              </a:spcAft>
              <a:buClr>
                <a:schemeClr val="dk1"/>
              </a:buClr>
              <a:buSzPts val="2000"/>
              <a:buNone/>
              <a:defRPr sz="2000"/>
            </a:lvl4pPr>
            <a:lvl5pPr lvl="4" algn="ctr">
              <a:lnSpc>
                <a:spcPct val="90000"/>
              </a:lnSpc>
              <a:spcBef>
                <a:spcPts val="500"/>
              </a:spcBef>
              <a:spcAft>
                <a:spcPts val="0"/>
              </a:spcAft>
              <a:buClr>
                <a:schemeClr val="dk1"/>
              </a:buClr>
              <a:buSzPts val="2000"/>
              <a:buNone/>
              <a:defRPr sz="2000"/>
            </a:lvl5pPr>
            <a:lvl6pPr lvl="5" algn="ctr">
              <a:lnSpc>
                <a:spcPct val="90000"/>
              </a:lnSpc>
              <a:spcBef>
                <a:spcPts val="500"/>
              </a:spcBef>
              <a:spcAft>
                <a:spcPts val="0"/>
              </a:spcAft>
              <a:buClr>
                <a:schemeClr val="dk1"/>
              </a:buClr>
              <a:buSzPts val="2000"/>
              <a:buNone/>
              <a:defRPr sz="2000"/>
            </a:lvl6pPr>
            <a:lvl7pPr lvl="6" algn="ctr">
              <a:lnSpc>
                <a:spcPct val="90000"/>
              </a:lnSpc>
              <a:spcBef>
                <a:spcPts val="500"/>
              </a:spcBef>
              <a:spcAft>
                <a:spcPts val="0"/>
              </a:spcAft>
              <a:buClr>
                <a:schemeClr val="dk1"/>
              </a:buClr>
              <a:buSzPts val="2000"/>
              <a:buNone/>
              <a:defRPr sz="2000"/>
            </a:lvl7pPr>
            <a:lvl8pPr lvl="7" algn="ctr">
              <a:lnSpc>
                <a:spcPct val="90000"/>
              </a:lnSpc>
              <a:spcBef>
                <a:spcPts val="500"/>
              </a:spcBef>
              <a:spcAft>
                <a:spcPts val="0"/>
              </a:spcAft>
              <a:buClr>
                <a:schemeClr val="dk1"/>
              </a:buClr>
              <a:buSzPts val="2000"/>
              <a:buNone/>
              <a:defRPr sz="2000"/>
            </a:lvl8pPr>
            <a:lvl9pPr lvl="8" algn="ctr">
              <a:lnSpc>
                <a:spcPct val="90000"/>
              </a:lnSpc>
              <a:spcBef>
                <a:spcPts val="500"/>
              </a:spcBef>
              <a:spcAft>
                <a:spcPts val="0"/>
              </a:spcAft>
              <a:buClr>
                <a:schemeClr val="dk1"/>
              </a:buClr>
              <a:buSzPts val="2000"/>
              <a:buNone/>
              <a:defRPr sz="2000"/>
            </a:lvl9pPr>
          </a:lstStyle>
          <a:p>
            <a:endParaRPr/>
          </a:p>
        </p:txBody>
      </p:sp>
      <p:sp>
        <p:nvSpPr>
          <p:cNvPr id="4" name="Text Box 5">
            <a:extLst>
              <a:ext uri="{FF2B5EF4-FFF2-40B4-BE49-F238E27FC236}">
                <a16:creationId xmlns:a16="http://schemas.microsoft.com/office/drawing/2014/main" id="{47A45372-D5B3-4DB5-9E1B-DE2FCDC960C6}"/>
              </a:ext>
            </a:extLst>
          </p:cNvPr>
          <p:cNvSpPr txBox="1"/>
          <p:nvPr userDrawn="1"/>
        </p:nvSpPr>
        <p:spPr>
          <a:xfrm>
            <a:off x="116076" y="6527800"/>
            <a:ext cx="2171700" cy="33020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©2019 CHA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1">
  <p:cSld name="Title and Content 1">
    <p:bg>
      <p:bgPr>
        <a:blipFill>
          <a:blip r:embed="rId2">
            <a:alphaModFix/>
          </a:blip>
          <a:stretch>
            <a:fillRect/>
          </a:stretch>
        </a:blipFill>
        <a:effectLst/>
      </p:bgPr>
    </p:bg>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439786" y="305485"/>
            <a:ext cx="6213764" cy="866602"/>
          </a:xfrm>
          <a:prstGeom prst="rect">
            <a:avLst/>
          </a:prstGeom>
          <a:noFill/>
          <a:ln>
            <a:noFill/>
          </a:ln>
        </p:spPr>
        <p:txBody>
          <a:bodyPr spcFirstLastPara="1" wrap="square" lIns="91425" tIns="45700" rIns="91425" bIns="45700" anchor="ctr" anchorCtr="0"/>
          <a:lstStyle>
            <a:lvl1pPr lvl="0" algn="ctr">
              <a:lnSpc>
                <a:spcPct val="90000"/>
              </a:lnSpc>
              <a:spcBef>
                <a:spcPts val="0"/>
              </a:spcBef>
              <a:spcAft>
                <a:spcPts val="0"/>
              </a:spcAft>
              <a:buClr>
                <a:srgbClr val="3A3838"/>
              </a:buClr>
              <a:buSzPts val="3600"/>
              <a:buFont typeface="Cambria"/>
              <a:buNone/>
              <a:defRPr sz="3600" b="0">
                <a:solidFill>
                  <a:srgbClr val="3A3838"/>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4"/>
          <p:cNvSpPr txBox="1">
            <a:spLocks noGrp="1"/>
          </p:cNvSpPr>
          <p:nvPr>
            <p:ph type="body" idx="1"/>
          </p:nvPr>
        </p:nvSpPr>
        <p:spPr>
          <a:xfrm>
            <a:off x="304800" y="1440871"/>
            <a:ext cx="8686799" cy="4554061"/>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rgbClr val="3A3838"/>
              </a:buClr>
              <a:buSzPts val="2800"/>
              <a:buChar char="•"/>
              <a:defRPr>
                <a:solidFill>
                  <a:srgbClr val="262626"/>
                </a:solidFill>
              </a:defRPr>
            </a:lvl1pPr>
            <a:lvl2pPr marL="914400" lvl="1" indent="-381000" algn="l">
              <a:lnSpc>
                <a:spcPct val="90000"/>
              </a:lnSpc>
              <a:spcBef>
                <a:spcPts val="500"/>
              </a:spcBef>
              <a:spcAft>
                <a:spcPts val="0"/>
              </a:spcAft>
              <a:buClr>
                <a:srgbClr val="262626"/>
              </a:buClr>
              <a:buSzPts val="2400"/>
              <a:buFont typeface="Courier New"/>
              <a:buChar char="o"/>
              <a:defRPr>
                <a:solidFill>
                  <a:srgbClr val="262626"/>
                </a:solidFill>
              </a:defRPr>
            </a:lvl2pPr>
            <a:lvl3pPr marL="1371600" lvl="2" indent="-355600" algn="l">
              <a:lnSpc>
                <a:spcPct val="90000"/>
              </a:lnSpc>
              <a:spcBef>
                <a:spcPts val="500"/>
              </a:spcBef>
              <a:spcAft>
                <a:spcPts val="0"/>
              </a:spcAft>
              <a:buClr>
                <a:srgbClr val="262626"/>
              </a:buClr>
              <a:buSzPts val="2000"/>
              <a:buFont typeface="Arial"/>
              <a:buChar char="•"/>
              <a:defRPr>
                <a:solidFill>
                  <a:srgbClr val="262626"/>
                </a:solidFill>
              </a:defRPr>
            </a:lvl3pPr>
            <a:lvl4pPr marL="1828800" lvl="3" indent="-342900" algn="l">
              <a:lnSpc>
                <a:spcPct val="90000"/>
              </a:lnSpc>
              <a:spcBef>
                <a:spcPts val="500"/>
              </a:spcBef>
              <a:spcAft>
                <a:spcPts val="0"/>
              </a:spcAft>
              <a:buClr>
                <a:srgbClr val="262626"/>
              </a:buClr>
              <a:buSzPts val="1800"/>
              <a:buFont typeface="Courier New"/>
              <a:buChar char="o"/>
              <a:defRPr>
                <a:solidFill>
                  <a:srgbClr val="262626"/>
                </a:solidFill>
              </a:defRPr>
            </a:lvl4pPr>
            <a:lvl5pPr marL="2286000" lvl="4" indent="-342900" algn="l">
              <a:lnSpc>
                <a:spcPct val="90000"/>
              </a:lnSpc>
              <a:spcBef>
                <a:spcPts val="500"/>
              </a:spcBef>
              <a:spcAft>
                <a:spcPts val="0"/>
              </a:spcAft>
              <a:buClr>
                <a:srgbClr val="262626"/>
              </a:buClr>
              <a:buSzPts val="1800"/>
              <a:buFont typeface="Arial"/>
              <a:buChar char="•"/>
              <a:defRPr>
                <a:solidFill>
                  <a:srgbClr val="262626"/>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 name="Text Box 5">
            <a:extLst>
              <a:ext uri="{FF2B5EF4-FFF2-40B4-BE49-F238E27FC236}">
                <a16:creationId xmlns:a16="http://schemas.microsoft.com/office/drawing/2014/main" id="{B520FC68-11FC-4DA3-B12E-DF5A4215FAF1}"/>
              </a:ext>
            </a:extLst>
          </p:cNvPr>
          <p:cNvSpPr txBox="1"/>
          <p:nvPr userDrawn="1"/>
        </p:nvSpPr>
        <p:spPr>
          <a:xfrm>
            <a:off x="130475" y="6527800"/>
            <a:ext cx="2171700" cy="33020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©2019 CHA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ide-by_side 1">
  <p:cSld name="Side-by_side 1">
    <p:bg>
      <p:bgPr>
        <a:blipFill>
          <a:blip r:embed="rId2">
            <a:alphaModFix/>
          </a:blip>
          <a:stretch>
            <a:fillRect/>
          </a:stretch>
        </a:blipFill>
        <a:effectLst/>
      </p:bgPr>
    </p:bg>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2439786" y="305485"/>
            <a:ext cx="6213764" cy="866602"/>
          </a:xfrm>
          <a:prstGeom prst="rect">
            <a:avLst/>
          </a:prstGeom>
          <a:noFill/>
          <a:ln>
            <a:noFill/>
          </a:ln>
        </p:spPr>
        <p:txBody>
          <a:bodyPr spcFirstLastPara="1" wrap="square" lIns="91425" tIns="45700" rIns="91425" bIns="45700" anchor="ctr" anchorCtr="0"/>
          <a:lstStyle>
            <a:lvl1pPr lvl="0" algn="ctr">
              <a:lnSpc>
                <a:spcPct val="90000"/>
              </a:lnSpc>
              <a:spcBef>
                <a:spcPts val="0"/>
              </a:spcBef>
              <a:spcAft>
                <a:spcPts val="0"/>
              </a:spcAft>
              <a:buClr>
                <a:srgbClr val="3A3838"/>
              </a:buClr>
              <a:buSzPts val="3600"/>
              <a:buFont typeface="Cambria"/>
              <a:buNone/>
              <a:defRPr sz="3600" b="0">
                <a:solidFill>
                  <a:srgbClr val="3A3838"/>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5"/>
          <p:cNvSpPr txBox="1">
            <a:spLocks noGrp="1"/>
          </p:cNvSpPr>
          <p:nvPr>
            <p:ph type="body" idx="1"/>
          </p:nvPr>
        </p:nvSpPr>
        <p:spPr>
          <a:xfrm>
            <a:off x="304800" y="1371600"/>
            <a:ext cx="4236720" cy="677334"/>
          </a:xfrm>
          <a:prstGeom prst="rect">
            <a:avLst/>
          </a:prstGeom>
          <a:noFill/>
          <a:ln>
            <a:noFill/>
          </a:ln>
        </p:spPr>
        <p:txBody>
          <a:bodyPr spcFirstLastPara="1" wrap="square" lIns="91425" tIns="45700" rIns="91425" bIns="45700" anchor="ctr" anchorCtr="0"/>
          <a:lstStyle>
            <a:lvl1pPr marL="457200" lvl="0" indent="-228600" algn="ctr">
              <a:lnSpc>
                <a:spcPct val="90000"/>
              </a:lnSpc>
              <a:spcBef>
                <a:spcPts val="1000"/>
              </a:spcBef>
              <a:spcAft>
                <a:spcPts val="0"/>
              </a:spcAft>
              <a:buClr>
                <a:srgbClr val="00757F"/>
              </a:buClr>
              <a:buSzPts val="2200"/>
              <a:buNone/>
              <a:defRPr sz="2200" b="0" cap="none">
                <a:solidFill>
                  <a:srgbClr val="00757F"/>
                </a:solidFill>
                <a:latin typeface="Calibri"/>
                <a:ea typeface="Calibri"/>
                <a:cs typeface="Calibri"/>
                <a:sym typeface="Calibri"/>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2" name="Google Shape;22;p5"/>
          <p:cNvSpPr txBox="1">
            <a:spLocks noGrp="1"/>
          </p:cNvSpPr>
          <p:nvPr>
            <p:ph type="body" idx="2"/>
          </p:nvPr>
        </p:nvSpPr>
        <p:spPr>
          <a:xfrm>
            <a:off x="304800" y="2048934"/>
            <a:ext cx="4236720" cy="3970866"/>
          </a:xfrm>
          <a:prstGeom prst="rect">
            <a:avLst/>
          </a:prstGeom>
          <a:noFill/>
          <a:ln>
            <a:noFill/>
          </a:ln>
        </p:spPr>
        <p:txBody>
          <a:bodyPr spcFirstLastPara="1" wrap="square" lIns="91425" tIns="45700" rIns="91425" bIns="45700" anchor="t" anchorCtr="0"/>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Font typeface="Courier New"/>
              <a:buChar char="o"/>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Font typeface="Courier New"/>
              <a:buChar char="o"/>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 name="Google Shape;23;p5"/>
          <p:cNvSpPr txBox="1">
            <a:spLocks noGrp="1"/>
          </p:cNvSpPr>
          <p:nvPr>
            <p:ph type="body" idx="3"/>
          </p:nvPr>
        </p:nvSpPr>
        <p:spPr>
          <a:xfrm>
            <a:off x="4648200" y="1371600"/>
            <a:ext cx="4236720" cy="677334"/>
          </a:xfrm>
          <a:prstGeom prst="rect">
            <a:avLst/>
          </a:prstGeom>
          <a:noFill/>
          <a:ln>
            <a:noFill/>
          </a:ln>
        </p:spPr>
        <p:txBody>
          <a:bodyPr spcFirstLastPara="1" wrap="square" lIns="91425" tIns="45700" rIns="91425" bIns="45700" anchor="ctr" anchorCtr="0"/>
          <a:lstStyle>
            <a:lvl1pPr marL="457200" lvl="0" indent="-228600" algn="ctr">
              <a:lnSpc>
                <a:spcPct val="90000"/>
              </a:lnSpc>
              <a:spcBef>
                <a:spcPts val="1000"/>
              </a:spcBef>
              <a:spcAft>
                <a:spcPts val="0"/>
              </a:spcAft>
              <a:buClr>
                <a:srgbClr val="00757F"/>
              </a:buClr>
              <a:buSzPts val="2200"/>
              <a:buNone/>
              <a:defRPr sz="2200" b="0" cap="none">
                <a:solidFill>
                  <a:srgbClr val="00757F"/>
                </a:solidFill>
                <a:latin typeface="Calibri"/>
                <a:ea typeface="Calibri"/>
                <a:cs typeface="Calibri"/>
                <a:sym typeface="Calibri"/>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4" name="Google Shape;24;p5"/>
          <p:cNvSpPr txBox="1">
            <a:spLocks noGrp="1"/>
          </p:cNvSpPr>
          <p:nvPr>
            <p:ph type="body" idx="4"/>
          </p:nvPr>
        </p:nvSpPr>
        <p:spPr>
          <a:xfrm>
            <a:off x="4648200" y="2048934"/>
            <a:ext cx="4236720" cy="3970866"/>
          </a:xfrm>
          <a:prstGeom prst="rect">
            <a:avLst/>
          </a:prstGeom>
          <a:noFill/>
          <a:ln>
            <a:noFill/>
          </a:ln>
        </p:spPr>
        <p:txBody>
          <a:bodyPr spcFirstLastPara="1" wrap="square" lIns="91425" tIns="45700" rIns="91425" bIns="45700" anchor="t" anchorCtr="0"/>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Font typeface="Courier New"/>
              <a:buChar char="o"/>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Font typeface="Courier New"/>
              <a:buChar char="o"/>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2">
  <p:cSld name="Title 2">
    <p:bg>
      <p:bgPr>
        <a:blipFill>
          <a:blip r:embed="rId2">
            <a:alphaModFix/>
          </a:blip>
          <a:stretch>
            <a:fillRect/>
          </a:stretch>
        </a:blipFill>
        <a:effectLst/>
      </p:bgPr>
    </p:bg>
    <p:spTree>
      <p:nvGrpSpPr>
        <p:cNvPr id="1" name="Shape 25"/>
        <p:cNvGrpSpPr/>
        <p:nvPr/>
      </p:nvGrpSpPr>
      <p:grpSpPr>
        <a:xfrm>
          <a:off x="0" y="0"/>
          <a:ext cx="0" cy="0"/>
          <a:chOff x="0" y="0"/>
          <a:chExt cx="0" cy="0"/>
        </a:xfrm>
      </p:grpSpPr>
      <p:sp>
        <p:nvSpPr>
          <p:cNvPr id="26" name="Google Shape;26;p6"/>
          <p:cNvSpPr txBox="1">
            <a:spLocks noGrp="1"/>
          </p:cNvSpPr>
          <p:nvPr>
            <p:ph type="ctrTitle"/>
          </p:nvPr>
        </p:nvSpPr>
        <p:spPr>
          <a:xfrm>
            <a:off x="116076" y="2438400"/>
            <a:ext cx="5065524" cy="2808840"/>
          </a:xfrm>
          <a:prstGeom prst="rect">
            <a:avLst/>
          </a:prstGeom>
          <a:noFill/>
          <a:ln>
            <a:noFill/>
          </a:ln>
        </p:spPr>
        <p:txBody>
          <a:bodyPr spcFirstLastPara="1" wrap="square" lIns="91425" tIns="45700" rIns="91425" bIns="45700" anchor="b" anchorCtr="0"/>
          <a:lstStyle>
            <a:lvl1pPr lvl="0" algn="l">
              <a:lnSpc>
                <a:spcPct val="85000"/>
              </a:lnSpc>
              <a:spcBef>
                <a:spcPts val="0"/>
              </a:spcBef>
              <a:spcAft>
                <a:spcPts val="0"/>
              </a:spcAft>
              <a:buClr>
                <a:srgbClr val="3A3838"/>
              </a:buClr>
              <a:buSzPts val="6000"/>
              <a:buFont typeface="Cambria"/>
              <a:buNone/>
              <a:defRPr sz="6000" b="0">
                <a:solidFill>
                  <a:srgbClr val="3A3838"/>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6"/>
          <p:cNvSpPr txBox="1">
            <a:spLocks noGrp="1"/>
          </p:cNvSpPr>
          <p:nvPr>
            <p:ph type="subTitle" idx="1"/>
          </p:nvPr>
        </p:nvSpPr>
        <p:spPr>
          <a:xfrm>
            <a:off x="116074" y="5410200"/>
            <a:ext cx="5283359" cy="849284"/>
          </a:xfrm>
          <a:prstGeom prst="rect">
            <a:avLst/>
          </a:prstGeom>
          <a:noFill/>
          <a:ln>
            <a:noFill/>
          </a:ln>
        </p:spPr>
        <p:txBody>
          <a:bodyPr spcFirstLastPara="1" wrap="square" lIns="91425" tIns="45700" rIns="91425" bIns="45700" anchor="t" anchorCtr="0"/>
          <a:lstStyle>
            <a:lvl1pPr lvl="0" algn="l">
              <a:lnSpc>
                <a:spcPct val="90000"/>
              </a:lnSpc>
              <a:spcBef>
                <a:spcPts val="1000"/>
              </a:spcBef>
              <a:spcAft>
                <a:spcPts val="0"/>
              </a:spcAft>
              <a:buClr>
                <a:srgbClr val="757070"/>
              </a:buClr>
              <a:buSzPts val="2400"/>
              <a:buNone/>
              <a:defRPr sz="2400" cap="none">
                <a:solidFill>
                  <a:srgbClr val="757070"/>
                </a:solidFill>
                <a:latin typeface="Calibri"/>
                <a:ea typeface="Calibri"/>
                <a:cs typeface="Calibri"/>
                <a:sym typeface="Calibri"/>
              </a:defRPr>
            </a:lvl1pPr>
            <a:lvl2pPr lvl="1" algn="ctr">
              <a:lnSpc>
                <a:spcPct val="90000"/>
              </a:lnSpc>
              <a:spcBef>
                <a:spcPts val="500"/>
              </a:spcBef>
              <a:spcAft>
                <a:spcPts val="0"/>
              </a:spcAft>
              <a:buClr>
                <a:schemeClr val="dk1"/>
              </a:buClr>
              <a:buSzPts val="2400"/>
              <a:buNone/>
              <a:defRPr sz="2400"/>
            </a:lvl2pPr>
            <a:lvl3pPr lvl="2" algn="ctr">
              <a:lnSpc>
                <a:spcPct val="90000"/>
              </a:lnSpc>
              <a:spcBef>
                <a:spcPts val="500"/>
              </a:spcBef>
              <a:spcAft>
                <a:spcPts val="0"/>
              </a:spcAft>
              <a:buClr>
                <a:schemeClr val="dk1"/>
              </a:buClr>
              <a:buSzPts val="2400"/>
              <a:buNone/>
              <a:defRPr sz="2400"/>
            </a:lvl3pPr>
            <a:lvl4pPr lvl="3" algn="ctr">
              <a:lnSpc>
                <a:spcPct val="90000"/>
              </a:lnSpc>
              <a:spcBef>
                <a:spcPts val="500"/>
              </a:spcBef>
              <a:spcAft>
                <a:spcPts val="0"/>
              </a:spcAft>
              <a:buClr>
                <a:schemeClr val="dk1"/>
              </a:buClr>
              <a:buSzPts val="2000"/>
              <a:buNone/>
              <a:defRPr sz="2000"/>
            </a:lvl4pPr>
            <a:lvl5pPr lvl="4" algn="ctr">
              <a:lnSpc>
                <a:spcPct val="90000"/>
              </a:lnSpc>
              <a:spcBef>
                <a:spcPts val="500"/>
              </a:spcBef>
              <a:spcAft>
                <a:spcPts val="0"/>
              </a:spcAft>
              <a:buClr>
                <a:schemeClr val="dk1"/>
              </a:buClr>
              <a:buSzPts val="2000"/>
              <a:buNone/>
              <a:defRPr sz="2000"/>
            </a:lvl5pPr>
            <a:lvl6pPr lvl="5" algn="ctr">
              <a:lnSpc>
                <a:spcPct val="90000"/>
              </a:lnSpc>
              <a:spcBef>
                <a:spcPts val="500"/>
              </a:spcBef>
              <a:spcAft>
                <a:spcPts val="0"/>
              </a:spcAft>
              <a:buClr>
                <a:schemeClr val="dk1"/>
              </a:buClr>
              <a:buSzPts val="2000"/>
              <a:buNone/>
              <a:defRPr sz="2000"/>
            </a:lvl6pPr>
            <a:lvl7pPr lvl="6" algn="ctr">
              <a:lnSpc>
                <a:spcPct val="90000"/>
              </a:lnSpc>
              <a:spcBef>
                <a:spcPts val="500"/>
              </a:spcBef>
              <a:spcAft>
                <a:spcPts val="0"/>
              </a:spcAft>
              <a:buClr>
                <a:schemeClr val="dk1"/>
              </a:buClr>
              <a:buSzPts val="2000"/>
              <a:buNone/>
              <a:defRPr sz="2000"/>
            </a:lvl7pPr>
            <a:lvl8pPr lvl="7" algn="ctr">
              <a:lnSpc>
                <a:spcPct val="90000"/>
              </a:lnSpc>
              <a:spcBef>
                <a:spcPts val="500"/>
              </a:spcBef>
              <a:spcAft>
                <a:spcPts val="0"/>
              </a:spcAft>
              <a:buClr>
                <a:schemeClr val="dk1"/>
              </a:buClr>
              <a:buSzPts val="2000"/>
              <a:buNone/>
              <a:defRPr sz="2000"/>
            </a:lvl8pPr>
            <a:lvl9pPr lvl="8" algn="ctr">
              <a:lnSpc>
                <a:spcPct val="90000"/>
              </a:lnSpc>
              <a:spcBef>
                <a:spcPts val="500"/>
              </a:spcBef>
              <a:spcAft>
                <a:spcPts val="0"/>
              </a:spcAft>
              <a:buClr>
                <a:schemeClr val="dk1"/>
              </a:buClr>
              <a:buSzPts val="2000"/>
              <a:buNone/>
              <a:defRPr sz="20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1">
  <p:cSld name="Content with caption 1">
    <p:bg>
      <p:bgPr>
        <a:blipFill>
          <a:blip r:embed="rId2">
            <a:alphaModFix/>
          </a:blip>
          <a:stretch>
            <a:fillRect/>
          </a:stretch>
        </a:blipFill>
        <a:effectLst/>
      </p:bgPr>
    </p:bg>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42900" y="1143000"/>
            <a:ext cx="2400300" cy="22860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rgbClr val="00757F"/>
              </a:buClr>
              <a:buSzPts val="3200"/>
              <a:buFont typeface="Cambria"/>
              <a:buNone/>
              <a:defRPr sz="3200" b="1">
                <a:solidFill>
                  <a:srgbClr val="00757F"/>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7"/>
          <p:cNvSpPr txBox="1">
            <a:spLocks noGrp="1"/>
          </p:cNvSpPr>
          <p:nvPr>
            <p:ph type="body" idx="1"/>
          </p:nvPr>
        </p:nvSpPr>
        <p:spPr>
          <a:xfrm>
            <a:off x="342900" y="3429000"/>
            <a:ext cx="2400300" cy="261090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rgbClr val="3A3838"/>
              </a:buClr>
              <a:buSzPts val="1500"/>
              <a:buNone/>
              <a:defRPr sz="1500">
                <a:solidFill>
                  <a:srgbClr val="3A3838"/>
                </a:solidFill>
              </a:defRPr>
            </a:lvl1pPr>
            <a:lvl2pPr marL="914400" lvl="1" indent="-228600" algn="l">
              <a:lnSpc>
                <a:spcPct val="90000"/>
              </a:lnSpc>
              <a:spcBef>
                <a:spcPts val="500"/>
              </a:spcBef>
              <a:spcAft>
                <a:spcPts val="0"/>
              </a:spcAft>
              <a:buClr>
                <a:schemeClr val="dk1"/>
              </a:buClr>
              <a:buSzPts val="1200"/>
              <a:buNone/>
              <a:defRPr sz="1200"/>
            </a:lvl2pPr>
            <a:lvl3pPr marL="1371600" lvl="2" indent="-228600" algn="l">
              <a:lnSpc>
                <a:spcPct val="90000"/>
              </a:lnSpc>
              <a:spcBef>
                <a:spcPts val="500"/>
              </a:spcBef>
              <a:spcAft>
                <a:spcPts val="0"/>
              </a:spcAft>
              <a:buClr>
                <a:schemeClr val="dk1"/>
              </a:buClr>
              <a:buSzPts val="1000"/>
              <a:buNone/>
              <a:defRPr sz="1000"/>
            </a:lvl3pPr>
            <a:lvl4pPr marL="1828800" lvl="3" indent="-228600" algn="l">
              <a:lnSpc>
                <a:spcPct val="90000"/>
              </a:lnSpc>
              <a:spcBef>
                <a:spcPts val="500"/>
              </a:spcBef>
              <a:spcAft>
                <a:spcPts val="0"/>
              </a:spcAft>
              <a:buClr>
                <a:schemeClr val="dk1"/>
              </a:buClr>
              <a:buSzPts val="900"/>
              <a:buNone/>
              <a:defRPr sz="900"/>
            </a:lvl4pPr>
            <a:lvl5pPr marL="2286000" lvl="4" indent="-228600" algn="l">
              <a:lnSpc>
                <a:spcPct val="90000"/>
              </a:lnSpc>
              <a:spcBef>
                <a:spcPts val="500"/>
              </a:spcBef>
              <a:spcAft>
                <a:spcPts val="0"/>
              </a:spcAft>
              <a:buClr>
                <a:schemeClr val="dk1"/>
              </a:buClr>
              <a:buSzPts val="900"/>
              <a:buNone/>
              <a:defRPr sz="900"/>
            </a:lvl5pPr>
            <a:lvl6pPr marL="2743200" lvl="5" indent="-228600" algn="l">
              <a:lnSpc>
                <a:spcPct val="90000"/>
              </a:lnSpc>
              <a:spcBef>
                <a:spcPts val="500"/>
              </a:spcBef>
              <a:spcAft>
                <a:spcPts val="0"/>
              </a:spcAft>
              <a:buClr>
                <a:schemeClr val="dk1"/>
              </a:buClr>
              <a:buSzPts val="900"/>
              <a:buNone/>
              <a:defRPr sz="900"/>
            </a:lvl6pPr>
            <a:lvl7pPr marL="3200400" lvl="6" indent="-228600" algn="l">
              <a:lnSpc>
                <a:spcPct val="90000"/>
              </a:lnSpc>
              <a:spcBef>
                <a:spcPts val="500"/>
              </a:spcBef>
              <a:spcAft>
                <a:spcPts val="0"/>
              </a:spcAft>
              <a:buClr>
                <a:schemeClr val="dk1"/>
              </a:buClr>
              <a:buSzPts val="900"/>
              <a:buNone/>
              <a:defRPr sz="900"/>
            </a:lvl7pPr>
            <a:lvl8pPr marL="3657600" lvl="7" indent="-228600" algn="l">
              <a:lnSpc>
                <a:spcPct val="90000"/>
              </a:lnSpc>
              <a:spcBef>
                <a:spcPts val="500"/>
              </a:spcBef>
              <a:spcAft>
                <a:spcPts val="0"/>
              </a:spcAft>
              <a:buClr>
                <a:schemeClr val="dk1"/>
              </a:buClr>
              <a:buSzPts val="900"/>
              <a:buNone/>
              <a:defRPr sz="900"/>
            </a:lvl8pPr>
            <a:lvl9pPr marL="4114800" lvl="8" indent="-228600" algn="l">
              <a:lnSpc>
                <a:spcPct val="90000"/>
              </a:lnSpc>
              <a:spcBef>
                <a:spcPts val="500"/>
              </a:spcBef>
              <a:spcAft>
                <a:spcPts val="0"/>
              </a:spcAft>
              <a:buClr>
                <a:schemeClr val="dk1"/>
              </a:buClr>
              <a:buSzPts val="900"/>
              <a:buNone/>
              <a:defRPr sz="900"/>
            </a:lvl9pPr>
          </a:lstStyle>
          <a:p>
            <a:endParaRPr/>
          </a:p>
        </p:txBody>
      </p:sp>
      <p:sp>
        <p:nvSpPr>
          <p:cNvPr id="31" name="Google Shape;31;p7"/>
          <p:cNvSpPr txBox="1">
            <a:spLocks noGrp="1"/>
          </p:cNvSpPr>
          <p:nvPr>
            <p:ph type="body" idx="2"/>
          </p:nvPr>
        </p:nvSpPr>
        <p:spPr>
          <a:xfrm>
            <a:off x="3460237" y="731520"/>
            <a:ext cx="5009393" cy="5257800"/>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rgbClr val="3A3838"/>
              </a:buClr>
              <a:buSzPts val="2800"/>
              <a:buChar char="•"/>
              <a:defRPr>
                <a:solidFill>
                  <a:srgbClr val="3A3838"/>
                </a:solidFill>
              </a:defRPr>
            </a:lvl1pPr>
            <a:lvl2pPr marL="914400" lvl="1" indent="-381000" algn="l">
              <a:lnSpc>
                <a:spcPct val="90000"/>
              </a:lnSpc>
              <a:spcBef>
                <a:spcPts val="500"/>
              </a:spcBef>
              <a:spcAft>
                <a:spcPts val="0"/>
              </a:spcAft>
              <a:buClr>
                <a:srgbClr val="3A3838"/>
              </a:buClr>
              <a:buSzPts val="2400"/>
              <a:buFont typeface="Courier New"/>
              <a:buChar char="o"/>
              <a:defRPr>
                <a:solidFill>
                  <a:srgbClr val="3A3838"/>
                </a:solidFill>
              </a:defRPr>
            </a:lvl2pPr>
            <a:lvl3pPr marL="1371600" lvl="2" indent="-355600" algn="l">
              <a:lnSpc>
                <a:spcPct val="90000"/>
              </a:lnSpc>
              <a:spcBef>
                <a:spcPts val="500"/>
              </a:spcBef>
              <a:spcAft>
                <a:spcPts val="0"/>
              </a:spcAft>
              <a:buClr>
                <a:srgbClr val="3A3838"/>
              </a:buClr>
              <a:buSzPts val="2000"/>
              <a:buChar char="•"/>
              <a:defRPr>
                <a:solidFill>
                  <a:srgbClr val="3A3838"/>
                </a:solidFill>
              </a:defRPr>
            </a:lvl3pPr>
            <a:lvl4pPr marL="1828800" lvl="3" indent="-342900" algn="l">
              <a:lnSpc>
                <a:spcPct val="90000"/>
              </a:lnSpc>
              <a:spcBef>
                <a:spcPts val="500"/>
              </a:spcBef>
              <a:spcAft>
                <a:spcPts val="0"/>
              </a:spcAft>
              <a:buClr>
                <a:srgbClr val="3A3838"/>
              </a:buClr>
              <a:buSzPts val="1800"/>
              <a:buFont typeface="Courier New"/>
              <a:buChar char="o"/>
              <a:defRPr>
                <a:solidFill>
                  <a:srgbClr val="3A3838"/>
                </a:solidFill>
              </a:defRPr>
            </a:lvl4pPr>
            <a:lvl5pPr marL="2286000" lvl="4" indent="-342900" algn="l">
              <a:lnSpc>
                <a:spcPct val="90000"/>
              </a:lnSpc>
              <a:spcBef>
                <a:spcPts val="500"/>
              </a:spcBef>
              <a:spcAft>
                <a:spcPts val="0"/>
              </a:spcAft>
              <a:buClr>
                <a:srgbClr val="3A3838"/>
              </a:buClr>
              <a:buSzPts val="1800"/>
              <a:buChar char="•"/>
              <a:defRPr>
                <a:solidFill>
                  <a:srgbClr val="3A3838"/>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content 2">
  <p:cSld name="Title and content 2">
    <p:bg>
      <p:bgPr>
        <a:blipFill>
          <a:blip r:embed="rId2">
            <a:alphaModFix/>
          </a:blip>
          <a:stretch>
            <a:fillRect/>
          </a:stretch>
        </a:blipFill>
        <a:effectLst/>
      </p:bgPr>
    </p:bg>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2439786" y="305485"/>
            <a:ext cx="6213764" cy="866602"/>
          </a:xfrm>
          <a:prstGeom prst="rect">
            <a:avLst/>
          </a:prstGeom>
          <a:noFill/>
          <a:ln>
            <a:noFill/>
          </a:ln>
        </p:spPr>
        <p:txBody>
          <a:bodyPr spcFirstLastPara="1" wrap="square" lIns="91425" tIns="45700" rIns="91425" bIns="45700" anchor="ctr" anchorCtr="0"/>
          <a:lstStyle>
            <a:lvl1pPr lvl="0" algn="ctr">
              <a:lnSpc>
                <a:spcPct val="90000"/>
              </a:lnSpc>
              <a:spcBef>
                <a:spcPts val="0"/>
              </a:spcBef>
              <a:spcAft>
                <a:spcPts val="0"/>
              </a:spcAft>
              <a:buClr>
                <a:schemeClr val="lt1"/>
              </a:buClr>
              <a:buSzPts val="3600"/>
              <a:buFont typeface="Cambria"/>
              <a:buNone/>
              <a:defRPr sz="3600" b="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8"/>
          <p:cNvSpPr txBox="1">
            <a:spLocks noGrp="1"/>
          </p:cNvSpPr>
          <p:nvPr>
            <p:ph type="body" idx="1"/>
          </p:nvPr>
        </p:nvSpPr>
        <p:spPr>
          <a:xfrm>
            <a:off x="304800" y="1440871"/>
            <a:ext cx="8686799" cy="4554061"/>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Font typeface="Arial"/>
              <a:buChar char="•"/>
              <a:defRPr>
                <a:solidFill>
                  <a:schemeClr val="lt1"/>
                </a:solidFill>
              </a:defRPr>
            </a:lvl1pPr>
            <a:lvl2pPr marL="914400" lvl="1" indent="-381000" algn="l">
              <a:lnSpc>
                <a:spcPct val="90000"/>
              </a:lnSpc>
              <a:spcBef>
                <a:spcPts val="500"/>
              </a:spcBef>
              <a:spcAft>
                <a:spcPts val="0"/>
              </a:spcAft>
              <a:buClr>
                <a:schemeClr val="lt1"/>
              </a:buClr>
              <a:buSzPts val="2400"/>
              <a:buFont typeface="Courier New"/>
              <a:buChar char="o"/>
              <a:defRPr>
                <a:solidFill>
                  <a:schemeClr val="lt1"/>
                </a:solidFill>
              </a:defRPr>
            </a:lvl2pPr>
            <a:lvl3pPr marL="1371600" lvl="2" indent="-355600" algn="l">
              <a:lnSpc>
                <a:spcPct val="90000"/>
              </a:lnSpc>
              <a:spcBef>
                <a:spcPts val="500"/>
              </a:spcBef>
              <a:spcAft>
                <a:spcPts val="0"/>
              </a:spcAft>
              <a:buClr>
                <a:schemeClr val="lt1"/>
              </a:buClr>
              <a:buSzPts val="2000"/>
              <a:buFont typeface="Arial"/>
              <a:buChar char="•"/>
              <a:defRPr>
                <a:solidFill>
                  <a:schemeClr val="lt1"/>
                </a:solidFill>
              </a:defRPr>
            </a:lvl3pPr>
            <a:lvl4pPr marL="1828800" lvl="3" indent="-342900" algn="l">
              <a:lnSpc>
                <a:spcPct val="90000"/>
              </a:lnSpc>
              <a:spcBef>
                <a:spcPts val="500"/>
              </a:spcBef>
              <a:spcAft>
                <a:spcPts val="0"/>
              </a:spcAft>
              <a:buClr>
                <a:schemeClr val="lt1"/>
              </a:buClr>
              <a:buSzPts val="1800"/>
              <a:buFont typeface="Courier New"/>
              <a:buChar char="o"/>
              <a:defRPr>
                <a:solidFill>
                  <a:schemeClr val="lt1"/>
                </a:solidFill>
              </a:defRPr>
            </a:lvl4pPr>
            <a:lvl5pPr marL="2286000" lvl="4" indent="-342900" algn="l">
              <a:lnSpc>
                <a:spcPct val="90000"/>
              </a:lnSpc>
              <a:spcBef>
                <a:spcPts val="500"/>
              </a:spcBef>
              <a:spcAft>
                <a:spcPts val="0"/>
              </a:spcAft>
              <a:buClr>
                <a:schemeClr val="lt1"/>
              </a:buClr>
              <a:buSzPts val="1800"/>
              <a:buFont typeface="Arial"/>
              <a:buChar char="•"/>
              <a:defRPr>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ide-by-side 2">
  <p:cSld name="Side-by-side 2">
    <p:bg>
      <p:bgPr>
        <a:blipFill>
          <a:blip r:embed="rId2">
            <a:alphaModFix/>
          </a:blip>
          <a:stretch>
            <a:fillRect/>
          </a:stretch>
        </a:blipFill>
        <a:effectLst/>
      </p:bgPr>
    </p:bg>
    <p:spTree>
      <p:nvGrpSpPr>
        <p:cNvPr id="1" name="Shape 35"/>
        <p:cNvGrpSpPr/>
        <p:nvPr/>
      </p:nvGrpSpPr>
      <p:grpSpPr>
        <a:xfrm>
          <a:off x="0" y="0"/>
          <a:ext cx="0" cy="0"/>
          <a:chOff x="0" y="0"/>
          <a:chExt cx="0" cy="0"/>
        </a:xfrm>
      </p:grpSpPr>
      <p:sp>
        <p:nvSpPr>
          <p:cNvPr id="36" name="Google Shape;36;p9"/>
          <p:cNvSpPr txBox="1">
            <a:spLocks noGrp="1"/>
          </p:cNvSpPr>
          <p:nvPr>
            <p:ph type="title"/>
          </p:nvPr>
        </p:nvSpPr>
        <p:spPr>
          <a:xfrm>
            <a:off x="2439786" y="305485"/>
            <a:ext cx="6213764" cy="866602"/>
          </a:xfrm>
          <a:prstGeom prst="rect">
            <a:avLst/>
          </a:prstGeom>
          <a:noFill/>
          <a:ln>
            <a:noFill/>
          </a:ln>
        </p:spPr>
        <p:txBody>
          <a:bodyPr spcFirstLastPara="1" wrap="square" lIns="91425" tIns="45700" rIns="91425" bIns="45700" anchor="ctr" anchorCtr="0"/>
          <a:lstStyle>
            <a:lvl1pPr lvl="0" algn="ctr">
              <a:lnSpc>
                <a:spcPct val="90000"/>
              </a:lnSpc>
              <a:spcBef>
                <a:spcPts val="0"/>
              </a:spcBef>
              <a:spcAft>
                <a:spcPts val="0"/>
              </a:spcAft>
              <a:buClr>
                <a:schemeClr val="lt1"/>
              </a:buClr>
              <a:buSzPts val="3600"/>
              <a:buFont typeface="Cambria"/>
              <a:buNone/>
              <a:defRPr sz="3600" b="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9"/>
          <p:cNvSpPr txBox="1">
            <a:spLocks noGrp="1"/>
          </p:cNvSpPr>
          <p:nvPr>
            <p:ph type="body" idx="1"/>
          </p:nvPr>
        </p:nvSpPr>
        <p:spPr>
          <a:xfrm>
            <a:off x="304800" y="1371600"/>
            <a:ext cx="4236720" cy="677334"/>
          </a:xfrm>
          <a:prstGeom prst="rect">
            <a:avLst/>
          </a:prstGeom>
          <a:noFill/>
          <a:ln>
            <a:noFill/>
          </a:ln>
        </p:spPr>
        <p:txBody>
          <a:bodyPr spcFirstLastPara="1" wrap="square" lIns="91425" tIns="45700" rIns="91425" bIns="45700" anchor="ctr" anchorCtr="0"/>
          <a:lstStyle>
            <a:lvl1pPr marL="457200" lvl="0" indent="-228600" algn="ctr">
              <a:lnSpc>
                <a:spcPct val="90000"/>
              </a:lnSpc>
              <a:spcBef>
                <a:spcPts val="1000"/>
              </a:spcBef>
              <a:spcAft>
                <a:spcPts val="0"/>
              </a:spcAft>
              <a:buClr>
                <a:srgbClr val="79B8BD"/>
              </a:buClr>
              <a:buSzPts val="2200"/>
              <a:buNone/>
              <a:defRPr sz="2200" b="0" cap="none">
                <a:solidFill>
                  <a:srgbClr val="79B8BD"/>
                </a:solidFill>
                <a:latin typeface="Calibri"/>
                <a:ea typeface="Calibri"/>
                <a:cs typeface="Calibri"/>
                <a:sym typeface="Calibri"/>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8" name="Google Shape;38;p9"/>
          <p:cNvSpPr txBox="1">
            <a:spLocks noGrp="1"/>
          </p:cNvSpPr>
          <p:nvPr>
            <p:ph type="body" idx="2"/>
          </p:nvPr>
        </p:nvSpPr>
        <p:spPr>
          <a:xfrm>
            <a:off x="304800" y="2048934"/>
            <a:ext cx="4236720" cy="3970866"/>
          </a:xfrm>
          <a:prstGeom prst="rect">
            <a:avLst/>
          </a:prstGeom>
          <a:noFill/>
          <a:ln>
            <a:noFill/>
          </a:ln>
        </p:spPr>
        <p:txBody>
          <a:bodyPr spcFirstLastPara="1" wrap="square" lIns="91425" tIns="45700" rIns="91425" bIns="45700" anchor="t" anchorCtr="0"/>
          <a:lstStyle>
            <a:lvl1pPr marL="457200" lvl="0" indent="-381000" algn="l">
              <a:lnSpc>
                <a:spcPct val="90000"/>
              </a:lnSpc>
              <a:spcBef>
                <a:spcPts val="1000"/>
              </a:spcBef>
              <a:spcAft>
                <a:spcPts val="0"/>
              </a:spcAft>
              <a:buClr>
                <a:schemeClr val="lt1"/>
              </a:buClr>
              <a:buSzPts val="2400"/>
              <a:buChar char="•"/>
              <a:defRPr sz="2400">
                <a:solidFill>
                  <a:schemeClr val="lt1"/>
                </a:solidFill>
              </a:defRPr>
            </a:lvl1pPr>
            <a:lvl2pPr marL="914400" lvl="1" indent="-381000" algn="l">
              <a:lnSpc>
                <a:spcPct val="90000"/>
              </a:lnSpc>
              <a:spcBef>
                <a:spcPts val="500"/>
              </a:spcBef>
              <a:spcAft>
                <a:spcPts val="0"/>
              </a:spcAft>
              <a:buClr>
                <a:schemeClr val="lt1"/>
              </a:buClr>
              <a:buSzPts val="2400"/>
              <a:buFont typeface="Courier New"/>
              <a:buChar char="o"/>
              <a:defRPr>
                <a:solidFill>
                  <a:schemeClr val="lt1"/>
                </a:solidFill>
              </a:defRPr>
            </a:lvl2pPr>
            <a:lvl3pPr marL="1371600" lvl="2" indent="-355600" algn="l">
              <a:lnSpc>
                <a:spcPct val="90000"/>
              </a:lnSpc>
              <a:spcBef>
                <a:spcPts val="500"/>
              </a:spcBef>
              <a:spcAft>
                <a:spcPts val="0"/>
              </a:spcAft>
              <a:buClr>
                <a:schemeClr val="lt1"/>
              </a:buClr>
              <a:buSzPts val="2000"/>
              <a:buChar char="•"/>
              <a:defRPr>
                <a:solidFill>
                  <a:schemeClr val="lt1"/>
                </a:solidFill>
              </a:defRPr>
            </a:lvl3pPr>
            <a:lvl4pPr marL="1828800" lvl="3" indent="-342900" algn="l">
              <a:lnSpc>
                <a:spcPct val="90000"/>
              </a:lnSpc>
              <a:spcBef>
                <a:spcPts val="500"/>
              </a:spcBef>
              <a:spcAft>
                <a:spcPts val="0"/>
              </a:spcAft>
              <a:buClr>
                <a:schemeClr val="lt1"/>
              </a:buClr>
              <a:buSzPts val="1800"/>
              <a:buFont typeface="Courier New"/>
              <a:buChar char="o"/>
              <a:defRPr>
                <a:solidFill>
                  <a:schemeClr val="lt1"/>
                </a:solidFill>
              </a:defRPr>
            </a:lvl4pPr>
            <a:lvl5pPr marL="2286000" lvl="4" indent="-342900" algn="l">
              <a:lnSpc>
                <a:spcPct val="90000"/>
              </a:lnSpc>
              <a:spcBef>
                <a:spcPts val="500"/>
              </a:spcBef>
              <a:spcAft>
                <a:spcPts val="0"/>
              </a:spcAft>
              <a:buClr>
                <a:schemeClr val="lt1"/>
              </a:buClr>
              <a:buSzPts val="1800"/>
              <a:buChar char="•"/>
              <a:defRPr>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9"/>
          <p:cNvSpPr txBox="1">
            <a:spLocks noGrp="1"/>
          </p:cNvSpPr>
          <p:nvPr>
            <p:ph type="body" idx="3"/>
          </p:nvPr>
        </p:nvSpPr>
        <p:spPr>
          <a:xfrm>
            <a:off x="4648200" y="1371600"/>
            <a:ext cx="4236720" cy="677334"/>
          </a:xfrm>
          <a:prstGeom prst="rect">
            <a:avLst/>
          </a:prstGeom>
          <a:noFill/>
          <a:ln>
            <a:noFill/>
          </a:ln>
        </p:spPr>
        <p:txBody>
          <a:bodyPr spcFirstLastPara="1" wrap="square" lIns="91425" tIns="45700" rIns="91425" bIns="45700" anchor="ctr" anchorCtr="0"/>
          <a:lstStyle>
            <a:lvl1pPr marL="457200" lvl="0" indent="-228600" algn="ctr">
              <a:lnSpc>
                <a:spcPct val="90000"/>
              </a:lnSpc>
              <a:spcBef>
                <a:spcPts val="1000"/>
              </a:spcBef>
              <a:spcAft>
                <a:spcPts val="0"/>
              </a:spcAft>
              <a:buClr>
                <a:srgbClr val="79B8BD"/>
              </a:buClr>
              <a:buSzPts val="2200"/>
              <a:buNone/>
              <a:defRPr sz="2200" b="0" cap="none">
                <a:solidFill>
                  <a:srgbClr val="79B8BD"/>
                </a:solidFill>
                <a:latin typeface="Calibri"/>
                <a:ea typeface="Calibri"/>
                <a:cs typeface="Calibri"/>
                <a:sym typeface="Calibri"/>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0" name="Google Shape;40;p9"/>
          <p:cNvSpPr txBox="1">
            <a:spLocks noGrp="1"/>
          </p:cNvSpPr>
          <p:nvPr>
            <p:ph type="body" idx="4"/>
          </p:nvPr>
        </p:nvSpPr>
        <p:spPr>
          <a:xfrm>
            <a:off x="4648200" y="2048934"/>
            <a:ext cx="4236720" cy="3970866"/>
          </a:xfrm>
          <a:prstGeom prst="rect">
            <a:avLst/>
          </a:prstGeom>
          <a:noFill/>
          <a:ln>
            <a:noFill/>
          </a:ln>
        </p:spPr>
        <p:txBody>
          <a:bodyPr spcFirstLastPara="1" wrap="square" lIns="91425" tIns="45700" rIns="91425" bIns="45700" anchor="t" anchorCtr="0"/>
          <a:lstStyle>
            <a:lvl1pPr marL="457200" lvl="0" indent="-381000" algn="l">
              <a:lnSpc>
                <a:spcPct val="90000"/>
              </a:lnSpc>
              <a:spcBef>
                <a:spcPts val="1000"/>
              </a:spcBef>
              <a:spcAft>
                <a:spcPts val="0"/>
              </a:spcAft>
              <a:buClr>
                <a:schemeClr val="lt1"/>
              </a:buClr>
              <a:buSzPts val="2400"/>
              <a:buChar char="•"/>
              <a:defRPr sz="2400">
                <a:solidFill>
                  <a:schemeClr val="lt1"/>
                </a:solidFill>
              </a:defRPr>
            </a:lvl1pPr>
            <a:lvl2pPr marL="914400" lvl="1" indent="-381000" algn="l">
              <a:lnSpc>
                <a:spcPct val="90000"/>
              </a:lnSpc>
              <a:spcBef>
                <a:spcPts val="500"/>
              </a:spcBef>
              <a:spcAft>
                <a:spcPts val="0"/>
              </a:spcAft>
              <a:buClr>
                <a:schemeClr val="lt1"/>
              </a:buClr>
              <a:buSzPts val="2400"/>
              <a:buFont typeface="Courier New"/>
              <a:buChar char="o"/>
              <a:defRPr>
                <a:solidFill>
                  <a:schemeClr val="lt1"/>
                </a:solidFill>
              </a:defRPr>
            </a:lvl2pPr>
            <a:lvl3pPr marL="1371600" lvl="2" indent="-355600" algn="l">
              <a:lnSpc>
                <a:spcPct val="90000"/>
              </a:lnSpc>
              <a:spcBef>
                <a:spcPts val="500"/>
              </a:spcBef>
              <a:spcAft>
                <a:spcPts val="0"/>
              </a:spcAft>
              <a:buClr>
                <a:schemeClr val="lt1"/>
              </a:buClr>
              <a:buSzPts val="2000"/>
              <a:buChar char="•"/>
              <a:defRPr>
                <a:solidFill>
                  <a:schemeClr val="lt1"/>
                </a:solidFill>
              </a:defRPr>
            </a:lvl3pPr>
            <a:lvl4pPr marL="1828800" lvl="3" indent="-342900" algn="l">
              <a:lnSpc>
                <a:spcPct val="90000"/>
              </a:lnSpc>
              <a:spcBef>
                <a:spcPts val="500"/>
              </a:spcBef>
              <a:spcAft>
                <a:spcPts val="0"/>
              </a:spcAft>
              <a:buClr>
                <a:schemeClr val="lt1"/>
              </a:buClr>
              <a:buSzPts val="1800"/>
              <a:buFont typeface="Courier New"/>
              <a:buChar char="o"/>
              <a:defRPr>
                <a:solidFill>
                  <a:schemeClr val="lt1"/>
                </a:solidFill>
              </a:defRPr>
            </a:lvl4pPr>
            <a:lvl5pPr marL="2286000" lvl="4" indent="-342900" algn="l">
              <a:lnSpc>
                <a:spcPct val="90000"/>
              </a:lnSpc>
              <a:spcBef>
                <a:spcPts val="500"/>
              </a:spcBef>
              <a:spcAft>
                <a:spcPts val="0"/>
              </a:spcAft>
              <a:buClr>
                <a:schemeClr val="lt1"/>
              </a:buClr>
              <a:buSzPts val="1800"/>
              <a:buChar char="•"/>
              <a:defRPr>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2">
  <p:cSld name="Content with caption 2">
    <p:bg>
      <p:bgPr>
        <a:blipFill>
          <a:blip r:embed="rId2">
            <a:alphaModFix/>
          </a:blip>
          <a:stretch>
            <a:fillRect/>
          </a:stretch>
        </a:blipFill>
        <a:effectLst/>
      </p:bgPr>
    </p:bg>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460237" y="731520"/>
            <a:ext cx="5009393" cy="5257800"/>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a:solidFill>
                  <a:schemeClr val="lt1"/>
                </a:solidFill>
              </a:defRPr>
            </a:lvl1pPr>
            <a:lvl2pPr marL="914400" lvl="1" indent="-381000" algn="l">
              <a:lnSpc>
                <a:spcPct val="90000"/>
              </a:lnSpc>
              <a:spcBef>
                <a:spcPts val="500"/>
              </a:spcBef>
              <a:spcAft>
                <a:spcPts val="0"/>
              </a:spcAft>
              <a:buClr>
                <a:schemeClr val="lt1"/>
              </a:buClr>
              <a:buSzPts val="2400"/>
              <a:buChar char="o"/>
              <a:defRPr>
                <a:solidFill>
                  <a:schemeClr val="lt1"/>
                </a:solidFill>
              </a:defRPr>
            </a:lvl2pPr>
            <a:lvl3pPr marL="1371600" lvl="2" indent="-355600" algn="l">
              <a:lnSpc>
                <a:spcPct val="90000"/>
              </a:lnSpc>
              <a:spcBef>
                <a:spcPts val="500"/>
              </a:spcBef>
              <a:spcAft>
                <a:spcPts val="0"/>
              </a:spcAft>
              <a:buClr>
                <a:schemeClr val="lt1"/>
              </a:buClr>
              <a:buSzPts val="2000"/>
              <a:buChar char="•"/>
              <a:defRPr>
                <a:solidFill>
                  <a:schemeClr val="lt1"/>
                </a:solidFill>
              </a:defRPr>
            </a:lvl3pPr>
            <a:lvl4pPr marL="1828800" lvl="3" indent="-342900" algn="l">
              <a:lnSpc>
                <a:spcPct val="90000"/>
              </a:lnSpc>
              <a:spcBef>
                <a:spcPts val="500"/>
              </a:spcBef>
              <a:spcAft>
                <a:spcPts val="0"/>
              </a:spcAft>
              <a:buClr>
                <a:schemeClr val="lt1"/>
              </a:buClr>
              <a:buSzPts val="1800"/>
              <a:buChar char="o"/>
              <a:defRPr>
                <a:solidFill>
                  <a:schemeClr val="lt1"/>
                </a:solidFill>
              </a:defRPr>
            </a:lvl4pPr>
            <a:lvl5pPr marL="2286000" lvl="4" indent="-342900" algn="l">
              <a:lnSpc>
                <a:spcPct val="90000"/>
              </a:lnSpc>
              <a:spcBef>
                <a:spcPts val="500"/>
              </a:spcBef>
              <a:spcAft>
                <a:spcPts val="0"/>
              </a:spcAft>
              <a:buClr>
                <a:schemeClr val="lt1"/>
              </a:buClr>
              <a:buSzPts val="1800"/>
              <a:buChar char="•"/>
              <a:defRPr>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10"/>
          <p:cNvSpPr txBox="1">
            <a:spLocks noGrp="1"/>
          </p:cNvSpPr>
          <p:nvPr>
            <p:ph type="title"/>
          </p:nvPr>
        </p:nvSpPr>
        <p:spPr>
          <a:xfrm>
            <a:off x="342900" y="1143000"/>
            <a:ext cx="2400300" cy="22860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rgbClr val="00757F"/>
              </a:buClr>
              <a:buSzPts val="3200"/>
              <a:buFont typeface="Cambria"/>
              <a:buNone/>
              <a:defRPr sz="3200" b="1">
                <a:solidFill>
                  <a:srgbClr val="00757F"/>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10"/>
          <p:cNvSpPr txBox="1">
            <a:spLocks noGrp="1"/>
          </p:cNvSpPr>
          <p:nvPr>
            <p:ph type="body" idx="2"/>
          </p:nvPr>
        </p:nvSpPr>
        <p:spPr>
          <a:xfrm>
            <a:off x="342900" y="3429000"/>
            <a:ext cx="2400300" cy="261090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rgbClr val="3A3838"/>
              </a:buClr>
              <a:buSzPts val="1500"/>
              <a:buNone/>
              <a:defRPr sz="1500">
                <a:solidFill>
                  <a:srgbClr val="3A3838"/>
                </a:solidFill>
              </a:defRPr>
            </a:lvl1pPr>
            <a:lvl2pPr marL="914400" lvl="1" indent="-228600" algn="l">
              <a:lnSpc>
                <a:spcPct val="90000"/>
              </a:lnSpc>
              <a:spcBef>
                <a:spcPts val="500"/>
              </a:spcBef>
              <a:spcAft>
                <a:spcPts val="0"/>
              </a:spcAft>
              <a:buClr>
                <a:schemeClr val="dk1"/>
              </a:buClr>
              <a:buSzPts val="1200"/>
              <a:buNone/>
              <a:defRPr sz="1200"/>
            </a:lvl2pPr>
            <a:lvl3pPr marL="1371600" lvl="2" indent="-228600" algn="l">
              <a:lnSpc>
                <a:spcPct val="90000"/>
              </a:lnSpc>
              <a:spcBef>
                <a:spcPts val="500"/>
              </a:spcBef>
              <a:spcAft>
                <a:spcPts val="0"/>
              </a:spcAft>
              <a:buClr>
                <a:schemeClr val="dk1"/>
              </a:buClr>
              <a:buSzPts val="1000"/>
              <a:buNone/>
              <a:defRPr sz="1000"/>
            </a:lvl3pPr>
            <a:lvl4pPr marL="1828800" lvl="3" indent="-228600" algn="l">
              <a:lnSpc>
                <a:spcPct val="90000"/>
              </a:lnSpc>
              <a:spcBef>
                <a:spcPts val="500"/>
              </a:spcBef>
              <a:spcAft>
                <a:spcPts val="0"/>
              </a:spcAft>
              <a:buClr>
                <a:schemeClr val="dk1"/>
              </a:buClr>
              <a:buSzPts val="900"/>
              <a:buNone/>
              <a:defRPr sz="900"/>
            </a:lvl4pPr>
            <a:lvl5pPr marL="2286000" lvl="4" indent="-228600" algn="l">
              <a:lnSpc>
                <a:spcPct val="90000"/>
              </a:lnSpc>
              <a:spcBef>
                <a:spcPts val="500"/>
              </a:spcBef>
              <a:spcAft>
                <a:spcPts val="0"/>
              </a:spcAft>
              <a:buClr>
                <a:schemeClr val="dk1"/>
              </a:buClr>
              <a:buSzPts val="900"/>
              <a:buNone/>
              <a:defRPr sz="900"/>
            </a:lvl5pPr>
            <a:lvl6pPr marL="2743200" lvl="5" indent="-228600" algn="l">
              <a:lnSpc>
                <a:spcPct val="90000"/>
              </a:lnSpc>
              <a:spcBef>
                <a:spcPts val="500"/>
              </a:spcBef>
              <a:spcAft>
                <a:spcPts val="0"/>
              </a:spcAft>
              <a:buClr>
                <a:schemeClr val="dk1"/>
              </a:buClr>
              <a:buSzPts val="900"/>
              <a:buNone/>
              <a:defRPr sz="900"/>
            </a:lvl6pPr>
            <a:lvl7pPr marL="3200400" lvl="6" indent="-228600" algn="l">
              <a:lnSpc>
                <a:spcPct val="90000"/>
              </a:lnSpc>
              <a:spcBef>
                <a:spcPts val="500"/>
              </a:spcBef>
              <a:spcAft>
                <a:spcPts val="0"/>
              </a:spcAft>
              <a:buClr>
                <a:schemeClr val="dk1"/>
              </a:buClr>
              <a:buSzPts val="900"/>
              <a:buNone/>
              <a:defRPr sz="900"/>
            </a:lvl7pPr>
            <a:lvl8pPr marL="3657600" lvl="7" indent="-228600" algn="l">
              <a:lnSpc>
                <a:spcPct val="90000"/>
              </a:lnSpc>
              <a:spcBef>
                <a:spcPts val="500"/>
              </a:spcBef>
              <a:spcAft>
                <a:spcPts val="0"/>
              </a:spcAft>
              <a:buClr>
                <a:schemeClr val="dk1"/>
              </a:buClr>
              <a:buSzPts val="900"/>
              <a:buNone/>
              <a:defRPr sz="900"/>
            </a:lvl8pPr>
            <a:lvl9pPr marL="4114800" lvl="8" indent="-228600" algn="l">
              <a:lnSpc>
                <a:spcPct val="90000"/>
              </a:lnSpc>
              <a:spcBef>
                <a:spcPts val="500"/>
              </a:spcBef>
              <a:spcAft>
                <a:spcPts val="0"/>
              </a:spcAft>
              <a:buClr>
                <a:schemeClr val="dk1"/>
              </a:buClr>
              <a:buSzPts val="900"/>
              <a:buNone/>
              <a:defRPr sz="9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2">
  <p:cSld name="Section header 2">
    <p:bg>
      <p:bgPr>
        <a:blipFill>
          <a:blip r:embed="rId2">
            <a:alphaModFix/>
          </a:blip>
          <a:stretch>
            <a:fillRect/>
          </a:stretch>
        </a:blipFill>
        <a:effectLst/>
      </p:bgPr>
    </p:bg>
    <p:spTree>
      <p:nvGrpSpPr>
        <p:cNvPr id="1" name="Shape 45"/>
        <p:cNvGrpSpPr/>
        <p:nvPr/>
      </p:nvGrpSpPr>
      <p:grpSpPr>
        <a:xfrm>
          <a:off x="0" y="0"/>
          <a:ext cx="0" cy="0"/>
          <a:chOff x="0" y="0"/>
          <a:chExt cx="0" cy="0"/>
        </a:xfrm>
      </p:grpSpPr>
      <p:sp>
        <p:nvSpPr>
          <p:cNvPr id="46" name="Google Shape;46;p11"/>
          <p:cNvSpPr txBox="1">
            <a:spLocks noGrp="1"/>
          </p:cNvSpPr>
          <p:nvPr>
            <p:ph type="title"/>
          </p:nvPr>
        </p:nvSpPr>
        <p:spPr>
          <a:xfrm>
            <a:off x="800100" y="1166275"/>
            <a:ext cx="7543800" cy="3566160"/>
          </a:xfrm>
          <a:prstGeom prst="rect">
            <a:avLst/>
          </a:prstGeom>
          <a:noFill/>
          <a:ln>
            <a:noFill/>
          </a:ln>
        </p:spPr>
        <p:txBody>
          <a:bodyPr spcFirstLastPara="1" wrap="square" lIns="91425" tIns="45700" rIns="91425" bIns="45700" anchor="b" anchorCtr="0"/>
          <a:lstStyle>
            <a:lvl1pPr lvl="0" algn="ctr">
              <a:lnSpc>
                <a:spcPct val="85000"/>
              </a:lnSpc>
              <a:spcBef>
                <a:spcPts val="0"/>
              </a:spcBef>
              <a:spcAft>
                <a:spcPts val="0"/>
              </a:spcAft>
              <a:buClr>
                <a:schemeClr val="lt1"/>
              </a:buClr>
              <a:buSzPts val="6000"/>
              <a:buFont typeface="Cambria"/>
              <a:buNone/>
              <a:defRPr sz="6000"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mbria"/>
              <a:buNone/>
              <a:defRPr sz="4400" b="0" i="0" u="none" strike="noStrike" cap="none">
                <a:solidFill>
                  <a:schemeClr val="dk1"/>
                </a:solidFill>
                <a:latin typeface="Cambria"/>
                <a:ea typeface="Cambria"/>
                <a:cs typeface="Cambria"/>
                <a:sym typeface="Camb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Courier New"/>
              <a:buChar char="o"/>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Courier New"/>
              <a:buChar char="o"/>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3"/>
          <p:cNvSpPr txBox="1">
            <a:spLocks noGrp="1"/>
          </p:cNvSpPr>
          <p:nvPr>
            <p:ph type="ctrTitle"/>
          </p:nvPr>
        </p:nvSpPr>
        <p:spPr>
          <a:xfrm>
            <a:off x="116076" y="2438400"/>
            <a:ext cx="5065524" cy="280884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chemeClr val="lt1"/>
              </a:buClr>
              <a:buSzPts val="6000"/>
              <a:buFont typeface="Cambria"/>
              <a:buNone/>
            </a:pPr>
            <a:r>
              <a:rPr lang="en-US" sz="5000" dirty="0"/>
              <a:t>Sepsis Table</a:t>
            </a:r>
            <a:br>
              <a:rPr lang="en-US" sz="5000" dirty="0"/>
            </a:br>
            <a:r>
              <a:rPr lang="en-US" sz="5000"/>
              <a:t>Top Scenario</a:t>
            </a:r>
            <a:endParaRPr sz="5000" dirty="0"/>
          </a:p>
        </p:txBody>
      </p:sp>
      <p:sp>
        <p:nvSpPr>
          <p:cNvPr id="94" name="Google Shape;94;p23"/>
          <p:cNvSpPr txBox="1">
            <a:spLocks noGrp="1"/>
          </p:cNvSpPr>
          <p:nvPr>
            <p:ph type="subTitle" idx="1"/>
          </p:nvPr>
        </p:nvSpPr>
        <p:spPr>
          <a:xfrm>
            <a:off x="116074" y="5410200"/>
            <a:ext cx="5283359" cy="9905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AEABAB"/>
              </a:buClr>
              <a:buSzPts val="2400"/>
              <a:buNone/>
            </a:pPr>
            <a:r>
              <a:rPr lang="en-US" dirty="0"/>
              <a:t>Colorado Hospital Association</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31"/>
          <p:cNvSpPr txBox="1">
            <a:spLocks noGrp="1"/>
          </p:cNvSpPr>
          <p:nvPr>
            <p:ph type="title"/>
          </p:nvPr>
        </p:nvSpPr>
        <p:spPr>
          <a:xfrm>
            <a:off x="2439786" y="305485"/>
            <a:ext cx="6354170" cy="866602"/>
          </a:xfrm>
          <a:prstGeom prst="rect">
            <a:avLst/>
          </a:prstGeom>
          <a:noFill/>
          <a:ln>
            <a:noFill/>
          </a:ln>
        </p:spPr>
        <p:txBody>
          <a:bodyPr spcFirstLastPara="1" wrap="square" lIns="91425" tIns="45700" rIns="91425" bIns="45700" anchor="ctr" anchorCtr="0">
            <a:noAutofit/>
          </a:bodyPr>
          <a:lstStyle/>
          <a:p>
            <a:pPr lvl="0"/>
            <a:r>
              <a:rPr lang="en-US" dirty="0"/>
              <a:t>Clinical Scenario – Rosie Jetson</a:t>
            </a:r>
            <a:endParaRPr dirty="0"/>
          </a:p>
        </p:txBody>
      </p:sp>
      <p:sp>
        <p:nvSpPr>
          <p:cNvPr id="142" name="Google Shape;142;p31"/>
          <p:cNvSpPr txBox="1">
            <a:spLocks noGrp="1"/>
          </p:cNvSpPr>
          <p:nvPr>
            <p:ph type="body" idx="1"/>
          </p:nvPr>
        </p:nvSpPr>
        <p:spPr>
          <a:xfrm>
            <a:off x="304800" y="1440871"/>
            <a:ext cx="8686799" cy="4554061"/>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3A3838"/>
              </a:buClr>
              <a:buSzPts val="2800"/>
              <a:buNone/>
            </a:pPr>
            <a:r>
              <a:rPr lang="en-US" u="sng" dirty="0"/>
              <a:t>0930 arrives in ICU</a:t>
            </a:r>
          </a:p>
          <a:p>
            <a:pPr marL="0" lvl="0" indent="0" algn="l" rtl="0">
              <a:lnSpc>
                <a:spcPct val="90000"/>
              </a:lnSpc>
              <a:spcBef>
                <a:spcPts val="1000"/>
              </a:spcBef>
              <a:spcAft>
                <a:spcPts val="0"/>
              </a:spcAft>
              <a:buClr>
                <a:srgbClr val="3A3838"/>
              </a:buClr>
              <a:buSzPts val="2800"/>
              <a:buNone/>
            </a:pPr>
            <a:r>
              <a:rPr lang="en-US" dirty="0"/>
              <a:t>Vital signs</a:t>
            </a:r>
            <a:endParaRPr dirty="0"/>
          </a:p>
          <a:p>
            <a:pPr marL="633413" lvl="1" indent="-342900" algn="l" rtl="0">
              <a:lnSpc>
                <a:spcPct val="90000"/>
              </a:lnSpc>
              <a:spcBef>
                <a:spcPts val="500"/>
              </a:spcBef>
              <a:spcAft>
                <a:spcPts val="0"/>
              </a:spcAft>
              <a:buSzPts val="2400"/>
              <a:buFont typeface="Arial" panose="020B0604020202020204" pitchFamily="34" charset="0"/>
              <a:buChar char="•"/>
            </a:pPr>
            <a:r>
              <a:rPr lang="en-US" sz="2800" dirty="0"/>
              <a:t>BP 65/40</a:t>
            </a:r>
            <a:endParaRPr sz="2800" dirty="0"/>
          </a:p>
          <a:p>
            <a:pPr marL="633413" lvl="1" indent="-342900" algn="l" rtl="0">
              <a:lnSpc>
                <a:spcPct val="90000"/>
              </a:lnSpc>
              <a:spcBef>
                <a:spcPts val="500"/>
              </a:spcBef>
              <a:spcAft>
                <a:spcPts val="0"/>
              </a:spcAft>
              <a:buSzPts val="2400"/>
              <a:buFont typeface="Arial" panose="020B0604020202020204" pitchFamily="34" charset="0"/>
              <a:buChar char="•"/>
            </a:pPr>
            <a:r>
              <a:rPr lang="en-US" sz="2800" dirty="0"/>
              <a:t>HR 116</a:t>
            </a:r>
            <a:endParaRPr sz="2800" dirty="0"/>
          </a:p>
          <a:p>
            <a:pPr marL="633413" lvl="1" indent="-342900" algn="l" rtl="0">
              <a:lnSpc>
                <a:spcPct val="90000"/>
              </a:lnSpc>
              <a:spcBef>
                <a:spcPts val="500"/>
              </a:spcBef>
              <a:spcAft>
                <a:spcPts val="0"/>
              </a:spcAft>
              <a:buSzPts val="2400"/>
              <a:buFont typeface="Arial" panose="020B0604020202020204" pitchFamily="34" charset="0"/>
              <a:buChar char="•"/>
            </a:pPr>
            <a:r>
              <a:rPr lang="en-US" sz="2800" dirty="0"/>
              <a:t>RR 20</a:t>
            </a:r>
            <a:endParaRPr sz="2800" dirty="0"/>
          </a:p>
          <a:p>
            <a:pPr marL="633413" lvl="1" indent="-342900" algn="l" rtl="0">
              <a:lnSpc>
                <a:spcPct val="90000"/>
              </a:lnSpc>
              <a:spcBef>
                <a:spcPts val="500"/>
              </a:spcBef>
              <a:spcAft>
                <a:spcPts val="0"/>
              </a:spcAft>
              <a:buSzPts val="2400"/>
              <a:buFont typeface="Arial" panose="020B0604020202020204" pitchFamily="34" charset="0"/>
              <a:buChar char="•"/>
            </a:pPr>
            <a:r>
              <a:rPr lang="en-US" sz="2800" dirty="0"/>
              <a:t>SpO2 97% on 2L</a:t>
            </a:r>
          </a:p>
          <a:p>
            <a:pPr marL="633413" lvl="1" indent="-342900" algn="l" rtl="0">
              <a:lnSpc>
                <a:spcPct val="90000"/>
              </a:lnSpc>
              <a:spcBef>
                <a:spcPts val="500"/>
              </a:spcBef>
              <a:spcAft>
                <a:spcPts val="0"/>
              </a:spcAft>
              <a:buSzPts val="2400"/>
              <a:buFont typeface="Arial" panose="020B0604020202020204" pitchFamily="34" charset="0"/>
              <a:buChar char="•"/>
            </a:pPr>
            <a:endParaRPr lang="en-US" sz="2800" dirty="0"/>
          </a:p>
          <a:p>
            <a:pPr marL="0" lvl="1" indent="0" algn="ctr" rtl="0">
              <a:lnSpc>
                <a:spcPct val="90000"/>
              </a:lnSpc>
              <a:spcBef>
                <a:spcPts val="500"/>
              </a:spcBef>
              <a:spcAft>
                <a:spcPts val="0"/>
              </a:spcAft>
              <a:buSzPts val="2400"/>
              <a:buNone/>
            </a:pPr>
            <a:r>
              <a:rPr lang="en-US" sz="3600" dirty="0"/>
              <a:t>How is the patient doing now?</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32"/>
          <p:cNvSpPr txBox="1">
            <a:spLocks noGrp="1"/>
          </p:cNvSpPr>
          <p:nvPr>
            <p:ph type="title"/>
          </p:nvPr>
        </p:nvSpPr>
        <p:spPr>
          <a:xfrm>
            <a:off x="457200" y="2099223"/>
            <a:ext cx="8229600" cy="610765"/>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3A3838"/>
              </a:buClr>
              <a:buSzPts val="3600"/>
              <a:buFont typeface="Calibri"/>
              <a:buNone/>
            </a:pPr>
            <a:r>
              <a:rPr lang="en-US" dirty="0">
                <a:latin typeface="Calibri"/>
                <a:ea typeface="Calibri"/>
                <a:cs typeface="Calibri"/>
                <a:sym typeface="Calibri"/>
              </a:rPr>
              <a:t>What are the first interventions?</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3" name="Google Shape;153;p33"/>
          <p:cNvSpPr txBox="1">
            <a:spLocks noGrp="1"/>
          </p:cNvSpPr>
          <p:nvPr>
            <p:ph type="body" idx="1"/>
          </p:nvPr>
        </p:nvSpPr>
        <p:spPr>
          <a:xfrm>
            <a:off x="304800" y="1440871"/>
            <a:ext cx="8686799" cy="4554061"/>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None/>
            </a:pPr>
            <a:r>
              <a:rPr lang="en-US" dirty="0"/>
              <a:t>Patient is still hypotensive and tachycardic</a:t>
            </a:r>
            <a:endParaRPr dirty="0"/>
          </a:p>
          <a:p>
            <a:pPr marL="457200" lvl="0" indent="-457200" algn="l" rtl="0">
              <a:lnSpc>
                <a:spcPct val="90000"/>
              </a:lnSpc>
              <a:spcBef>
                <a:spcPts val="1000"/>
              </a:spcBef>
              <a:spcAft>
                <a:spcPts val="0"/>
              </a:spcAft>
              <a:buSzPts val="2800"/>
              <a:buChar char="•"/>
            </a:pPr>
            <a:r>
              <a:rPr lang="en-US" dirty="0"/>
              <a:t>Give 860 mL NS (to complete the 30 mL/kg fluid bolus)</a:t>
            </a:r>
            <a:endParaRPr dirty="0"/>
          </a:p>
          <a:p>
            <a:pPr marL="457200" lvl="0" indent="-457200" algn="l" rtl="0">
              <a:lnSpc>
                <a:spcPct val="90000"/>
              </a:lnSpc>
              <a:spcBef>
                <a:spcPts val="1000"/>
              </a:spcBef>
              <a:spcAft>
                <a:spcPts val="0"/>
              </a:spcAft>
              <a:buSzPts val="2800"/>
              <a:buChar char="•"/>
            </a:pPr>
            <a:r>
              <a:rPr lang="en-US" dirty="0"/>
              <a:t>Labs: consider complete metabolic panel, repeat CBC</a:t>
            </a:r>
            <a:endParaRPr dirty="0"/>
          </a:p>
          <a:p>
            <a:pPr marL="457200" lvl="0" indent="-457200" algn="l" rtl="0">
              <a:lnSpc>
                <a:spcPct val="90000"/>
              </a:lnSpc>
              <a:spcBef>
                <a:spcPts val="1000"/>
              </a:spcBef>
              <a:spcAft>
                <a:spcPts val="0"/>
              </a:spcAft>
              <a:buSzPts val="2800"/>
              <a:buChar char="•"/>
            </a:pPr>
            <a:r>
              <a:rPr lang="en-US" dirty="0"/>
              <a:t>Obtain order and give the antibiotic</a:t>
            </a:r>
          </a:p>
          <a:p>
            <a:pPr marL="0" lvl="0" indent="0" algn="l" rtl="0">
              <a:lnSpc>
                <a:spcPct val="90000"/>
              </a:lnSpc>
              <a:spcBef>
                <a:spcPts val="1000"/>
              </a:spcBef>
              <a:spcAft>
                <a:spcPts val="0"/>
              </a:spcAft>
              <a:buSzPts val="2800"/>
              <a:buNone/>
            </a:pPr>
            <a:endParaRPr dirty="0"/>
          </a:p>
          <a:p>
            <a:pPr marL="228600" lvl="0" indent="-50800" algn="l" rtl="0">
              <a:lnSpc>
                <a:spcPct val="90000"/>
              </a:lnSpc>
              <a:spcBef>
                <a:spcPts val="1000"/>
              </a:spcBef>
              <a:spcAft>
                <a:spcPts val="0"/>
              </a:spcAft>
              <a:buClr>
                <a:srgbClr val="3A3838"/>
              </a:buClr>
              <a:buSzPts val="2800"/>
              <a:buNone/>
            </a:pPr>
            <a:endParaRPr dirty="0"/>
          </a:p>
        </p:txBody>
      </p:sp>
      <p:graphicFrame>
        <p:nvGraphicFramePr>
          <p:cNvPr id="3" name="Table 2">
            <a:extLst>
              <a:ext uri="{FF2B5EF4-FFF2-40B4-BE49-F238E27FC236}">
                <a16:creationId xmlns:a16="http://schemas.microsoft.com/office/drawing/2014/main" id="{A602BD5F-CF76-4A26-AB5C-E56D19BCD4E1}"/>
              </a:ext>
            </a:extLst>
          </p:cNvPr>
          <p:cNvGraphicFramePr>
            <a:graphicFrameLocks noGrp="1"/>
          </p:cNvGraphicFramePr>
          <p:nvPr>
            <p:extLst>
              <p:ext uri="{D42A27DB-BD31-4B8C-83A1-F6EECF244321}">
                <p14:modId xmlns:p14="http://schemas.microsoft.com/office/powerpoint/2010/main" val="538976433"/>
              </p:ext>
            </p:extLst>
          </p:nvPr>
        </p:nvGraphicFramePr>
        <p:xfrm>
          <a:off x="1128711" y="3769892"/>
          <a:ext cx="3519488" cy="2225040"/>
        </p:xfrm>
        <a:graphic>
          <a:graphicData uri="http://schemas.openxmlformats.org/drawingml/2006/table">
            <a:tbl>
              <a:tblPr firstRow="1" bandRow="1">
                <a:tableStyleId>{5C22544A-7EE6-4342-B048-85BDC9FD1C3A}</a:tableStyleId>
              </a:tblPr>
              <a:tblGrid>
                <a:gridCol w="862264">
                  <a:extLst>
                    <a:ext uri="{9D8B030D-6E8A-4147-A177-3AD203B41FA5}">
                      <a16:colId xmlns:a16="http://schemas.microsoft.com/office/drawing/2014/main" val="3187897600"/>
                    </a:ext>
                  </a:extLst>
                </a:gridCol>
                <a:gridCol w="781160">
                  <a:extLst>
                    <a:ext uri="{9D8B030D-6E8A-4147-A177-3AD203B41FA5}">
                      <a16:colId xmlns:a16="http://schemas.microsoft.com/office/drawing/2014/main" val="1569341743"/>
                    </a:ext>
                  </a:extLst>
                </a:gridCol>
                <a:gridCol w="1876064">
                  <a:extLst>
                    <a:ext uri="{9D8B030D-6E8A-4147-A177-3AD203B41FA5}">
                      <a16:colId xmlns:a16="http://schemas.microsoft.com/office/drawing/2014/main" val="1589775094"/>
                    </a:ext>
                  </a:extLst>
                </a:gridCol>
              </a:tblGrid>
              <a:tr h="370840">
                <a:tc gridSpan="2">
                  <a:txBody>
                    <a:bodyPr/>
                    <a:lstStyle/>
                    <a:p>
                      <a:r>
                        <a:rPr lang="en-US" dirty="0"/>
                        <a:t>VBG</a:t>
                      </a:r>
                    </a:p>
                  </a:txBody>
                  <a:tcPr/>
                </a:tc>
                <a:tc hMerge="1">
                  <a:txBody>
                    <a:bodyPr/>
                    <a:lstStyle/>
                    <a:p>
                      <a:endParaRPr lang="en-US" dirty="0"/>
                    </a:p>
                  </a:txBody>
                  <a:tcPr/>
                </a:tc>
                <a:tc>
                  <a:txBody>
                    <a:bodyPr/>
                    <a:lstStyle/>
                    <a:p>
                      <a:r>
                        <a:rPr lang="en-US" dirty="0"/>
                        <a:t>Reference Range</a:t>
                      </a:r>
                    </a:p>
                  </a:txBody>
                  <a:tcPr/>
                </a:tc>
                <a:extLst>
                  <a:ext uri="{0D108BD9-81ED-4DB2-BD59-A6C34878D82A}">
                    <a16:rowId xmlns:a16="http://schemas.microsoft.com/office/drawing/2014/main" val="3668382067"/>
                  </a:ext>
                </a:extLst>
              </a:tr>
              <a:tr h="370840">
                <a:tc>
                  <a:txBody>
                    <a:bodyPr/>
                    <a:lstStyle/>
                    <a:p>
                      <a:r>
                        <a:rPr lang="en-US" dirty="0"/>
                        <a:t>pH</a:t>
                      </a:r>
                    </a:p>
                  </a:txBody>
                  <a:tcPr/>
                </a:tc>
                <a:tc>
                  <a:txBody>
                    <a:bodyPr/>
                    <a:lstStyle/>
                    <a:p>
                      <a:r>
                        <a:rPr lang="en-US" dirty="0"/>
                        <a:t>7.3</a:t>
                      </a:r>
                    </a:p>
                  </a:txBody>
                  <a:tcPr/>
                </a:tc>
                <a:tc>
                  <a:txBody>
                    <a:bodyPr/>
                    <a:lstStyle/>
                    <a:p>
                      <a:r>
                        <a:rPr lang="en-US" dirty="0"/>
                        <a:t>7.30 – 7.40</a:t>
                      </a:r>
                    </a:p>
                  </a:txBody>
                  <a:tcPr/>
                </a:tc>
                <a:extLst>
                  <a:ext uri="{0D108BD9-81ED-4DB2-BD59-A6C34878D82A}">
                    <a16:rowId xmlns:a16="http://schemas.microsoft.com/office/drawing/2014/main" val="2330151546"/>
                  </a:ext>
                </a:extLst>
              </a:tr>
              <a:tr h="370840">
                <a:tc>
                  <a:txBody>
                    <a:bodyPr/>
                    <a:lstStyle/>
                    <a:p>
                      <a:r>
                        <a:rPr lang="en-US" dirty="0"/>
                        <a:t>CO2</a:t>
                      </a:r>
                    </a:p>
                  </a:txBody>
                  <a:tcPr/>
                </a:tc>
                <a:tc>
                  <a:txBody>
                    <a:bodyPr/>
                    <a:lstStyle/>
                    <a:p>
                      <a:r>
                        <a:rPr lang="en-US" dirty="0"/>
                        <a:t>38</a:t>
                      </a:r>
                    </a:p>
                  </a:txBody>
                  <a:tcPr/>
                </a:tc>
                <a:tc>
                  <a:txBody>
                    <a:bodyPr/>
                    <a:lstStyle/>
                    <a:p>
                      <a:r>
                        <a:rPr lang="en-US" dirty="0"/>
                        <a:t>42 – 48 </a:t>
                      </a:r>
                    </a:p>
                  </a:txBody>
                  <a:tcPr/>
                </a:tc>
                <a:extLst>
                  <a:ext uri="{0D108BD9-81ED-4DB2-BD59-A6C34878D82A}">
                    <a16:rowId xmlns:a16="http://schemas.microsoft.com/office/drawing/2014/main" val="2804766332"/>
                  </a:ext>
                </a:extLst>
              </a:tr>
              <a:tr h="370840">
                <a:tc>
                  <a:txBody>
                    <a:bodyPr/>
                    <a:lstStyle/>
                    <a:p>
                      <a:r>
                        <a:rPr lang="en-US" dirty="0"/>
                        <a:t>PO2</a:t>
                      </a:r>
                    </a:p>
                  </a:txBody>
                  <a:tcPr/>
                </a:tc>
                <a:tc>
                  <a:txBody>
                    <a:bodyPr/>
                    <a:lstStyle/>
                    <a:p>
                      <a:r>
                        <a:rPr lang="en-US" dirty="0"/>
                        <a:t>176</a:t>
                      </a:r>
                    </a:p>
                  </a:txBody>
                  <a:tcPr/>
                </a:tc>
                <a:tc>
                  <a:txBody>
                    <a:bodyPr/>
                    <a:lstStyle/>
                    <a:p>
                      <a:r>
                        <a:rPr lang="en-US" dirty="0"/>
                        <a:t>35 – 45 </a:t>
                      </a:r>
                    </a:p>
                  </a:txBody>
                  <a:tcPr/>
                </a:tc>
                <a:extLst>
                  <a:ext uri="{0D108BD9-81ED-4DB2-BD59-A6C34878D82A}">
                    <a16:rowId xmlns:a16="http://schemas.microsoft.com/office/drawing/2014/main" val="535067262"/>
                  </a:ext>
                </a:extLst>
              </a:tr>
              <a:tr h="370840">
                <a:tc>
                  <a:txBody>
                    <a:bodyPr/>
                    <a:lstStyle/>
                    <a:p>
                      <a:r>
                        <a:rPr lang="en-US" dirty="0"/>
                        <a:t>HCO3</a:t>
                      </a:r>
                    </a:p>
                  </a:txBody>
                  <a:tcPr/>
                </a:tc>
                <a:tc>
                  <a:txBody>
                    <a:bodyPr/>
                    <a:lstStyle/>
                    <a:p>
                      <a:r>
                        <a:rPr lang="en-US" dirty="0"/>
                        <a:t>18</a:t>
                      </a:r>
                    </a:p>
                  </a:txBody>
                  <a:tcPr/>
                </a:tc>
                <a:tc>
                  <a:txBody>
                    <a:bodyPr/>
                    <a:lstStyle/>
                    <a:p>
                      <a:r>
                        <a:rPr lang="en-US" dirty="0"/>
                        <a:t>24 – 30 </a:t>
                      </a:r>
                    </a:p>
                  </a:txBody>
                  <a:tcPr/>
                </a:tc>
                <a:extLst>
                  <a:ext uri="{0D108BD9-81ED-4DB2-BD59-A6C34878D82A}">
                    <a16:rowId xmlns:a16="http://schemas.microsoft.com/office/drawing/2014/main" val="2239128577"/>
                  </a:ext>
                </a:extLst>
              </a:tr>
              <a:tr h="370840">
                <a:tc>
                  <a:txBody>
                    <a:bodyPr/>
                    <a:lstStyle/>
                    <a:p>
                      <a:r>
                        <a:rPr lang="en-US" dirty="0"/>
                        <a:t>O2 Sat</a:t>
                      </a:r>
                    </a:p>
                  </a:txBody>
                  <a:tcPr/>
                </a:tc>
                <a:tc>
                  <a:txBody>
                    <a:bodyPr/>
                    <a:lstStyle/>
                    <a:p>
                      <a:r>
                        <a:rPr lang="en-US" dirty="0"/>
                        <a:t>99.2</a:t>
                      </a:r>
                    </a:p>
                  </a:txBody>
                  <a:tcPr/>
                </a:tc>
                <a:tc>
                  <a:txBody>
                    <a:bodyPr/>
                    <a:lstStyle/>
                    <a:p>
                      <a:endParaRPr lang="en-US" dirty="0"/>
                    </a:p>
                  </a:txBody>
                  <a:tcPr/>
                </a:tc>
                <a:extLst>
                  <a:ext uri="{0D108BD9-81ED-4DB2-BD59-A6C34878D82A}">
                    <a16:rowId xmlns:a16="http://schemas.microsoft.com/office/drawing/2014/main" val="739688225"/>
                  </a:ext>
                </a:extLst>
              </a:tr>
            </a:tbl>
          </a:graphicData>
        </a:graphic>
      </p:graphicFrame>
      <p:sp>
        <p:nvSpPr>
          <p:cNvPr id="7" name="Google Shape;104;p25">
            <a:extLst>
              <a:ext uri="{FF2B5EF4-FFF2-40B4-BE49-F238E27FC236}">
                <a16:creationId xmlns:a16="http://schemas.microsoft.com/office/drawing/2014/main" id="{5A469A88-D26C-417C-9439-F010288FD43A}"/>
              </a:ext>
            </a:extLst>
          </p:cNvPr>
          <p:cNvSpPr txBox="1">
            <a:spLocks/>
          </p:cNvSpPr>
          <p:nvPr/>
        </p:nvSpPr>
        <p:spPr>
          <a:xfrm>
            <a:off x="2508841" y="173759"/>
            <a:ext cx="6482758" cy="866602"/>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rgbClr val="3A3838"/>
              </a:buClr>
              <a:buSzPts val="3600"/>
              <a:buFont typeface="Cambria"/>
              <a:buNone/>
              <a:defRPr sz="3600" b="0" i="0" u="none" strike="noStrike" cap="none">
                <a:solidFill>
                  <a:srgbClr val="3A3838"/>
                </a:solidFill>
                <a:latin typeface="Cambria"/>
                <a:ea typeface="Cambria"/>
                <a:cs typeface="Cambria"/>
                <a:sym typeface="Cambr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t>Clinical Scenario – Rosie Jetson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35"/>
          <p:cNvSpPr txBox="1">
            <a:spLocks noGrp="1"/>
          </p:cNvSpPr>
          <p:nvPr>
            <p:ph type="title"/>
          </p:nvPr>
        </p:nvSpPr>
        <p:spPr>
          <a:xfrm>
            <a:off x="2439785" y="305485"/>
            <a:ext cx="6339883" cy="866602"/>
          </a:xfrm>
          <a:prstGeom prst="rect">
            <a:avLst/>
          </a:prstGeom>
          <a:noFill/>
          <a:ln>
            <a:noFill/>
          </a:ln>
        </p:spPr>
        <p:txBody>
          <a:bodyPr spcFirstLastPara="1" wrap="square" lIns="91425" tIns="45700" rIns="91425" bIns="45700" anchor="ctr" anchorCtr="0">
            <a:noAutofit/>
          </a:bodyPr>
          <a:lstStyle/>
          <a:p>
            <a:pPr lvl="0"/>
            <a:r>
              <a:rPr lang="en-US" dirty="0"/>
              <a:t>Clinical Scenario – Rosie Jetson</a:t>
            </a:r>
            <a:endParaRPr dirty="0"/>
          </a:p>
        </p:txBody>
      </p:sp>
      <p:sp>
        <p:nvSpPr>
          <p:cNvPr id="166" name="Google Shape;166;p35"/>
          <p:cNvSpPr txBox="1">
            <a:spLocks noGrp="1"/>
          </p:cNvSpPr>
          <p:nvPr>
            <p:ph type="body" idx="1"/>
          </p:nvPr>
        </p:nvSpPr>
        <p:spPr>
          <a:xfrm>
            <a:off x="304800" y="1172087"/>
            <a:ext cx="8686799" cy="482284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None/>
            </a:pPr>
            <a:r>
              <a:rPr lang="en-US" u="sng" dirty="0"/>
              <a:t>1000 - Repeat vital signs</a:t>
            </a:r>
            <a:endParaRPr u="sng" dirty="0"/>
          </a:p>
          <a:p>
            <a:pPr marL="457200" lvl="0" indent="-457200" algn="l" rtl="0">
              <a:lnSpc>
                <a:spcPct val="90000"/>
              </a:lnSpc>
              <a:spcBef>
                <a:spcPts val="1000"/>
              </a:spcBef>
              <a:spcAft>
                <a:spcPts val="0"/>
              </a:spcAft>
              <a:buSzPts val="2800"/>
              <a:buChar char="•"/>
            </a:pPr>
            <a:r>
              <a:rPr lang="en-US" dirty="0"/>
              <a:t>BP 80/42</a:t>
            </a:r>
            <a:endParaRPr dirty="0"/>
          </a:p>
          <a:p>
            <a:pPr marL="457200" lvl="0" indent="-457200" algn="l" rtl="0">
              <a:lnSpc>
                <a:spcPct val="90000"/>
              </a:lnSpc>
              <a:spcBef>
                <a:spcPts val="1000"/>
              </a:spcBef>
              <a:spcAft>
                <a:spcPts val="0"/>
              </a:spcAft>
              <a:buSzPts val="2800"/>
              <a:buChar char="•"/>
            </a:pPr>
            <a:r>
              <a:rPr lang="en-US" dirty="0"/>
              <a:t>HR 110</a:t>
            </a:r>
            <a:endParaRPr dirty="0"/>
          </a:p>
          <a:p>
            <a:pPr marL="457200" lvl="0" indent="-457200" algn="l" rtl="0">
              <a:lnSpc>
                <a:spcPct val="90000"/>
              </a:lnSpc>
              <a:spcBef>
                <a:spcPts val="1000"/>
              </a:spcBef>
              <a:spcAft>
                <a:spcPts val="0"/>
              </a:spcAft>
              <a:buSzPts val="2800"/>
              <a:buChar char="•"/>
            </a:pPr>
            <a:r>
              <a:rPr lang="en-US" dirty="0"/>
              <a:t>RR 16</a:t>
            </a:r>
            <a:endParaRPr dirty="0"/>
          </a:p>
          <a:p>
            <a:pPr marL="457200" lvl="0" indent="-457200" algn="l" rtl="0">
              <a:lnSpc>
                <a:spcPct val="90000"/>
              </a:lnSpc>
              <a:spcBef>
                <a:spcPts val="1000"/>
              </a:spcBef>
              <a:spcAft>
                <a:spcPts val="0"/>
              </a:spcAft>
              <a:buSzPts val="2800"/>
              <a:buChar char="•"/>
            </a:pPr>
            <a:r>
              <a:rPr lang="en-US" dirty="0"/>
              <a:t>SpO2 98% on 2L</a:t>
            </a:r>
            <a:endParaRPr lang="en-US" dirty="0">
              <a:highlight>
                <a:srgbClr val="FFFF00"/>
              </a:highlight>
            </a:endParaRPr>
          </a:p>
          <a:p>
            <a:pPr marL="0" lvl="0" indent="0">
              <a:buNone/>
            </a:pPr>
            <a:endParaRPr lang="en-US" dirty="0"/>
          </a:p>
          <a:p>
            <a:pPr marL="0" lvl="0" indent="0">
              <a:buNone/>
            </a:pPr>
            <a:r>
              <a:rPr lang="en-US" dirty="0"/>
              <a:t>Is the patient in septic shock?  </a:t>
            </a:r>
          </a:p>
          <a:p>
            <a:pPr marL="0" lvl="0" indent="0">
              <a:buNone/>
            </a:pPr>
            <a:r>
              <a:rPr lang="en-US" dirty="0"/>
              <a:t>What is time zero for septic shock?</a:t>
            </a:r>
          </a:p>
          <a:p>
            <a:pPr marL="228600" lvl="0" indent="-50800" algn="l" rtl="0">
              <a:lnSpc>
                <a:spcPct val="90000"/>
              </a:lnSpc>
              <a:spcBef>
                <a:spcPts val="1000"/>
              </a:spcBef>
              <a:spcAft>
                <a:spcPts val="0"/>
              </a:spcAft>
              <a:buClr>
                <a:srgbClr val="3A3838"/>
              </a:buClr>
              <a:buSzPts val="2800"/>
              <a:buNone/>
            </a:pPr>
            <a:endParaRPr lang="en-US" dirty="0"/>
          </a:p>
        </p:txBody>
      </p:sp>
    </p:spTree>
    <p:extLst>
      <p:ext uri="{BB962C8B-B14F-4D97-AF65-F5344CB8AC3E}">
        <p14:creationId xmlns:p14="http://schemas.microsoft.com/office/powerpoint/2010/main" val="3333155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4" name="TextBox 3">
            <a:extLst>
              <a:ext uri="{FF2B5EF4-FFF2-40B4-BE49-F238E27FC236}">
                <a16:creationId xmlns:a16="http://schemas.microsoft.com/office/drawing/2014/main" id="{9650C90C-D537-4686-8D44-4D269FC492D0}"/>
              </a:ext>
            </a:extLst>
          </p:cNvPr>
          <p:cNvSpPr txBox="1"/>
          <p:nvPr/>
        </p:nvSpPr>
        <p:spPr>
          <a:xfrm>
            <a:off x="7924800" y="3429000"/>
            <a:ext cx="1219200" cy="2851728"/>
          </a:xfrm>
          <a:prstGeom prst="rect">
            <a:avLst/>
          </a:prstGeom>
          <a:solidFill>
            <a:schemeClr val="bg1"/>
          </a:solidFill>
        </p:spPr>
        <p:txBody>
          <a:bodyPr wrap="square" rtlCol="0">
            <a:spAutoFit/>
          </a:bodyPr>
          <a:lstStyle/>
          <a:p>
            <a:endParaRPr lang="en-US" dirty="0"/>
          </a:p>
        </p:txBody>
      </p:sp>
      <p:sp>
        <p:nvSpPr>
          <p:cNvPr id="159" name="Google Shape;159;p34"/>
          <p:cNvSpPr txBox="1">
            <a:spLocks noGrp="1"/>
          </p:cNvSpPr>
          <p:nvPr>
            <p:ph type="title"/>
          </p:nvPr>
        </p:nvSpPr>
        <p:spPr>
          <a:xfrm>
            <a:off x="228600" y="1066800"/>
            <a:ext cx="3048000" cy="51816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3A3838"/>
              </a:buClr>
              <a:buSzPts val="2800"/>
              <a:buFont typeface="Calibri"/>
              <a:buNone/>
            </a:pPr>
            <a:r>
              <a:rPr lang="en-US" sz="2800" dirty="0">
                <a:latin typeface="Calibri"/>
                <a:ea typeface="Calibri"/>
                <a:cs typeface="Calibri"/>
                <a:sym typeface="Calibri"/>
              </a:rPr>
              <a:t>Severe Sepsis/ Septic Shock Checklist</a:t>
            </a:r>
            <a:br>
              <a:rPr lang="en-US" sz="2800" dirty="0">
                <a:latin typeface="Calibri"/>
                <a:ea typeface="Calibri"/>
                <a:cs typeface="Calibri"/>
                <a:sym typeface="Calibri"/>
              </a:rPr>
            </a:br>
            <a:br>
              <a:rPr lang="en-US" sz="2800" dirty="0">
                <a:latin typeface="Calibri"/>
                <a:ea typeface="Calibri"/>
                <a:cs typeface="Calibri"/>
                <a:sym typeface="Calibri"/>
              </a:rPr>
            </a:br>
            <a:r>
              <a:rPr lang="en-US" sz="2800" dirty="0">
                <a:latin typeface="Calibri"/>
                <a:ea typeface="Calibri"/>
                <a:cs typeface="Calibri"/>
                <a:sym typeface="Calibri"/>
              </a:rPr>
              <a:t>What can we complete on the checklist?</a:t>
            </a:r>
            <a:endParaRPr dirty="0"/>
          </a:p>
        </p:txBody>
      </p:sp>
      <p:pic>
        <p:nvPicPr>
          <p:cNvPr id="3" name="Picture 2">
            <a:extLst>
              <a:ext uri="{FF2B5EF4-FFF2-40B4-BE49-F238E27FC236}">
                <a16:creationId xmlns:a16="http://schemas.microsoft.com/office/drawing/2014/main" id="{A0102DDC-D567-49CA-A747-08E7AABD77DA}"/>
              </a:ext>
            </a:extLst>
          </p:cNvPr>
          <p:cNvPicPr>
            <a:picLocks noChangeAspect="1"/>
          </p:cNvPicPr>
          <p:nvPr/>
        </p:nvPicPr>
        <p:blipFill>
          <a:blip r:embed="rId3"/>
          <a:stretch>
            <a:fillRect/>
          </a:stretch>
        </p:blipFill>
        <p:spPr>
          <a:xfrm>
            <a:off x="4373418" y="346791"/>
            <a:ext cx="4602880" cy="5933937"/>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35"/>
          <p:cNvSpPr txBox="1">
            <a:spLocks noGrp="1"/>
          </p:cNvSpPr>
          <p:nvPr>
            <p:ph type="title"/>
          </p:nvPr>
        </p:nvSpPr>
        <p:spPr>
          <a:xfrm>
            <a:off x="2439785" y="305485"/>
            <a:ext cx="6339883" cy="866602"/>
          </a:xfrm>
          <a:prstGeom prst="rect">
            <a:avLst/>
          </a:prstGeom>
          <a:noFill/>
          <a:ln>
            <a:noFill/>
          </a:ln>
        </p:spPr>
        <p:txBody>
          <a:bodyPr spcFirstLastPara="1" wrap="square" lIns="91425" tIns="45700" rIns="91425" bIns="45700" anchor="ctr" anchorCtr="0">
            <a:noAutofit/>
          </a:bodyPr>
          <a:lstStyle/>
          <a:p>
            <a:pPr lvl="0"/>
            <a:r>
              <a:rPr lang="en-US" dirty="0"/>
              <a:t>Clinical Scenario – Rosie Jetson</a:t>
            </a:r>
            <a:endParaRPr dirty="0"/>
          </a:p>
        </p:txBody>
      </p:sp>
      <p:sp>
        <p:nvSpPr>
          <p:cNvPr id="166" name="Google Shape;166;p35"/>
          <p:cNvSpPr txBox="1">
            <a:spLocks noGrp="1"/>
          </p:cNvSpPr>
          <p:nvPr>
            <p:ph type="body" idx="1"/>
          </p:nvPr>
        </p:nvSpPr>
        <p:spPr>
          <a:xfrm>
            <a:off x="304800" y="1379095"/>
            <a:ext cx="8686799" cy="461583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None/>
            </a:pPr>
            <a:r>
              <a:rPr lang="en-US" sz="3600" dirty="0"/>
              <a:t>What are your next steps?</a:t>
            </a:r>
          </a:p>
          <a:p>
            <a:pPr marL="0" lvl="0" indent="0" algn="l" rtl="0">
              <a:lnSpc>
                <a:spcPct val="90000"/>
              </a:lnSpc>
              <a:spcBef>
                <a:spcPts val="0"/>
              </a:spcBef>
              <a:spcAft>
                <a:spcPts val="0"/>
              </a:spcAft>
              <a:buSzPts val="2800"/>
              <a:buNone/>
            </a:pPr>
            <a:endParaRPr lang="en-US" sz="3600" dirty="0"/>
          </a:p>
          <a:p>
            <a:pPr marL="342900" indent="-342900">
              <a:spcBef>
                <a:spcPts val="0"/>
              </a:spcBef>
            </a:pPr>
            <a:r>
              <a:rPr lang="en-US" sz="3000" dirty="0"/>
              <a:t>Call physician to obtain orders for:</a:t>
            </a:r>
          </a:p>
          <a:p>
            <a:pPr marL="800100" lvl="1" indent="-342900">
              <a:spcBef>
                <a:spcPts val="0"/>
              </a:spcBef>
            </a:pPr>
            <a:r>
              <a:rPr lang="en-US" sz="3000" dirty="0"/>
              <a:t>another liter of fluid</a:t>
            </a:r>
          </a:p>
          <a:p>
            <a:pPr marL="800100" lvl="1" indent="-342900">
              <a:spcBef>
                <a:spcPts val="0"/>
              </a:spcBef>
            </a:pPr>
            <a:r>
              <a:rPr lang="en-US" sz="3000" dirty="0"/>
              <a:t>Levophed</a:t>
            </a:r>
          </a:p>
          <a:p>
            <a:pPr marL="342900" indent="-342900">
              <a:spcBef>
                <a:spcPts val="0"/>
              </a:spcBef>
            </a:pPr>
            <a:r>
              <a:rPr lang="en-US" sz="3000" dirty="0"/>
              <a:t>Set up for an arterial line</a:t>
            </a:r>
          </a:p>
          <a:p>
            <a:pPr marL="342900" indent="-342900">
              <a:spcBef>
                <a:spcPts val="0"/>
              </a:spcBef>
            </a:pPr>
            <a:r>
              <a:rPr lang="en-US" sz="3000" dirty="0"/>
              <a:t>Set up for a central line</a:t>
            </a:r>
          </a:p>
          <a:p>
            <a:pPr marL="342900" indent="-342900">
              <a:spcBef>
                <a:spcPts val="0"/>
              </a:spcBef>
            </a:pPr>
            <a:endParaRPr lang="en-US" sz="3000" dirty="0"/>
          </a:p>
          <a:p>
            <a:pPr marL="342900" indent="-342900">
              <a:spcBef>
                <a:spcPts val="0"/>
              </a:spcBef>
            </a:pPr>
            <a:endParaRPr lang="en-US" sz="3000" dirty="0"/>
          </a:p>
          <a:p>
            <a:pPr marL="0" indent="0">
              <a:spcBef>
                <a:spcPts val="0"/>
              </a:spcBef>
              <a:buNone/>
            </a:pPr>
            <a:endParaRPr lang="en-US" sz="3000" dirty="0"/>
          </a:p>
          <a:p>
            <a:pPr marL="228600" lvl="0" indent="-50800" algn="l" rtl="0">
              <a:lnSpc>
                <a:spcPct val="90000"/>
              </a:lnSpc>
              <a:spcBef>
                <a:spcPts val="1000"/>
              </a:spcBef>
              <a:spcAft>
                <a:spcPts val="0"/>
              </a:spcAft>
              <a:buClr>
                <a:srgbClr val="3A3838"/>
              </a:buClr>
              <a:buSzPts val="2800"/>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9"/>
          <p:cNvSpPr txBox="1">
            <a:spLocks noGrp="1"/>
          </p:cNvSpPr>
          <p:nvPr>
            <p:ph type="title"/>
          </p:nvPr>
        </p:nvSpPr>
        <p:spPr>
          <a:xfrm>
            <a:off x="2439785" y="305485"/>
            <a:ext cx="6332739" cy="866602"/>
          </a:xfrm>
          <a:prstGeom prst="rect">
            <a:avLst/>
          </a:prstGeom>
          <a:noFill/>
          <a:ln>
            <a:noFill/>
          </a:ln>
        </p:spPr>
        <p:txBody>
          <a:bodyPr spcFirstLastPara="1" wrap="square" lIns="91425" tIns="45700" rIns="91425" bIns="45700" anchor="ctr" anchorCtr="0">
            <a:noAutofit/>
          </a:bodyPr>
          <a:lstStyle/>
          <a:p>
            <a:pPr lvl="0"/>
            <a:r>
              <a:rPr lang="en-US" dirty="0"/>
              <a:t>Clinical Scenario – Rosie Jetson</a:t>
            </a:r>
            <a:endParaRPr dirty="0"/>
          </a:p>
        </p:txBody>
      </p:sp>
      <p:sp>
        <p:nvSpPr>
          <p:cNvPr id="189" name="Google Shape;189;p39"/>
          <p:cNvSpPr txBox="1">
            <a:spLocks noGrp="1"/>
          </p:cNvSpPr>
          <p:nvPr>
            <p:ph type="body" idx="1"/>
          </p:nvPr>
        </p:nvSpPr>
        <p:spPr>
          <a:xfrm>
            <a:off x="304800" y="1172087"/>
            <a:ext cx="8686799" cy="482284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3A3838"/>
              </a:buClr>
              <a:buSzPts val="2800"/>
              <a:buNone/>
            </a:pPr>
            <a:r>
              <a:rPr lang="en-US" sz="3600" u="sng" dirty="0"/>
              <a:t>It’s now 1100</a:t>
            </a:r>
            <a:endParaRPr sz="3600" u="sng" dirty="0"/>
          </a:p>
          <a:p>
            <a:pPr marL="685800" lvl="1" indent="-342900">
              <a:spcBef>
                <a:spcPts val="1000"/>
              </a:spcBef>
              <a:buClr>
                <a:srgbClr val="3A3838"/>
              </a:buClr>
              <a:buSzPts val="2800"/>
              <a:buChar char="•"/>
            </a:pPr>
            <a:r>
              <a:rPr lang="en-US" sz="3200" dirty="0"/>
              <a:t>BP 88/46 (arterial line inserted)</a:t>
            </a:r>
            <a:endParaRPr sz="3200" dirty="0"/>
          </a:p>
          <a:p>
            <a:pPr marL="685800" lvl="1" indent="-342900">
              <a:spcBef>
                <a:spcPts val="1000"/>
              </a:spcBef>
              <a:buClr>
                <a:srgbClr val="3A3838"/>
              </a:buClr>
              <a:buSzPts val="2800"/>
              <a:buChar char="•"/>
            </a:pPr>
            <a:r>
              <a:rPr lang="en-US" sz="3200" dirty="0"/>
              <a:t>HR 96</a:t>
            </a:r>
            <a:endParaRPr sz="3200" dirty="0"/>
          </a:p>
          <a:p>
            <a:pPr marL="685800" lvl="1" indent="-342900">
              <a:spcBef>
                <a:spcPts val="1000"/>
              </a:spcBef>
              <a:buClr>
                <a:srgbClr val="3A3838"/>
              </a:buClr>
              <a:buSzPts val="2800"/>
              <a:buChar char="•"/>
            </a:pPr>
            <a:r>
              <a:rPr lang="en-US" sz="3200" dirty="0"/>
              <a:t>RR 18</a:t>
            </a:r>
            <a:endParaRPr sz="3200" dirty="0"/>
          </a:p>
          <a:p>
            <a:pPr marL="685800" lvl="1" indent="-342900">
              <a:spcBef>
                <a:spcPts val="1000"/>
              </a:spcBef>
              <a:buClr>
                <a:srgbClr val="3A3838"/>
              </a:buClr>
              <a:buSzPts val="2800"/>
              <a:buChar char="•"/>
            </a:pPr>
            <a:r>
              <a:rPr lang="en-US" sz="3200" dirty="0"/>
              <a:t>SpO2 sat 98% on 2L</a:t>
            </a:r>
            <a:endParaRPr sz="3200" dirty="0"/>
          </a:p>
          <a:p>
            <a:pPr marL="685800" lvl="1" indent="-342900">
              <a:spcBef>
                <a:spcPts val="1000"/>
              </a:spcBef>
              <a:buClr>
                <a:srgbClr val="3A3838"/>
              </a:buClr>
              <a:buSzPts val="2800"/>
              <a:buChar char="•"/>
            </a:pPr>
            <a:r>
              <a:rPr lang="en-US" sz="3200" dirty="0"/>
              <a:t>Levophed started at 5 mcg/min</a:t>
            </a:r>
            <a:endParaRPr sz="3200" dirty="0"/>
          </a:p>
          <a:p>
            <a:pPr marL="685800" lvl="1" indent="-342900">
              <a:spcBef>
                <a:spcPts val="1000"/>
              </a:spcBef>
              <a:buClr>
                <a:srgbClr val="3A3838"/>
              </a:buClr>
              <a:buSzPts val="2800"/>
              <a:buChar char="•"/>
            </a:pPr>
            <a:r>
              <a:rPr lang="en-US" sz="3200" dirty="0"/>
              <a:t>CVP 6 mmHg (central line inserted)</a:t>
            </a:r>
            <a:endParaRPr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41"/>
          <p:cNvSpPr txBox="1">
            <a:spLocks noGrp="1"/>
          </p:cNvSpPr>
          <p:nvPr>
            <p:ph type="title"/>
          </p:nvPr>
        </p:nvSpPr>
        <p:spPr>
          <a:xfrm>
            <a:off x="2439786" y="305485"/>
            <a:ext cx="6418464" cy="866602"/>
          </a:xfrm>
          <a:prstGeom prst="rect">
            <a:avLst/>
          </a:prstGeom>
          <a:noFill/>
          <a:ln>
            <a:noFill/>
          </a:ln>
        </p:spPr>
        <p:txBody>
          <a:bodyPr spcFirstLastPara="1" wrap="square" lIns="91425" tIns="45700" rIns="91425" bIns="45700" anchor="ctr" anchorCtr="0">
            <a:noAutofit/>
          </a:bodyPr>
          <a:lstStyle/>
          <a:p>
            <a:pPr lvl="0"/>
            <a:r>
              <a:rPr lang="en-US" dirty="0"/>
              <a:t>Clinical Scenario – Rosie Jetson</a:t>
            </a:r>
            <a:endParaRPr dirty="0"/>
          </a:p>
        </p:txBody>
      </p:sp>
      <p:sp>
        <p:nvSpPr>
          <p:cNvPr id="200" name="Google Shape;200;p41"/>
          <p:cNvSpPr txBox="1">
            <a:spLocks noGrp="1"/>
          </p:cNvSpPr>
          <p:nvPr>
            <p:ph type="body" idx="1"/>
          </p:nvPr>
        </p:nvSpPr>
        <p:spPr>
          <a:xfrm>
            <a:off x="304800" y="1440871"/>
            <a:ext cx="8686799" cy="4554061"/>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None/>
            </a:pPr>
            <a:r>
              <a:rPr lang="en-US" dirty="0"/>
              <a:t>Next Steps:</a:t>
            </a:r>
            <a:endParaRPr dirty="0"/>
          </a:p>
          <a:p>
            <a:pPr marL="457200" lvl="0" indent="-457200" algn="l" rtl="0">
              <a:lnSpc>
                <a:spcPct val="90000"/>
              </a:lnSpc>
              <a:spcBef>
                <a:spcPts val="1000"/>
              </a:spcBef>
              <a:spcAft>
                <a:spcPts val="0"/>
              </a:spcAft>
              <a:buSzPts val="2800"/>
              <a:buChar char="•"/>
            </a:pPr>
            <a:r>
              <a:rPr lang="en-US" dirty="0"/>
              <a:t>Need to determine if the patient needs more fluid or more vasopressor</a:t>
            </a:r>
            <a:endParaRPr dirty="0"/>
          </a:p>
          <a:p>
            <a:pPr marL="228600" lvl="0" indent="-50800" algn="l" rtl="0">
              <a:lnSpc>
                <a:spcPct val="90000"/>
              </a:lnSpc>
              <a:spcBef>
                <a:spcPts val="1000"/>
              </a:spcBef>
              <a:spcAft>
                <a:spcPts val="0"/>
              </a:spcAft>
              <a:buClr>
                <a:srgbClr val="3A3838"/>
              </a:buClr>
              <a:buSzPts val="2800"/>
              <a:buNone/>
            </a:pPr>
            <a:endParaRPr dirty="0"/>
          </a:p>
        </p:txBody>
      </p:sp>
      <p:sp>
        <p:nvSpPr>
          <p:cNvPr id="201" name="Google Shape;201;p41"/>
          <p:cNvSpPr txBox="1"/>
          <p:nvPr/>
        </p:nvSpPr>
        <p:spPr>
          <a:xfrm>
            <a:off x="304800" y="4718015"/>
            <a:ext cx="8300670" cy="1060752"/>
          </a:xfrm>
          <a:prstGeom prst="rect">
            <a:avLst/>
          </a:prstGeom>
          <a:noFill/>
          <a:ln>
            <a:noFill/>
          </a:ln>
        </p:spPr>
        <p:txBody>
          <a:bodyPr spcFirstLastPara="1" wrap="square" lIns="91425" tIns="45700" rIns="91425" bIns="45700" anchor="t" anchorCtr="0">
            <a:noAutofit/>
          </a:bodyPr>
          <a:lstStyle/>
          <a:p>
            <a:pPr marL="0" marR="0" lvl="0" indent="0" algn="l" rtl="0">
              <a:lnSpc>
                <a:spcPct val="87500"/>
              </a:lnSpc>
              <a:spcBef>
                <a:spcPts val="0"/>
              </a:spcBef>
              <a:spcAft>
                <a:spcPts val="0"/>
              </a:spcAft>
              <a:buNone/>
            </a:pPr>
            <a:r>
              <a:rPr lang="en-US" sz="2800" dirty="0">
                <a:solidFill>
                  <a:srgbClr val="443D3E"/>
                </a:solidFill>
                <a:latin typeface="Calibri"/>
                <a:ea typeface="Calibri"/>
                <a:cs typeface="Calibri"/>
                <a:sym typeface="Calibri"/>
              </a:rPr>
              <a:t>Does the patient need fluid or an increase in vasopressors? What information do you need?</a:t>
            </a:r>
            <a:endParaRPr sz="2800" dirty="0"/>
          </a:p>
        </p:txBody>
      </p:sp>
      <p:sp>
        <p:nvSpPr>
          <p:cNvPr id="202" name="Google Shape;202;p41"/>
          <p:cNvSpPr txBox="1"/>
          <p:nvPr/>
        </p:nvSpPr>
        <p:spPr>
          <a:xfrm>
            <a:off x="304800" y="3235618"/>
            <a:ext cx="8163100" cy="106075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dirty="0">
                <a:solidFill>
                  <a:schemeClr val="dk1"/>
                </a:solidFill>
                <a:latin typeface="Calibri"/>
                <a:ea typeface="Calibri"/>
                <a:cs typeface="Calibri"/>
                <a:sym typeface="Calibri"/>
              </a:rPr>
              <a:t>Initial hemodynamic results: </a:t>
            </a:r>
            <a:endParaRPr sz="2800" dirty="0"/>
          </a:p>
          <a:p>
            <a:pPr lvl="0"/>
            <a:r>
              <a:rPr lang="en-US" sz="2800" dirty="0">
                <a:solidFill>
                  <a:schemeClr val="dk1"/>
                </a:solidFill>
                <a:latin typeface="Calibri"/>
                <a:ea typeface="Calibri"/>
                <a:cs typeface="Calibri"/>
                <a:sym typeface="Calibri"/>
              </a:rPr>
              <a:t>CO 3.0, CI 2.8, SV 42, SVI 21, SVV 18</a:t>
            </a:r>
            <a:endParaRPr sz="2800" dirty="0">
              <a:solidFill>
                <a:schemeClr val="dk1"/>
              </a:solidFill>
              <a:highlight>
                <a:srgbClr val="FFFF00"/>
              </a:highlight>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42"/>
          <p:cNvSpPr txBox="1">
            <a:spLocks noGrp="1"/>
          </p:cNvSpPr>
          <p:nvPr>
            <p:ph type="title"/>
          </p:nvPr>
        </p:nvSpPr>
        <p:spPr>
          <a:xfrm>
            <a:off x="2439785" y="305485"/>
            <a:ext cx="6332739" cy="866602"/>
          </a:xfrm>
          <a:prstGeom prst="rect">
            <a:avLst/>
          </a:prstGeom>
          <a:noFill/>
          <a:ln>
            <a:noFill/>
          </a:ln>
        </p:spPr>
        <p:txBody>
          <a:bodyPr spcFirstLastPara="1" wrap="square" lIns="91425" tIns="45700" rIns="91425" bIns="45700" anchor="ctr" anchorCtr="0">
            <a:noAutofit/>
          </a:bodyPr>
          <a:lstStyle/>
          <a:p>
            <a:pPr lvl="0"/>
            <a:r>
              <a:rPr lang="en-US" dirty="0"/>
              <a:t>Clinical Scenario – Rosie Jetson</a:t>
            </a:r>
            <a:endParaRPr dirty="0"/>
          </a:p>
        </p:txBody>
      </p:sp>
      <p:sp>
        <p:nvSpPr>
          <p:cNvPr id="208" name="Google Shape;208;p42"/>
          <p:cNvSpPr txBox="1">
            <a:spLocks noGrp="1"/>
          </p:cNvSpPr>
          <p:nvPr>
            <p:ph type="body" idx="1"/>
          </p:nvPr>
        </p:nvSpPr>
        <p:spPr>
          <a:xfrm>
            <a:off x="304800" y="1440871"/>
            <a:ext cx="8686799" cy="4554061"/>
          </a:xfrm>
          <a:prstGeom prst="rect">
            <a:avLst/>
          </a:prstGeom>
          <a:noFill/>
          <a:ln>
            <a:noFill/>
          </a:ln>
        </p:spPr>
        <p:txBody>
          <a:bodyPr spcFirstLastPara="1" wrap="square" lIns="91425" tIns="45700" rIns="91425" bIns="45700" anchor="t" anchorCtr="0">
            <a:noAutofit/>
          </a:bodyPr>
          <a:lstStyle/>
          <a:p>
            <a:pPr marL="338138" lvl="0" indent="-338138" algn="l" rtl="0">
              <a:lnSpc>
                <a:spcPct val="90000"/>
              </a:lnSpc>
              <a:spcBef>
                <a:spcPts val="0"/>
              </a:spcBef>
              <a:spcAft>
                <a:spcPts val="0"/>
              </a:spcAft>
              <a:buClr>
                <a:srgbClr val="3A3838"/>
              </a:buClr>
              <a:buSzPts val="2800"/>
              <a:buChar char="•"/>
            </a:pPr>
            <a:r>
              <a:rPr lang="en-US" dirty="0"/>
              <a:t>Assess for fluid responsiveness</a:t>
            </a:r>
            <a:endParaRPr dirty="0"/>
          </a:p>
          <a:p>
            <a:pPr marL="852488" lvl="1" indent="-395288" algn="l" rtl="0">
              <a:lnSpc>
                <a:spcPct val="90000"/>
              </a:lnSpc>
              <a:spcBef>
                <a:spcPts val="500"/>
              </a:spcBef>
              <a:spcAft>
                <a:spcPts val="0"/>
              </a:spcAft>
              <a:buSzPts val="2400"/>
              <a:buChar char="o"/>
            </a:pPr>
            <a:r>
              <a:rPr lang="en-US" dirty="0"/>
              <a:t>Fluid challenge  </a:t>
            </a:r>
            <a:r>
              <a:rPr lang="en-US" b="1" dirty="0"/>
              <a:t>OR</a:t>
            </a:r>
            <a:endParaRPr b="1" dirty="0"/>
          </a:p>
          <a:p>
            <a:pPr marL="852488" lvl="1" indent="-395288" algn="l" rtl="0">
              <a:lnSpc>
                <a:spcPct val="90000"/>
              </a:lnSpc>
              <a:spcBef>
                <a:spcPts val="500"/>
              </a:spcBef>
              <a:spcAft>
                <a:spcPts val="0"/>
              </a:spcAft>
              <a:buSzPts val="2400"/>
              <a:buChar char="o"/>
            </a:pPr>
            <a:r>
              <a:rPr lang="en-US" dirty="0"/>
              <a:t>Passive leg raise (PLR)</a:t>
            </a:r>
          </a:p>
          <a:p>
            <a:pPr marL="685800" lvl="1" indent="-228600" algn="l" rtl="0">
              <a:lnSpc>
                <a:spcPct val="90000"/>
              </a:lnSpc>
              <a:spcBef>
                <a:spcPts val="500"/>
              </a:spcBef>
              <a:spcAft>
                <a:spcPts val="0"/>
              </a:spcAft>
              <a:buSzPts val="2400"/>
              <a:buChar char="o"/>
            </a:pPr>
            <a:endParaRPr lang="en-US" dirty="0"/>
          </a:p>
          <a:p>
            <a:pPr marL="685800" lvl="1" indent="-228600" algn="l" rtl="0">
              <a:lnSpc>
                <a:spcPct val="90000"/>
              </a:lnSpc>
              <a:spcBef>
                <a:spcPts val="500"/>
              </a:spcBef>
              <a:spcAft>
                <a:spcPts val="0"/>
              </a:spcAft>
              <a:buSzPts val="2400"/>
              <a:buChar char="o"/>
            </a:pPr>
            <a:endParaRPr lang="en-US" dirty="0"/>
          </a:p>
          <a:p>
            <a:pPr marL="338138" indent="-338138"/>
            <a:r>
              <a:rPr lang="en-US" dirty="0"/>
              <a:t>What are the advantages of PLR (over a fluid bolus)?</a:t>
            </a:r>
          </a:p>
          <a:p>
            <a:pPr marL="228600" lvl="0" indent="-50800" algn="l" rtl="0">
              <a:lnSpc>
                <a:spcPct val="90000"/>
              </a:lnSpc>
              <a:spcBef>
                <a:spcPts val="1000"/>
              </a:spcBef>
              <a:spcAft>
                <a:spcPts val="0"/>
              </a:spcAft>
              <a:buClr>
                <a:srgbClr val="3A3838"/>
              </a:buClr>
              <a:buSzPts val="2800"/>
              <a:buNone/>
            </a:pP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42"/>
          <p:cNvSpPr txBox="1">
            <a:spLocks noGrp="1"/>
          </p:cNvSpPr>
          <p:nvPr>
            <p:ph type="title"/>
          </p:nvPr>
        </p:nvSpPr>
        <p:spPr>
          <a:xfrm>
            <a:off x="2439786" y="305485"/>
            <a:ext cx="6445134" cy="866602"/>
          </a:xfrm>
          <a:prstGeom prst="rect">
            <a:avLst/>
          </a:prstGeom>
          <a:noFill/>
          <a:ln>
            <a:noFill/>
          </a:ln>
        </p:spPr>
        <p:txBody>
          <a:bodyPr spcFirstLastPara="1" wrap="square" lIns="91425" tIns="45700" rIns="91425" bIns="45700" anchor="ctr" anchorCtr="0">
            <a:noAutofit/>
          </a:bodyPr>
          <a:lstStyle/>
          <a:p>
            <a:pPr lvl="0"/>
            <a:r>
              <a:rPr lang="en-US" dirty="0"/>
              <a:t>Clinical Scenario – Rosie Jetson</a:t>
            </a:r>
            <a:endParaRPr dirty="0"/>
          </a:p>
        </p:txBody>
      </p:sp>
      <p:sp>
        <p:nvSpPr>
          <p:cNvPr id="208" name="Google Shape;208;p42"/>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228600" lvl="0" indent="-50800" algn="l" rtl="0">
              <a:lnSpc>
                <a:spcPct val="90000"/>
              </a:lnSpc>
              <a:spcBef>
                <a:spcPts val="1000"/>
              </a:spcBef>
              <a:spcAft>
                <a:spcPts val="0"/>
              </a:spcAft>
              <a:buClr>
                <a:srgbClr val="3A3838"/>
              </a:buClr>
              <a:buSzPts val="2800"/>
              <a:buNone/>
            </a:pPr>
            <a:r>
              <a:rPr lang="en-US" sz="2800" dirty="0"/>
              <a:t>PRE – PLR results</a:t>
            </a:r>
          </a:p>
          <a:p>
            <a:pPr marL="228600" lvl="0" indent="-50800" algn="l" rtl="0">
              <a:lnSpc>
                <a:spcPct val="90000"/>
              </a:lnSpc>
              <a:spcBef>
                <a:spcPts val="1000"/>
              </a:spcBef>
              <a:spcAft>
                <a:spcPts val="0"/>
              </a:spcAft>
              <a:buClr>
                <a:srgbClr val="3A3838"/>
              </a:buClr>
              <a:buSzPts val="2800"/>
              <a:buNone/>
            </a:pPr>
            <a:endParaRPr dirty="0"/>
          </a:p>
        </p:txBody>
      </p:sp>
      <p:sp>
        <p:nvSpPr>
          <p:cNvPr id="2" name="Text Placeholder 1">
            <a:extLst>
              <a:ext uri="{FF2B5EF4-FFF2-40B4-BE49-F238E27FC236}">
                <a16:creationId xmlns:a16="http://schemas.microsoft.com/office/drawing/2014/main" id="{A9AE4296-C3FA-224F-B6FC-8B8A7DB8237F}"/>
              </a:ext>
            </a:extLst>
          </p:cNvPr>
          <p:cNvSpPr>
            <a:spLocks noGrp="1"/>
          </p:cNvSpPr>
          <p:nvPr>
            <p:ph type="body" idx="2"/>
          </p:nvPr>
        </p:nvSpPr>
        <p:spPr>
          <a:xfrm>
            <a:off x="752475" y="2048934"/>
            <a:ext cx="3341370" cy="3970866"/>
          </a:xfrm>
        </p:spPr>
        <p:txBody>
          <a:bodyPr/>
          <a:lstStyle/>
          <a:p>
            <a:r>
              <a:rPr lang="en-US" sz="2800" dirty="0"/>
              <a:t>CO 3.0</a:t>
            </a:r>
          </a:p>
          <a:p>
            <a:r>
              <a:rPr lang="en-US" sz="2800" dirty="0"/>
              <a:t>CI 2.8</a:t>
            </a:r>
          </a:p>
          <a:p>
            <a:r>
              <a:rPr lang="en-US" sz="2800" dirty="0"/>
              <a:t>SV 42</a:t>
            </a:r>
          </a:p>
          <a:p>
            <a:r>
              <a:rPr lang="en-US" sz="2800" dirty="0"/>
              <a:t>SVI 21</a:t>
            </a:r>
          </a:p>
          <a:p>
            <a:r>
              <a:rPr lang="en-US" sz="2800" dirty="0"/>
              <a:t>SVV 18</a:t>
            </a:r>
            <a:endParaRPr lang="en-US" dirty="0"/>
          </a:p>
        </p:txBody>
      </p:sp>
      <p:sp>
        <p:nvSpPr>
          <p:cNvPr id="3" name="Text Placeholder 2">
            <a:extLst>
              <a:ext uri="{FF2B5EF4-FFF2-40B4-BE49-F238E27FC236}">
                <a16:creationId xmlns:a16="http://schemas.microsoft.com/office/drawing/2014/main" id="{53F628E1-DCE7-3849-B328-EBDB71E9B843}"/>
              </a:ext>
            </a:extLst>
          </p:cNvPr>
          <p:cNvSpPr>
            <a:spLocks noGrp="1"/>
          </p:cNvSpPr>
          <p:nvPr>
            <p:ph type="body" idx="3"/>
          </p:nvPr>
        </p:nvSpPr>
        <p:spPr/>
        <p:txBody>
          <a:bodyPr/>
          <a:lstStyle/>
          <a:p>
            <a:r>
              <a:rPr lang="en-US" sz="2800" dirty="0"/>
              <a:t>POST – PLR results</a:t>
            </a:r>
          </a:p>
        </p:txBody>
      </p:sp>
      <p:sp>
        <p:nvSpPr>
          <p:cNvPr id="4" name="Text Placeholder 3">
            <a:extLst>
              <a:ext uri="{FF2B5EF4-FFF2-40B4-BE49-F238E27FC236}">
                <a16:creationId xmlns:a16="http://schemas.microsoft.com/office/drawing/2014/main" id="{80C44CA8-AE0A-BE4C-99B1-050F84363945}"/>
              </a:ext>
            </a:extLst>
          </p:cNvPr>
          <p:cNvSpPr>
            <a:spLocks noGrp="1"/>
          </p:cNvSpPr>
          <p:nvPr>
            <p:ph type="body" idx="4"/>
          </p:nvPr>
        </p:nvSpPr>
        <p:spPr>
          <a:xfrm>
            <a:off x="5380612" y="2024066"/>
            <a:ext cx="3200400" cy="3970866"/>
          </a:xfrm>
        </p:spPr>
        <p:txBody>
          <a:bodyPr/>
          <a:lstStyle/>
          <a:p>
            <a:r>
              <a:rPr lang="en-US" sz="2800" dirty="0"/>
              <a:t>CO 3.4</a:t>
            </a:r>
          </a:p>
          <a:p>
            <a:r>
              <a:rPr lang="en-US" sz="2800" dirty="0"/>
              <a:t>CI 3.0</a:t>
            </a:r>
          </a:p>
          <a:p>
            <a:r>
              <a:rPr lang="en-US" sz="2800" dirty="0"/>
              <a:t>SV 60</a:t>
            </a:r>
          </a:p>
          <a:p>
            <a:r>
              <a:rPr lang="en-US" sz="2800" dirty="0"/>
              <a:t>SVI 27</a:t>
            </a:r>
          </a:p>
          <a:p>
            <a:r>
              <a:rPr lang="en-US" sz="2800" dirty="0"/>
              <a:t>SVV 16</a:t>
            </a:r>
            <a:endParaRPr lang="en-US" dirty="0"/>
          </a:p>
        </p:txBody>
      </p:sp>
      <p:sp>
        <p:nvSpPr>
          <p:cNvPr id="209" name="Google Shape;209;p42"/>
          <p:cNvSpPr txBox="1"/>
          <p:nvPr/>
        </p:nvSpPr>
        <p:spPr>
          <a:xfrm>
            <a:off x="972861" y="5197498"/>
            <a:ext cx="6545876" cy="577803"/>
          </a:xfrm>
          <a:prstGeom prst="rect">
            <a:avLst/>
          </a:prstGeom>
          <a:noFill/>
          <a:ln>
            <a:noFill/>
          </a:ln>
        </p:spPr>
        <p:txBody>
          <a:bodyPr spcFirstLastPara="1" wrap="square" lIns="91425" tIns="45700" rIns="91425" bIns="45700" anchor="t" anchorCtr="0">
            <a:noAutofit/>
          </a:bodyPr>
          <a:lstStyle/>
          <a:p>
            <a:pPr marL="0" marR="0" lvl="0" indent="0" algn="l" rtl="0">
              <a:lnSpc>
                <a:spcPct val="87500"/>
              </a:lnSpc>
              <a:spcBef>
                <a:spcPts val="0"/>
              </a:spcBef>
              <a:spcAft>
                <a:spcPts val="0"/>
              </a:spcAft>
              <a:buNone/>
            </a:pPr>
            <a:r>
              <a:rPr lang="en-US" sz="3600" dirty="0">
                <a:solidFill>
                  <a:srgbClr val="443D3E"/>
                </a:solidFill>
                <a:latin typeface="Calibri"/>
                <a:ea typeface="Calibri"/>
                <a:cs typeface="Calibri"/>
                <a:sym typeface="Calibri"/>
              </a:rPr>
              <a:t>Is this patient volume responsive?</a:t>
            </a:r>
            <a:endParaRPr sz="2000" dirty="0"/>
          </a:p>
        </p:txBody>
      </p:sp>
      <p:sp>
        <p:nvSpPr>
          <p:cNvPr id="8" name="Text Box 5">
            <a:extLst>
              <a:ext uri="{FF2B5EF4-FFF2-40B4-BE49-F238E27FC236}">
                <a16:creationId xmlns:a16="http://schemas.microsoft.com/office/drawing/2014/main" id="{D02D349F-C21E-4FF4-BF97-A29B68201914}"/>
              </a:ext>
            </a:extLst>
          </p:cNvPr>
          <p:cNvSpPr txBox="1"/>
          <p:nvPr/>
        </p:nvSpPr>
        <p:spPr>
          <a:xfrm>
            <a:off x="130475" y="6527800"/>
            <a:ext cx="2171700" cy="33020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©2019 CHA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593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5"/>
          <p:cNvSpPr txBox="1">
            <a:spLocks noGrp="1"/>
          </p:cNvSpPr>
          <p:nvPr>
            <p:ph type="title"/>
          </p:nvPr>
        </p:nvSpPr>
        <p:spPr>
          <a:xfrm>
            <a:off x="2439786" y="305485"/>
            <a:ext cx="6482758" cy="86660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3A3838"/>
              </a:buClr>
              <a:buSzPts val="3600"/>
              <a:buFont typeface="Cambria"/>
              <a:buNone/>
            </a:pPr>
            <a:r>
              <a:rPr lang="en-US" dirty="0"/>
              <a:t>Clinical Scenario – Rosie Jetson</a:t>
            </a:r>
            <a:endParaRPr dirty="0"/>
          </a:p>
        </p:txBody>
      </p:sp>
      <p:sp>
        <p:nvSpPr>
          <p:cNvPr id="105" name="Google Shape;105;p25"/>
          <p:cNvSpPr txBox="1">
            <a:spLocks noGrp="1"/>
          </p:cNvSpPr>
          <p:nvPr>
            <p:ph type="body" idx="1"/>
          </p:nvPr>
        </p:nvSpPr>
        <p:spPr>
          <a:xfrm>
            <a:off x="304800" y="1172075"/>
            <a:ext cx="8686800" cy="518716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400"/>
              <a:buNone/>
            </a:pPr>
            <a:r>
              <a:rPr lang="en-US" sz="2400" dirty="0"/>
              <a:t>Rosie Jetson is a 60-year-old female admitted two weeks ago for abdominal pain.</a:t>
            </a:r>
          </a:p>
          <a:p>
            <a:pPr marL="0" lvl="0" indent="0" algn="l" rtl="0">
              <a:lnSpc>
                <a:spcPct val="90000"/>
              </a:lnSpc>
              <a:spcBef>
                <a:spcPts val="0"/>
              </a:spcBef>
              <a:spcAft>
                <a:spcPts val="0"/>
              </a:spcAft>
              <a:buSzPts val="2400"/>
              <a:buNone/>
            </a:pPr>
            <a:endParaRPr lang="en-US" sz="1600" dirty="0"/>
          </a:p>
          <a:p>
            <a:pPr marL="0" lvl="0" indent="0" algn="l" rtl="0">
              <a:lnSpc>
                <a:spcPct val="90000"/>
              </a:lnSpc>
              <a:spcBef>
                <a:spcPts val="0"/>
              </a:spcBef>
              <a:spcAft>
                <a:spcPts val="0"/>
              </a:spcAft>
              <a:buSzPts val="2400"/>
              <a:buNone/>
            </a:pPr>
            <a:r>
              <a:rPr lang="en-US" sz="2400" dirty="0"/>
              <a:t>PMH:</a:t>
            </a:r>
          </a:p>
          <a:p>
            <a:pPr marL="342900" indent="-342900">
              <a:spcBef>
                <a:spcPts val="0"/>
              </a:spcBef>
              <a:buSzPts val="2400"/>
            </a:pPr>
            <a:r>
              <a:rPr lang="en-US" sz="2300" dirty="0"/>
              <a:t>History of metastatic ovarian cancer, status-post abdominal hysterectomy and bilateral salpingo-oophorectomy three years ago.</a:t>
            </a:r>
          </a:p>
          <a:p>
            <a:pPr marL="342900" indent="-342900">
              <a:spcBef>
                <a:spcPts val="0"/>
              </a:spcBef>
              <a:buSzPts val="2400"/>
            </a:pPr>
            <a:r>
              <a:rPr lang="en-US" sz="2300" dirty="0"/>
              <a:t>Subsequent exploratory laparotomy, lysis of adhesions, recto-sigmoid resection with primary anastomosis and removal of pelvic mass for recurrence. </a:t>
            </a:r>
          </a:p>
          <a:p>
            <a:pPr marL="342900" indent="-342900">
              <a:spcBef>
                <a:spcPts val="0"/>
              </a:spcBef>
              <a:buSzPts val="2400"/>
            </a:pPr>
            <a:r>
              <a:rPr lang="en-US" sz="2300" dirty="0"/>
              <a:t>Pt. developed an anastomotic stricture with progressive colonic obstruction requiring an endoscopic stent two weeks ago. Discharged to home following stent placement. </a:t>
            </a:r>
          </a:p>
          <a:p>
            <a:pPr marL="0" lvl="0" indent="0" algn="l" rtl="0">
              <a:lnSpc>
                <a:spcPct val="90000"/>
              </a:lnSpc>
              <a:spcBef>
                <a:spcPts val="0"/>
              </a:spcBef>
              <a:spcAft>
                <a:spcPts val="0"/>
              </a:spcAft>
              <a:buSzPts val="2400"/>
              <a:buNone/>
            </a:pPr>
            <a:endParaRPr lang="en-US" sz="2300" dirty="0"/>
          </a:p>
          <a:p>
            <a:pPr marL="0" lvl="0" indent="0" algn="l" rtl="0">
              <a:lnSpc>
                <a:spcPct val="90000"/>
              </a:lnSpc>
              <a:spcBef>
                <a:spcPts val="0"/>
              </a:spcBef>
              <a:spcAft>
                <a:spcPts val="0"/>
              </a:spcAft>
              <a:buSzPts val="2400"/>
              <a:buNone/>
            </a:pPr>
            <a:r>
              <a:rPr lang="en-US" sz="2300" dirty="0"/>
              <a:t>Pt. was readmitted for recurrent symptoms and underwent an exploratory laparotomy and loop colostomy yesterday. Admitted to med-surg unit.</a:t>
            </a:r>
            <a:endParaRPr dirty="0"/>
          </a:p>
          <a:p>
            <a:pPr marL="0" lvl="0" indent="0" algn="l" rtl="0">
              <a:lnSpc>
                <a:spcPct val="90000"/>
              </a:lnSpc>
              <a:spcBef>
                <a:spcPts val="1000"/>
              </a:spcBef>
              <a:spcAft>
                <a:spcPts val="0"/>
              </a:spcAft>
              <a:buSzPts val="2800"/>
              <a:buNone/>
            </a:pP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4" name="TextBox 3">
            <a:extLst>
              <a:ext uri="{FF2B5EF4-FFF2-40B4-BE49-F238E27FC236}">
                <a16:creationId xmlns:a16="http://schemas.microsoft.com/office/drawing/2014/main" id="{9650C90C-D537-4686-8D44-4D269FC492D0}"/>
              </a:ext>
            </a:extLst>
          </p:cNvPr>
          <p:cNvSpPr txBox="1"/>
          <p:nvPr/>
        </p:nvSpPr>
        <p:spPr>
          <a:xfrm>
            <a:off x="7924800" y="3429000"/>
            <a:ext cx="1219200" cy="2851728"/>
          </a:xfrm>
          <a:prstGeom prst="rect">
            <a:avLst/>
          </a:prstGeom>
          <a:solidFill>
            <a:schemeClr val="bg1"/>
          </a:solidFill>
        </p:spPr>
        <p:txBody>
          <a:bodyPr wrap="square" rtlCol="0">
            <a:spAutoFit/>
          </a:bodyPr>
          <a:lstStyle/>
          <a:p>
            <a:endParaRPr lang="en-US" dirty="0"/>
          </a:p>
        </p:txBody>
      </p:sp>
      <p:sp>
        <p:nvSpPr>
          <p:cNvPr id="159" name="Google Shape;159;p34"/>
          <p:cNvSpPr txBox="1">
            <a:spLocks noGrp="1"/>
          </p:cNvSpPr>
          <p:nvPr>
            <p:ph type="title"/>
          </p:nvPr>
        </p:nvSpPr>
        <p:spPr>
          <a:xfrm>
            <a:off x="228600" y="1066800"/>
            <a:ext cx="3048000" cy="51816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3A3838"/>
              </a:buClr>
              <a:buSzPts val="2800"/>
              <a:buFont typeface="Calibri"/>
              <a:buNone/>
            </a:pPr>
            <a:r>
              <a:rPr lang="en-US" sz="2800" dirty="0">
                <a:latin typeface="Calibri"/>
                <a:ea typeface="Calibri"/>
                <a:cs typeface="Calibri"/>
                <a:sym typeface="Calibri"/>
              </a:rPr>
              <a:t>Severe Sepsis/ Septic Shock Checklist</a:t>
            </a:r>
            <a:br>
              <a:rPr lang="en-US" sz="2800" dirty="0">
                <a:latin typeface="Calibri"/>
                <a:ea typeface="Calibri"/>
                <a:cs typeface="Calibri"/>
                <a:sym typeface="Calibri"/>
              </a:rPr>
            </a:br>
            <a:br>
              <a:rPr lang="en-US" sz="2800" dirty="0">
                <a:latin typeface="Calibri"/>
                <a:ea typeface="Calibri"/>
                <a:cs typeface="Calibri"/>
                <a:sym typeface="Calibri"/>
              </a:rPr>
            </a:br>
            <a:r>
              <a:rPr lang="en-US" sz="2800" dirty="0">
                <a:latin typeface="Calibri"/>
                <a:ea typeface="Calibri"/>
                <a:cs typeface="Calibri"/>
                <a:sym typeface="Calibri"/>
              </a:rPr>
              <a:t>What can we complete on the checklist?</a:t>
            </a:r>
            <a:endParaRPr dirty="0"/>
          </a:p>
        </p:txBody>
      </p:sp>
      <p:pic>
        <p:nvPicPr>
          <p:cNvPr id="3" name="Picture 2">
            <a:extLst>
              <a:ext uri="{FF2B5EF4-FFF2-40B4-BE49-F238E27FC236}">
                <a16:creationId xmlns:a16="http://schemas.microsoft.com/office/drawing/2014/main" id="{A0102DDC-D567-49CA-A747-08E7AABD77DA}"/>
              </a:ext>
            </a:extLst>
          </p:cNvPr>
          <p:cNvPicPr>
            <a:picLocks noChangeAspect="1"/>
          </p:cNvPicPr>
          <p:nvPr/>
        </p:nvPicPr>
        <p:blipFill>
          <a:blip r:embed="rId3"/>
          <a:stretch>
            <a:fillRect/>
          </a:stretch>
        </p:blipFill>
        <p:spPr>
          <a:xfrm>
            <a:off x="4373418" y="346791"/>
            <a:ext cx="4602880" cy="5933937"/>
          </a:xfrm>
          <a:prstGeom prst="rect">
            <a:avLst/>
          </a:prstGeom>
        </p:spPr>
      </p:pic>
    </p:spTree>
    <p:extLst>
      <p:ext uri="{BB962C8B-B14F-4D97-AF65-F5344CB8AC3E}">
        <p14:creationId xmlns:p14="http://schemas.microsoft.com/office/powerpoint/2010/main" val="3373795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4" name="TextBox 3">
            <a:extLst>
              <a:ext uri="{FF2B5EF4-FFF2-40B4-BE49-F238E27FC236}">
                <a16:creationId xmlns:a16="http://schemas.microsoft.com/office/drawing/2014/main" id="{93FCDFED-07AC-4237-A294-ED8AFC141670}"/>
              </a:ext>
            </a:extLst>
          </p:cNvPr>
          <p:cNvSpPr txBox="1"/>
          <p:nvPr/>
        </p:nvSpPr>
        <p:spPr>
          <a:xfrm>
            <a:off x="6593681" y="3140364"/>
            <a:ext cx="2532840" cy="3149600"/>
          </a:xfrm>
          <a:prstGeom prst="rect">
            <a:avLst/>
          </a:prstGeom>
          <a:solidFill>
            <a:schemeClr val="bg1"/>
          </a:solidFill>
        </p:spPr>
        <p:txBody>
          <a:bodyPr wrap="square" rtlCol="0">
            <a:spAutoFit/>
          </a:bodyPr>
          <a:lstStyle/>
          <a:p>
            <a:endParaRPr lang="en-US" dirty="0"/>
          </a:p>
        </p:txBody>
      </p:sp>
      <p:sp>
        <p:nvSpPr>
          <p:cNvPr id="124" name="Google Shape;124;p28"/>
          <p:cNvSpPr txBox="1">
            <a:spLocks noGrp="1"/>
          </p:cNvSpPr>
          <p:nvPr>
            <p:ph type="title"/>
          </p:nvPr>
        </p:nvSpPr>
        <p:spPr>
          <a:xfrm>
            <a:off x="2460911" y="242790"/>
            <a:ext cx="6374329" cy="86660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3A3838"/>
              </a:buClr>
              <a:buSzPts val="3600"/>
              <a:buFont typeface="Cambria"/>
              <a:buNone/>
            </a:pPr>
            <a:r>
              <a:rPr lang="en-US" dirty="0"/>
              <a:t>Morning Labs </a:t>
            </a:r>
            <a:r>
              <a:rPr lang="en-US" sz="3000" dirty="0"/>
              <a:t>(resulted at 0700)</a:t>
            </a:r>
            <a:endParaRPr sz="3000" dirty="0"/>
          </a:p>
        </p:txBody>
      </p:sp>
      <p:sp>
        <p:nvSpPr>
          <p:cNvPr id="125" name="Google Shape;125;p28"/>
          <p:cNvSpPr txBox="1"/>
          <p:nvPr/>
        </p:nvSpPr>
        <p:spPr>
          <a:xfrm>
            <a:off x="3659803" y="840027"/>
            <a:ext cx="3462498" cy="32316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0" i="0" u="none" strike="noStrike" cap="none" dirty="0">
                <a:solidFill>
                  <a:schemeClr val="dk1"/>
                </a:solidFill>
                <a:latin typeface="Calibri"/>
                <a:ea typeface="Calibri"/>
                <a:cs typeface="Calibri"/>
                <a:sym typeface="Calibri"/>
              </a:rPr>
              <a:t>Drawn on med-surg at 0600 </a:t>
            </a:r>
            <a:endParaRPr dirty="0"/>
          </a:p>
        </p:txBody>
      </p:sp>
      <p:graphicFrame>
        <p:nvGraphicFramePr>
          <p:cNvPr id="2" name="Table 1">
            <a:extLst>
              <a:ext uri="{FF2B5EF4-FFF2-40B4-BE49-F238E27FC236}">
                <a16:creationId xmlns:a16="http://schemas.microsoft.com/office/drawing/2014/main" id="{7DA223D5-B418-AA42-BF5E-FE585BA11498}"/>
              </a:ext>
            </a:extLst>
          </p:cNvPr>
          <p:cNvGraphicFramePr>
            <a:graphicFrameLocks noGrp="1"/>
          </p:cNvGraphicFramePr>
          <p:nvPr>
            <p:extLst>
              <p:ext uri="{D42A27DB-BD31-4B8C-83A1-F6EECF244321}">
                <p14:modId xmlns:p14="http://schemas.microsoft.com/office/powerpoint/2010/main" val="262191106"/>
              </p:ext>
            </p:extLst>
          </p:nvPr>
        </p:nvGraphicFramePr>
        <p:xfrm>
          <a:off x="5210448" y="1309710"/>
          <a:ext cx="3823707" cy="3561143"/>
        </p:xfrm>
        <a:graphic>
          <a:graphicData uri="http://schemas.openxmlformats.org/drawingml/2006/table">
            <a:tbl>
              <a:tblPr firstRow="1" bandRow="1">
                <a:tableStyleId>{5C22544A-7EE6-4342-B048-85BDC9FD1C3A}</a:tableStyleId>
              </a:tblPr>
              <a:tblGrid>
                <a:gridCol w="1315646">
                  <a:extLst>
                    <a:ext uri="{9D8B030D-6E8A-4147-A177-3AD203B41FA5}">
                      <a16:colId xmlns:a16="http://schemas.microsoft.com/office/drawing/2014/main" val="1731798023"/>
                    </a:ext>
                  </a:extLst>
                </a:gridCol>
                <a:gridCol w="594931">
                  <a:extLst>
                    <a:ext uri="{9D8B030D-6E8A-4147-A177-3AD203B41FA5}">
                      <a16:colId xmlns:a16="http://schemas.microsoft.com/office/drawing/2014/main" val="2256724240"/>
                    </a:ext>
                  </a:extLst>
                </a:gridCol>
                <a:gridCol w="1913130">
                  <a:extLst>
                    <a:ext uri="{9D8B030D-6E8A-4147-A177-3AD203B41FA5}">
                      <a16:colId xmlns:a16="http://schemas.microsoft.com/office/drawing/2014/main" val="1909794301"/>
                    </a:ext>
                  </a:extLst>
                </a:gridCol>
              </a:tblGrid>
              <a:tr h="359495">
                <a:tc gridSpan="2">
                  <a:txBody>
                    <a:bodyPr/>
                    <a:lstStyle/>
                    <a:p>
                      <a:r>
                        <a:rPr lang="en-US" sz="1400" dirty="0">
                          <a:latin typeface="Calibri" panose="020F0502020204030204" pitchFamily="34" charset="0"/>
                          <a:cs typeface="Calibri" panose="020F0502020204030204" pitchFamily="34" charset="0"/>
                        </a:rPr>
                        <a:t>Basic Metabolic Panel</a:t>
                      </a:r>
                    </a:p>
                  </a:txBody>
                  <a:tcPr/>
                </a:tc>
                <a:tc hMerge="1">
                  <a:txBody>
                    <a:bodyPr/>
                    <a:lstStyle/>
                    <a:p>
                      <a:endParaRPr lang="en-US" dirty="0"/>
                    </a:p>
                  </a:txBody>
                  <a:tcPr/>
                </a:tc>
                <a:tc>
                  <a:txBody>
                    <a:bodyPr/>
                    <a:lstStyle/>
                    <a:p>
                      <a:r>
                        <a:rPr lang="en-US" sz="1400" dirty="0">
                          <a:latin typeface="Calibri" panose="020F0502020204030204" pitchFamily="34" charset="0"/>
                          <a:cs typeface="Calibri" panose="020F0502020204030204" pitchFamily="34" charset="0"/>
                        </a:rPr>
                        <a:t>Reference Range</a:t>
                      </a:r>
                    </a:p>
                  </a:txBody>
                  <a:tcPr/>
                </a:tc>
                <a:extLst>
                  <a:ext uri="{0D108BD9-81ED-4DB2-BD59-A6C34878D82A}">
                    <a16:rowId xmlns:a16="http://schemas.microsoft.com/office/drawing/2014/main" val="3984991399"/>
                  </a:ext>
                </a:extLst>
              </a:tr>
              <a:tr h="381273">
                <a:tc>
                  <a:txBody>
                    <a:bodyPr/>
                    <a:lstStyle/>
                    <a:p>
                      <a:r>
                        <a:rPr lang="en-US" sz="1400" dirty="0">
                          <a:latin typeface="Calibri" panose="020F0502020204030204" pitchFamily="34" charset="0"/>
                          <a:cs typeface="Calibri" panose="020F0502020204030204" pitchFamily="34" charset="0"/>
                        </a:rPr>
                        <a:t>Sodium</a:t>
                      </a:r>
                    </a:p>
                  </a:txBody>
                  <a:tcPr/>
                </a:tc>
                <a:tc>
                  <a:txBody>
                    <a:bodyPr/>
                    <a:lstStyle/>
                    <a:p>
                      <a:r>
                        <a:rPr lang="en-US" sz="1400" b="1" dirty="0">
                          <a:solidFill>
                            <a:srgbClr val="FF0000"/>
                          </a:solidFill>
                          <a:latin typeface="Calibri" panose="020F0502020204030204" pitchFamily="34" charset="0"/>
                          <a:cs typeface="Calibri" panose="020F0502020204030204" pitchFamily="34" charset="0"/>
                        </a:rPr>
                        <a:t>134</a:t>
                      </a:r>
                    </a:p>
                  </a:txBody>
                  <a:tcPr/>
                </a:tc>
                <a:tc>
                  <a:txBody>
                    <a:bodyPr/>
                    <a:lstStyle/>
                    <a:p>
                      <a:r>
                        <a:rPr lang="en-US" sz="1400" dirty="0">
                          <a:latin typeface="Calibri" panose="020F0502020204030204" pitchFamily="34" charset="0"/>
                          <a:cs typeface="Calibri" panose="020F0502020204030204" pitchFamily="34" charset="0"/>
                        </a:rPr>
                        <a:t>135-147 mmol/L</a:t>
                      </a:r>
                    </a:p>
                  </a:txBody>
                  <a:tcPr/>
                </a:tc>
                <a:extLst>
                  <a:ext uri="{0D108BD9-81ED-4DB2-BD59-A6C34878D82A}">
                    <a16:rowId xmlns:a16="http://schemas.microsoft.com/office/drawing/2014/main" val="4106263442"/>
                  </a:ext>
                </a:extLst>
              </a:tr>
              <a:tr h="381273">
                <a:tc>
                  <a:txBody>
                    <a:bodyPr/>
                    <a:lstStyle/>
                    <a:p>
                      <a:r>
                        <a:rPr lang="en-US" sz="1400" dirty="0">
                          <a:latin typeface="Calibri" panose="020F0502020204030204" pitchFamily="34" charset="0"/>
                          <a:cs typeface="Calibri" panose="020F0502020204030204" pitchFamily="34" charset="0"/>
                        </a:rPr>
                        <a:t>Potassium</a:t>
                      </a:r>
                    </a:p>
                  </a:txBody>
                  <a:tcPr/>
                </a:tc>
                <a:tc>
                  <a:txBody>
                    <a:bodyPr/>
                    <a:lstStyle/>
                    <a:p>
                      <a:r>
                        <a:rPr lang="en-US" sz="1400" dirty="0">
                          <a:latin typeface="Calibri" panose="020F0502020204030204" pitchFamily="34" charset="0"/>
                          <a:cs typeface="Calibri" panose="020F0502020204030204" pitchFamily="34" charset="0"/>
                        </a:rPr>
                        <a:t>4.1</a:t>
                      </a:r>
                    </a:p>
                  </a:txBody>
                  <a:tcPr/>
                </a:tc>
                <a:tc>
                  <a:txBody>
                    <a:bodyPr/>
                    <a:lstStyle/>
                    <a:p>
                      <a:r>
                        <a:rPr lang="en-US" sz="1400" dirty="0">
                          <a:latin typeface="Calibri" panose="020F0502020204030204" pitchFamily="34" charset="0"/>
                          <a:cs typeface="Calibri" panose="020F0502020204030204" pitchFamily="34" charset="0"/>
                        </a:rPr>
                        <a:t>3.5-5.2 mmol/L</a:t>
                      </a:r>
                    </a:p>
                  </a:txBody>
                  <a:tcPr/>
                </a:tc>
                <a:extLst>
                  <a:ext uri="{0D108BD9-81ED-4DB2-BD59-A6C34878D82A}">
                    <a16:rowId xmlns:a16="http://schemas.microsoft.com/office/drawing/2014/main" val="272638003"/>
                  </a:ext>
                </a:extLst>
              </a:tr>
              <a:tr h="381273">
                <a:tc>
                  <a:txBody>
                    <a:bodyPr/>
                    <a:lstStyle/>
                    <a:p>
                      <a:r>
                        <a:rPr lang="en-US" sz="1400" dirty="0">
                          <a:latin typeface="Calibri" panose="020F0502020204030204" pitchFamily="34" charset="0"/>
                          <a:cs typeface="Calibri" panose="020F0502020204030204" pitchFamily="34" charset="0"/>
                        </a:rPr>
                        <a:t>Chloride</a:t>
                      </a:r>
                    </a:p>
                  </a:txBody>
                  <a:tcPr/>
                </a:tc>
                <a:tc>
                  <a:txBody>
                    <a:bodyPr/>
                    <a:lstStyle/>
                    <a:p>
                      <a:r>
                        <a:rPr lang="en-US" sz="1400" b="1" dirty="0">
                          <a:solidFill>
                            <a:srgbClr val="FF0000"/>
                          </a:solidFill>
                          <a:latin typeface="Calibri" panose="020F0502020204030204" pitchFamily="34" charset="0"/>
                          <a:cs typeface="Calibri" panose="020F0502020204030204" pitchFamily="34" charset="0"/>
                        </a:rPr>
                        <a:t>110</a:t>
                      </a:r>
                    </a:p>
                  </a:txBody>
                  <a:tcPr/>
                </a:tc>
                <a:tc>
                  <a:txBody>
                    <a:bodyPr/>
                    <a:lstStyle/>
                    <a:p>
                      <a:r>
                        <a:rPr lang="en-US" sz="1400" dirty="0">
                          <a:latin typeface="Calibri" panose="020F0502020204030204" pitchFamily="34" charset="0"/>
                          <a:cs typeface="Calibri" panose="020F0502020204030204" pitchFamily="34" charset="0"/>
                        </a:rPr>
                        <a:t>95-107 mmol/L</a:t>
                      </a:r>
                    </a:p>
                  </a:txBody>
                  <a:tcPr/>
                </a:tc>
                <a:extLst>
                  <a:ext uri="{0D108BD9-81ED-4DB2-BD59-A6C34878D82A}">
                    <a16:rowId xmlns:a16="http://schemas.microsoft.com/office/drawing/2014/main" val="3655289476"/>
                  </a:ext>
                </a:extLst>
              </a:tr>
              <a:tr h="381273">
                <a:tc>
                  <a:txBody>
                    <a:bodyPr/>
                    <a:lstStyle/>
                    <a:p>
                      <a:r>
                        <a:rPr lang="en-US" sz="1400" dirty="0">
                          <a:latin typeface="Calibri" panose="020F0502020204030204" pitchFamily="34" charset="0"/>
                          <a:cs typeface="Calibri" panose="020F0502020204030204" pitchFamily="34" charset="0"/>
                        </a:rPr>
                        <a:t>CO2</a:t>
                      </a:r>
                    </a:p>
                  </a:txBody>
                  <a:tcPr/>
                </a:tc>
                <a:tc>
                  <a:txBody>
                    <a:bodyPr/>
                    <a:lstStyle/>
                    <a:p>
                      <a:r>
                        <a:rPr lang="en-US" sz="1400" b="1" dirty="0">
                          <a:solidFill>
                            <a:srgbClr val="FF0000"/>
                          </a:solidFill>
                          <a:latin typeface="Calibri" panose="020F0502020204030204" pitchFamily="34" charset="0"/>
                          <a:cs typeface="Calibri" panose="020F0502020204030204" pitchFamily="34" charset="0"/>
                        </a:rPr>
                        <a:t>17</a:t>
                      </a:r>
                    </a:p>
                  </a:txBody>
                  <a:tcPr/>
                </a:tc>
                <a:tc>
                  <a:txBody>
                    <a:bodyPr/>
                    <a:lstStyle/>
                    <a:p>
                      <a:r>
                        <a:rPr lang="en-US" sz="1400" dirty="0">
                          <a:latin typeface="Calibri" panose="020F0502020204030204" pitchFamily="34" charset="0"/>
                          <a:cs typeface="Calibri" panose="020F0502020204030204" pitchFamily="34" charset="0"/>
                        </a:rPr>
                        <a:t>22-30 mmol/L</a:t>
                      </a:r>
                    </a:p>
                  </a:txBody>
                  <a:tcPr/>
                </a:tc>
                <a:extLst>
                  <a:ext uri="{0D108BD9-81ED-4DB2-BD59-A6C34878D82A}">
                    <a16:rowId xmlns:a16="http://schemas.microsoft.com/office/drawing/2014/main" val="3167100863"/>
                  </a:ext>
                </a:extLst>
              </a:tr>
              <a:tr h="381273">
                <a:tc>
                  <a:txBody>
                    <a:bodyPr/>
                    <a:lstStyle/>
                    <a:p>
                      <a:r>
                        <a:rPr lang="en-US" sz="1400" dirty="0">
                          <a:latin typeface="Calibri" panose="020F0502020204030204" pitchFamily="34" charset="0"/>
                          <a:cs typeface="Calibri" panose="020F0502020204030204" pitchFamily="34" charset="0"/>
                        </a:rPr>
                        <a:t>BUN</a:t>
                      </a:r>
                    </a:p>
                  </a:txBody>
                  <a:tcPr/>
                </a:tc>
                <a:tc>
                  <a:txBody>
                    <a:bodyPr/>
                    <a:lstStyle/>
                    <a:p>
                      <a:r>
                        <a:rPr lang="en-US" sz="1400" dirty="0">
                          <a:latin typeface="Calibri" panose="020F0502020204030204" pitchFamily="34" charset="0"/>
                          <a:cs typeface="Calibri" panose="020F0502020204030204" pitchFamily="34" charset="0"/>
                        </a:rPr>
                        <a:t>13</a:t>
                      </a:r>
                    </a:p>
                  </a:txBody>
                  <a:tcPr/>
                </a:tc>
                <a:tc>
                  <a:txBody>
                    <a:bodyPr/>
                    <a:lstStyle/>
                    <a:p>
                      <a:r>
                        <a:rPr lang="en-US" sz="1400" dirty="0">
                          <a:latin typeface="Calibri" panose="020F0502020204030204" pitchFamily="34" charset="0"/>
                          <a:cs typeface="Calibri" panose="020F0502020204030204" pitchFamily="34" charset="0"/>
                        </a:rPr>
                        <a:t>7-20 mg/dL</a:t>
                      </a:r>
                    </a:p>
                  </a:txBody>
                  <a:tcPr/>
                </a:tc>
                <a:extLst>
                  <a:ext uri="{0D108BD9-81ED-4DB2-BD59-A6C34878D82A}">
                    <a16:rowId xmlns:a16="http://schemas.microsoft.com/office/drawing/2014/main" val="71785661"/>
                  </a:ext>
                </a:extLst>
              </a:tr>
              <a:tr h="381273">
                <a:tc>
                  <a:txBody>
                    <a:bodyPr/>
                    <a:lstStyle/>
                    <a:p>
                      <a:r>
                        <a:rPr lang="en-US" sz="1400" dirty="0">
                          <a:latin typeface="Calibri" panose="020F0502020204030204" pitchFamily="34" charset="0"/>
                          <a:cs typeface="Calibri" panose="020F0502020204030204" pitchFamily="34" charset="0"/>
                        </a:rPr>
                        <a:t>Creatinine</a:t>
                      </a:r>
                    </a:p>
                  </a:txBody>
                  <a:tcPr/>
                </a:tc>
                <a:tc>
                  <a:txBody>
                    <a:bodyPr/>
                    <a:lstStyle/>
                    <a:p>
                      <a:r>
                        <a:rPr lang="en-US" sz="1400" dirty="0">
                          <a:latin typeface="Calibri" panose="020F0502020204030204" pitchFamily="34" charset="0"/>
                          <a:cs typeface="Calibri" panose="020F0502020204030204" pitchFamily="34" charset="0"/>
                        </a:rPr>
                        <a:t>1.18</a:t>
                      </a:r>
                    </a:p>
                  </a:txBody>
                  <a:tcPr/>
                </a:tc>
                <a:tc>
                  <a:txBody>
                    <a:bodyPr/>
                    <a:lstStyle/>
                    <a:p>
                      <a:r>
                        <a:rPr lang="en-US" sz="1400" dirty="0">
                          <a:latin typeface="Calibri" panose="020F0502020204030204" pitchFamily="34" charset="0"/>
                          <a:cs typeface="Calibri" panose="020F0502020204030204" pitchFamily="34" charset="0"/>
                        </a:rPr>
                        <a:t>0.5-1.2 mg/dL</a:t>
                      </a:r>
                    </a:p>
                  </a:txBody>
                  <a:tcPr/>
                </a:tc>
                <a:extLst>
                  <a:ext uri="{0D108BD9-81ED-4DB2-BD59-A6C34878D82A}">
                    <a16:rowId xmlns:a16="http://schemas.microsoft.com/office/drawing/2014/main" val="2155864678"/>
                  </a:ext>
                </a:extLst>
              </a:tr>
              <a:tr h="381273">
                <a:tc>
                  <a:txBody>
                    <a:bodyPr/>
                    <a:lstStyle/>
                    <a:p>
                      <a:r>
                        <a:rPr lang="en-US" sz="1400" dirty="0">
                          <a:latin typeface="Calibri" panose="020F0502020204030204" pitchFamily="34" charset="0"/>
                          <a:cs typeface="Calibri" panose="020F0502020204030204" pitchFamily="34" charset="0"/>
                        </a:rPr>
                        <a:t>Glucose</a:t>
                      </a:r>
                    </a:p>
                  </a:txBody>
                  <a:tcPr/>
                </a:tc>
                <a:tc>
                  <a:txBody>
                    <a:bodyPr/>
                    <a:lstStyle/>
                    <a:p>
                      <a:r>
                        <a:rPr lang="en-US" sz="1400" dirty="0">
                          <a:latin typeface="Calibri" panose="020F0502020204030204" pitchFamily="34" charset="0"/>
                          <a:cs typeface="Calibri" panose="020F0502020204030204" pitchFamily="34" charset="0"/>
                        </a:rPr>
                        <a:t>102</a:t>
                      </a:r>
                    </a:p>
                  </a:txBody>
                  <a:tcPr/>
                </a:tc>
                <a:tc>
                  <a:txBody>
                    <a:bodyPr/>
                    <a:lstStyle/>
                    <a:p>
                      <a:r>
                        <a:rPr lang="en-US" sz="1400" dirty="0">
                          <a:latin typeface="Calibri" panose="020F0502020204030204" pitchFamily="34" charset="0"/>
                          <a:cs typeface="Calibri" panose="020F0502020204030204" pitchFamily="34" charset="0"/>
                        </a:rPr>
                        <a:t>60-110 mg/dL</a:t>
                      </a:r>
                    </a:p>
                  </a:txBody>
                  <a:tcPr/>
                </a:tc>
                <a:extLst>
                  <a:ext uri="{0D108BD9-81ED-4DB2-BD59-A6C34878D82A}">
                    <a16:rowId xmlns:a16="http://schemas.microsoft.com/office/drawing/2014/main" val="3048111721"/>
                  </a:ext>
                </a:extLst>
              </a:tr>
              <a:tr h="532737">
                <a:tc>
                  <a:txBody>
                    <a:bodyPr/>
                    <a:lstStyle/>
                    <a:p>
                      <a:r>
                        <a:rPr lang="en-US" sz="1400" dirty="0">
                          <a:latin typeface="Calibri" panose="020F0502020204030204" pitchFamily="34" charset="0"/>
                          <a:cs typeface="Calibri" panose="020F0502020204030204" pitchFamily="34" charset="0"/>
                        </a:rPr>
                        <a:t>Calcium, total</a:t>
                      </a:r>
                    </a:p>
                  </a:txBody>
                  <a:tcPr/>
                </a:tc>
                <a:tc>
                  <a:txBody>
                    <a:bodyPr/>
                    <a:lstStyle/>
                    <a:p>
                      <a:r>
                        <a:rPr lang="en-US" sz="1400" dirty="0">
                          <a:latin typeface="Calibri" panose="020F0502020204030204" pitchFamily="34" charset="0"/>
                          <a:cs typeface="Calibri" panose="020F0502020204030204" pitchFamily="34" charset="0"/>
                        </a:rPr>
                        <a:t>8.8</a:t>
                      </a:r>
                    </a:p>
                  </a:txBody>
                  <a:tcPr/>
                </a:tc>
                <a:tc>
                  <a:txBody>
                    <a:bodyPr/>
                    <a:lstStyle/>
                    <a:p>
                      <a:r>
                        <a:rPr lang="en-US" sz="1400" dirty="0">
                          <a:latin typeface="Calibri" panose="020F0502020204030204" pitchFamily="34" charset="0"/>
                          <a:cs typeface="Calibri" panose="020F0502020204030204" pitchFamily="34" charset="0"/>
                        </a:rPr>
                        <a:t>8.5-10.1 mg/dL</a:t>
                      </a:r>
                    </a:p>
                  </a:txBody>
                  <a:tcPr/>
                </a:tc>
                <a:extLst>
                  <a:ext uri="{0D108BD9-81ED-4DB2-BD59-A6C34878D82A}">
                    <a16:rowId xmlns:a16="http://schemas.microsoft.com/office/drawing/2014/main" val="2227331128"/>
                  </a:ext>
                </a:extLst>
              </a:tr>
            </a:tbl>
          </a:graphicData>
        </a:graphic>
      </p:graphicFrame>
      <p:graphicFrame>
        <p:nvGraphicFramePr>
          <p:cNvPr id="3" name="Table 2">
            <a:extLst>
              <a:ext uri="{FF2B5EF4-FFF2-40B4-BE49-F238E27FC236}">
                <a16:creationId xmlns:a16="http://schemas.microsoft.com/office/drawing/2014/main" id="{BAD9EB5E-E774-DF49-A766-D0CC7BBC4BB0}"/>
              </a:ext>
            </a:extLst>
          </p:cNvPr>
          <p:cNvGraphicFramePr>
            <a:graphicFrameLocks noGrp="1"/>
          </p:cNvGraphicFramePr>
          <p:nvPr>
            <p:extLst>
              <p:ext uri="{D42A27DB-BD31-4B8C-83A1-F6EECF244321}">
                <p14:modId xmlns:p14="http://schemas.microsoft.com/office/powerpoint/2010/main" val="4169218399"/>
              </p:ext>
            </p:extLst>
          </p:nvPr>
        </p:nvGraphicFramePr>
        <p:xfrm>
          <a:off x="248390" y="1303709"/>
          <a:ext cx="4823512" cy="4878200"/>
        </p:xfrm>
        <a:graphic>
          <a:graphicData uri="http://schemas.openxmlformats.org/drawingml/2006/table">
            <a:tbl>
              <a:tblPr firstRow="1" bandRow="1">
                <a:tableStyleId>{5C22544A-7EE6-4342-B048-85BDC9FD1C3A}</a:tableStyleId>
              </a:tblPr>
              <a:tblGrid>
                <a:gridCol w="1441865">
                  <a:extLst>
                    <a:ext uri="{9D8B030D-6E8A-4147-A177-3AD203B41FA5}">
                      <a16:colId xmlns:a16="http://schemas.microsoft.com/office/drawing/2014/main" val="3925882346"/>
                    </a:ext>
                  </a:extLst>
                </a:gridCol>
                <a:gridCol w="618836">
                  <a:extLst>
                    <a:ext uri="{9D8B030D-6E8A-4147-A177-3AD203B41FA5}">
                      <a16:colId xmlns:a16="http://schemas.microsoft.com/office/drawing/2014/main" val="2404576076"/>
                    </a:ext>
                  </a:extLst>
                </a:gridCol>
                <a:gridCol w="1468582">
                  <a:extLst>
                    <a:ext uri="{9D8B030D-6E8A-4147-A177-3AD203B41FA5}">
                      <a16:colId xmlns:a16="http://schemas.microsoft.com/office/drawing/2014/main" val="3247688715"/>
                    </a:ext>
                  </a:extLst>
                </a:gridCol>
                <a:gridCol w="1294229">
                  <a:extLst>
                    <a:ext uri="{9D8B030D-6E8A-4147-A177-3AD203B41FA5}">
                      <a16:colId xmlns:a16="http://schemas.microsoft.com/office/drawing/2014/main" val="2646439521"/>
                    </a:ext>
                  </a:extLst>
                </a:gridCol>
              </a:tblGrid>
              <a:tr h="339265">
                <a:tc gridSpan="2">
                  <a:txBody>
                    <a:bodyPr/>
                    <a:lstStyle/>
                    <a:p>
                      <a:r>
                        <a:rPr lang="en-US" sz="1400" dirty="0">
                          <a:latin typeface="Calibri" panose="020F0502020204030204" pitchFamily="34" charset="0"/>
                          <a:cs typeface="Calibri" panose="020F0502020204030204" pitchFamily="34" charset="0"/>
                        </a:rPr>
                        <a:t>CBC with differential</a:t>
                      </a:r>
                    </a:p>
                  </a:txBody>
                  <a:tcPr/>
                </a:tc>
                <a:tc hMerge="1">
                  <a:txBody>
                    <a:bodyPr/>
                    <a:lstStyle/>
                    <a:p>
                      <a:endParaRPr lang="en-US" dirty="0"/>
                    </a:p>
                  </a:txBody>
                  <a:tcPr/>
                </a:tc>
                <a:tc gridSpan="2">
                  <a:txBody>
                    <a:bodyPr/>
                    <a:lstStyle/>
                    <a:p>
                      <a:r>
                        <a:rPr lang="en-US" sz="1400" dirty="0">
                          <a:latin typeface="Calibri" panose="020F0502020204030204" pitchFamily="34" charset="0"/>
                          <a:cs typeface="Calibri" panose="020F0502020204030204" pitchFamily="34" charset="0"/>
                        </a:rPr>
                        <a:t>Reference Range</a:t>
                      </a:r>
                    </a:p>
                  </a:txBody>
                  <a:tcPr/>
                </a:tc>
                <a:tc hMerge="1">
                  <a:txBody>
                    <a:bodyPr/>
                    <a:lstStyle/>
                    <a:p>
                      <a:endParaRPr lang="en-US"/>
                    </a:p>
                  </a:txBody>
                  <a:tcPr/>
                </a:tc>
                <a:extLst>
                  <a:ext uri="{0D108BD9-81ED-4DB2-BD59-A6C34878D82A}">
                    <a16:rowId xmlns:a16="http://schemas.microsoft.com/office/drawing/2014/main" val="2601912884"/>
                  </a:ext>
                </a:extLst>
              </a:tr>
              <a:tr h="304800">
                <a:tc>
                  <a:txBody>
                    <a:bodyPr/>
                    <a:lstStyle/>
                    <a:p>
                      <a:endParaRPr lang="en-US" sz="1400" dirty="0">
                        <a:latin typeface="Calibri" panose="020F0502020204030204" pitchFamily="34" charset="0"/>
                        <a:cs typeface="Calibri" panose="020F0502020204030204" pitchFamily="34" charset="0"/>
                      </a:endParaRPr>
                    </a:p>
                  </a:txBody>
                  <a:tcPr/>
                </a:tc>
                <a:tc>
                  <a:txBody>
                    <a:bodyPr/>
                    <a:lstStyle/>
                    <a:p>
                      <a:endParaRPr lang="en-US" sz="1400" dirty="0">
                        <a:latin typeface="Calibri" panose="020F0502020204030204" pitchFamily="34" charset="0"/>
                        <a:cs typeface="Calibri" panose="020F0502020204030204" pitchFamily="34" charset="0"/>
                      </a:endParaRPr>
                    </a:p>
                  </a:txBody>
                  <a:tcPr/>
                </a:tc>
                <a:tc>
                  <a:txBody>
                    <a:bodyPr/>
                    <a:lstStyle/>
                    <a:p>
                      <a:r>
                        <a:rPr lang="en-US" sz="1400" dirty="0">
                          <a:latin typeface="Calibri" panose="020F0502020204030204" pitchFamily="34" charset="0"/>
                          <a:cs typeface="Calibri" panose="020F0502020204030204" pitchFamily="34" charset="0"/>
                        </a:rPr>
                        <a:t>Male</a:t>
                      </a:r>
                    </a:p>
                  </a:txBody>
                  <a:tcPr/>
                </a:tc>
                <a:tc>
                  <a:txBody>
                    <a:bodyPr/>
                    <a:lstStyle/>
                    <a:p>
                      <a:r>
                        <a:rPr lang="en-US" sz="1400" dirty="0">
                          <a:latin typeface="Calibri" panose="020F0502020204030204" pitchFamily="34" charset="0"/>
                          <a:cs typeface="Calibri" panose="020F0502020204030204" pitchFamily="34" charset="0"/>
                        </a:rPr>
                        <a:t>Female</a:t>
                      </a:r>
                    </a:p>
                  </a:txBody>
                  <a:tcPr/>
                </a:tc>
                <a:extLst>
                  <a:ext uri="{0D108BD9-81ED-4DB2-BD59-A6C34878D82A}">
                    <a16:rowId xmlns:a16="http://schemas.microsoft.com/office/drawing/2014/main" val="3111117443"/>
                  </a:ext>
                </a:extLst>
              </a:tr>
              <a:tr h="30480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a:latin typeface="Calibri" panose="020F0502020204030204" pitchFamily="34" charset="0"/>
                          <a:cs typeface="Calibri" panose="020F0502020204030204" pitchFamily="34" charset="0"/>
                        </a:rPr>
                        <a:t>WBC</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1" dirty="0">
                          <a:solidFill>
                            <a:srgbClr val="FF0000"/>
                          </a:solidFill>
                          <a:latin typeface="Calibri" panose="020F0502020204030204" pitchFamily="34" charset="0"/>
                          <a:cs typeface="Calibri" panose="020F0502020204030204" pitchFamily="34" charset="0"/>
                        </a:rPr>
                        <a:t>2.3</a:t>
                      </a:r>
                    </a:p>
                  </a:txBody>
                  <a:tcPr/>
                </a:tc>
                <a:tc gridSpan="2">
                  <a:txBody>
                    <a:bodyPr/>
                    <a:lstStyle/>
                    <a:p>
                      <a:r>
                        <a:rPr lang="en-US" sz="1400" dirty="0">
                          <a:latin typeface="Calibri" panose="020F0502020204030204" pitchFamily="34" charset="0"/>
                          <a:cs typeface="Calibri" panose="020F0502020204030204" pitchFamily="34" charset="0"/>
                        </a:rPr>
                        <a:t>4,500-10,111 K/uL</a:t>
                      </a:r>
                    </a:p>
                  </a:txBody>
                  <a:tcPr/>
                </a:tc>
                <a:tc hMerge="1">
                  <a:txBody>
                    <a:bodyPr/>
                    <a:lstStyle/>
                    <a:p>
                      <a:endParaRPr lang="en-US"/>
                    </a:p>
                  </a:txBody>
                  <a:tcPr/>
                </a:tc>
                <a:extLst>
                  <a:ext uri="{0D108BD9-81ED-4DB2-BD59-A6C34878D82A}">
                    <a16:rowId xmlns:a16="http://schemas.microsoft.com/office/drawing/2014/main" val="2477392865"/>
                  </a:ext>
                </a:extLst>
              </a:tr>
              <a:tr h="339265">
                <a:tc>
                  <a:txBody>
                    <a:bodyPr/>
                    <a:lstStyle/>
                    <a:p>
                      <a:r>
                        <a:rPr lang="en-US" sz="1400" dirty="0">
                          <a:latin typeface="Calibri" panose="020F0502020204030204" pitchFamily="34" charset="0"/>
                          <a:cs typeface="Calibri" panose="020F0502020204030204" pitchFamily="34" charset="0"/>
                        </a:rPr>
                        <a:t>RBC</a:t>
                      </a:r>
                    </a:p>
                  </a:txBody>
                  <a:tcPr/>
                </a:tc>
                <a:tc>
                  <a:txBody>
                    <a:bodyPr/>
                    <a:lstStyle/>
                    <a:p>
                      <a:r>
                        <a:rPr lang="en-US" sz="1400" b="1" dirty="0">
                          <a:solidFill>
                            <a:srgbClr val="FF0000"/>
                          </a:solidFill>
                          <a:latin typeface="Calibri" panose="020F0502020204030204" pitchFamily="34" charset="0"/>
                          <a:cs typeface="Calibri" panose="020F0502020204030204" pitchFamily="34" charset="0"/>
                        </a:rPr>
                        <a:t>2.32</a:t>
                      </a:r>
                    </a:p>
                  </a:txBody>
                  <a:tcPr/>
                </a:tc>
                <a:tc>
                  <a:txBody>
                    <a:bodyPr/>
                    <a:lstStyle/>
                    <a:p>
                      <a:r>
                        <a:rPr lang="en-US" sz="1400" dirty="0">
                          <a:latin typeface="Calibri" panose="020F0502020204030204" pitchFamily="34" charset="0"/>
                          <a:cs typeface="Calibri" panose="020F0502020204030204" pitchFamily="34" charset="0"/>
                        </a:rPr>
                        <a:t>4.5-5.5 M/uL</a:t>
                      </a:r>
                    </a:p>
                  </a:txBody>
                  <a:tcPr/>
                </a:tc>
                <a:tc>
                  <a:txBody>
                    <a:bodyPr/>
                    <a:lstStyle/>
                    <a:p>
                      <a:r>
                        <a:rPr lang="en-US" sz="1400" dirty="0">
                          <a:latin typeface="Calibri" panose="020F0502020204030204" pitchFamily="34" charset="0"/>
                          <a:cs typeface="Calibri" panose="020F0502020204030204" pitchFamily="34" charset="0"/>
                        </a:rPr>
                        <a:t>4.0-4.9 M/uL</a:t>
                      </a:r>
                    </a:p>
                  </a:txBody>
                  <a:tcPr/>
                </a:tc>
                <a:extLst>
                  <a:ext uri="{0D108BD9-81ED-4DB2-BD59-A6C34878D82A}">
                    <a16:rowId xmlns:a16="http://schemas.microsoft.com/office/drawing/2014/main" val="852209093"/>
                  </a:ext>
                </a:extLst>
              </a:tr>
              <a:tr h="339265">
                <a:tc>
                  <a:txBody>
                    <a:bodyPr/>
                    <a:lstStyle/>
                    <a:p>
                      <a:r>
                        <a:rPr lang="en-US" sz="1400" dirty="0">
                          <a:latin typeface="Calibri" panose="020F0502020204030204" pitchFamily="34" charset="0"/>
                          <a:cs typeface="Calibri" panose="020F0502020204030204" pitchFamily="34" charset="0"/>
                        </a:rPr>
                        <a:t>Hemoglobin</a:t>
                      </a:r>
                    </a:p>
                  </a:txBody>
                  <a:tcPr/>
                </a:tc>
                <a:tc>
                  <a:txBody>
                    <a:bodyPr/>
                    <a:lstStyle/>
                    <a:p>
                      <a:r>
                        <a:rPr lang="en-US" sz="1400" b="1" dirty="0">
                          <a:solidFill>
                            <a:srgbClr val="FF0000"/>
                          </a:solidFill>
                          <a:latin typeface="Calibri" panose="020F0502020204030204" pitchFamily="34" charset="0"/>
                          <a:cs typeface="Calibri" panose="020F0502020204030204" pitchFamily="34" charset="0"/>
                        </a:rPr>
                        <a:t>7.1</a:t>
                      </a:r>
                    </a:p>
                  </a:txBody>
                  <a:tcPr/>
                </a:tc>
                <a:tc>
                  <a:txBody>
                    <a:bodyPr/>
                    <a:lstStyle/>
                    <a:p>
                      <a:r>
                        <a:rPr lang="en-US" sz="1400" dirty="0">
                          <a:latin typeface="Calibri" panose="020F0502020204030204" pitchFamily="34" charset="0"/>
                          <a:cs typeface="Calibri" panose="020F0502020204030204" pitchFamily="34" charset="0"/>
                        </a:rPr>
                        <a:t>13.5-16.5 g/dL</a:t>
                      </a:r>
                    </a:p>
                  </a:txBody>
                  <a:tcPr/>
                </a:tc>
                <a:tc>
                  <a:txBody>
                    <a:bodyPr/>
                    <a:lstStyle/>
                    <a:p>
                      <a:r>
                        <a:rPr lang="en-US" sz="1400" dirty="0">
                          <a:latin typeface="Calibri" panose="020F0502020204030204" pitchFamily="34" charset="0"/>
                          <a:cs typeface="Calibri" panose="020F0502020204030204" pitchFamily="34" charset="0"/>
                        </a:rPr>
                        <a:t>12.0-15.0 g/dL</a:t>
                      </a:r>
                    </a:p>
                  </a:txBody>
                  <a:tcPr/>
                </a:tc>
                <a:extLst>
                  <a:ext uri="{0D108BD9-81ED-4DB2-BD59-A6C34878D82A}">
                    <a16:rowId xmlns:a16="http://schemas.microsoft.com/office/drawing/2014/main" val="1520010051"/>
                  </a:ext>
                </a:extLst>
              </a:tr>
              <a:tr h="339265">
                <a:tc>
                  <a:txBody>
                    <a:bodyPr/>
                    <a:lstStyle/>
                    <a:p>
                      <a:r>
                        <a:rPr lang="en-US" sz="1400" dirty="0">
                          <a:latin typeface="Calibri" panose="020F0502020204030204" pitchFamily="34" charset="0"/>
                          <a:cs typeface="Calibri" panose="020F0502020204030204" pitchFamily="34" charset="0"/>
                        </a:rPr>
                        <a:t>Hematocrit</a:t>
                      </a:r>
                    </a:p>
                  </a:txBody>
                  <a:tcPr/>
                </a:tc>
                <a:tc>
                  <a:txBody>
                    <a:bodyPr/>
                    <a:lstStyle/>
                    <a:p>
                      <a:r>
                        <a:rPr lang="en-US" sz="1400" b="1" dirty="0">
                          <a:solidFill>
                            <a:srgbClr val="FF0000"/>
                          </a:solidFill>
                          <a:latin typeface="Calibri" panose="020F0502020204030204" pitchFamily="34" charset="0"/>
                          <a:cs typeface="Calibri" panose="020F0502020204030204" pitchFamily="34" charset="0"/>
                        </a:rPr>
                        <a:t>21.9</a:t>
                      </a:r>
                    </a:p>
                  </a:txBody>
                  <a:tcPr/>
                </a:tc>
                <a:tc gridSpan="2">
                  <a:txBody>
                    <a:bodyPr/>
                    <a:lstStyle/>
                    <a:p>
                      <a:r>
                        <a:rPr lang="en-US" sz="1400" dirty="0">
                          <a:latin typeface="Calibri" panose="020F0502020204030204" pitchFamily="34" charset="0"/>
                          <a:cs typeface="Calibri" panose="020F0502020204030204" pitchFamily="34" charset="0"/>
                        </a:rPr>
                        <a:t>36.48%</a:t>
                      </a:r>
                    </a:p>
                  </a:txBody>
                  <a:tcPr/>
                </a:tc>
                <a:tc hMerge="1">
                  <a:txBody>
                    <a:bodyPr/>
                    <a:lstStyle/>
                    <a:p>
                      <a:endParaRPr lang="en-US"/>
                    </a:p>
                  </a:txBody>
                  <a:tcPr/>
                </a:tc>
                <a:extLst>
                  <a:ext uri="{0D108BD9-81ED-4DB2-BD59-A6C34878D82A}">
                    <a16:rowId xmlns:a16="http://schemas.microsoft.com/office/drawing/2014/main" val="3564222399"/>
                  </a:ext>
                </a:extLst>
              </a:tr>
              <a:tr h="339265">
                <a:tc>
                  <a:txBody>
                    <a:bodyPr/>
                    <a:lstStyle/>
                    <a:p>
                      <a:r>
                        <a:rPr lang="en-US" sz="1400" dirty="0">
                          <a:latin typeface="Calibri" panose="020F0502020204030204" pitchFamily="34" charset="0"/>
                          <a:cs typeface="Calibri" panose="020F0502020204030204" pitchFamily="34" charset="0"/>
                        </a:rPr>
                        <a:t>Platelet</a:t>
                      </a:r>
                    </a:p>
                  </a:txBody>
                  <a:tcPr/>
                </a:tc>
                <a:tc>
                  <a:txBody>
                    <a:bodyPr/>
                    <a:lstStyle/>
                    <a:p>
                      <a:r>
                        <a:rPr lang="en-US" sz="1400" dirty="0">
                          <a:latin typeface="Calibri" panose="020F0502020204030204" pitchFamily="34" charset="0"/>
                          <a:cs typeface="Calibri" panose="020F0502020204030204" pitchFamily="34" charset="0"/>
                        </a:rPr>
                        <a:t>220</a:t>
                      </a:r>
                    </a:p>
                  </a:txBody>
                  <a:tcPr/>
                </a:tc>
                <a:tc gridSpan="2">
                  <a:txBody>
                    <a:bodyPr/>
                    <a:lstStyle/>
                    <a:p>
                      <a:r>
                        <a:rPr lang="en-US" sz="1400" dirty="0">
                          <a:latin typeface="Calibri" panose="020F0502020204030204" pitchFamily="34" charset="0"/>
                          <a:cs typeface="Calibri" panose="020F0502020204030204" pitchFamily="34" charset="0"/>
                        </a:rPr>
                        <a:t>140-450 K/mcL</a:t>
                      </a:r>
                    </a:p>
                  </a:txBody>
                  <a:tcPr/>
                </a:tc>
                <a:tc hMerge="1">
                  <a:txBody>
                    <a:bodyPr/>
                    <a:lstStyle/>
                    <a:p>
                      <a:endParaRPr lang="en-US"/>
                    </a:p>
                  </a:txBody>
                  <a:tcPr/>
                </a:tc>
                <a:extLst>
                  <a:ext uri="{0D108BD9-81ED-4DB2-BD59-A6C34878D82A}">
                    <a16:rowId xmlns:a16="http://schemas.microsoft.com/office/drawing/2014/main" val="3017102429"/>
                  </a:ext>
                </a:extLst>
              </a:tr>
              <a:tr h="33926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a:latin typeface="Calibri" panose="020F0502020204030204" pitchFamily="34" charset="0"/>
                          <a:cs typeface="Calibri" panose="020F0502020204030204" pitchFamily="34" charset="0"/>
                        </a:rPr>
                        <a:t>MCV</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a:latin typeface="Calibri" panose="020F0502020204030204" pitchFamily="34" charset="0"/>
                          <a:cs typeface="Calibri" panose="020F0502020204030204" pitchFamily="34" charset="0"/>
                        </a:rPr>
                        <a:t>94</a:t>
                      </a:r>
                    </a:p>
                  </a:txBody>
                  <a:tcPr/>
                </a:tc>
                <a:tc gridSpan="2">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a:latin typeface="Calibri" panose="020F0502020204030204" pitchFamily="34" charset="0"/>
                          <a:cs typeface="Calibri" panose="020F0502020204030204" pitchFamily="34" charset="0"/>
                        </a:rPr>
                        <a:t>80-100 fL</a:t>
                      </a:r>
                    </a:p>
                  </a:txBody>
                  <a:tcPr/>
                </a:tc>
                <a:tc hMerge="1">
                  <a:txBody>
                    <a:bodyPr/>
                    <a:lstStyle/>
                    <a:p>
                      <a:endParaRPr lang="en-US"/>
                    </a:p>
                  </a:txBody>
                  <a:tcPr/>
                </a:tc>
                <a:extLst>
                  <a:ext uri="{0D108BD9-81ED-4DB2-BD59-A6C34878D82A}">
                    <a16:rowId xmlns:a16="http://schemas.microsoft.com/office/drawing/2014/main" val="3868728010"/>
                  </a:ext>
                </a:extLst>
              </a:tr>
              <a:tr h="339265">
                <a:tc>
                  <a:txBody>
                    <a:bodyPr/>
                    <a:lstStyle/>
                    <a:p>
                      <a:r>
                        <a:rPr lang="en-US" sz="1400" dirty="0">
                          <a:latin typeface="Calibri" panose="020F0502020204030204" pitchFamily="34" charset="0"/>
                          <a:cs typeface="Calibri" panose="020F0502020204030204" pitchFamily="34" charset="0"/>
                        </a:rPr>
                        <a:t>MCHC</a:t>
                      </a:r>
                    </a:p>
                  </a:txBody>
                  <a:tcPr/>
                </a:tc>
                <a:tc>
                  <a:txBody>
                    <a:bodyPr/>
                    <a:lstStyle/>
                    <a:p>
                      <a:r>
                        <a:rPr lang="en-US" sz="1400" dirty="0">
                          <a:latin typeface="Calibri" panose="020F0502020204030204" pitchFamily="34" charset="0"/>
                          <a:cs typeface="Calibri" panose="020F0502020204030204" pitchFamily="34" charset="0"/>
                        </a:rPr>
                        <a:t>32.4</a:t>
                      </a:r>
                    </a:p>
                  </a:txBody>
                  <a:tcPr/>
                </a:tc>
                <a:tc gridSpan="2">
                  <a:txBody>
                    <a:bodyPr/>
                    <a:lstStyle/>
                    <a:p>
                      <a:r>
                        <a:rPr lang="en-US" sz="1400" dirty="0">
                          <a:latin typeface="Calibri" panose="020F0502020204030204" pitchFamily="34" charset="0"/>
                          <a:cs typeface="Calibri" panose="020F0502020204030204" pitchFamily="34" charset="0"/>
                        </a:rPr>
                        <a:t>32-36%</a:t>
                      </a:r>
                    </a:p>
                  </a:txBody>
                  <a:tcPr/>
                </a:tc>
                <a:tc hMerge="1">
                  <a:txBody>
                    <a:bodyPr/>
                    <a:lstStyle/>
                    <a:p>
                      <a:endParaRPr lang="en-US"/>
                    </a:p>
                  </a:txBody>
                  <a:tcPr/>
                </a:tc>
                <a:extLst>
                  <a:ext uri="{0D108BD9-81ED-4DB2-BD59-A6C34878D82A}">
                    <a16:rowId xmlns:a16="http://schemas.microsoft.com/office/drawing/2014/main" val="149033525"/>
                  </a:ext>
                </a:extLst>
              </a:tr>
              <a:tr h="366963">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a:latin typeface="Calibri" panose="020F0502020204030204" pitchFamily="34" charset="0"/>
                          <a:cs typeface="Calibri" panose="020F0502020204030204" pitchFamily="34" charset="0"/>
                        </a:rPr>
                        <a:t>Neutrophil, absolute</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1" dirty="0">
                          <a:solidFill>
                            <a:srgbClr val="FF0000"/>
                          </a:solidFill>
                          <a:latin typeface="Calibri" panose="020F0502020204030204" pitchFamily="34" charset="0"/>
                          <a:cs typeface="Calibri" panose="020F0502020204030204" pitchFamily="34" charset="0"/>
                        </a:rPr>
                        <a:t>1.4</a:t>
                      </a:r>
                    </a:p>
                  </a:txBody>
                  <a:tcPr/>
                </a:tc>
                <a:tc gridSpan="2">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a:latin typeface="Calibri" panose="020F0502020204030204" pitchFamily="34" charset="0"/>
                          <a:cs typeface="Calibri" panose="020F0502020204030204" pitchFamily="34" charset="0"/>
                        </a:rPr>
                        <a:t>1.7-7.6 K/mcL</a:t>
                      </a:r>
                    </a:p>
                  </a:txBody>
                  <a:tcPr/>
                </a:tc>
                <a:tc hMerge="1">
                  <a:txBody>
                    <a:bodyPr/>
                    <a:lstStyle/>
                    <a:p>
                      <a:endParaRPr lang="en-US"/>
                    </a:p>
                  </a:txBody>
                  <a:tcPr/>
                </a:tc>
                <a:extLst>
                  <a:ext uri="{0D108BD9-81ED-4DB2-BD59-A6C34878D82A}">
                    <a16:rowId xmlns:a16="http://schemas.microsoft.com/office/drawing/2014/main" val="2965096134"/>
                  </a:ext>
                </a:extLst>
              </a:tr>
              <a:tr h="387928">
                <a:tc>
                  <a:txBody>
                    <a:bodyPr/>
                    <a:lstStyle/>
                    <a:p>
                      <a:r>
                        <a:rPr lang="en-US" sz="1400" dirty="0">
                          <a:latin typeface="Calibri" panose="020F0502020204030204" pitchFamily="34" charset="0"/>
                          <a:cs typeface="Calibri" panose="020F0502020204030204" pitchFamily="34" charset="0"/>
                        </a:rPr>
                        <a:t>Lymphocyte, absolute</a:t>
                      </a:r>
                    </a:p>
                  </a:txBody>
                  <a:tcPr/>
                </a:tc>
                <a:tc>
                  <a:txBody>
                    <a:bodyPr/>
                    <a:lstStyle/>
                    <a:p>
                      <a:r>
                        <a:rPr lang="en-US" sz="1400" b="1" dirty="0">
                          <a:solidFill>
                            <a:srgbClr val="FF0000"/>
                          </a:solidFill>
                          <a:latin typeface="Calibri" panose="020F0502020204030204" pitchFamily="34" charset="0"/>
                          <a:cs typeface="Calibri" panose="020F0502020204030204" pitchFamily="34" charset="0"/>
                        </a:rPr>
                        <a:t>0.5</a:t>
                      </a:r>
                    </a:p>
                  </a:txBody>
                  <a:tcPr/>
                </a:tc>
                <a:tc gridSpan="2">
                  <a:txBody>
                    <a:bodyPr/>
                    <a:lstStyle/>
                    <a:p>
                      <a:r>
                        <a:rPr lang="en-US" sz="1400" dirty="0">
                          <a:latin typeface="Calibri" panose="020F0502020204030204" pitchFamily="34" charset="0"/>
                          <a:cs typeface="Calibri" panose="020F0502020204030204" pitchFamily="34" charset="0"/>
                        </a:rPr>
                        <a:t>0.8-5 K/mcL</a:t>
                      </a:r>
                    </a:p>
                  </a:txBody>
                  <a:tcPr/>
                </a:tc>
                <a:tc hMerge="1">
                  <a:txBody>
                    <a:bodyPr/>
                    <a:lstStyle/>
                    <a:p>
                      <a:endParaRPr lang="en-US"/>
                    </a:p>
                  </a:txBody>
                  <a:tcPr/>
                </a:tc>
                <a:extLst>
                  <a:ext uri="{0D108BD9-81ED-4DB2-BD59-A6C34878D82A}">
                    <a16:rowId xmlns:a16="http://schemas.microsoft.com/office/drawing/2014/main" val="210717296"/>
                  </a:ext>
                </a:extLst>
              </a:tr>
              <a:tr h="387927">
                <a:tc>
                  <a:txBody>
                    <a:bodyPr/>
                    <a:lstStyle/>
                    <a:p>
                      <a:r>
                        <a:rPr lang="en-US" sz="1400" dirty="0">
                          <a:latin typeface="Calibri" panose="020F0502020204030204" pitchFamily="34" charset="0"/>
                          <a:cs typeface="Calibri" panose="020F0502020204030204" pitchFamily="34" charset="0"/>
                        </a:rPr>
                        <a:t>Eosinophil, absolute</a:t>
                      </a:r>
                    </a:p>
                  </a:txBody>
                  <a:tcPr/>
                </a:tc>
                <a:tc>
                  <a:txBody>
                    <a:bodyPr/>
                    <a:lstStyle/>
                    <a:p>
                      <a:r>
                        <a:rPr lang="en-US" sz="1400" dirty="0">
                          <a:latin typeface="Calibri" panose="020F0502020204030204" pitchFamily="34" charset="0"/>
                          <a:cs typeface="Calibri" panose="020F0502020204030204" pitchFamily="34" charset="0"/>
                        </a:rPr>
                        <a:t>0.0</a:t>
                      </a:r>
                    </a:p>
                  </a:txBody>
                  <a:tcPr/>
                </a:tc>
                <a:tc gridSpan="2">
                  <a:txBody>
                    <a:bodyPr/>
                    <a:lstStyle/>
                    <a:p>
                      <a:r>
                        <a:rPr lang="en-US" sz="1400" dirty="0">
                          <a:latin typeface="Calibri" panose="020F0502020204030204" pitchFamily="34" charset="0"/>
                          <a:cs typeface="Calibri" panose="020F0502020204030204" pitchFamily="34" charset="0"/>
                        </a:rPr>
                        <a:t>0.0-0.7 K/mcL</a:t>
                      </a:r>
                    </a:p>
                  </a:txBody>
                  <a:tcPr/>
                </a:tc>
                <a:tc hMerge="1">
                  <a:txBody>
                    <a:bodyPr/>
                    <a:lstStyle/>
                    <a:p>
                      <a:endParaRPr lang="en-US"/>
                    </a:p>
                  </a:txBody>
                  <a:tcPr/>
                </a:tc>
                <a:extLst>
                  <a:ext uri="{0D108BD9-81ED-4DB2-BD59-A6C34878D82A}">
                    <a16:rowId xmlns:a16="http://schemas.microsoft.com/office/drawing/2014/main" val="3848277035"/>
                  </a:ext>
                </a:extLst>
              </a:tr>
              <a:tr h="339265">
                <a:tc>
                  <a:txBody>
                    <a:bodyPr/>
                    <a:lstStyle/>
                    <a:p>
                      <a:r>
                        <a:rPr lang="en-US" sz="1400" dirty="0">
                          <a:latin typeface="Calibri" panose="020F0502020204030204" pitchFamily="34" charset="0"/>
                          <a:cs typeface="Calibri" panose="020F0502020204030204" pitchFamily="34" charset="0"/>
                        </a:rPr>
                        <a:t>Bands, absolute</a:t>
                      </a:r>
                    </a:p>
                  </a:txBody>
                  <a:tcPr/>
                </a:tc>
                <a:tc>
                  <a:txBody>
                    <a:bodyPr/>
                    <a:lstStyle/>
                    <a:p>
                      <a:r>
                        <a:rPr lang="en-US" sz="1400" dirty="0">
                          <a:latin typeface="Calibri" panose="020F0502020204030204" pitchFamily="34" charset="0"/>
                          <a:cs typeface="Calibri" panose="020F0502020204030204" pitchFamily="34" charset="0"/>
                        </a:rPr>
                        <a:t>0.4</a:t>
                      </a:r>
                    </a:p>
                  </a:txBody>
                  <a:tcPr/>
                </a:tc>
                <a:tc gridSpan="2">
                  <a:txBody>
                    <a:bodyPr/>
                    <a:lstStyle/>
                    <a:p>
                      <a:r>
                        <a:rPr lang="en-US" sz="1400" dirty="0">
                          <a:latin typeface="Calibri" panose="020F0502020204030204" pitchFamily="34" charset="0"/>
                          <a:cs typeface="Calibri" panose="020F0502020204030204" pitchFamily="34" charset="0"/>
                        </a:rPr>
                        <a:t>0.0-0.5 K/mcL</a:t>
                      </a:r>
                    </a:p>
                  </a:txBody>
                  <a:tcPr/>
                </a:tc>
                <a:tc hMerge="1">
                  <a:txBody>
                    <a:bodyPr/>
                    <a:lstStyle/>
                    <a:p>
                      <a:endParaRPr lang="en-US"/>
                    </a:p>
                  </a:txBody>
                  <a:tcPr/>
                </a:tc>
                <a:extLst>
                  <a:ext uri="{0D108BD9-81ED-4DB2-BD59-A6C34878D82A}">
                    <a16:rowId xmlns:a16="http://schemas.microsoft.com/office/drawing/2014/main" val="2370437326"/>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6"/>
          <p:cNvSpPr txBox="1">
            <a:spLocks noGrp="1"/>
          </p:cNvSpPr>
          <p:nvPr>
            <p:ph type="title"/>
          </p:nvPr>
        </p:nvSpPr>
        <p:spPr>
          <a:xfrm>
            <a:off x="2439785" y="305485"/>
            <a:ext cx="6339883" cy="866602"/>
          </a:xfrm>
          <a:prstGeom prst="rect">
            <a:avLst/>
          </a:prstGeom>
          <a:noFill/>
          <a:ln>
            <a:noFill/>
          </a:ln>
        </p:spPr>
        <p:txBody>
          <a:bodyPr spcFirstLastPara="1" wrap="square" lIns="91425" tIns="45700" rIns="91425" bIns="45700" anchor="ctr" anchorCtr="0">
            <a:noAutofit/>
          </a:bodyPr>
          <a:lstStyle/>
          <a:p>
            <a:pPr lvl="0"/>
            <a:r>
              <a:rPr lang="en-US" dirty="0"/>
              <a:t>Clinical Scenario – Rosie Jetson</a:t>
            </a:r>
            <a:endParaRPr dirty="0"/>
          </a:p>
        </p:txBody>
      </p:sp>
      <p:sp>
        <p:nvSpPr>
          <p:cNvPr id="112" name="Google Shape;112;p26"/>
          <p:cNvSpPr txBox="1">
            <a:spLocks noGrp="1"/>
          </p:cNvSpPr>
          <p:nvPr>
            <p:ph type="body" idx="1"/>
          </p:nvPr>
        </p:nvSpPr>
        <p:spPr>
          <a:xfrm>
            <a:off x="228600" y="1172087"/>
            <a:ext cx="8686800" cy="5054919"/>
          </a:xfrm>
          <a:prstGeom prst="rect">
            <a:avLst/>
          </a:prstGeom>
          <a:noFill/>
          <a:ln>
            <a:noFill/>
          </a:ln>
        </p:spPr>
        <p:txBody>
          <a:bodyPr spcFirstLastPara="1" wrap="square" lIns="91425" tIns="45700" rIns="91425" bIns="45700" anchor="t" anchorCtr="0">
            <a:noAutofit/>
          </a:bodyPr>
          <a:lstStyle/>
          <a:p>
            <a:pPr marL="0" lvl="0" indent="0">
              <a:buNone/>
            </a:pPr>
            <a:r>
              <a:rPr lang="en-US" sz="2200" u="sng" dirty="0"/>
              <a:t>0845</a:t>
            </a:r>
          </a:p>
          <a:p>
            <a:pPr marL="0" lvl="0" indent="0">
              <a:buNone/>
            </a:pPr>
            <a:r>
              <a:rPr lang="en-US" sz="2200" dirty="0"/>
              <a:t>Vitals: BP 65/40, HR 93, RR 20, T 101.8°F</a:t>
            </a:r>
          </a:p>
          <a:p>
            <a:pPr marL="0" lvl="0" indent="0">
              <a:buNone/>
            </a:pPr>
            <a:r>
              <a:rPr lang="en-US" sz="2200" dirty="0"/>
              <a:t>Labs: WBC 2.3</a:t>
            </a:r>
          </a:p>
          <a:p>
            <a:pPr marL="0" lvl="0" indent="0">
              <a:buNone/>
            </a:pPr>
            <a:endParaRPr sz="1200" dirty="0"/>
          </a:p>
          <a:p>
            <a:pPr marL="233362" lvl="1" indent="-233362" algn="l" rtl="0">
              <a:lnSpc>
                <a:spcPct val="90000"/>
              </a:lnSpc>
              <a:spcBef>
                <a:spcPts val="500"/>
              </a:spcBef>
              <a:spcAft>
                <a:spcPts val="0"/>
              </a:spcAft>
              <a:buClr>
                <a:schemeClr val="dk1"/>
              </a:buClr>
              <a:buSzPts val="2400"/>
              <a:buFont typeface="Arial"/>
              <a:buChar char="•"/>
            </a:pPr>
            <a:r>
              <a:rPr lang="en-US" sz="2200" dirty="0"/>
              <a:t>Pt. has developed hypotension</a:t>
            </a:r>
          </a:p>
          <a:p>
            <a:pPr marL="233362" lvl="1" indent="-233362" algn="l" rtl="0">
              <a:lnSpc>
                <a:spcPct val="90000"/>
              </a:lnSpc>
              <a:spcBef>
                <a:spcPts val="500"/>
              </a:spcBef>
              <a:spcAft>
                <a:spcPts val="0"/>
              </a:spcAft>
              <a:buClr>
                <a:schemeClr val="dk1"/>
              </a:buClr>
              <a:buSzPts val="2400"/>
              <a:buFont typeface="Arial"/>
              <a:buChar char="•"/>
            </a:pPr>
            <a:r>
              <a:rPr lang="en-US" sz="2200" dirty="0"/>
              <a:t>She is complaining of an urge to have a BM even though a colostomy is in place</a:t>
            </a:r>
          </a:p>
          <a:p>
            <a:pPr marL="233362" lvl="1" indent="-233362" algn="l" rtl="0">
              <a:lnSpc>
                <a:spcPct val="90000"/>
              </a:lnSpc>
              <a:spcBef>
                <a:spcPts val="500"/>
              </a:spcBef>
              <a:spcAft>
                <a:spcPts val="0"/>
              </a:spcAft>
              <a:buClr>
                <a:schemeClr val="dk1"/>
              </a:buClr>
              <a:buSzPts val="2400"/>
              <a:buFont typeface="Arial"/>
              <a:buChar char="•"/>
            </a:pPr>
            <a:r>
              <a:rPr lang="en-US" sz="2200" dirty="0"/>
              <a:t>Abdomen is distended and RN from med-surg unit reports increased firmness since the beginning of the shift</a:t>
            </a:r>
          </a:p>
          <a:p>
            <a:pPr marL="233362" lvl="1" indent="-233362">
              <a:buClr>
                <a:schemeClr val="dk1"/>
              </a:buClr>
              <a:buFont typeface="Arial"/>
              <a:buChar char="•"/>
            </a:pPr>
            <a:r>
              <a:rPr lang="en-US" sz="2200" dirty="0"/>
              <a:t>Urine output has only been 40 mL for the past eight hours</a:t>
            </a:r>
            <a:endParaRPr sz="2200" dirty="0"/>
          </a:p>
          <a:p>
            <a:pPr marL="233362" lvl="1" indent="-233362" algn="l" rtl="0">
              <a:lnSpc>
                <a:spcPct val="90000"/>
              </a:lnSpc>
              <a:spcBef>
                <a:spcPts val="500"/>
              </a:spcBef>
              <a:spcAft>
                <a:spcPts val="0"/>
              </a:spcAft>
              <a:buClr>
                <a:schemeClr val="dk1"/>
              </a:buClr>
              <a:buSzPts val="2400"/>
              <a:buFont typeface="Arial"/>
              <a:buChar char="•"/>
            </a:pPr>
            <a:r>
              <a:rPr lang="en-US" sz="2200" dirty="0"/>
              <a:t>She has a peripheral IV with D5 NS with 20 meq KCL at 100 mL/hr </a:t>
            </a:r>
            <a:endParaRPr sz="2200" dirty="0"/>
          </a:p>
          <a:p>
            <a:pPr marL="233362" lvl="1" indent="-233362" algn="l" rtl="0">
              <a:lnSpc>
                <a:spcPct val="90000"/>
              </a:lnSpc>
              <a:spcBef>
                <a:spcPts val="500"/>
              </a:spcBef>
              <a:spcAft>
                <a:spcPts val="0"/>
              </a:spcAft>
              <a:buClr>
                <a:schemeClr val="dk1"/>
              </a:buClr>
              <a:buSzPts val="2400"/>
              <a:buFont typeface="Arial"/>
              <a:buChar char="•"/>
            </a:pPr>
            <a:r>
              <a:rPr lang="en-US" sz="2200" dirty="0"/>
              <a:t>Weight is 62 kg</a:t>
            </a:r>
          </a:p>
          <a:p>
            <a:pPr marL="0" lvl="0" indent="0" algn="ctr" rtl="0">
              <a:lnSpc>
                <a:spcPct val="90000"/>
              </a:lnSpc>
              <a:spcBef>
                <a:spcPts val="1000"/>
              </a:spcBef>
              <a:spcAft>
                <a:spcPts val="0"/>
              </a:spcAft>
              <a:buSzPts val="2800"/>
              <a:buNone/>
            </a:pPr>
            <a:r>
              <a:rPr lang="en-US" sz="3200" dirty="0"/>
              <a:t>What is your assessment?</a:t>
            </a:r>
            <a:endParaRPr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6"/>
          <p:cNvSpPr txBox="1">
            <a:spLocks noGrp="1"/>
          </p:cNvSpPr>
          <p:nvPr>
            <p:ph type="title"/>
          </p:nvPr>
        </p:nvSpPr>
        <p:spPr>
          <a:xfrm>
            <a:off x="2439786" y="305485"/>
            <a:ext cx="6354170" cy="866602"/>
          </a:xfrm>
          <a:prstGeom prst="rect">
            <a:avLst/>
          </a:prstGeom>
          <a:noFill/>
          <a:ln>
            <a:noFill/>
          </a:ln>
        </p:spPr>
        <p:txBody>
          <a:bodyPr spcFirstLastPara="1" wrap="square" lIns="91425" tIns="45700" rIns="91425" bIns="45700" anchor="ctr" anchorCtr="0">
            <a:noAutofit/>
          </a:bodyPr>
          <a:lstStyle/>
          <a:p>
            <a:pPr lvl="0"/>
            <a:r>
              <a:rPr lang="en-US" dirty="0"/>
              <a:t>Clinical Scenario – Rosie Jetson</a:t>
            </a:r>
            <a:endParaRPr dirty="0"/>
          </a:p>
        </p:txBody>
      </p:sp>
      <p:sp>
        <p:nvSpPr>
          <p:cNvPr id="3" name="Text Placeholder 2">
            <a:extLst>
              <a:ext uri="{FF2B5EF4-FFF2-40B4-BE49-F238E27FC236}">
                <a16:creationId xmlns:a16="http://schemas.microsoft.com/office/drawing/2014/main" id="{3F2CA2D3-E377-0E43-BE41-516832375493}"/>
              </a:ext>
            </a:extLst>
          </p:cNvPr>
          <p:cNvSpPr>
            <a:spLocks noGrp="1"/>
          </p:cNvSpPr>
          <p:nvPr>
            <p:ph type="body" idx="1"/>
          </p:nvPr>
        </p:nvSpPr>
        <p:spPr>
          <a:xfrm>
            <a:off x="685800" y="1234071"/>
            <a:ext cx="7772399" cy="4224620"/>
          </a:xfrm>
        </p:spPr>
        <p:txBody>
          <a:bodyPr/>
          <a:lstStyle/>
          <a:p>
            <a:pPr marL="0" lvl="0" indent="0">
              <a:buClr>
                <a:schemeClr val="dk1"/>
              </a:buClr>
              <a:buSzPts val="2400"/>
              <a:buNone/>
            </a:pPr>
            <a:r>
              <a:rPr lang="en-US" u="sng" dirty="0">
                <a:solidFill>
                  <a:schemeClr val="dk1"/>
                </a:solidFill>
              </a:rPr>
              <a:t>0900 – 15 minutes later</a:t>
            </a:r>
          </a:p>
          <a:p>
            <a:pPr marL="228600" lvl="0" indent="-228600">
              <a:buClr>
                <a:schemeClr val="dk1"/>
              </a:buClr>
              <a:buSzPts val="2400"/>
            </a:pPr>
            <a:r>
              <a:rPr lang="en-US" dirty="0">
                <a:solidFill>
                  <a:schemeClr val="dk1"/>
                </a:solidFill>
              </a:rPr>
              <a:t>A 1L bolus of NS was started</a:t>
            </a:r>
          </a:p>
          <a:p>
            <a:pPr marL="228600" lvl="0" indent="-228600">
              <a:buClr>
                <a:schemeClr val="dk1"/>
              </a:buClr>
              <a:buSzPts val="2400"/>
            </a:pPr>
            <a:r>
              <a:rPr lang="en-US" dirty="0">
                <a:solidFill>
                  <a:schemeClr val="dk1"/>
                </a:solidFill>
              </a:rPr>
              <a:t>Blood was sent for cultures x2 and lactate</a:t>
            </a:r>
          </a:p>
          <a:p>
            <a:pPr marL="228600" lvl="0" indent="-228600">
              <a:buClr>
                <a:schemeClr val="dk1"/>
              </a:buClr>
              <a:buSzPts val="2400"/>
            </a:pPr>
            <a:endParaRPr lang="en-US" dirty="0">
              <a:solidFill>
                <a:schemeClr val="dk1"/>
              </a:solidFill>
            </a:endParaRPr>
          </a:p>
          <a:p>
            <a:pPr marL="0" lvl="0" indent="0">
              <a:buClr>
                <a:schemeClr val="dk1"/>
              </a:buClr>
              <a:buSzPts val="2400"/>
              <a:buNone/>
            </a:pPr>
            <a:endParaRPr lang="en-US" dirty="0">
              <a:solidFill>
                <a:schemeClr val="dk1"/>
              </a:solidFill>
            </a:endParaRPr>
          </a:p>
          <a:p>
            <a:pPr marL="228600" lvl="0" indent="-228600">
              <a:buClr>
                <a:schemeClr val="dk1"/>
              </a:buClr>
              <a:buSzPts val="2400"/>
            </a:pPr>
            <a:endParaRPr lang="en-US" dirty="0">
              <a:solidFill>
                <a:schemeClr val="dk1"/>
              </a:solidFill>
            </a:endParaRPr>
          </a:p>
          <a:p>
            <a:pPr marL="228600" lvl="0" indent="-228600">
              <a:buClr>
                <a:schemeClr val="dk1"/>
              </a:buClr>
              <a:buSzPts val="2400"/>
            </a:pPr>
            <a:endParaRPr lang="en-US" dirty="0">
              <a:solidFill>
                <a:schemeClr val="dk1"/>
              </a:solidFill>
            </a:endParaRPr>
          </a:p>
          <a:p>
            <a:pPr marL="0" lvl="0" indent="0">
              <a:buClr>
                <a:schemeClr val="dk1"/>
              </a:buClr>
              <a:buSzPts val="2400"/>
              <a:buNone/>
            </a:pPr>
            <a:r>
              <a:rPr lang="en-US" dirty="0">
                <a:solidFill>
                  <a:schemeClr val="dk1"/>
                </a:solidFill>
              </a:rPr>
              <a:t>How long should it take for the liter bolus to infuse?</a:t>
            </a:r>
          </a:p>
        </p:txBody>
      </p:sp>
    </p:spTree>
    <p:extLst>
      <p:ext uri="{BB962C8B-B14F-4D97-AF65-F5344CB8AC3E}">
        <p14:creationId xmlns:p14="http://schemas.microsoft.com/office/powerpoint/2010/main" val="473290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7"/>
          <p:cNvSpPr txBox="1">
            <a:spLocks noGrp="1"/>
          </p:cNvSpPr>
          <p:nvPr>
            <p:ph type="title"/>
          </p:nvPr>
        </p:nvSpPr>
        <p:spPr>
          <a:xfrm>
            <a:off x="2439785" y="305485"/>
            <a:ext cx="6332739" cy="866602"/>
          </a:xfrm>
          <a:prstGeom prst="rect">
            <a:avLst/>
          </a:prstGeom>
          <a:noFill/>
          <a:ln>
            <a:noFill/>
          </a:ln>
        </p:spPr>
        <p:txBody>
          <a:bodyPr spcFirstLastPara="1" wrap="square" lIns="91425" tIns="45700" rIns="91425" bIns="45700" anchor="ctr" anchorCtr="0">
            <a:noAutofit/>
          </a:bodyPr>
          <a:lstStyle/>
          <a:p>
            <a:pPr lvl="0"/>
            <a:r>
              <a:rPr lang="en-US" dirty="0"/>
              <a:t>Clinical Scenario – Rosie Jetson</a:t>
            </a:r>
            <a:endParaRPr dirty="0"/>
          </a:p>
        </p:txBody>
      </p:sp>
      <p:sp>
        <p:nvSpPr>
          <p:cNvPr id="118" name="Google Shape;118;p27"/>
          <p:cNvSpPr txBox="1">
            <a:spLocks noGrp="1"/>
          </p:cNvSpPr>
          <p:nvPr>
            <p:ph type="body" idx="1"/>
          </p:nvPr>
        </p:nvSpPr>
        <p:spPr>
          <a:xfrm>
            <a:off x="304800" y="1440871"/>
            <a:ext cx="8686799" cy="4554061"/>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SzPts val="2800"/>
              <a:buNone/>
            </a:pPr>
            <a:r>
              <a:rPr lang="en-US" dirty="0"/>
              <a:t>Current Medication List </a:t>
            </a:r>
            <a:endParaRPr dirty="0"/>
          </a:p>
          <a:p>
            <a:pPr marL="457200" lvl="0" indent="-228600" algn="l" rtl="0">
              <a:lnSpc>
                <a:spcPct val="80000"/>
              </a:lnSpc>
              <a:spcBef>
                <a:spcPts val="1000"/>
              </a:spcBef>
              <a:spcAft>
                <a:spcPts val="0"/>
              </a:spcAft>
              <a:buSzPts val="2400"/>
              <a:buChar char="•"/>
            </a:pPr>
            <a:r>
              <a:rPr lang="en-US" sz="2400" dirty="0"/>
              <a:t>Docusate 100 mg po BID – last given at 2100 yesterday </a:t>
            </a:r>
            <a:endParaRPr dirty="0"/>
          </a:p>
          <a:p>
            <a:pPr marL="457200" lvl="0" indent="-228600" algn="l" rtl="0">
              <a:lnSpc>
                <a:spcPct val="80000"/>
              </a:lnSpc>
              <a:spcBef>
                <a:spcPts val="1000"/>
              </a:spcBef>
              <a:spcAft>
                <a:spcPts val="0"/>
              </a:spcAft>
              <a:buSzPts val="2400"/>
              <a:buChar char="•"/>
            </a:pPr>
            <a:r>
              <a:rPr lang="en-US" sz="2400" dirty="0"/>
              <a:t>Heparin 5000 SQ q 8 hours – last given at 0600 this morning</a:t>
            </a:r>
            <a:endParaRPr dirty="0"/>
          </a:p>
          <a:p>
            <a:pPr marL="457200" lvl="0" indent="-228600" algn="l" rtl="0">
              <a:lnSpc>
                <a:spcPct val="80000"/>
              </a:lnSpc>
              <a:spcBef>
                <a:spcPts val="1000"/>
              </a:spcBef>
              <a:spcAft>
                <a:spcPts val="0"/>
              </a:spcAft>
              <a:buSzPts val="2400"/>
              <a:buChar char="•"/>
            </a:pPr>
            <a:r>
              <a:rPr lang="en-US" sz="2400" dirty="0"/>
              <a:t>IV:  D5 NS with 20 meq KCL at 100 mL/hr</a:t>
            </a:r>
            <a:endParaRPr dirty="0"/>
          </a:p>
          <a:p>
            <a:pPr marL="0" lvl="0" indent="0" algn="l" rtl="0">
              <a:lnSpc>
                <a:spcPct val="80000"/>
              </a:lnSpc>
              <a:spcBef>
                <a:spcPts val="1000"/>
              </a:spcBef>
              <a:spcAft>
                <a:spcPts val="0"/>
              </a:spcAft>
              <a:buSzPts val="2800"/>
              <a:buNone/>
            </a:pPr>
            <a:endParaRPr b="1" dirty="0"/>
          </a:p>
          <a:p>
            <a:pPr marL="0" lvl="0" indent="0" algn="l" rtl="0">
              <a:lnSpc>
                <a:spcPct val="80000"/>
              </a:lnSpc>
              <a:spcBef>
                <a:spcPts val="1000"/>
              </a:spcBef>
              <a:spcAft>
                <a:spcPts val="0"/>
              </a:spcAft>
              <a:buSzPts val="2800"/>
              <a:buNone/>
            </a:pPr>
            <a:r>
              <a:rPr lang="en-US" dirty="0"/>
              <a:t>PRN</a:t>
            </a:r>
            <a:endParaRPr dirty="0"/>
          </a:p>
          <a:p>
            <a:pPr marL="457200" lvl="0" indent="-228600" algn="l" rtl="0">
              <a:lnSpc>
                <a:spcPct val="80000"/>
              </a:lnSpc>
              <a:spcBef>
                <a:spcPts val="1000"/>
              </a:spcBef>
              <a:spcAft>
                <a:spcPts val="0"/>
              </a:spcAft>
              <a:buSzPts val="2400"/>
              <a:buChar char="•"/>
            </a:pPr>
            <a:r>
              <a:rPr lang="en-US" sz="2400" dirty="0"/>
              <a:t>Zofran 4 mg given on med surg six hours ago </a:t>
            </a:r>
            <a:endParaRPr dirty="0"/>
          </a:p>
          <a:p>
            <a:pPr marL="457200" lvl="0" indent="-228600" algn="l" rtl="0">
              <a:lnSpc>
                <a:spcPct val="80000"/>
              </a:lnSpc>
              <a:spcBef>
                <a:spcPts val="1000"/>
              </a:spcBef>
              <a:spcAft>
                <a:spcPts val="0"/>
              </a:spcAft>
              <a:buSzPts val="2400"/>
              <a:buChar char="•"/>
            </a:pPr>
            <a:r>
              <a:rPr lang="en-US" sz="2400" dirty="0"/>
              <a:t>Toradol 15 mg IVP q 6 hours prn x 5 days (active); last given four hours ago  </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6"/>
          <p:cNvSpPr txBox="1">
            <a:spLocks noGrp="1"/>
          </p:cNvSpPr>
          <p:nvPr>
            <p:ph type="title"/>
          </p:nvPr>
        </p:nvSpPr>
        <p:spPr>
          <a:xfrm>
            <a:off x="2439786" y="305485"/>
            <a:ext cx="6354170" cy="866602"/>
          </a:xfrm>
          <a:prstGeom prst="rect">
            <a:avLst/>
          </a:prstGeom>
          <a:noFill/>
          <a:ln>
            <a:noFill/>
          </a:ln>
        </p:spPr>
        <p:txBody>
          <a:bodyPr spcFirstLastPara="1" wrap="square" lIns="91425" tIns="45700" rIns="91425" bIns="45700" anchor="ctr" anchorCtr="0">
            <a:noAutofit/>
          </a:bodyPr>
          <a:lstStyle/>
          <a:p>
            <a:pPr lvl="0"/>
            <a:r>
              <a:rPr lang="en-US" dirty="0"/>
              <a:t>Clinical Scenario – Rosie Jetson</a:t>
            </a:r>
            <a:endParaRPr dirty="0"/>
          </a:p>
        </p:txBody>
      </p:sp>
      <p:sp>
        <p:nvSpPr>
          <p:cNvPr id="9" name="Text Placeholder 2">
            <a:extLst>
              <a:ext uri="{FF2B5EF4-FFF2-40B4-BE49-F238E27FC236}">
                <a16:creationId xmlns:a16="http://schemas.microsoft.com/office/drawing/2014/main" id="{4192C721-352F-524A-940B-1DE28E21E378}"/>
              </a:ext>
            </a:extLst>
          </p:cNvPr>
          <p:cNvSpPr txBox="1">
            <a:spLocks/>
          </p:cNvSpPr>
          <p:nvPr/>
        </p:nvSpPr>
        <p:spPr>
          <a:xfrm>
            <a:off x="556592" y="1393032"/>
            <a:ext cx="7901608" cy="4742726"/>
          </a:xfrm>
          <a:prstGeom prst="rect">
            <a:avLst/>
          </a:prstGeom>
          <a:noFill/>
          <a:ln>
            <a:noFill/>
          </a:ln>
        </p:spPr>
        <p:txBody>
          <a:bodyPr spcFirstLastPara="1" wrap="square" lIns="91425" tIns="45700" rIns="91425" bIns="45700" anchor="t" anchorCtr="0"/>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3A3838"/>
              </a:buClr>
              <a:buSzPts val="2800"/>
              <a:buFont typeface="Arial"/>
              <a:buChar char="•"/>
              <a:defRPr sz="2800" b="0" i="0" u="none" strike="noStrike" cap="none">
                <a:solidFill>
                  <a:srgbClr val="262626"/>
                </a:solidFill>
                <a:latin typeface="Calibri"/>
                <a:ea typeface="Calibri"/>
                <a:cs typeface="Calibri"/>
                <a:sym typeface="Calibri"/>
              </a:defRPr>
            </a:lvl1pPr>
            <a:lvl2pPr marL="914400" marR="0" lvl="1" indent="-381000" algn="l" rtl="0">
              <a:lnSpc>
                <a:spcPct val="90000"/>
              </a:lnSpc>
              <a:spcBef>
                <a:spcPts val="500"/>
              </a:spcBef>
              <a:spcAft>
                <a:spcPts val="0"/>
              </a:spcAft>
              <a:buClr>
                <a:srgbClr val="262626"/>
              </a:buClr>
              <a:buSzPts val="2400"/>
              <a:buFont typeface="Courier New"/>
              <a:buChar char="o"/>
              <a:defRPr sz="2400" b="0" i="0" u="none" strike="noStrike" cap="none">
                <a:solidFill>
                  <a:srgbClr val="262626"/>
                </a:solidFill>
                <a:latin typeface="Calibri"/>
                <a:ea typeface="Calibri"/>
                <a:cs typeface="Calibri"/>
                <a:sym typeface="Calibri"/>
              </a:defRPr>
            </a:lvl2pPr>
            <a:lvl3pPr marL="1371600" marR="0" lvl="2" indent="-355600" algn="l" rtl="0">
              <a:lnSpc>
                <a:spcPct val="90000"/>
              </a:lnSpc>
              <a:spcBef>
                <a:spcPts val="500"/>
              </a:spcBef>
              <a:spcAft>
                <a:spcPts val="0"/>
              </a:spcAft>
              <a:buClr>
                <a:srgbClr val="262626"/>
              </a:buClr>
              <a:buSzPts val="2000"/>
              <a:buFont typeface="Arial"/>
              <a:buChar char="•"/>
              <a:defRPr sz="2000" b="0" i="0" u="none" strike="noStrike" cap="none">
                <a:solidFill>
                  <a:srgbClr val="262626"/>
                </a:solidFill>
                <a:latin typeface="Calibri"/>
                <a:ea typeface="Calibri"/>
                <a:cs typeface="Calibri"/>
                <a:sym typeface="Calibri"/>
              </a:defRPr>
            </a:lvl3pPr>
            <a:lvl4pPr marL="1828800" marR="0" lvl="3" indent="-342900" algn="l" rtl="0">
              <a:lnSpc>
                <a:spcPct val="90000"/>
              </a:lnSpc>
              <a:spcBef>
                <a:spcPts val="500"/>
              </a:spcBef>
              <a:spcAft>
                <a:spcPts val="0"/>
              </a:spcAft>
              <a:buClr>
                <a:srgbClr val="262626"/>
              </a:buClr>
              <a:buSzPts val="1800"/>
              <a:buFont typeface="Courier New"/>
              <a:buChar char="o"/>
              <a:defRPr sz="1800" b="0" i="0" u="none" strike="noStrike" cap="none">
                <a:solidFill>
                  <a:srgbClr val="262626"/>
                </a:solidFill>
                <a:latin typeface="Calibri"/>
                <a:ea typeface="Calibri"/>
                <a:cs typeface="Calibri"/>
                <a:sym typeface="Calibri"/>
              </a:defRPr>
            </a:lvl4pPr>
            <a:lvl5pPr marL="2286000" marR="0" lvl="4" indent="-342900" algn="l" rtl="0">
              <a:lnSpc>
                <a:spcPct val="90000"/>
              </a:lnSpc>
              <a:spcBef>
                <a:spcPts val="500"/>
              </a:spcBef>
              <a:spcAft>
                <a:spcPts val="0"/>
              </a:spcAft>
              <a:buClr>
                <a:srgbClr val="262626"/>
              </a:buClr>
              <a:buSzPts val="1800"/>
              <a:buFont typeface="Arial"/>
              <a:buChar char="•"/>
              <a:defRPr sz="1800" b="0" i="0" u="none" strike="noStrike" cap="none">
                <a:solidFill>
                  <a:srgbClr val="262626"/>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1" indent="0">
              <a:buClr>
                <a:schemeClr val="dk1"/>
              </a:buClr>
              <a:buNone/>
            </a:pPr>
            <a:r>
              <a:rPr lang="en-US" sz="2800" u="sng" dirty="0"/>
              <a:t>0920 – 20 minutes later</a:t>
            </a:r>
          </a:p>
          <a:p>
            <a:pPr marL="225425" lvl="1" indent="-225425">
              <a:buClr>
                <a:schemeClr val="dk1"/>
              </a:buClr>
              <a:buFont typeface="Arial" panose="020B0604020202020204" pitchFamily="34" charset="0"/>
              <a:buChar char="•"/>
            </a:pPr>
            <a:r>
              <a:rPr lang="en-US" sz="2800" dirty="0"/>
              <a:t>1L bolus has infused </a:t>
            </a:r>
          </a:p>
          <a:p>
            <a:pPr marL="225425" lvl="1" indent="-225425">
              <a:buClr>
                <a:schemeClr val="dk1"/>
              </a:buClr>
              <a:buFont typeface="Arial" panose="020B0604020202020204" pitchFamily="34" charset="0"/>
              <a:buChar char="•"/>
            </a:pPr>
            <a:r>
              <a:rPr lang="en-US" sz="2800" dirty="0"/>
              <a:t>Repeat vitals</a:t>
            </a:r>
          </a:p>
          <a:p>
            <a:pPr marL="569913" lvl="2" indent="-231775">
              <a:buClr>
                <a:schemeClr val="dk1"/>
              </a:buClr>
              <a:buFont typeface="Courier New" panose="02070309020205020404" pitchFamily="49" charset="0"/>
              <a:buChar char="o"/>
            </a:pPr>
            <a:r>
              <a:rPr lang="en-US" sz="2400" dirty="0"/>
              <a:t>BP 76/46</a:t>
            </a:r>
          </a:p>
          <a:p>
            <a:pPr marL="569913" lvl="2" indent="-231775">
              <a:buClr>
                <a:schemeClr val="dk1"/>
              </a:buClr>
              <a:buFont typeface="Courier New" panose="02070309020205020404" pitchFamily="49" charset="0"/>
              <a:buChar char="o"/>
            </a:pPr>
            <a:r>
              <a:rPr lang="en-US" sz="2400" dirty="0"/>
              <a:t>HR 90</a:t>
            </a:r>
          </a:p>
          <a:p>
            <a:pPr marL="569913" lvl="2" indent="-231775">
              <a:buClr>
                <a:schemeClr val="dk1"/>
              </a:buClr>
              <a:buFont typeface="Courier New" panose="02070309020205020404" pitchFamily="49" charset="0"/>
              <a:buChar char="o"/>
            </a:pPr>
            <a:r>
              <a:rPr lang="en-US" sz="2400" dirty="0"/>
              <a:t>RR 20</a:t>
            </a:r>
            <a:r>
              <a:rPr lang="en-US" sz="2400" dirty="0">
                <a:solidFill>
                  <a:schemeClr val="dk1"/>
                </a:solidFill>
              </a:rPr>
              <a:t> </a:t>
            </a:r>
          </a:p>
          <a:p>
            <a:pPr marL="225425" lvl="1" indent="-225425">
              <a:buClr>
                <a:schemeClr val="dk1"/>
              </a:buClr>
              <a:buFont typeface="Arial" panose="020B0604020202020204" pitchFamily="34" charset="0"/>
              <a:buChar char="•"/>
            </a:pPr>
            <a:r>
              <a:rPr lang="en-US" sz="2800" dirty="0">
                <a:solidFill>
                  <a:schemeClr val="dk1"/>
                </a:solidFill>
              </a:rPr>
              <a:t>Lactate: 3.1</a:t>
            </a:r>
          </a:p>
          <a:p>
            <a:pPr marL="0" lvl="1" indent="0">
              <a:buClr>
                <a:schemeClr val="dk1"/>
              </a:buClr>
              <a:buNone/>
            </a:pPr>
            <a:endParaRPr lang="en-US" sz="2800" dirty="0">
              <a:solidFill>
                <a:schemeClr val="dk1"/>
              </a:solidFill>
            </a:endParaRPr>
          </a:p>
          <a:p>
            <a:pPr marL="50800" indent="0" algn="ctr">
              <a:buNone/>
            </a:pPr>
            <a:r>
              <a:rPr lang="en-US" sz="3600" dirty="0"/>
              <a:t>What are the next steps?</a:t>
            </a:r>
          </a:p>
        </p:txBody>
      </p:sp>
    </p:spTree>
    <p:extLst>
      <p:ext uri="{BB962C8B-B14F-4D97-AF65-F5344CB8AC3E}">
        <p14:creationId xmlns:p14="http://schemas.microsoft.com/office/powerpoint/2010/main" val="3030201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9"/>
          <p:cNvSpPr txBox="1">
            <a:spLocks noGrp="1"/>
          </p:cNvSpPr>
          <p:nvPr>
            <p:ph type="title"/>
          </p:nvPr>
        </p:nvSpPr>
        <p:spPr>
          <a:xfrm>
            <a:off x="735051" y="2362200"/>
            <a:ext cx="7673898" cy="10668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3A3838"/>
              </a:buClr>
              <a:buSzPts val="3600"/>
              <a:buFont typeface="Calibri"/>
              <a:buNone/>
            </a:pPr>
            <a:r>
              <a:rPr lang="en-US" dirty="0">
                <a:latin typeface="Calibri"/>
                <a:ea typeface="Calibri"/>
                <a:cs typeface="Calibri"/>
                <a:sym typeface="Calibri"/>
              </a:rPr>
              <a:t>What needs to be done in ICU to prepare for this admission?</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30"/>
          <p:cNvSpPr txBox="1">
            <a:spLocks noGrp="1"/>
          </p:cNvSpPr>
          <p:nvPr>
            <p:ph type="title"/>
          </p:nvPr>
        </p:nvSpPr>
        <p:spPr>
          <a:xfrm>
            <a:off x="2650835" y="267523"/>
            <a:ext cx="6340763" cy="886219"/>
          </a:xfrm>
          <a:prstGeom prst="rect">
            <a:avLst/>
          </a:prstGeom>
          <a:noFill/>
          <a:ln>
            <a:noFill/>
          </a:ln>
        </p:spPr>
        <p:txBody>
          <a:bodyPr spcFirstLastPara="1" wrap="square" lIns="91425" tIns="45700" rIns="91425" bIns="45700" anchor="ctr" anchorCtr="0">
            <a:noAutofit/>
          </a:bodyPr>
          <a:lstStyle/>
          <a:p>
            <a:pPr lvl="0" algn="l"/>
            <a:r>
              <a:rPr lang="en-US" dirty="0"/>
              <a:t>Clinical Scenario – Rosie Jetson</a:t>
            </a:r>
            <a:endParaRPr dirty="0"/>
          </a:p>
        </p:txBody>
      </p:sp>
      <p:sp>
        <p:nvSpPr>
          <p:cNvPr id="136" name="Google Shape;136;p30"/>
          <p:cNvSpPr txBox="1">
            <a:spLocks noGrp="1"/>
          </p:cNvSpPr>
          <p:nvPr>
            <p:ph type="body" idx="1"/>
          </p:nvPr>
        </p:nvSpPr>
        <p:spPr>
          <a:xfrm>
            <a:off x="304800" y="1289155"/>
            <a:ext cx="8686799" cy="445639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3A3838"/>
              </a:buClr>
              <a:buSzPts val="2800"/>
              <a:buNone/>
            </a:pPr>
            <a:r>
              <a:rPr lang="en-US" dirty="0"/>
              <a:t>Preparing for this admission:</a:t>
            </a:r>
          </a:p>
          <a:p>
            <a:pPr marL="0" lvl="0" indent="0" algn="l" rtl="0">
              <a:lnSpc>
                <a:spcPct val="90000"/>
              </a:lnSpc>
              <a:spcBef>
                <a:spcPts val="0"/>
              </a:spcBef>
              <a:spcAft>
                <a:spcPts val="0"/>
              </a:spcAft>
              <a:buClr>
                <a:srgbClr val="3A3838"/>
              </a:buClr>
              <a:buSzPts val="2800"/>
              <a:buNone/>
            </a:pPr>
            <a:endParaRPr lang="en-US" dirty="0"/>
          </a:p>
          <a:p>
            <a:pPr marL="230188" lvl="0" indent="-230188" algn="l" rtl="0">
              <a:lnSpc>
                <a:spcPct val="90000"/>
              </a:lnSpc>
              <a:spcBef>
                <a:spcPts val="0"/>
              </a:spcBef>
              <a:spcAft>
                <a:spcPts val="0"/>
              </a:spcAft>
              <a:buClr>
                <a:srgbClr val="3A3838"/>
              </a:buClr>
              <a:buSzPts val="2800"/>
              <a:buFont typeface="Arial" panose="020B0604020202020204" pitchFamily="34" charset="0"/>
              <a:buChar char="•"/>
            </a:pPr>
            <a:r>
              <a:rPr lang="en-US" dirty="0"/>
              <a:t>Conduct a Sepsis Huddle</a:t>
            </a:r>
            <a:endParaRPr dirty="0"/>
          </a:p>
          <a:p>
            <a:pPr marL="684213" lvl="1" indent="-339725" algn="l" rtl="0">
              <a:lnSpc>
                <a:spcPct val="90000"/>
              </a:lnSpc>
              <a:spcBef>
                <a:spcPts val="500"/>
              </a:spcBef>
              <a:spcAft>
                <a:spcPts val="0"/>
              </a:spcAft>
              <a:buSzPts val="2400"/>
              <a:buChar char="o"/>
            </a:pPr>
            <a:r>
              <a:rPr lang="en-US" dirty="0"/>
              <a:t>Get the right people in the room</a:t>
            </a:r>
            <a:endParaRPr dirty="0"/>
          </a:p>
          <a:p>
            <a:pPr marL="684213" lvl="1" indent="-339725" algn="l" rtl="0">
              <a:lnSpc>
                <a:spcPct val="90000"/>
              </a:lnSpc>
              <a:spcBef>
                <a:spcPts val="500"/>
              </a:spcBef>
              <a:spcAft>
                <a:spcPts val="0"/>
              </a:spcAft>
              <a:buSzPts val="2400"/>
              <a:buChar char="o"/>
            </a:pPr>
            <a:r>
              <a:rPr lang="en-US" dirty="0"/>
              <a:t>Review history and current status</a:t>
            </a:r>
            <a:endParaRPr dirty="0"/>
          </a:p>
          <a:p>
            <a:pPr marL="684213" lvl="1" indent="-339725" algn="l" rtl="0">
              <a:lnSpc>
                <a:spcPct val="90000"/>
              </a:lnSpc>
              <a:spcBef>
                <a:spcPts val="500"/>
              </a:spcBef>
              <a:spcAft>
                <a:spcPts val="0"/>
              </a:spcAft>
              <a:buSzPts val="2400"/>
              <a:buChar char="o"/>
            </a:pPr>
            <a:r>
              <a:rPr lang="en-US" dirty="0"/>
              <a:t>Discuss where patient is on sepsis continuum</a:t>
            </a:r>
            <a:endParaRPr dirty="0"/>
          </a:p>
          <a:p>
            <a:pPr marL="684213" lvl="1" indent="-339725" algn="l" rtl="0">
              <a:lnSpc>
                <a:spcPct val="90000"/>
              </a:lnSpc>
              <a:spcBef>
                <a:spcPts val="500"/>
              </a:spcBef>
              <a:spcAft>
                <a:spcPts val="0"/>
              </a:spcAft>
              <a:buSzPts val="2400"/>
              <a:buChar char="o"/>
            </a:pPr>
            <a:r>
              <a:rPr lang="en-US" dirty="0"/>
              <a:t>Review what interventions have been completed</a:t>
            </a:r>
            <a:endParaRPr dirty="0"/>
          </a:p>
          <a:p>
            <a:pPr marL="684213" lvl="1" indent="-339725" algn="l" rtl="0">
              <a:lnSpc>
                <a:spcPct val="90000"/>
              </a:lnSpc>
              <a:spcBef>
                <a:spcPts val="500"/>
              </a:spcBef>
              <a:spcAft>
                <a:spcPts val="0"/>
              </a:spcAft>
              <a:buSzPts val="2400"/>
              <a:buChar char="o"/>
            </a:pPr>
            <a:r>
              <a:rPr lang="en-US" dirty="0"/>
              <a:t>Identify priorities for when patient arrives</a:t>
            </a:r>
          </a:p>
          <a:p>
            <a:pPr marL="684213" lvl="1" indent="-339725" algn="l" rtl="0">
              <a:lnSpc>
                <a:spcPct val="90000"/>
              </a:lnSpc>
              <a:spcBef>
                <a:spcPts val="500"/>
              </a:spcBef>
              <a:spcAft>
                <a:spcPts val="0"/>
              </a:spcAft>
              <a:buSzPts val="2400"/>
              <a:buChar char="o"/>
            </a:pPr>
            <a:r>
              <a:rPr lang="en-US" dirty="0"/>
              <a:t>Provide sepsis checklist</a:t>
            </a:r>
            <a:endParaRPr dirty="0"/>
          </a:p>
          <a:p>
            <a:pPr marL="290513" lvl="1" indent="0" algn="l" rtl="0">
              <a:lnSpc>
                <a:spcPct val="90000"/>
              </a:lnSpc>
              <a:spcBef>
                <a:spcPts val="500"/>
              </a:spcBef>
              <a:spcAft>
                <a:spcPts val="0"/>
              </a:spcAft>
              <a:buSzPts val="2400"/>
              <a:buNone/>
            </a:pPr>
            <a:endParaRPr sz="1500" dirty="0"/>
          </a:p>
          <a:p>
            <a:pPr marL="230188" lvl="0" indent="-230188" algn="l" rtl="0">
              <a:lnSpc>
                <a:spcPct val="90000"/>
              </a:lnSpc>
              <a:spcBef>
                <a:spcPts val="1000"/>
              </a:spcBef>
              <a:spcAft>
                <a:spcPts val="0"/>
              </a:spcAft>
              <a:buClr>
                <a:srgbClr val="3A3838"/>
              </a:buClr>
              <a:buSzPts val="2800"/>
              <a:buFont typeface="Arial" panose="020B0604020202020204" pitchFamily="34" charset="0"/>
              <a:buChar char="•"/>
            </a:pPr>
            <a:r>
              <a:rPr lang="en-US" dirty="0"/>
              <a:t>Prepare the room</a:t>
            </a:r>
            <a:endParaRPr lang="en-US" sz="2400" dirty="0"/>
          </a:p>
          <a:p>
            <a:pPr marL="684213" indent="-342900">
              <a:buFont typeface="Courier New" panose="02070309020205020404" pitchFamily="49" charset="0"/>
              <a:buChar char="o"/>
            </a:pPr>
            <a:r>
              <a:rPr lang="en-US" sz="2400" dirty="0"/>
              <a:t>What does this look like?</a:t>
            </a:r>
            <a:endParaRPr sz="2400" dirty="0"/>
          </a:p>
        </p:txBody>
      </p:sp>
    </p:spTree>
  </p:cSld>
  <p:clrMapOvr>
    <a:masterClrMapping/>
  </p:clrMapOvr>
</p:sld>
</file>

<file path=ppt/theme/theme1.xml><?xml version="1.0" encoding="utf-8"?>
<a:theme xmlns:a="http://schemas.openxmlformats.org/drawingml/2006/main" name="1_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2F53471BB28F498C50EC22C0F0AEAF" ma:contentTypeVersion="11" ma:contentTypeDescription="Create a new document." ma:contentTypeScope="" ma:versionID="1c6f3e27723ccae4ac0dbde4492b4a56">
  <xsd:schema xmlns:xsd="http://www.w3.org/2001/XMLSchema" xmlns:xs="http://www.w3.org/2001/XMLSchema" xmlns:p="http://schemas.microsoft.com/office/2006/metadata/properties" xmlns:ns2="b7d17d27-7c21-46f2-8ebc-a4358db84241" xmlns:ns3="deccb816-d66d-47c5-841d-d9f75db01861" targetNamespace="http://schemas.microsoft.com/office/2006/metadata/properties" ma:root="true" ma:fieldsID="7c2550512e797e7ede6948781936f70e" ns2:_="" ns3:_="">
    <xsd:import namespace="b7d17d27-7c21-46f2-8ebc-a4358db84241"/>
    <xsd:import namespace="deccb816-d66d-47c5-841d-d9f75db0186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_Flow_SignoffStatus"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d17d27-7c21-46f2-8ebc-a4358db8424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eccb816-d66d-47c5-841d-d9f75db01861"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_Flow_SignoffStatus" ma:index="15" nillable="true" ma:displayName="Sign-off status" ma:internalName="_x0024_Resources_x003a_core_x002c_Signoff_Status_x003b_">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deccb816-d66d-47c5-841d-d9f75db01861" xsi:nil="true"/>
  </documentManagement>
</p:properties>
</file>

<file path=customXml/itemProps1.xml><?xml version="1.0" encoding="utf-8"?>
<ds:datastoreItem xmlns:ds="http://schemas.openxmlformats.org/officeDocument/2006/customXml" ds:itemID="{465219E3-7BAF-4B86-B82A-94B2F3914B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d17d27-7c21-46f2-8ebc-a4358db84241"/>
    <ds:schemaRef ds:uri="deccb816-d66d-47c5-841d-d9f75db018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7E684F6-E990-4B8E-8C3B-4952C66F12E5}">
  <ds:schemaRefs>
    <ds:schemaRef ds:uri="http://schemas.microsoft.com/sharepoint/v3/contenttype/forms"/>
  </ds:schemaRefs>
</ds:datastoreItem>
</file>

<file path=customXml/itemProps3.xml><?xml version="1.0" encoding="utf-8"?>
<ds:datastoreItem xmlns:ds="http://schemas.openxmlformats.org/officeDocument/2006/customXml" ds:itemID="{8075139E-1FA5-49A1-9CCC-4966AAFFF536}">
  <ds:schemaRefs>
    <ds:schemaRef ds:uri="http://purl.org/dc/elements/1.1/"/>
    <ds:schemaRef ds:uri="deccb816-d66d-47c5-841d-d9f75db01861"/>
    <ds:schemaRef ds:uri="http://www.w3.org/XML/1998/namespace"/>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b7d17d27-7c21-46f2-8ebc-a4358db84241"/>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2260</TotalTime>
  <Words>1743</Words>
  <Application>Microsoft Office PowerPoint</Application>
  <PresentationFormat>On-screen Show (4:3)</PresentationFormat>
  <Paragraphs>291</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Cambria</vt:lpstr>
      <vt:lpstr>Courier New</vt:lpstr>
      <vt:lpstr>1_Office Theme</vt:lpstr>
      <vt:lpstr>Sepsis Table Top Scenario</vt:lpstr>
      <vt:lpstr>Clinical Scenario – Rosie Jetson</vt:lpstr>
      <vt:lpstr>Morning Labs (resulted at 0700)</vt:lpstr>
      <vt:lpstr>Clinical Scenario – Rosie Jetson</vt:lpstr>
      <vt:lpstr>Clinical Scenario – Rosie Jetson</vt:lpstr>
      <vt:lpstr>Clinical Scenario – Rosie Jetson</vt:lpstr>
      <vt:lpstr>Clinical Scenario – Rosie Jetson</vt:lpstr>
      <vt:lpstr>What needs to be done in ICU to prepare for this admission?</vt:lpstr>
      <vt:lpstr>Clinical Scenario – Rosie Jetson</vt:lpstr>
      <vt:lpstr>Clinical Scenario – Rosie Jetson</vt:lpstr>
      <vt:lpstr>What are the first interventions?</vt:lpstr>
      <vt:lpstr>PowerPoint Presentation</vt:lpstr>
      <vt:lpstr>Clinical Scenario – Rosie Jetson</vt:lpstr>
      <vt:lpstr>Severe Sepsis/ Septic Shock Checklist  What can we complete on the checklist?</vt:lpstr>
      <vt:lpstr>Clinical Scenario – Rosie Jetson</vt:lpstr>
      <vt:lpstr>Clinical Scenario – Rosie Jetson</vt:lpstr>
      <vt:lpstr>Clinical Scenario – Rosie Jetson</vt:lpstr>
      <vt:lpstr>Clinical Scenario – Rosie Jetson</vt:lpstr>
      <vt:lpstr>Clinical Scenario – Rosie Jetson</vt:lpstr>
      <vt:lpstr>Severe Sepsis/ Septic Shock Checklist  What can we complete on the checklist?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Septic Shock</dc:title>
  <dc:creator>Toni Foos</dc:creator>
  <cp:lastModifiedBy>Toni Foos</cp:lastModifiedBy>
  <cp:revision>89</cp:revision>
  <cp:lastPrinted>2019-03-28T17:41:19Z</cp:lastPrinted>
  <dcterms:modified xsi:type="dcterms:W3CDTF">2019-05-13T19:22:08Z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0x010100DE2F53471BB28F498C50EC22C0F0AEAF</vt:lpwstr>
  </property>
</Properties>
</file>