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70" r:id="rId5"/>
    <p:sldId id="268" r:id="rId6"/>
    <p:sldId id="317" r:id="rId7"/>
    <p:sldId id="279" r:id="rId8"/>
    <p:sldId id="316" r:id="rId9"/>
    <p:sldId id="271" r:id="rId10"/>
    <p:sldId id="272" r:id="rId11"/>
    <p:sldId id="273" r:id="rId12"/>
    <p:sldId id="276" r:id="rId13"/>
    <p:sldId id="27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4737F7-FB66-490F-8BCB-0E9B84E13E57}" v="137" dt="2018-11-05T20:33:37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7274E8F-0325-4959-B18F-932F4C215B93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D980E0-1C97-482A-9626-9FA2DC4A9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8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E54B4585-F1D6-46B2-96F9-B460943EBDC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625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5139" y="4489387"/>
            <a:ext cx="6869862" cy="425310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E54B4585-F1D6-46B2-96F9-B460943EBDC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29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5139" y="4489387"/>
            <a:ext cx="6869862" cy="425310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E54B4585-F1D6-46B2-96F9-B460943EBDC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13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5139" y="4489387"/>
            <a:ext cx="6869862" cy="425310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E54B4585-F1D6-46B2-96F9-B460943EBDC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65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5139" y="4489387"/>
            <a:ext cx="6869862" cy="4253103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E54B4585-F1D6-46B2-96F9-B460943EBDC8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7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defTabSz="465887">
              <a:spcBef>
                <a:spcPct val="20000"/>
              </a:spcBef>
              <a:spcAft>
                <a:spcPts val="611"/>
              </a:spcAft>
              <a:buClr>
                <a:srgbClr val="005B94"/>
              </a:buClr>
              <a:buSzPct val="115000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2008 – 2010 Rural Healthcare Pilot Program </a:t>
            </a:r>
          </a:p>
          <a:p>
            <a:pPr marL="291179" indent="-291179" defTabSz="465887">
              <a:spcBef>
                <a:spcPct val="20000"/>
              </a:spcBef>
              <a:spcAft>
                <a:spcPts val="611"/>
              </a:spcAft>
              <a:buClr>
                <a:srgbClr val="005B94"/>
              </a:buClr>
              <a:buSzPct val="115000"/>
              <a:buFont typeface="Arial"/>
              <a:buChar char="•"/>
            </a:pPr>
            <a:r>
              <a:rPr lang="en-US" sz="3700" dirty="0">
                <a:solidFill>
                  <a:prstClr val="black">
                    <a:lumMod val="85000"/>
                    <a:lumOff val="15000"/>
                  </a:prstClr>
                </a:solidFill>
              </a:rPr>
              <a:t>Collaborated with CBHC in 2008 </a:t>
            </a:r>
            <a:r>
              <a:rPr lang="en-US" sz="2000" dirty="0"/>
              <a:t>on two independent grants awarded by the FCC Rural Health Care Pilot Program to define general principles applicable to the future structure = $9.7M (CBHC $5.1M and CHA 4.6M) this became fully functional in 2012.</a:t>
            </a:r>
          </a:p>
          <a:p>
            <a:pPr marL="291179" indent="-291179" defTabSz="465887">
              <a:spcBef>
                <a:spcPct val="20000"/>
              </a:spcBef>
              <a:spcAft>
                <a:spcPts val="611"/>
              </a:spcAft>
              <a:buClr>
                <a:srgbClr val="005B94"/>
              </a:buClr>
              <a:buSzPct val="115000"/>
              <a:buFont typeface="Arial"/>
              <a:buChar char="•"/>
              <a:defRPr/>
            </a:pPr>
            <a:r>
              <a:rPr lang="en-US" sz="2000" dirty="0"/>
              <a:t>Construction of the network meant that rural communities in Colorado received fiber and copper builds, based on their connection.</a:t>
            </a:r>
          </a:p>
          <a:p>
            <a:pPr marL="291179" indent="-291179" defTabSz="465887">
              <a:spcBef>
                <a:spcPct val="20000"/>
              </a:spcBef>
              <a:spcAft>
                <a:spcPts val="611"/>
              </a:spcAft>
              <a:buClr>
                <a:srgbClr val="005B94"/>
              </a:buClr>
              <a:buSzPct val="115000"/>
              <a:buFont typeface="Arial"/>
              <a:buChar char="•"/>
              <a:defRPr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In the pilot program, CTN connected rural hospitals, clinics and urban hospitals for a total of 98 locations.</a:t>
            </a:r>
          </a:p>
          <a:p>
            <a:pPr marL="291179" indent="-291179" defTabSz="465887">
              <a:spcBef>
                <a:spcPct val="20000"/>
              </a:spcBef>
              <a:spcAft>
                <a:spcPts val="611"/>
              </a:spcAft>
              <a:buClr>
                <a:srgbClr val="005B94"/>
              </a:buClr>
              <a:buSzPct val="115000"/>
              <a:buFont typeface="Arial"/>
              <a:buChar char="•"/>
            </a:pPr>
            <a:r>
              <a:rPr lang="en-US" sz="2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Quest Communications served as service provider, who merged with CenturyLink, today the network is overseen by CenturyLink. 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4B4585-F1D6-46B2-96F9-B460943EBDC8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9934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" y="5410200"/>
            <a:ext cx="7044479" cy="99057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005B94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8" y="2438400"/>
            <a:ext cx="6754032" cy="280884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spc="-50" baseline="0">
                <a:solidFill>
                  <a:srgbClr val="515B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54765" y="5256056"/>
            <a:ext cx="6754035" cy="1715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80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32615"/>
            <a:ext cx="12192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4968240"/>
            <a:ext cx="1011936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515B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91201"/>
            <a:ext cx="10119360" cy="341415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05929F-F79D-444F-A36D-D92E119A320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4" y="6306305"/>
            <a:ext cx="2096799" cy="4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40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81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114300"/>
            <a:ext cx="115823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447800"/>
            <a:ext cx="11582399" cy="4554061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06401" y="1257301"/>
            <a:ext cx="11484385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0" y="6132615"/>
            <a:ext cx="12192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56CB7A-0EDC-4FD8-8BCF-EFC73192F1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4" y="6306305"/>
            <a:ext cx="2096799" cy="4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694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32615"/>
            <a:ext cx="12192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1">
                <a:solidFill>
                  <a:srgbClr val="515B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rgbClr val="005B94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727A07A6-8DF4-4321-8F34-4131C69A22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4" y="6306305"/>
            <a:ext cx="2096799" cy="4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01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32615"/>
            <a:ext cx="12192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031" y="1450733"/>
            <a:ext cx="5404340" cy="3964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8061" y="1447800"/>
            <a:ext cx="5404340" cy="39640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06401" y="114300"/>
            <a:ext cx="115823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06401" y="1257301"/>
            <a:ext cx="11484385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10" y="6306305"/>
            <a:ext cx="2465044" cy="4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73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6132615"/>
            <a:ext cx="12192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371600"/>
            <a:ext cx="5648960" cy="6773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B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2048934"/>
            <a:ext cx="5648960" cy="3970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1371600"/>
            <a:ext cx="5648960" cy="6773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rgbClr val="005B9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2048934"/>
            <a:ext cx="5648960" cy="3970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06401" y="114300"/>
            <a:ext cx="115823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06401" y="1257301"/>
            <a:ext cx="11484385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45AA603-95CC-4EEE-9D94-A1A6069185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4" y="6306305"/>
            <a:ext cx="2096799" cy="4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882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32615"/>
            <a:ext cx="12192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06401" y="114300"/>
            <a:ext cx="11582399" cy="1143000"/>
          </a:xfrm>
          <a:noFill/>
        </p:spPr>
        <p:txBody>
          <a:bodyPr/>
          <a:lstStyle>
            <a:lvl1pPr>
              <a:defRPr b="1">
                <a:solidFill>
                  <a:srgbClr val="515B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06401" y="1257301"/>
            <a:ext cx="11484385" cy="17041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4" y="6306305"/>
            <a:ext cx="2096799" cy="4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808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C74F51-2459-4A15-922A-985A40C14C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4" y="6306305"/>
            <a:ext cx="2096799" cy="4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48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32615"/>
            <a:ext cx="12192000" cy="728124"/>
          </a:xfrm>
          <a:prstGeom prst="rect">
            <a:avLst/>
          </a:prstGeom>
          <a:gradFill flip="none" rotWithShape="1">
            <a:gsLst>
              <a:gs pos="0">
                <a:srgbClr val="005B94"/>
              </a:gs>
              <a:gs pos="68000">
                <a:schemeClr val="accent1">
                  <a:lumMod val="45000"/>
                  <a:lumOff val="55000"/>
                </a:schemeClr>
              </a:gs>
              <a:gs pos="62000">
                <a:schemeClr val="accent1">
                  <a:lumMod val="45000"/>
                  <a:lumOff val="5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rgbClr val="515B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11382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7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E46010-1582-4742-8A69-EE73481556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4754" y="6306305"/>
            <a:ext cx="2096799" cy="47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6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60960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4053" y="6485187"/>
            <a:ext cx="967948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515B61"/>
                </a:solidFill>
              </a:defRPr>
            </a:lvl1pPr>
          </a:lstStyle>
          <a:p>
            <a:pPr>
              <a:defRPr/>
            </a:pPr>
            <a:fld id="{72463FD8-2D6C-4AE9-8BB0-7727139A61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65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telehealth.com/rfps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hc.usac.org/hcf/public/searchPosted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7419" y="2477616"/>
            <a:ext cx="6425740" cy="280884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 </a:t>
            </a:r>
            <a:br>
              <a:rPr lang="en-US" sz="5400" dirty="0"/>
            </a:br>
            <a:r>
              <a:rPr lang="en-US" sz="5400" dirty="0"/>
              <a:t>Service Providers &amp; </a:t>
            </a:r>
            <a:br>
              <a:rPr lang="en-US" sz="5400" dirty="0"/>
            </a:br>
            <a:r>
              <a:rPr lang="en-US" sz="5400" dirty="0"/>
              <a:t>The Healthcare Connect Fund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419" y="5368680"/>
            <a:ext cx="6034106" cy="1143000"/>
          </a:xfrm>
        </p:spPr>
        <p:txBody>
          <a:bodyPr>
            <a:normAutofit/>
          </a:bodyPr>
          <a:lstStyle/>
          <a:p>
            <a:r>
              <a:rPr lang="en-US" sz="2800" dirty="0"/>
              <a:t>November 13 , 2018</a:t>
            </a:r>
          </a:p>
          <a:p>
            <a:pPr algn="ctr"/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81D92C-7C51-4710-8947-9A2F994C1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08" y="917820"/>
            <a:ext cx="3451562" cy="96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6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23A7B-67AB-49C6-83D5-C60B4E773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Upcoming Webinars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F0DAF-B37E-48E2-996E-4D49FC813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2" y="1447800"/>
            <a:ext cx="10258174" cy="3473521"/>
          </a:xfrm>
        </p:spPr>
        <p:txBody>
          <a:bodyPr>
            <a:normAutofit/>
          </a:bodyPr>
          <a:lstStyle/>
          <a:p>
            <a:r>
              <a:rPr lang="en-US" b="1" dirty="0"/>
              <a:t>Responding to RFP’s &amp; Contracting</a:t>
            </a:r>
          </a:p>
          <a:p>
            <a:r>
              <a:rPr lang="en-US" dirty="0"/>
              <a:t>December 4, 2018 | 11:00a - Noon</a:t>
            </a:r>
          </a:p>
          <a:p>
            <a:endParaRPr lang="en-US" b="1" dirty="0"/>
          </a:p>
          <a:p>
            <a:r>
              <a:rPr lang="en-US" b="1" dirty="0"/>
              <a:t>Form 463 – USAC Invoicing</a:t>
            </a:r>
          </a:p>
          <a:p>
            <a:r>
              <a:rPr lang="en-US" dirty="0"/>
              <a:t>February 5, 2019 | 11:00a – Noon</a:t>
            </a:r>
          </a:p>
          <a:p>
            <a:endParaRPr lang="en-US" dirty="0"/>
          </a:p>
          <a:p>
            <a:r>
              <a:rPr lang="en-US" dirty="0"/>
              <a:t>More information can be found on our website</a:t>
            </a:r>
          </a:p>
          <a:p>
            <a:pPr lvl="1"/>
            <a:r>
              <a:rPr lang="en-US" dirty="0">
                <a:hlinkClick r:id="rId2"/>
              </a:rPr>
              <a:t>www.cotelehealth.com/rfps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32751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15086C2-7164-4734-B349-370D42F1D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Rural Health Care Program Healthcare Connect Fund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Value of Service Providers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Program Eligibility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CTN Responsibilities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Member Responsibilities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Vendor Responsibilities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Timeline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Upcoming Webinars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33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0A2E650-4270-4245-AC39-2A6CF4785D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550" y="1700562"/>
            <a:ext cx="5403850" cy="345846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0AD86C-AAC8-41D6-990B-B0F51E61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Rural Health Care Program:</a:t>
            </a:r>
            <a:br>
              <a:rPr lang="en-US" dirty="0"/>
            </a:br>
            <a:r>
              <a:rPr lang="en-US" dirty="0"/>
              <a:t>Healthcare Connect Fund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C739397-B0B3-4EA7-B4D1-936A5EC96BAB}"/>
              </a:ext>
            </a:extLst>
          </p:cNvPr>
          <p:cNvSpPr txBox="1">
            <a:spLocks/>
          </p:cNvSpPr>
          <p:nvPr/>
        </p:nvSpPr>
        <p:spPr>
          <a:xfrm>
            <a:off x="406402" y="1698976"/>
            <a:ext cx="4182852" cy="2355440"/>
          </a:xfrm>
          <a:prstGeom prst="rect">
            <a:avLst/>
          </a:prstGeom>
          <a:noFill/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sz="26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FCC program since 2008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sz="26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$581 million fund, adjusted yearly for inflation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sz="26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Provides up to 65% discount on eligible broadband expenses and network equipment to not-for-profit health care entities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sz="26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Funding calendar July - June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764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AD86C-AAC8-41D6-990B-B0F51E61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Service Providers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A17889D-8EA8-4F0A-9075-7DD494E70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1447801"/>
            <a:ext cx="10468633" cy="4297392"/>
          </a:xfrm>
        </p:spPr>
        <p:txBody>
          <a:bodyPr>
            <a:normAutofit/>
          </a:bodyPr>
          <a:lstStyle/>
          <a:p>
            <a:r>
              <a:rPr lang="en-US" sz="3200" dirty="0"/>
              <a:t>Supports eligible rural health care entities in obtaining broadband connectivity - connecting the nation with accessible, affordable, high-speed (universal) connectivity - by which aid in providing the nation with exceptional medical care. </a:t>
            </a:r>
          </a:p>
        </p:txBody>
      </p:sp>
    </p:spTree>
    <p:extLst>
      <p:ext uri="{BB962C8B-B14F-4D97-AF65-F5344CB8AC3E}">
        <p14:creationId xmlns:p14="http://schemas.microsoft.com/office/powerpoint/2010/main" val="1110618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7863D-35B9-42B8-95AD-ADD29F55D2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Eligible Entities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4BE346-47AE-4D53-8995-1186CC207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Eligible Services and Equipment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0AD86C-AAC8-41D6-990B-B0F51E617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Eligibility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2BCFDE61-0D7A-4F1E-8A7C-7CD523FDC3FC}"/>
              </a:ext>
            </a:extLst>
          </p:cNvPr>
          <p:cNvSpPr txBox="1">
            <a:spLocks/>
          </p:cNvSpPr>
          <p:nvPr/>
        </p:nvSpPr>
        <p:spPr>
          <a:xfrm>
            <a:off x="406400" y="2048934"/>
            <a:ext cx="4476150" cy="3859232"/>
          </a:xfrm>
          <a:prstGeom prst="rect">
            <a:avLst/>
          </a:prstGeom>
          <a:noFill/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A post-secondary educational institution offering health care instruction, such as teaching hospitals or medical schools,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A community health center or health center providing health care to migrants,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A local health department or agency,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A community mental health center,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A not-for-profit hospital,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A rural health clinic, including mobile clinics,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A dedicated emergency room of a rural for-profit hospital, or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Skilled Nursing Facilities (SNFs).</a:t>
            </a:r>
          </a:p>
          <a:p>
            <a:endParaRPr lang="en-US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D3725A2-E011-4138-8EF4-2A580C18F75A}"/>
              </a:ext>
            </a:extLst>
          </p:cNvPr>
          <p:cNvSpPr txBox="1">
            <a:spLocks/>
          </p:cNvSpPr>
          <p:nvPr/>
        </p:nvSpPr>
        <p:spPr>
          <a:xfrm>
            <a:off x="6197600" y="2048934"/>
            <a:ext cx="4951046" cy="3859232"/>
          </a:xfrm>
          <a:prstGeom prst="rect">
            <a:avLst/>
          </a:prstGeom>
          <a:noFill/>
        </p:spPr>
        <p:txBody>
          <a:bodyPr vert="horz" lIns="0" tIns="45720" rIns="0" bIns="45720" numCol="2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ATM (Asynchronous Transfer Mode)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Centrex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DSL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Ethernet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Fiber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Fractional T1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Frame relay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ISDN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Mileage-related charges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MPLS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NRS – Network Reconfiguration Service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OC-1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OC-3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Redundant circuit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Satellite service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Telephone service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T1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T3 or DS3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Construction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53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CTN Responsibilities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E057A078-1770-4E35-9E6E-CECDC0310FF4}"/>
              </a:ext>
            </a:extLst>
          </p:cNvPr>
          <p:cNvSpPr txBox="1">
            <a:spLocks/>
          </p:cNvSpPr>
          <p:nvPr/>
        </p:nvSpPr>
        <p:spPr>
          <a:xfrm>
            <a:off x="406401" y="1608008"/>
            <a:ext cx="5517321" cy="3808817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Educate eligible entities of subsidy possibilities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File appropriate USAC forms on behalf of eligible entities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Coordinate with service providers during member contracting and invoicing of contracted services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D7901-3E02-4134-B538-76838E215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273" y="1608008"/>
            <a:ext cx="4074059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481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Responsibilities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E3656FB8-8C25-4594-AA03-AD9D030773D8}"/>
              </a:ext>
            </a:extLst>
          </p:cNvPr>
          <p:cNvSpPr txBox="1">
            <a:spLocks/>
          </p:cNvSpPr>
          <p:nvPr/>
        </p:nvSpPr>
        <p:spPr>
          <a:xfrm>
            <a:off x="5476461" y="1481344"/>
            <a:ext cx="6512339" cy="2248373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Contract with consortium and sign letter of agency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Submit inventory of eligible services to CTN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Contract with vendors for eligible services requested for in RFP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57D3E3-8F75-4524-BE4D-4DCD4F1215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1" y="1481344"/>
            <a:ext cx="3940865" cy="266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02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Vendor Responsibilities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A1713C27-E417-4945-A591-6D83146FB1D9}"/>
              </a:ext>
            </a:extLst>
          </p:cNvPr>
          <p:cNvSpPr txBox="1">
            <a:spLocks/>
          </p:cNvSpPr>
          <p:nvPr/>
        </p:nvSpPr>
        <p:spPr>
          <a:xfrm>
            <a:off x="406401" y="1598727"/>
            <a:ext cx="5328478" cy="2943363"/>
          </a:xfrm>
          <a:prstGeom prst="rect">
            <a:avLst/>
          </a:prstGeom>
          <a:noFill/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Complete USAC Form 498 (SPIN number)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Respond to RFPs during the application window </a:t>
            </a:r>
          </a:p>
          <a:p>
            <a:pPr marL="0" indent="0" defTabSz="457200">
              <a:spcBef>
                <a:spcPct val="20000"/>
              </a:spcBef>
              <a:spcAft>
                <a:spcPts val="600"/>
              </a:spcAft>
              <a:buSzPct val="115000"/>
              <a:buNone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 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  <a:hlinkClick r:id="rId3"/>
              </a:rPr>
              <a:t>https://rhc.usac.org/hcf/public/searchPosted.htm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cs typeface="Arial" panose="020B0604020202020204" pitchFamily="34" charset="0"/>
            </a:endParaRP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Contract with members for desired projects and services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SzPct val="115000"/>
              <a:buFont typeface="Arial"/>
              <a:buChar char="•"/>
            </a:pP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Issue credits in a timely manner upon receiving payments from USAC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C8D539-AE4E-461F-950D-B6C1C51D0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804" y="1598727"/>
            <a:ext cx="4294865" cy="3660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8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Healthcare Connect Fund Timeline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07542" y="4105992"/>
            <a:ext cx="1948816" cy="152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A6D30B"/>
                </a:solidFill>
              </a:rPr>
              <a:t>Contracting with CTN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SzPct val="115000"/>
            </a:pPr>
            <a:r>
              <a:rPr lang="en-US" sz="1200" dirty="0">
                <a:solidFill>
                  <a:prstClr val="black">
                    <a:lumMod val="85000"/>
                    <a:lumOff val="15000"/>
                  </a:prstClr>
                </a:solidFill>
                <a:cs typeface="Arial" panose="020B0604020202020204" pitchFamily="34" charset="0"/>
              </a:rPr>
              <a:t>Eligible entities contract with CTN and sign letter of agency </a:t>
            </a:r>
          </a:p>
          <a:p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2444097" y="2004924"/>
            <a:ext cx="1916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rgbClr val="4ABDE8"/>
                </a:solidFill>
              </a:rPr>
              <a:t>Inventory Review</a:t>
            </a:r>
          </a:p>
          <a:p>
            <a:pPr algn="r" defTabSz="1218987"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Contracted members send inventory to CTN to review and prepare for RFP</a:t>
            </a:r>
          </a:p>
          <a:p>
            <a:pPr algn="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E67EE97-F1F9-4698-950B-0DC0D06710B6}"/>
              </a:ext>
            </a:extLst>
          </p:cNvPr>
          <p:cNvGrpSpPr/>
          <p:nvPr/>
        </p:nvGrpSpPr>
        <p:grpSpPr>
          <a:xfrm>
            <a:off x="1652717" y="3234546"/>
            <a:ext cx="8179428" cy="385180"/>
            <a:chOff x="533398" y="3613211"/>
            <a:chExt cx="7567477" cy="141974"/>
          </a:xfrm>
        </p:grpSpPr>
        <p:grpSp>
          <p:nvGrpSpPr>
            <p:cNvPr id="26" name="Group 25"/>
            <p:cNvGrpSpPr/>
            <p:nvPr/>
          </p:nvGrpSpPr>
          <p:grpSpPr>
            <a:xfrm>
              <a:off x="533398" y="3613212"/>
              <a:ext cx="6302831" cy="141973"/>
              <a:chOff x="479394" y="3151568"/>
              <a:chExt cx="8229602" cy="23082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479394" y="3151573"/>
                <a:ext cx="798990" cy="230819"/>
              </a:xfrm>
              <a:prstGeom prst="rect">
                <a:avLst/>
              </a:prstGeom>
              <a:solidFill>
                <a:srgbClr val="A6D30B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highlight>
                      <a:srgbClr val="A6D30B"/>
                    </a:highlight>
                  </a:rPr>
                  <a:t>Aug.</a:t>
                </a:r>
                <a:endParaRPr lang="en-US" dirty="0">
                  <a:solidFill>
                    <a:srgbClr val="A6D30B"/>
                  </a:solidFill>
                  <a:highlight>
                    <a:srgbClr val="A6D30B"/>
                  </a:highlight>
                </a:endParaRP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305018" y="3151574"/>
                <a:ext cx="798990" cy="2308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Sep.</a:t>
                </a:r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2130640" y="3151568"/>
                <a:ext cx="798990" cy="23081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Oct.</a:t>
                </a:r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2956264" y="3151573"/>
                <a:ext cx="798990" cy="23081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Nov.</a:t>
                </a:r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3781888" y="3151573"/>
                <a:ext cx="798990" cy="230819"/>
              </a:xfrm>
              <a:prstGeom prst="rect">
                <a:avLst/>
              </a:prstGeom>
              <a:solidFill>
                <a:srgbClr val="4ABDE8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Dec.</a:t>
                </a:r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4607512" y="3151573"/>
                <a:ext cx="798990" cy="23081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Jan.</a:t>
                </a:r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5433134" y="3151573"/>
                <a:ext cx="798990" cy="2308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Feb.</a:t>
                </a:r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6258758" y="3151573"/>
                <a:ext cx="798990" cy="2308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Mar.</a:t>
                </a:r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084382" y="3151573"/>
                <a:ext cx="798990" cy="23081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Apr.</a:t>
                </a:r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910006" y="3151573"/>
                <a:ext cx="798990" cy="230819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May</a:t>
                </a: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F625CFC7-2B60-4A1D-AE01-73A42B5BF7B3}"/>
                </a:ext>
              </a:extLst>
            </p:cNvPr>
            <p:cNvGrpSpPr/>
            <p:nvPr/>
          </p:nvGrpSpPr>
          <p:grpSpPr>
            <a:xfrm>
              <a:off x="6856627" y="3613211"/>
              <a:ext cx="1244248" cy="141969"/>
              <a:chOff x="479394" y="3151573"/>
              <a:chExt cx="1624614" cy="230819"/>
            </a:xfrm>
          </p:grpSpPr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E59AB499-F201-4E8F-AC04-F1FCD6547F2E}"/>
                  </a:ext>
                </a:extLst>
              </p:cNvPr>
              <p:cNvSpPr/>
              <p:nvPr/>
            </p:nvSpPr>
            <p:spPr>
              <a:xfrm>
                <a:off x="479394" y="3151573"/>
                <a:ext cx="798990" cy="230819"/>
              </a:xfrm>
              <a:prstGeom prst="rect">
                <a:avLst/>
              </a:prstGeom>
              <a:solidFill>
                <a:srgbClr val="9966FF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Jun.</a:t>
                </a:r>
              </a:p>
            </p:txBody>
          </p: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19D25B91-8354-422C-A117-A0A5231C2139}"/>
                  </a:ext>
                </a:extLst>
              </p:cNvPr>
              <p:cNvSpPr/>
              <p:nvPr/>
            </p:nvSpPr>
            <p:spPr>
              <a:xfrm>
                <a:off x="1305018" y="3151573"/>
                <a:ext cx="798990" cy="230819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Jul.</a:t>
                </a:r>
              </a:p>
            </p:txBody>
          </p:sp>
        </p:grpSp>
      </p:grpSp>
      <p:pic>
        <p:nvPicPr>
          <p:cNvPr id="11" name="Graphic 10" descr="Play">
            <a:extLst>
              <a:ext uri="{FF2B5EF4-FFF2-40B4-BE49-F238E27FC236}">
                <a16:creationId xmlns:a16="http://schemas.microsoft.com/office/drawing/2014/main" id="{2A0F01E9-80AD-46BB-B80D-C6D2002A0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97946" y="4096983"/>
            <a:ext cx="443961" cy="443961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C8C95176-3A6F-4DD5-9B5D-0B8DA53ECF81}"/>
              </a:ext>
            </a:extLst>
          </p:cNvPr>
          <p:cNvSpPr/>
          <p:nvPr/>
        </p:nvSpPr>
        <p:spPr>
          <a:xfrm rot="16200000">
            <a:off x="2536002" y="3045408"/>
            <a:ext cx="263997" cy="1616874"/>
          </a:xfrm>
          <a:prstGeom prst="leftBrace">
            <a:avLst>
              <a:gd name="adj1" fmla="val 151480"/>
              <a:gd name="adj2" fmla="val 49466"/>
            </a:avLst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E0FE12DE-BACF-40A0-9DB8-73ECE39E36DE}"/>
              </a:ext>
            </a:extLst>
          </p:cNvPr>
          <p:cNvSpPr/>
          <p:nvPr/>
        </p:nvSpPr>
        <p:spPr>
          <a:xfrm rot="5400000">
            <a:off x="4232495" y="2405504"/>
            <a:ext cx="263997" cy="1171831"/>
          </a:xfrm>
          <a:prstGeom prst="leftBrace">
            <a:avLst>
              <a:gd name="adj1" fmla="val 151480"/>
              <a:gd name="adj2" fmla="val 49466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List">
            <a:extLst>
              <a:ext uri="{FF2B5EF4-FFF2-40B4-BE49-F238E27FC236}">
                <a16:creationId xmlns:a16="http://schemas.microsoft.com/office/drawing/2014/main" id="{ACEE45EB-C6A5-4AF7-A29A-F85E329C5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30641" y="2063376"/>
            <a:ext cx="606385" cy="606385"/>
          </a:xfrm>
          <a:prstGeom prst="rect">
            <a:avLst/>
          </a:prstGeom>
        </p:spPr>
      </p:pic>
      <p:sp>
        <p:nvSpPr>
          <p:cNvPr id="43" name="Left Brace 42">
            <a:extLst>
              <a:ext uri="{FF2B5EF4-FFF2-40B4-BE49-F238E27FC236}">
                <a16:creationId xmlns:a16="http://schemas.microsoft.com/office/drawing/2014/main" id="{FF5F7CFF-EF8C-4407-ACDB-6A7208D0DC04}"/>
              </a:ext>
            </a:extLst>
          </p:cNvPr>
          <p:cNvSpPr/>
          <p:nvPr/>
        </p:nvSpPr>
        <p:spPr>
          <a:xfrm rot="5400000">
            <a:off x="6557896" y="2137406"/>
            <a:ext cx="263997" cy="1708027"/>
          </a:xfrm>
          <a:prstGeom prst="leftBrace">
            <a:avLst>
              <a:gd name="adj1" fmla="val 151480"/>
              <a:gd name="adj2" fmla="val 49466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05B2491-85D7-4639-A927-92F2AE558E8E}"/>
              </a:ext>
            </a:extLst>
          </p:cNvPr>
          <p:cNvSpPr txBox="1"/>
          <p:nvPr/>
        </p:nvSpPr>
        <p:spPr>
          <a:xfrm>
            <a:off x="4996189" y="4096983"/>
            <a:ext cx="22099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</a:rPr>
              <a:t>RFP Postings</a:t>
            </a:r>
          </a:p>
          <a:p>
            <a:pPr defTabSz="1218987"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CTN posts RFP’s on behalf of members for eligible services </a:t>
            </a:r>
            <a:r>
              <a:rPr lang="en-US" sz="1200" kern="0">
                <a:solidFill>
                  <a:schemeClr val="tx1">
                    <a:lumMod val="75000"/>
                    <a:lumOff val="25000"/>
                  </a:schemeClr>
                </a:solidFill>
              </a:rPr>
              <a:t>– * 28 </a:t>
            </a: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day posting period</a:t>
            </a:r>
          </a:p>
          <a:p>
            <a:pPr algn="r"/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C94620-69D6-47EF-8566-61898B0F07DB}"/>
              </a:ext>
            </a:extLst>
          </p:cNvPr>
          <p:cNvCxnSpPr/>
          <p:nvPr/>
        </p:nvCxnSpPr>
        <p:spPr>
          <a:xfrm>
            <a:off x="5400702" y="3721846"/>
            <a:ext cx="0" cy="45333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Internet">
            <a:extLst>
              <a:ext uri="{FF2B5EF4-FFF2-40B4-BE49-F238E27FC236}">
                <a16:creationId xmlns:a16="http://schemas.microsoft.com/office/drawing/2014/main" id="{EC7AD982-3D20-4010-AD81-2F37FDC10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86542" y="4040329"/>
            <a:ext cx="661409" cy="661409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29AFF37-3C88-43C2-ACFD-75A2F189BA7E}"/>
              </a:ext>
            </a:extLst>
          </p:cNvPr>
          <p:cNvSpPr txBox="1"/>
          <p:nvPr/>
        </p:nvSpPr>
        <p:spPr>
          <a:xfrm>
            <a:off x="8190201" y="4073878"/>
            <a:ext cx="1916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9966FF"/>
                </a:solidFill>
              </a:rPr>
              <a:t>Funding Requests</a:t>
            </a:r>
          </a:p>
          <a:p>
            <a:pPr defTabSz="1218987"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CTN files funding requests for contracted services through RFP process</a:t>
            </a:r>
          </a:p>
          <a:p>
            <a:pPr algn="r"/>
            <a:endParaRPr lang="en-US" dirty="0"/>
          </a:p>
        </p:txBody>
      </p:sp>
      <p:sp>
        <p:nvSpPr>
          <p:cNvPr id="53" name="Left Brace 52">
            <a:extLst>
              <a:ext uri="{FF2B5EF4-FFF2-40B4-BE49-F238E27FC236}">
                <a16:creationId xmlns:a16="http://schemas.microsoft.com/office/drawing/2014/main" id="{F8C7AFF0-3757-40B7-BA20-9A453D83AB2B}"/>
              </a:ext>
            </a:extLst>
          </p:cNvPr>
          <p:cNvSpPr/>
          <p:nvPr/>
        </p:nvSpPr>
        <p:spPr>
          <a:xfrm rot="16200000">
            <a:off x="8355282" y="3298517"/>
            <a:ext cx="263997" cy="1110654"/>
          </a:xfrm>
          <a:prstGeom prst="leftBrace">
            <a:avLst>
              <a:gd name="adj1" fmla="val 151480"/>
              <a:gd name="adj2" fmla="val 49466"/>
            </a:avLst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phic 17" descr="Open Folder">
            <a:extLst>
              <a:ext uri="{FF2B5EF4-FFF2-40B4-BE49-F238E27FC236}">
                <a16:creationId xmlns:a16="http://schemas.microsoft.com/office/drawing/2014/main" id="{8BA85679-FC55-4523-8175-D46FA94F20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52998" y="3996779"/>
            <a:ext cx="526139" cy="526139"/>
          </a:xfrm>
          <a:prstGeom prst="rect">
            <a:avLst/>
          </a:prstGeom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F1B3ED8A-A82A-4173-9BD1-E4D87CFE653D}"/>
              </a:ext>
            </a:extLst>
          </p:cNvPr>
          <p:cNvSpPr txBox="1"/>
          <p:nvPr/>
        </p:nvSpPr>
        <p:spPr>
          <a:xfrm>
            <a:off x="5289129" y="2003771"/>
            <a:ext cx="19169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accent4"/>
                </a:solidFill>
              </a:rPr>
              <a:t>Contracting</a:t>
            </a:r>
          </a:p>
          <a:p>
            <a:pPr algn="r" defTabSz="1218987"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RFP evaluations and vendor contracting</a:t>
            </a:r>
          </a:p>
          <a:p>
            <a:pPr algn="r"/>
            <a:endParaRPr lang="en-US" dirty="0"/>
          </a:p>
        </p:txBody>
      </p:sp>
      <p:pic>
        <p:nvPicPr>
          <p:cNvPr id="22" name="Graphic 21" descr="Handshake">
            <a:extLst>
              <a:ext uri="{FF2B5EF4-FFF2-40B4-BE49-F238E27FC236}">
                <a16:creationId xmlns:a16="http://schemas.microsoft.com/office/drawing/2014/main" id="{8433BAE4-A687-4177-BF59-D841248840E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49361" y="1948498"/>
            <a:ext cx="603637" cy="603637"/>
          </a:xfrm>
          <a:prstGeom prst="rect">
            <a:avLst/>
          </a:prstGeom>
        </p:spPr>
      </p:pic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0B94860-49B2-46AF-9C2E-5F07E7D394FE}"/>
              </a:ext>
            </a:extLst>
          </p:cNvPr>
          <p:cNvCxnSpPr/>
          <p:nvPr/>
        </p:nvCxnSpPr>
        <p:spPr>
          <a:xfrm>
            <a:off x="9417736" y="2670079"/>
            <a:ext cx="0" cy="453339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612098F-DC99-49D9-8874-05D393345A9A}"/>
              </a:ext>
            </a:extLst>
          </p:cNvPr>
          <p:cNvSpPr txBox="1"/>
          <p:nvPr/>
        </p:nvSpPr>
        <p:spPr>
          <a:xfrm>
            <a:off x="8654742" y="2003771"/>
            <a:ext cx="19169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>
                    <a:lumMod val="65000"/>
                  </a:schemeClr>
                </a:solidFill>
              </a:rPr>
              <a:t>USAC FY Begins</a:t>
            </a:r>
          </a:p>
          <a:p>
            <a:pPr defTabSz="1218987">
              <a:defRPr/>
            </a:pPr>
            <a:r>
              <a:rPr lang="en-US" sz="1200" kern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 of USAC funding</a:t>
            </a:r>
          </a:p>
          <a:p>
            <a:pPr algn="r"/>
            <a:endParaRPr lang="en-US" dirty="0"/>
          </a:p>
        </p:txBody>
      </p:sp>
      <p:pic>
        <p:nvPicPr>
          <p:cNvPr id="24" name="Graphic 23" descr="Coins">
            <a:extLst>
              <a:ext uri="{FF2B5EF4-FFF2-40B4-BE49-F238E27FC236}">
                <a16:creationId xmlns:a16="http://schemas.microsoft.com/office/drawing/2014/main" id="{A390C84C-5510-4881-ABF9-B590BEEF174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07177" y="1993861"/>
            <a:ext cx="537768" cy="5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0251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Custom 5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4ABDE8"/>
      </a:accent1>
      <a:accent2>
        <a:srgbClr val="0E2144"/>
      </a:accent2>
      <a:accent3>
        <a:srgbClr val="A6D30B"/>
      </a:accent3>
      <a:accent4>
        <a:srgbClr val="515B61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8E504C200FF458B9C5CC3ED289679" ma:contentTypeVersion="8" ma:contentTypeDescription="Create a new document." ma:contentTypeScope="" ma:versionID="c2040bdf09e02afb26b63032f4d4a35d">
  <xsd:schema xmlns:xsd="http://www.w3.org/2001/XMLSchema" xmlns:xs="http://www.w3.org/2001/XMLSchema" xmlns:p="http://schemas.microsoft.com/office/2006/metadata/properties" xmlns:ns2="b7d17d27-7c21-46f2-8ebc-a4358db84241" xmlns:ns3="9c6fc4b9-5d5d-4992-8c94-753b6f93921b" targetNamespace="http://schemas.microsoft.com/office/2006/metadata/properties" ma:root="true" ma:fieldsID="0ed2136321494067eb32ef655bf1b1c3" ns2:_="" ns3:_="">
    <xsd:import namespace="b7d17d27-7c21-46f2-8ebc-a4358db84241"/>
    <xsd:import namespace="9c6fc4b9-5d5d-4992-8c94-753b6f93921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17d27-7c21-46f2-8ebc-a4358db842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6fc4b9-5d5d-4992-8c94-753b6f9392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E99832-6FC2-4EB2-A2CB-AB626A4DB8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7975DD-B706-4B84-88AE-26E6EF982E9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c6fc4b9-5d5d-4992-8c94-753b6f93921b"/>
    <ds:schemaRef ds:uri="b7d17d27-7c21-46f2-8ebc-a4358db8424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ADCC25D-6DA8-4B82-B999-460CCA079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d17d27-7c21-46f2-8ebc-a4358db84241"/>
    <ds:schemaRef ds:uri="9c6fc4b9-5d5d-4992-8c94-753b6f93921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7064</TotalTime>
  <Words>597</Words>
  <Application>Microsoft Office PowerPoint</Application>
  <PresentationFormat>Widescreen</PresentationFormat>
  <Paragraphs>107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Retrospect</vt:lpstr>
      <vt:lpstr>  Service Providers &amp;  The Healthcare Connect Fund</vt:lpstr>
      <vt:lpstr>Agenda</vt:lpstr>
      <vt:lpstr>Rural Health Care Program: Healthcare Connect Fund</vt:lpstr>
      <vt:lpstr>Value of Service Providers</vt:lpstr>
      <vt:lpstr>Program Eligibility</vt:lpstr>
      <vt:lpstr>CTN Responsibilities</vt:lpstr>
      <vt:lpstr>Member Responsibilities</vt:lpstr>
      <vt:lpstr>Vendor Responsibilities</vt:lpstr>
      <vt:lpstr>Healthcare Connect Fund Timeline</vt:lpstr>
      <vt:lpstr>Questions &amp; Upcoming Webinars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 PRESENT  FUTURE</dc:title>
  <dc:creator>Randy Reznik</dc:creator>
  <cp:lastModifiedBy>Tracy Hines</cp:lastModifiedBy>
  <cp:revision>41</cp:revision>
  <cp:lastPrinted>2018-11-13T17:01:08Z</cp:lastPrinted>
  <dcterms:created xsi:type="dcterms:W3CDTF">2018-06-05T15:57:25Z</dcterms:created>
  <dcterms:modified xsi:type="dcterms:W3CDTF">2018-11-13T19:30:17Z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0x0101007588E504C200FF458B9C5CC3ED289679</vt:lpwstr>
  </property>
</Properties>
</file>