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4"/>
  </p:sldMasterIdLst>
  <p:notesMasterIdLst>
    <p:notesMasterId r:id="rId25"/>
  </p:notesMasterIdLst>
  <p:sldIdLst>
    <p:sldId id="256" r:id="rId5"/>
    <p:sldId id="322" r:id="rId6"/>
    <p:sldId id="313" r:id="rId7"/>
    <p:sldId id="326" r:id="rId8"/>
    <p:sldId id="327" r:id="rId9"/>
    <p:sldId id="325" r:id="rId10"/>
    <p:sldId id="257" r:id="rId11"/>
    <p:sldId id="309" r:id="rId12"/>
    <p:sldId id="259" r:id="rId13"/>
    <p:sldId id="328" r:id="rId14"/>
    <p:sldId id="261" r:id="rId15"/>
    <p:sldId id="303" r:id="rId16"/>
    <p:sldId id="302" r:id="rId17"/>
    <p:sldId id="262" r:id="rId18"/>
    <p:sldId id="263" r:id="rId19"/>
    <p:sldId id="323" r:id="rId20"/>
    <p:sldId id="315" r:id="rId21"/>
    <p:sldId id="317" r:id="rId22"/>
    <p:sldId id="316" r:id="rId23"/>
    <p:sldId id="319" r:id="rId24"/>
  </p:sldIdLst>
  <p:sldSz cx="9144000" cy="6858000" type="screen4x3"/>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waim Christine" initials="SC" lastIdx="23" clrIdx="0">
    <p:extLst>
      <p:ext uri="{19B8F6BF-5375-455C-9EA6-DF929625EA0E}">
        <p15:presenceInfo xmlns:p15="http://schemas.microsoft.com/office/powerpoint/2012/main" userId="Swaim Christine" providerId="None"/>
      </p:ext>
    </p:extLst>
  </p:cmAuthor>
  <p:cmAuthor id="2" name="Tousley, Brenda F" initials="TBF" lastIdx="1" clrIdx="1">
    <p:extLst>
      <p:ext uri="{19B8F6BF-5375-455C-9EA6-DF929625EA0E}">
        <p15:presenceInfo xmlns:p15="http://schemas.microsoft.com/office/powerpoint/2012/main" userId="S::brenda.tousley@bannerhealth.com::a34e01c6-27f3-494b-b8b6-74f9b3dc1c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7F"/>
    <a:srgbClr val="FFE5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63"/>
    <p:restoredTop sz="92221" autoAdjust="0"/>
  </p:normalViewPr>
  <p:slideViewPr>
    <p:cSldViewPr snapToGrid="0" snapToObjects="1">
      <p:cViewPr varScale="1">
        <p:scale>
          <a:sx n="76" d="100"/>
          <a:sy n="76" d="100"/>
        </p:scale>
        <p:origin x="183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7175" y="697225"/>
            <a:ext cx="458807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175" y="4415775"/>
            <a:ext cx="5505425" cy="4183375"/>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Explain what the process will be for the table top exercise. What are the goals of the exercise?  A time to talk through what the team would do in the identified situation.  </a:t>
            </a:r>
          </a:p>
          <a:p>
            <a:pPr marL="0" lvl="0" indent="0" algn="l" rtl="0">
              <a:spcBef>
                <a:spcPts val="0"/>
              </a:spcBef>
              <a:spcAft>
                <a:spcPts val="0"/>
              </a:spcAft>
              <a:buNone/>
            </a:pPr>
            <a:endParaRPr lang="en-US" sz="1200" dirty="0"/>
          </a:p>
          <a:p>
            <a:pPr marL="0" lvl="0" indent="0" algn="l" rtl="0">
              <a:spcBef>
                <a:spcPts val="0"/>
              </a:spcBef>
              <a:spcAft>
                <a:spcPts val="0"/>
              </a:spcAft>
              <a:buNone/>
            </a:pPr>
            <a:r>
              <a:rPr lang="en-US" sz="1200" dirty="0"/>
              <a:t>Supply the team with any documents available to them in a real situation – ie., sepsis checklist, order sets, transfer forms, etc.</a:t>
            </a:r>
          </a:p>
        </p:txBody>
      </p:sp>
      <p:sp>
        <p:nvSpPr>
          <p:cNvPr id="91" name="Google Shape;91;p1: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Second identification of an infection source</a:t>
            </a:r>
          </a:p>
          <a:p>
            <a:endParaRPr lang="en-US" dirty="0"/>
          </a:p>
        </p:txBody>
      </p:sp>
    </p:spTree>
    <p:extLst>
      <p:ext uri="{BB962C8B-B14F-4D97-AF65-F5344CB8AC3E}">
        <p14:creationId xmlns:p14="http://schemas.microsoft.com/office/powerpoint/2010/main" val="4057752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Does anything stand out to you?  	</a:t>
            </a:r>
          </a:p>
          <a:p>
            <a:pPr marL="171450" lvl="0" indent="-171450" algn="l" rtl="0">
              <a:spcBef>
                <a:spcPts val="0"/>
              </a:spcBef>
              <a:spcAft>
                <a:spcPts val="0"/>
              </a:spcAft>
            </a:pPr>
            <a:r>
              <a:rPr lang="en-US" dirty="0"/>
              <a:t>High procalcitonin</a:t>
            </a:r>
            <a:r>
              <a:rPr lang="en-US" baseline="0" dirty="0"/>
              <a:t> indicating a possible bacterial infection.</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baseline="0" dirty="0"/>
              <a:t>C-Reactive Protein is a biomarker indicating general inflammation, especially in neonates. This can be an early indicator of stress in an undeveloped immune system.</a:t>
            </a:r>
            <a:r>
              <a:rPr lang="en-US" dirty="0"/>
              <a:t>		</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t>Low WBCs,</a:t>
            </a:r>
            <a:r>
              <a:rPr lang="en-US" baseline="0" dirty="0"/>
              <a:t> signal decline of the bone marrow’s ability to mount a immunological defense.</a:t>
            </a:r>
          </a:p>
          <a:p>
            <a:pPr marL="0" lvl="0" indent="0" algn="l" rtl="0">
              <a:spcBef>
                <a:spcPts val="0"/>
              </a:spcBef>
              <a:spcAft>
                <a:spcPts val="0"/>
              </a:spcAft>
              <a:buNone/>
            </a:pPr>
            <a:endParaRPr lang="en-US" baseline="0" dirty="0"/>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dirty="0"/>
              <a:t>Other signs of organ dysfunction? </a:t>
            </a:r>
            <a:endParaRPr lang="en-US" baseline="0" dirty="0"/>
          </a:p>
          <a:p>
            <a:pPr marL="171450" lvl="0" indent="-171450" algn="l" rtl="0">
              <a:spcBef>
                <a:spcPts val="0"/>
              </a:spcBef>
              <a:spcAft>
                <a:spcPts val="0"/>
              </a:spcAft>
            </a:pPr>
            <a:r>
              <a:rPr lang="en-US" baseline="0" dirty="0"/>
              <a:t>Lactate &gt; 2 indicates tissue hypo-perfusion</a:t>
            </a:r>
          </a:p>
          <a:p>
            <a:pPr marL="171450" lvl="0" indent="-171450" algn="l" rtl="0">
              <a:spcBef>
                <a:spcPts val="0"/>
              </a:spcBef>
              <a:spcAft>
                <a:spcPts val="0"/>
              </a:spcAft>
            </a:pPr>
            <a:r>
              <a:rPr lang="en-US" dirty="0"/>
              <a:t>Elevated BUN signals compromised kidney function</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121" name="Google Shape;121;p6: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Children</a:t>
            </a:r>
            <a:r>
              <a:rPr lang="en-US" baseline="0" dirty="0"/>
              <a:t> compensate with high cardiac output (ie HR) for prolonged periods until they can’t anymore and then they have no further compensatory systems to use, so act early to prevent systemic collapse.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u="sng" dirty="0"/>
              <a:t>What do you need to do NOW?</a:t>
            </a:r>
            <a:endParaRPr lang="en-US" dirty="0"/>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t>Initiate fluids bolus, if not already started. Although this patient is not hypotensive by definition yet, their</a:t>
            </a:r>
            <a:r>
              <a:rPr lang="en-US" baseline="0" dirty="0"/>
              <a:t> vitals signs have been trending down, so initiate fluid resuscitation preventatively</a:t>
            </a:r>
            <a:endParaRPr lang="en-US" dirty="0"/>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t>Trend</a:t>
            </a:r>
            <a:r>
              <a:rPr lang="en-US" baseline="0" dirty="0"/>
              <a:t> v</a:t>
            </a:r>
            <a:r>
              <a:rPr lang="en-US" dirty="0"/>
              <a:t>itals</a:t>
            </a:r>
            <a:r>
              <a:rPr lang="en-US" baseline="0" dirty="0"/>
              <a:t> every 5 minutes to monitor for rapid changes of condition</a:t>
            </a:r>
            <a:endParaRPr lang="en-US" dirty="0"/>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t>Notify PICU</a:t>
            </a:r>
            <a:r>
              <a:rPr lang="en-US" baseline="0" dirty="0"/>
              <a:t> or nearest pediatric hospital of likely admission, due to need for critical care management</a:t>
            </a:r>
            <a:endParaRPr lang="en-US" dirty="0"/>
          </a:p>
          <a:p>
            <a:pPr marL="0" lvl="0" indent="0" algn="l" rtl="0">
              <a:spcBef>
                <a:spcPts val="0"/>
              </a:spcBef>
              <a:spcAft>
                <a:spcPts val="0"/>
              </a:spcAft>
              <a:buNone/>
            </a:pPr>
            <a:endParaRPr dirty="0"/>
          </a:p>
        </p:txBody>
      </p:sp>
      <p:sp>
        <p:nvSpPr>
          <p:cNvPr id="108" name="Google Shape;108;p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4392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 recommendation for bolus infusions is 20 ml/kg over 15-20 minutes (very quickly). If</a:t>
            </a:r>
            <a:r>
              <a:rPr lang="en-US" baseline="0" dirty="0"/>
              <a:t> there is persistent hypotension r</a:t>
            </a:r>
            <a:r>
              <a:rPr lang="en-US" dirty="0"/>
              <a:t>epeat 20 ml/kg over 15-20 minutes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What is the most efficient way to administer these fluids? </a:t>
            </a:r>
          </a:p>
          <a:p>
            <a:pPr marL="171450" lvl="0" indent="-171450" algn="l" rtl="0">
              <a:spcBef>
                <a:spcPts val="0"/>
              </a:spcBef>
              <a:spcAft>
                <a:spcPts val="0"/>
              </a:spcAft>
            </a:pPr>
            <a:r>
              <a:rPr lang="en-US" dirty="0"/>
              <a:t>Use a 3-way stop cock using the pull-push method and a 60 ml syringe (or the largest available syringe)</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t>
            </a:r>
            <a:r>
              <a:rPr lang="en-US" baseline="0" dirty="0"/>
              <a:t> Start vasopressor early for fluid refractory hypotension</a:t>
            </a:r>
            <a:endParaRPr lang="en-US" dirty="0"/>
          </a:p>
          <a:p>
            <a:pPr marL="0" lvl="0" indent="0" algn="l" rtl="0">
              <a:spcBef>
                <a:spcPts val="0"/>
              </a:spcBef>
              <a:spcAft>
                <a:spcPts val="0"/>
              </a:spcAft>
              <a:buNone/>
            </a:pPr>
            <a:endParaRPr dirty="0"/>
          </a:p>
        </p:txBody>
      </p:sp>
      <p:sp>
        <p:nvSpPr>
          <p:cNvPr id="108" name="Google Shape;108;p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7589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Suggestions for a sepsis huddle are on the next slide.  Encourage participants to describe what they would do.</a:t>
            </a:r>
            <a:endParaRPr dirty="0"/>
          </a:p>
        </p:txBody>
      </p:sp>
      <p:sp>
        <p:nvSpPr>
          <p:cNvPr id="128" name="Google Shape;128;p7: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8: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Who are the ‘right’ people?  This will depend on your facility and the available resources; tailor the answer to your facility and resources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Where is the patient on the sepsis continuum and what needs to be completed?  </a:t>
            </a:r>
          </a:p>
          <a:p>
            <a:pPr marL="171450" lvl="0" indent="-171450" algn="l" rtl="0">
              <a:spcBef>
                <a:spcPts val="0"/>
              </a:spcBef>
              <a:spcAft>
                <a:spcPts val="0"/>
              </a:spcAft>
            </a:pPr>
            <a:r>
              <a:rPr lang="en-US" dirty="0"/>
              <a:t>Patient has received 1 liter NS  (&gt; 40 ml/kg, adequate as 20 ml/kg x2),</a:t>
            </a:r>
            <a:r>
              <a:rPr lang="en-US" baseline="0" dirty="0"/>
              <a:t> blood cultures and</a:t>
            </a:r>
            <a:r>
              <a:rPr lang="en-US" dirty="0"/>
              <a:t> a lactic acid drawn</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What are the priorities? </a:t>
            </a:r>
          </a:p>
          <a:p>
            <a:pPr marL="171450" lvl="0" indent="-171450" algn="l" rtl="0">
              <a:spcBef>
                <a:spcPts val="0"/>
              </a:spcBef>
              <a:spcAft>
                <a:spcPts val="0"/>
              </a:spcAft>
            </a:pPr>
            <a:r>
              <a:rPr lang="en-US" dirty="0"/>
              <a:t>Initiate vasopressors (place</a:t>
            </a:r>
            <a:r>
              <a:rPr lang="en-US" baseline="0" dirty="0"/>
              <a:t> central line if needed), c</a:t>
            </a:r>
            <a:r>
              <a:rPr lang="en-US" dirty="0"/>
              <a:t>omplete antibiotics, respiratory</a:t>
            </a:r>
            <a:r>
              <a:rPr lang="en-US" baseline="0" dirty="0"/>
              <a:t> support</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When is time zero? What is our timeframe? How far into the hours are we? </a:t>
            </a:r>
          </a:p>
          <a:p>
            <a:pPr marL="171450" lvl="0" indent="-171450" algn="l" rtl="0">
              <a:spcBef>
                <a:spcPts val="0"/>
              </a:spcBef>
              <a:spcAft>
                <a:spcPts val="0"/>
              </a:spcAft>
            </a:pPr>
            <a:r>
              <a:rPr lang="en-US" dirty="0"/>
              <a:t>Time zero is 0425 with identification of organ dysfunction in the presence of sepsis. We</a:t>
            </a:r>
            <a:r>
              <a:rPr lang="en-US" baseline="0" dirty="0"/>
              <a:t> are 2 hours and 50 minutes into the resuscitation.</a:t>
            </a:r>
            <a:endParaRPr lang="en-US" dirty="0"/>
          </a:p>
          <a:p>
            <a:pPr marL="0" lvl="0" indent="0" algn="l" rtl="0">
              <a:spcBef>
                <a:spcPts val="0"/>
              </a:spcBef>
              <a:spcAft>
                <a:spcPts val="0"/>
              </a:spcAft>
              <a:buNone/>
            </a:pPr>
            <a:r>
              <a:rPr lang="en-US" dirty="0"/>
              <a:t>	</a:t>
            </a:r>
          </a:p>
        </p:txBody>
      </p:sp>
      <p:sp>
        <p:nvSpPr>
          <p:cNvPr id="133" name="Google Shape;133;p8: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If the patient needs</a:t>
            </a:r>
            <a:r>
              <a:rPr lang="en-US" baseline="0" dirty="0"/>
              <a:t> a higher level of care, alert the transfer or access center to arrange transport and notification of the accepting facility STAT. Then prepare the patient for transfer by completing checklist elements. Communication of completed bundle elements is essential for proper continuation of sepsis care.</a:t>
            </a:r>
            <a:endParaRPr lang="en-US" dirty="0"/>
          </a:p>
          <a:p>
            <a:pPr marL="158750" indent="0">
              <a:buNone/>
            </a:pPr>
            <a:endParaRPr lang="en-US" dirty="0"/>
          </a:p>
        </p:txBody>
      </p:sp>
    </p:spTree>
    <p:extLst>
      <p:ext uri="{BB962C8B-B14F-4D97-AF65-F5344CB8AC3E}">
        <p14:creationId xmlns:p14="http://schemas.microsoft.com/office/powerpoint/2010/main" val="495179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pPr marL="0" lvl="0" indent="0">
              <a:spcBef>
                <a:spcPts val="0"/>
              </a:spcBef>
              <a:buNone/>
            </a:pPr>
            <a:endParaRPr lang="en-US" dirty="0"/>
          </a:p>
        </p:txBody>
      </p:sp>
    </p:spTree>
    <p:extLst>
      <p:ext uri="{BB962C8B-B14F-4D97-AF65-F5344CB8AC3E}">
        <p14:creationId xmlns:p14="http://schemas.microsoft.com/office/powerpoint/2010/main" val="1724171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pPr marL="0" lvl="0" indent="0">
              <a:spcBef>
                <a:spcPts val="0"/>
              </a:spcBef>
              <a:buNone/>
            </a:pPr>
            <a:endParaRPr lang="en-US" dirty="0"/>
          </a:p>
        </p:txBody>
      </p:sp>
    </p:spTree>
    <p:extLst>
      <p:ext uri="{BB962C8B-B14F-4D97-AF65-F5344CB8AC3E}">
        <p14:creationId xmlns:p14="http://schemas.microsoft.com/office/powerpoint/2010/main" val="3632491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40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200" dirty="0"/>
              <a:t>Common signs and symptoms found in infant/children with sepsis include suspected infection plus fever or low temperature.</a:t>
            </a:r>
            <a:r>
              <a:rPr lang="en-US" sz="1200" baseline="0" dirty="0"/>
              <a:t> A high level of suspicion should be maintained; once a patient develops organ dysfunction they now have severe sepsis. The goal is to treat aggressively early on to help prevent progression to organ dysfunction.</a:t>
            </a:r>
            <a:endParaRPr lang="en-US" sz="120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20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200" dirty="0"/>
              <a:t>Pediatric patients can only </a:t>
            </a:r>
            <a:r>
              <a:rPr lang="en-US" sz="1200" baseline="0" dirty="0"/>
              <a:t>increase their heart rate to maintain an adequate cardiac output; they have a lack of compensatory reserve.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20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200" dirty="0"/>
              <a:t>Hypotension is not required in infants and children to be termed septic shock.  The main presentation in pediatric septic shock is hypotension; </a:t>
            </a:r>
            <a:r>
              <a:rPr lang="en-US" sz="1200" baseline="0" dirty="0"/>
              <a:t>remember most pediatrics patients compensate with tachycardia. Once they develop hypotension this is a late finding and you need to act rapidly to treat it.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200" dirty="0"/>
          </a:p>
        </p:txBody>
      </p:sp>
      <p:sp>
        <p:nvSpPr>
          <p:cNvPr id="102" name="Google Shape;102;p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7835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dirty="0"/>
          </a:p>
        </p:txBody>
      </p:sp>
      <p:sp>
        <p:nvSpPr>
          <p:cNvPr id="102" name="Google Shape;102;p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2646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pPr marL="158750" indent="0">
              <a:buNone/>
            </a:pPr>
            <a:r>
              <a:rPr lang="en-US" dirty="0"/>
              <a:t>On the left in red:</a:t>
            </a:r>
            <a:r>
              <a:rPr lang="en-US" baseline="0" dirty="0"/>
              <a:t> patient has organ dysfunction and needs an immediate full resuscitation (next slide)</a:t>
            </a:r>
          </a:p>
          <a:p>
            <a:pPr marL="158750" indent="0">
              <a:buNone/>
            </a:pPr>
            <a:endParaRPr lang="en-US" baseline="0" dirty="0"/>
          </a:p>
          <a:p>
            <a:pPr marL="158750" indent="0">
              <a:buNone/>
            </a:pPr>
            <a:r>
              <a:rPr lang="en-US" baseline="0" dirty="0"/>
              <a:t>On the right in yellow: patient “may” have sepsis; evaluate and target resuscitation.  Should immediately move to full sepsis resuscitation if any of signs or symptoms on the red side develop.</a:t>
            </a:r>
            <a:endParaRPr lang="en-US" dirty="0"/>
          </a:p>
          <a:p>
            <a:pPr marL="158750" indent="0">
              <a:buNone/>
            </a:pPr>
            <a:endParaRPr lang="en-US" dirty="0"/>
          </a:p>
        </p:txBody>
      </p:sp>
    </p:spTree>
    <p:extLst>
      <p:ext uri="{BB962C8B-B14F-4D97-AF65-F5344CB8AC3E}">
        <p14:creationId xmlns:p14="http://schemas.microsoft.com/office/powerpoint/2010/main" val="1176513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t>The importance of recognition is highlighted in that the rest of the bundle of care can not take place without recognition.  Also start to determine disposition</a:t>
            </a:r>
            <a:r>
              <a:rPr lang="en-US" sz="1100" baseline="0" dirty="0"/>
              <a:t> immediately when recognition is made.</a:t>
            </a:r>
            <a:endParaRPr lang="en-US" sz="110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t>IV</a:t>
            </a:r>
            <a:r>
              <a:rPr lang="en-US" sz="1100" baseline="0" dirty="0"/>
              <a:t> access can be very difficult in pediatric sepsis patients. Consider alternative access options early.</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aseline="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aseline="0" dirty="0"/>
              <a:t>Fluid resuscitation should begin as soon as possible.  Normal saline or lactated ringers (LR) are both appropriate choices.  Push-pull or pressure bag boluses are appropriate for (compensated) shock. For suspicion of sepsis without shock pump fluids can be considered. There is some evidence that LR is beneficial, but note it cannot be administered in the same line at the same time as ceftriaxone in children.</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aseline="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aseline="0" dirty="0"/>
              <a:t>Broad-spectrum antibiotics delivered within 1 hour of recognition is key. Ensure antibiotics are broad; they can be narrowed later.  Usually ceftriaxone and vancomycin are the preferred combination.  Cefepime in patients with central lines or risk for pseudomonal infections.  Consider addition of Flagyl if intra-abdominal or anaerobic source is suspected.  Consider addition of clindamycin if toxic shock syndrome is suspected.  Do not delay antibiotics (not for imaging, lumbar puncture, transport, etc.). Occasionally it is exceedingly difficult to obtain vascular access in pediatric patients; in this case consider IM cephalosporin if you are approaching the 60-minute mark.</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t>Previous</a:t>
            </a:r>
            <a:r>
              <a:rPr lang="en-US" sz="1100" baseline="0" dirty="0"/>
              <a:t> pediatric advanced life support (PALS) recommendations were 60 ml/kg prior to consideration of vasopressors. Now evidence shows that the “right” amount of fluid is unknown and the major principle to improve outcomes is non-tolerance of hypotension. If hypotension persists despite aggressive fluid resuscitation then start a vasopressor agent early, even before 60 ml/kg.</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aseline="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Davis AL, Carcillo JA, Aneja RK, Deymann AJ, Lin JC, Nguyen TC, et al. American College of Critical Care Medicine Clinical Practice Parameters for Hemodynamic Support of Pediatric and Neonatal Septic Shock. </a:t>
            </a:r>
            <a:r>
              <a:rPr lang="en-US" sz="1100" b="0" i="1" u="none" strike="noStrike" cap="none" dirty="0">
                <a:solidFill>
                  <a:srgbClr val="000000"/>
                </a:solidFill>
                <a:effectLst/>
                <a:latin typeface="Arial"/>
                <a:ea typeface="Arial"/>
                <a:cs typeface="Arial"/>
                <a:sym typeface="Arial"/>
              </a:rPr>
              <a:t>Critical care medicine</a:t>
            </a:r>
            <a:r>
              <a:rPr lang="en-US" sz="1100" b="0" i="0" u="none" strike="noStrike" cap="none" dirty="0">
                <a:solidFill>
                  <a:srgbClr val="000000"/>
                </a:solidFill>
                <a:effectLst/>
                <a:latin typeface="Arial"/>
                <a:ea typeface="Arial"/>
                <a:cs typeface="Arial"/>
                <a:sym typeface="Arial"/>
              </a:rPr>
              <a:t>. 2017;45(6):1061-1093.</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aseline="0" dirty="0"/>
          </a:p>
        </p:txBody>
      </p:sp>
    </p:spTree>
    <p:extLst>
      <p:ext uri="{BB962C8B-B14F-4D97-AF65-F5344CB8AC3E}">
        <p14:creationId xmlns:p14="http://schemas.microsoft.com/office/powerpoint/2010/main" val="1944954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dirty="0"/>
          </a:p>
        </p:txBody>
      </p:sp>
      <p:sp>
        <p:nvSpPr>
          <p:cNvPr id="102" name="Google Shape;102;p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410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dirty="0"/>
          </a:p>
        </p:txBody>
      </p:sp>
      <p:sp>
        <p:nvSpPr>
          <p:cNvPr id="102" name="Google Shape;102;p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1148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Do we have 2 SIRS criteria? Yes. High temperature; HR and RR elevated</a:t>
            </a:r>
            <a:r>
              <a:rPr lang="en-US" baseline="0" dirty="0"/>
              <a:t> for age</a:t>
            </a:r>
          </a:p>
          <a:p>
            <a:pPr marL="0" lvl="0" indent="0" algn="l" rtl="0">
              <a:spcBef>
                <a:spcPts val="0"/>
              </a:spcBef>
              <a:spcAft>
                <a:spcPts val="0"/>
              </a:spcAft>
              <a:buNone/>
            </a:pPr>
            <a:r>
              <a:rPr lang="en-US" baseline="0" dirty="0"/>
              <a:t>Do we have a known or suspected infection? Yes, confirmed </a:t>
            </a:r>
            <a:r>
              <a:rPr lang="en-US" dirty="0"/>
              <a:t>human meta-pneumovirus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So is sepsis present? Yes. 2 SIRS and known infection.</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Do we have organ dysfunction? Yes, new CPAP requirements.  Therefore he is now in severe sepsis.</a:t>
            </a:r>
          </a:p>
          <a:p>
            <a:pPr marL="0" lvl="0" indent="0" algn="l" rtl="0">
              <a:spcBef>
                <a:spcPts val="0"/>
              </a:spcBef>
              <a:spcAft>
                <a:spcPts val="0"/>
              </a:spcAft>
              <a:buNone/>
            </a:pPr>
            <a:endParaRPr lang="en-US" baseline="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u="sng" dirty="0"/>
              <a:t>What do you need to do?</a:t>
            </a:r>
          </a:p>
          <a:p>
            <a:pPr marL="0" lvl="0" indent="0" algn="l" rtl="0">
              <a:spcBef>
                <a:spcPts val="0"/>
              </a:spcBef>
              <a:spcAft>
                <a:spcPts val="0"/>
              </a:spcAft>
              <a:buNone/>
            </a:pPr>
            <a:endParaRPr lang="en-US" baseline="0" dirty="0"/>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baseline="0" dirty="0"/>
              <a:t>Notify MD immediately if not already at bedside and call pediatric sepsis alert if in place at your facility</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baseline="0" dirty="0"/>
              <a:t>Record the time severe sepsis was identified as time zero, so all providers are working on the same clock</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0" lvl="0" indent="0" algn="l" rtl="0">
              <a:spcBef>
                <a:spcPts val="0"/>
              </a:spcBef>
              <a:spcAft>
                <a:spcPts val="0"/>
              </a:spcAft>
              <a:buNone/>
            </a:pPr>
            <a:r>
              <a:rPr lang="en-US" dirty="0"/>
              <a:t>What elements of the bundle need to be completed first?</a:t>
            </a:r>
          </a:p>
          <a:p>
            <a:pPr marL="171450" lvl="0" indent="-171450" algn="l" rtl="0">
              <a:spcBef>
                <a:spcPts val="0"/>
              </a:spcBef>
              <a:spcAft>
                <a:spcPts val="0"/>
              </a:spcAft>
            </a:pPr>
            <a:r>
              <a:rPr lang="en-US" dirty="0"/>
              <a:t>Assess airway and need for advanced airway</a:t>
            </a:r>
          </a:p>
          <a:p>
            <a:pPr marL="171450" lvl="0" indent="-171450" algn="l" rtl="0">
              <a:spcBef>
                <a:spcPts val="0"/>
              </a:spcBef>
              <a:spcAft>
                <a:spcPts val="0"/>
              </a:spcAft>
            </a:pPr>
            <a:r>
              <a:rPr lang="en-US" dirty="0"/>
              <a:t>Establish 2 peripheral IVs (PIV)</a:t>
            </a:r>
          </a:p>
          <a:p>
            <a:pPr marL="171450" lvl="0" indent="-171450" algn="l" rtl="0">
              <a:spcBef>
                <a:spcPts val="0"/>
              </a:spcBef>
              <a:spcAft>
                <a:spcPts val="0"/>
              </a:spcAft>
            </a:pPr>
            <a:r>
              <a:rPr lang="en-US" dirty="0"/>
              <a:t>Draw blood cultures and labs (from</a:t>
            </a:r>
            <a:r>
              <a:rPr lang="en-US" baseline="0" dirty="0"/>
              <a:t> PIV insertion if possible)</a:t>
            </a:r>
          </a:p>
          <a:p>
            <a:pPr marL="171450" lvl="0" indent="-171450" algn="l" rtl="0">
              <a:spcBef>
                <a:spcPts val="0"/>
              </a:spcBef>
              <a:spcAft>
                <a:spcPts val="0"/>
              </a:spcAft>
            </a:pPr>
            <a:r>
              <a:rPr lang="en-US" baseline="0" dirty="0"/>
              <a:t>Initiate abx therapy? Discuss with MD if antibiotics are indicated in this case since there is a known viral etiology. However anticipate a broad-spectrum antibiotic being ordered due to the risk of a secondary bacterial infection.</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108" name="Google Shape;108;p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1">
  <p:cSld name="Title 1">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16076" y="2438400"/>
            <a:ext cx="5065524" cy="2808840"/>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chemeClr val="lt1"/>
              </a:buClr>
              <a:buSzPts val="6000"/>
              <a:buFont typeface="Cambria"/>
              <a:buNone/>
              <a:defRPr sz="6000" b="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16074" y="5410200"/>
            <a:ext cx="5283359" cy="990570"/>
          </a:xfrm>
          <a:prstGeom prst="rect">
            <a:avLst/>
          </a:prstGeom>
          <a:noFill/>
          <a:ln>
            <a:noFill/>
          </a:ln>
        </p:spPr>
        <p:txBody>
          <a:bodyPr spcFirstLastPara="1" wrap="square" lIns="91425" tIns="45700" rIns="91425" bIns="45700" anchor="t" anchorCtr="0"/>
          <a:lstStyle>
            <a:lvl1pPr lvl="0" algn="l">
              <a:lnSpc>
                <a:spcPct val="90000"/>
              </a:lnSpc>
              <a:spcBef>
                <a:spcPts val="1000"/>
              </a:spcBef>
              <a:spcAft>
                <a:spcPts val="0"/>
              </a:spcAft>
              <a:buClr>
                <a:srgbClr val="AEABAB"/>
              </a:buClr>
              <a:buSzPts val="2400"/>
              <a:buNone/>
              <a:defRPr sz="2400" cap="none">
                <a:solidFill>
                  <a:srgbClr val="AEABAB"/>
                </a:solidFill>
                <a:latin typeface="Calibri"/>
                <a:ea typeface="Calibri"/>
                <a:cs typeface="Calibri"/>
                <a:sym typeface="Calibri"/>
              </a:defRPr>
            </a:lvl1pPr>
            <a:lvl2pPr lvl="1" algn="ctr">
              <a:lnSpc>
                <a:spcPct val="90000"/>
              </a:lnSpc>
              <a:spcBef>
                <a:spcPts val="500"/>
              </a:spcBef>
              <a:spcAft>
                <a:spcPts val="0"/>
              </a:spcAft>
              <a:buClr>
                <a:schemeClr val="dk1"/>
              </a:buClr>
              <a:buSzPts val="2400"/>
              <a:buNone/>
              <a:defRPr sz="2400"/>
            </a:lvl2pPr>
            <a:lvl3pPr lvl="2" algn="ctr">
              <a:lnSpc>
                <a:spcPct val="90000"/>
              </a:lnSpc>
              <a:spcBef>
                <a:spcPts val="500"/>
              </a:spcBef>
              <a:spcAft>
                <a:spcPts val="0"/>
              </a:spcAft>
              <a:buClr>
                <a:schemeClr val="dk1"/>
              </a:buClr>
              <a:buSzPts val="2400"/>
              <a:buNone/>
              <a:defRPr sz="2400"/>
            </a:lvl3pPr>
            <a:lvl4pPr lvl="3" algn="ctr">
              <a:lnSpc>
                <a:spcPct val="90000"/>
              </a:lnSpc>
              <a:spcBef>
                <a:spcPts val="500"/>
              </a:spcBef>
              <a:spcAft>
                <a:spcPts val="0"/>
              </a:spcAft>
              <a:buClr>
                <a:schemeClr val="dk1"/>
              </a:buClr>
              <a:buSzPts val="2000"/>
              <a:buNone/>
              <a:defRPr sz="2000"/>
            </a:lvl4pPr>
            <a:lvl5pPr lvl="4" algn="ctr">
              <a:lnSpc>
                <a:spcPct val="90000"/>
              </a:lnSpc>
              <a:spcBef>
                <a:spcPts val="500"/>
              </a:spcBef>
              <a:spcAft>
                <a:spcPts val="0"/>
              </a:spcAft>
              <a:buClr>
                <a:schemeClr val="dk1"/>
              </a:buClr>
              <a:buSzPts val="2000"/>
              <a:buNone/>
              <a:defRPr sz="2000"/>
            </a:lvl5pPr>
            <a:lvl6pPr lvl="5" algn="ctr">
              <a:lnSpc>
                <a:spcPct val="90000"/>
              </a:lnSpc>
              <a:spcBef>
                <a:spcPts val="500"/>
              </a:spcBef>
              <a:spcAft>
                <a:spcPts val="0"/>
              </a:spcAft>
              <a:buClr>
                <a:schemeClr val="dk1"/>
              </a:buClr>
              <a:buSzPts val="2000"/>
              <a:buNone/>
              <a:defRPr sz="2000"/>
            </a:lvl6pPr>
            <a:lvl7pPr lvl="6" algn="ctr">
              <a:lnSpc>
                <a:spcPct val="90000"/>
              </a:lnSpc>
              <a:spcBef>
                <a:spcPts val="500"/>
              </a:spcBef>
              <a:spcAft>
                <a:spcPts val="0"/>
              </a:spcAft>
              <a:buClr>
                <a:schemeClr val="dk1"/>
              </a:buClr>
              <a:buSzPts val="2000"/>
              <a:buNone/>
              <a:defRPr sz="2000"/>
            </a:lvl7pPr>
            <a:lvl8pPr lvl="7" algn="ctr">
              <a:lnSpc>
                <a:spcPct val="90000"/>
              </a:lnSpc>
              <a:spcBef>
                <a:spcPts val="500"/>
              </a:spcBef>
              <a:spcAft>
                <a:spcPts val="0"/>
              </a:spcAft>
              <a:buClr>
                <a:schemeClr val="dk1"/>
              </a:buClr>
              <a:buSzPts val="2000"/>
              <a:buNone/>
              <a:defRPr sz="2000"/>
            </a:lvl8pPr>
            <a:lvl9pPr lvl="8" algn="ctr">
              <a:lnSpc>
                <a:spcPct val="90000"/>
              </a:lnSpc>
              <a:spcBef>
                <a:spcPts val="500"/>
              </a:spcBef>
              <a:spcAft>
                <a:spcPts val="0"/>
              </a:spcAft>
              <a:buClr>
                <a:schemeClr val="dk1"/>
              </a:buClr>
              <a:buSzPts val="2000"/>
              <a:buNone/>
              <a:defRPr sz="20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 no waterm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AA383D-B18F-483C-B1AB-566F5F6F5A18}"/>
              </a:ext>
            </a:extLst>
          </p:cNvPr>
          <p:cNvSpPr txBox="1"/>
          <p:nvPr userDrawn="1"/>
        </p:nvSpPr>
        <p:spPr bwMode="hidden">
          <a:xfrm>
            <a:off x="-1" y="1440871"/>
            <a:ext cx="9144001" cy="4851864"/>
          </a:xfrm>
          <a:prstGeom prst="rect">
            <a:avLst/>
          </a:prstGeom>
          <a:solidFill>
            <a:schemeClr val="bg1"/>
          </a:solidFill>
          <a:ln>
            <a:solidFill>
              <a:schemeClr val="bg1"/>
            </a:solidFill>
          </a:ln>
        </p:spPr>
        <p:txBody>
          <a:bodyPr wrap="square" rtlCol="0">
            <a:spAutoFit/>
          </a:bodyPr>
          <a:lstStyle/>
          <a:p>
            <a:endParaRPr lang="en-US" dirty="0"/>
          </a:p>
        </p:txBody>
      </p:sp>
      <p:sp>
        <p:nvSpPr>
          <p:cNvPr id="2" name="Title 1">
            <a:extLst>
              <a:ext uri="{FF2B5EF4-FFF2-40B4-BE49-F238E27FC236}">
                <a16:creationId xmlns:a16="http://schemas.microsoft.com/office/drawing/2014/main" id="{2D7A36BE-F223-4314-A369-835E1ED65F11}"/>
              </a:ext>
            </a:extLst>
          </p:cNvPr>
          <p:cNvSpPr>
            <a:spLocks noGrp="1"/>
          </p:cNvSpPr>
          <p:nvPr>
            <p:ph type="title"/>
          </p:nvPr>
        </p:nvSpPr>
        <p:spPr>
          <a:xfrm>
            <a:off x="2439786" y="305485"/>
            <a:ext cx="6213764" cy="866602"/>
          </a:xfrm>
          <a:noFill/>
        </p:spPr>
        <p:txBody>
          <a:bodyPr>
            <a:noAutofit/>
          </a:bodyPr>
          <a:lstStyle>
            <a:lvl1pPr algn="ctr">
              <a:defRPr sz="3600" b="0">
                <a:solidFill>
                  <a:schemeClr val="bg2">
                    <a:lumMod val="25000"/>
                  </a:schemeClr>
                </a:solidFill>
                <a:latin typeface="Cambria Math" panose="02040503050406030204" pitchFamily="18" charset="0"/>
                <a:ea typeface="Cambria Math" panose="02040503050406030204" pitchFamily="18" charset="0"/>
              </a:defRPr>
            </a:lvl1pPr>
          </a:lstStyle>
          <a:p>
            <a:r>
              <a:rPr lang="en-US"/>
              <a:t>Click to edit Master title style</a:t>
            </a:r>
          </a:p>
        </p:txBody>
      </p:sp>
      <p:sp>
        <p:nvSpPr>
          <p:cNvPr id="3" name="Content Placeholder 2">
            <a:extLst>
              <a:ext uri="{FF2B5EF4-FFF2-40B4-BE49-F238E27FC236}">
                <a16:creationId xmlns:a16="http://schemas.microsoft.com/office/drawing/2014/main" id="{D65C663F-73B8-4905-B6D9-FE1A14C01793}"/>
              </a:ext>
            </a:extLst>
          </p:cNvPr>
          <p:cNvSpPr>
            <a:spLocks noGrp="1"/>
          </p:cNvSpPr>
          <p:nvPr>
            <p:ph idx="1"/>
          </p:nvPr>
        </p:nvSpPr>
        <p:spPr>
          <a:xfrm>
            <a:off x="304800" y="1440871"/>
            <a:ext cx="8686799" cy="4554061"/>
          </a:xfrm>
          <a:noFill/>
        </p:spPr>
        <p:txBody>
          <a:bodyPr/>
          <a:lstStyle>
            <a:lvl1pPr>
              <a:buClr>
                <a:schemeClr val="bg2">
                  <a:lumMod val="25000"/>
                </a:schemeClr>
              </a:buClr>
              <a:defRPr>
                <a:solidFill>
                  <a:schemeClr val="tx1">
                    <a:lumMod val="85000"/>
                    <a:lumOff val="15000"/>
                  </a:schemeClr>
                </a:solidFill>
              </a:defRPr>
            </a:lvl1pPr>
            <a:lvl2pPr marL="685800" indent="-228600">
              <a:buClr>
                <a:schemeClr val="tx1">
                  <a:lumMod val="85000"/>
                  <a:lumOff val="15000"/>
                </a:schemeClr>
              </a:buClr>
              <a:buFont typeface="Courier New" panose="02070309020205020404" pitchFamily="49" charset="0"/>
              <a:buChar char="o"/>
              <a:defRPr>
                <a:solidFill>
                  <a:schemeClr val="tx1">
                    <a:lumMod val="85000"/>
                    <a:lumOff val="15000"/>
                  </a:schemeClr>
                </a:solidFill>
              </a:defRPr>
            </a:lvl2pPr>
            <a:lvl3pPr marL="1143000" indent="-228600">
              <a:buFont typeface="Arial" panose="020B0604020202020204" pitchFamily="34" charset="0"/>
              <a:buChar char="•"/>
              <a:defRPr>
                <a:solidFill>
                  <a:schemeClr val="tx1">
                    <a:lumMod val="85000"/>
                    <a:lumOff val="15000"/>
                  </a:schemeClr>
                </a:solidFill>
              </a:defRPr>
            </a:lvl3pPr>
            <a:lvl4pPr marL="1657350" indent="-285750">
              <a:buFont typeface="Courier New" panose="02070309020205020404" pitchFamily="49" charset="0"/>
              <a:buChar char="o"/>
              <a:defRPr>
                <a:solidFill>
                  <a:schemeClr val="tx1">
                    <a:lumMod val="85000"/>
                    <a:lumOff val="15000"/>
                  </a:schemeClr>
                </a:solidFill>
              </a:defRPr>
            </a:lvl4pPr>
            <a:lvl5pPr marL="2057400" indent="-228600">
              <a:buFont typeface="Arial" panose="020B0604020202020204" pitchFamily="34" charset="0"/>
              <a:buChar cha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0019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1">
  <p:cSld name="Section header 1">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822960" y="758952"/>
            <a:ext cx="7543800" cy="3566160"/>
          </a:xfrm>
          <a:prstGeom prst="rect">
            <a:avLst/>
          </a:prstGeom>
          <a:noFill/>
          <a:ln>
            <a:noFill/>
          </a:ln>
        </p:spPr>
        <p:txBody>
          <a:bodyPr spcFirstLastPara="1" wrap="square" lIns="91425" tIns="45700" rIns="91425" bIns="45700" anchor="b" anchorCtr="0"/>
          <a:lstStyle>
            <a:lvl1pPr lvl="0" algn="ctr">
              <a:lnSpc>
                <a:spcPct val="85000"/>
              </a:lnSpc>
              <a:spcBef>
                <a:spcPts val="0"/>
              </a:spcBef>
              <a:spcAft>
                <a:spcPts val="0"/>
              </a:spcAft>
              <a:buClr>
                <a:schemeClr val="lt1"/>
              </a:buClr>
              <a:buSzPts val="6000"/>
              <a:buFont typeface="Cambria"/>
              <a:buNone/>
              <a:defRPr sz="6000"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1">
  <p:cSld name="Title and Content 1">
    <p:bg>
      <p:bgPr>
        <a:blipFill>
          <a:blip r:embed="rId2">
            <a:alphaModFix/>
          </a:blip>
          <a:stretch>
            <a:fillRect/>
          </a:stretch>
        </a:blipFill>
        <a:effectLst/>
      </p:bgPr>
    </p:bg>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lstStyle>
            <a:lvl1pPr lvl="0" algn="ctr">
              <a:lnSpc>
                <a:spcPct val="90000"/>
              </a:lnSpc>
              <a:spcBef>
                <a:spcPts val="0"/>
              </a:spcBef>
              <a:spcAft>
                <a:spcPts val="0"/>
              </a:spcAft>
              <a:buClr>
                <a:srgbClr val="3A3838"/>
              </a:buClr>
              <a:buSzPts val="3600"/>
              <a:buFont typeface="Cambria"/>
              <a:buNone/>
              <a:defRPr sz="3600" b="0">
                <a:solidFill>
                  <a:srgbClr val="3A3838"/>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4"/>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rgbClr val="3A3838"/>
              </a:buClr>
              <a:buSzPts val="2800"/>
              <a:buChar char="•"/>
              <a:defRPr>
                <a:solidFill>
                  <a:srgbClr val="262626"/>
                </a:solidFill>
              </a:defRPr>
            </a:lvl1pPr>
            <a:lvl2pPr marL="914400" lvl="1" indent="-381000" algn="l">
              <a:lnSpc>
                <a:spcPct val="90000"/>
              </a:lnSpc>
              <a:spcBef>
                <a:spcPts val="500"/>
              </a:spcBef>
              <a:spcAft>
                <a:spcPts val="0"/>
              </a:spcAft>
              <a:buClr>
                <a:srgbClr val="262626"/>
              </a:buClr>
              <a:buSzPts val="2400"/>
              <a:buFont typeface="Courier New"/>
              <a:buChar char="o"/>
              <a:defRPr>
                <a:solidFill>
                  <a:srgbClr val="262626"/>
                </a:solidFill>
              </a:defRPr>
            </a:lvl2pPr>
            <a:lvl3pPr marL="1371600" lvl="2" indent="-355600" algn="l">
              <a:lnSpc>
                <a:spcPct val="90000"/>
              </a:lnSpc>
              <a:spcBef>
                <a:spcPts val="500"/>
              </a:spcBef>
              <a:spcAft>
                <a:spcPts val="0"/>
              </a:spcAft>
              <a:buClr>
                <a:srgbClr val="262626"/>
              </a:buClr>
              <a:buSzPts val="2000"/>
              <a:buFont typeface="Arial"/>
              <a:buChar char="•"/>
              <a:defRPr>
                <a:solidFill>
                  <a:srgbClr val="262626"/>
                </a:solidFill>
              </a:defRPr>
            </a:lvl3pPr>
            <a:lvl4pPr marL="1828800" lvl="3" indent="-342900" algn="l">
              <a:lnSpc>
                <a:spcPct val="90000"/>
              </a:lnSpc>
              <a:spcBef>
                <a:spcPts val="500"/>
              </a:spcBef>
              <a:spcAft>
                <a:spcPts val="0"/>
              </a:spcAft>
              <a:buClr>
                <a:srgbClr val="262626"/>
              </a:buClr>
              <a:buSzPts val="1800"/>
              <a:buFont typeface="Courier New"/>
              <a:buChar char="o"/>
              <a:defRPr>
                <a:solidFill>
                  <a:srgbClr val="262626"/>
                </a:solidFill>
              </a:defRPr>
            </a:lvl4pPr>
            <a:lvl5pPr marL="2286000" lvl="4" indent="-342900" algn="l">
              <a:lnSpc>
                <a:spcPct val="90000"/>
              </a:lnSpc>
              <a:spcBef>
                <a:spcPts val="500"/>
              </a:spcBef>
              <a:spcAft>
                <a:spcPts val="0"/>
              </a:spcAft>
              <a:buClr>
                <a:srgbClr val="262626"/>
              </a:buClr>
              <a:buSzPts val="1800"/>
              <a:buFont typeface="Arial"/>
              <a:buChar char="•"/>
              <a:defRPr>
                <a:solidFill>
                  <a:srgbClr val="262626"/>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p:cSld name="Title 2">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6"/>
          <p:cNvSpPr txBox="1">
            <a:spLocks noGrp="1"/>
          </p:cNvSpPr>
          <p:nvPr>
            <p:ph type="ctrTitle"/>
          </p:nvPr>
        </p:nvSpPr>
        <p:spPr>
          <a:xfrm>
            <a:off x="116076" y="2438400"/>
            <a:ext cx="5065524" cy="2808840"/>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3A3838"/>
              </a:buClr>
              <a:buSzPts val="6000"/>
              <a:buFont typeface="Cambria"/>
              <a:buNone/>
              <a:defRPr sz="6000" b="0">
                <a:solidFill>
                  <a:srgbClr val="3A3838"/>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6"/>
          <p:cNvSpPr txBox="1">
            <a:spLocks noGrp="1"/>
          </p:cNvSpPr>
          <p:nvPr>
            <p:ph type="subTitle" idx="1"/>
          </p:nvPr>
        </p:nvSpPr>
        <p:spPr>
          <a:xfrm>
            <a:off x="116074" y="5410200"/>
            <a:ext cx="5283359" cy="849284"/>
          </a:xfrm>
          <a:prstGeom prst="rect">
            <a:avLst/>
          </a:prstGeom>
          <a:noFill/>
          <a:ln>
            <a:noFill/>
          </a:ln>
        </p:spPr>
        <p:txBody>
          <a:bodyPr spcFirstLastPara="1" wrap="square" lIns="91425" tIns="45700" rIns="91425" bIns="45700" anchor="t" anchorCtr="0"/>
          <a:lstStyle>
            <a:lvl1pPr lvl="0" algn="l">
              <a:lnSpc>
                <a:spcPct val="90000"/>
              </a:lnSpc>
              <a:spcBef>
                <a:spcPts val="1000"/>
              </a:spcBef>
              <a:spcAft>
                <a:spcPts val="0"/>
              </a:spcAft>
              <a:buClr>
                <a:srgbClr val="757070"/>
              </a:buClr>
              <a:buSzPts val="2400"/>
              <a:buNone/>
              <a:defRPr sz="2400" cap="none">
                <a:solidFill>
                  <a:srgbClr val="757070"/>
                </a:solidFill>
                <a:latin typeface="Calibri"/>
                <a:ea typeface="Calibri"/>
                <a:cs typeface="Calibri"/>
                <a:sym typeface="Calibri"/>
              </a:defRPr>
            </a:lvl1pPr>
            <a:lvl2pPr lvl="1" algn="ctr">
              <a:lnSpc>
                <a:spcPct val="90000"/>
              </a:lnSpc>
              <a:spcBef>
                <a:spcPts val="500"/>
              </a:spcBef>
              <a:spcAft>
                <a:spcPts val="0"/>
              </a:spcAft>
              <a:buClr>
                <a:schemeClr val="dk1"/>
              </a:buClr>
              <a:buSzPts val="2400"/>
              <a:buNone/>
              <a:defRPr sz="2400"/>
            </a:lvl2pPr>
            <a:lvl3pPr lvl="2" algn="ctr">
              <a:lnSpc>
                <a:spcPct val="90000"/>
              </a:lnSpc>
              <a:spcBef>
                <a:spcPts val="500"/>
              </a:spcBef>
              <a:spcAft>
                <a:spcPts val="0"/>
              </a:spcAft>
              <a:buClr>
                <a:schemeClr val="dk1"/>
              </a:buClr>
              <a:buSzPts val="2400"/>
              <a:buNone/>
              <a:defRPr sz="2400"/>
            </a:lvl3pPr>
            <a:lvl4pPr lvl="3" algn="ctr">
              <a:lnSpc>
                <a:spcPct val="90000"/>
              </a:lnSpc>
              <a:spcBef>
                <a:spcPts val="500"/>
              </a:spcBef>
              <a:spcAft>
                <a:spcPts val="0"/>
              </a:spcAft>
              <a:buClr>
                <a:schemeClr val="dk1"/>
              </a:buClr>
              <a:buSzPts val="2000"/>
              <a:buNone/>
              <a:defRPr sz="2000"/>
            </a:lvl4pPr>
            <a:lvl5pPr lvl="4" algn="ctr">
              <a:lnSpc>
                <a:spcPct val="90000"/>
              </a:lnSpc>
              <a:spcBef>
                <a:spcPts val="500"/>
              </a:spcBef>
              <a:spcAft>
                <a:spcPts val="0"/>
              </a:spcAft>
              <a:buClr>
                <a:schemeClr val="dk1"/>
              </a:buClr>
              <a:buSzPts val="2000"/>
              <a:buNone/>
              <a:defRPr sz="2000"/>
            </a:lvl5pPr>
            <a:lvl6pPr lvl="5" algn="ctr">
              <a:lnSpc>
                <a:spcPct val="90000"/>
              </a:lnSpc>
              <a:spcBef>
                <a:spcPts val="500"/>
              </a:spcBef>
              <a:spcAft>
                <a:spcPts val="0"/>
              </a:spcAft>
              <a:buClr>
                <a:schemeClr val="dk1"/>
              </a:buClr>
              <a:buSzPts val="2000"/>
              <a:buNone/>
              <a:defRPr sz="2000"/>
            </a:lvl6pPr>
            <a:lvl7pPr lvl="6" algn="ctr">
              <a:lnSpc>
                <a:spcPct val="90000"/>
              </a:lnSpc>
              <a:spcBef>
                <a:spcPts val="500"/>
              </a:spcBef>
              <a:spcAft>
                <a:spcPts val="0"/>
              </a:spcAft>
              <a:buClr>
                <a:schemeClr val="dk1"/>
              </a:buClr>
              <a:buSzPts val="2000"/>
              <a:buNone/>
              <a:defRPr sz="2000"/>
            </a:lvl7pPr>
            <a:lvl8pPr lvl="7" algn="ctr">
              <a:lnSpc>
                <a:spcPct val="90000"/>
              </a:lnSpc>
              <a:spcBef>
                <a:spcPts val="500"/>
              </a:spcBef>
              <a:spcAft>
                <a:spcPts val="0"/>
              </a:spcAft>
              <a:buClr>
                <a:schemeClr val="dk1"/>
              </a:buClr>
              <a:buSzPts val="2000"/>
              <a:buNone/>
              <a:defRPr sz="2000"/>
            </a:lvl8pPr>
            <a:lvl9pPr lvl="8" algn="ctr">
              <a:lnSpc>
                <a:spcPct val="90000"/>
              </a:lnSpc>
              <a:spcBef>
                <a:spcPts val="500"/>
              </a:spcBef>
              <a:spcAft>
                <a:spcPts val="0"/>
              </a:spcAft>
              <a:buClr>
                <a:schemeClr val="dk1"/>
              </a:buClr>
              <a:buSzPts val="2000"/>
              <a:buNone/>
              <a:defRPr sz="20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1">
  <p:cSld name="Content with caption 1">
    <p:bg>
      <p:bgPr>
        <a:blipFill>
          <a:blip r:embed="rId2">
            <a:alphaModFix/>
          </a:blip>
          <a:stretch>
            <a:fillRect/>
          </a:stretch>
        </a:blipFill>
        <a:effectLst/>
      </p:bgPr>
    </p:bg>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42900" y="1143000"/>
            <a:ext cx="2400300" cy="22860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00757F"/>
              </a:buClr>
              <a:buSzPts val="3200"/>
              <a:buFont typeface="Cambria"/>
              <a:buNone/>
              <a:defRPr sz="3200" b="1">
                <a:solidFill>
                  <a:srgbClr val="00757F"/>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7"/>
          <p:cNvSpPr txBox="1">
            <a:spLocks noGrp="1"/>
          </p:cNvSpPr>
          <p:nvPr>
            <p:ph type="body" idx="1"/>
          </p:nvPr>
        </p:nvSpPr>
        <p:spPr>
          <a:xfrm>
            <a:off x="342900" y="3429000"/>
            <a:ext cx="2400300" cy="261090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3A3838"/>
              </a:buClr>
              <a:buSzPts val="1500"/>
              <a:buNone/>
              <a:defRPr sz="1500">
                <a:solidFill>
                  <a:srgbClr val="3A3838"/>
                </a:solidFill>
              </a:defRPr>
            </a:lvl1pPr>
            <a:lvl2pPr marL="914400" lvl="1" indent="-228600" algn="l">
              <a:lnSpc>
                <a:spcPct val="90000"/>
              </a:lnSpc>
              <a:spcBef>
                <a:spcPts val="500"/>
              </a:spcBef>
              <a:spcAft>
                <a:spcPts val="0"/>
              </a:spcAft>
              <a:buClr>
                <a:schemeClr val="dk1"/>
              </a:buClr>
              <a:buSzPts val="1200"/>
              <a:buNone/>
              <a:defRPr sz="1200"/>
            </a:lvl2pPr>
            <a:lvl3pPr marL="1371600" lvl="2" indent="-228600" algn="l">
              <a:lnSpc>
                <a:spcPct val="90000"/>
              </a:lnSpc>
              <a:spcBef>
                <a:spcPts val="500"/>
              </a:spcBef>
              <a:spcAft>
                <a:spcPts val="0"/>
              </a:spcAft>
              <a:buClr>
                <a:schemeClr val="dk1"/>
              </a:buClr>
              <a:buSzPts val="1000"/>
              <a:buNone/>
              <a:defRPr sz="1000"/>
            </a:lvl3pPr>
            <a:lvl4pPr marL="1828800" lvl="3" indent="-228600" algn="l">
              <a:lnSpc>
                <a:spcPct val="90000"/>
              </a:lnSpc>
              <a:spcBef>
                <a:spcPts val="500"/>
              </a:spcBef>
              <a:spcAft>
                <a:spcPts val="0"/>
              </a:spcAft>
              <a:buClr>
                <a:schemeClr val="dk1"/>
              </a:buClr>
              <a:buSzPts val="900"/>
              <a:buNone/>
              <a:defRPr sz="900"/>
            </a:lvl4pPr>
            <a:lvl5pPr marL="2286000" lvl="4" indent="-228600" algn="l">
              <a:lnSpc>
                <a:spcPct val="90000"/>
              </a:lnSpc>
              <a:spcBef>
                <a:spcPts val="500"/>
              </a:spcBef>
              <a:spcAft>
                <a:spcPts val="0"/>
              </a:spcAft>
              <a:buClr>
                <a:schemeClr val="dk1"/>
              </a:buClr>
              <a:buSzPts val="900"/>
              <a:buNone/>
              <a:defRPr sz="900"/>
            </a:lvl5pPr>
            <a:lvl6pPr marL="2743200" lvl="5" indent="-228600" algn="l">
              <a:lnSpc>
                <a:spcPct val="90000"/>
              </a:lnSpc>
              <a:spcBef>
                <a:spcPts val="500"/>
              </a:spcBef>
              <a:spcAft>
                <a:spcPts val="0"/>
              </a:spcAft>
              <a:buClr>
                <a:schemeClr val="dk1"/>
              </a:buClr>
              <a:buSzPts val="900"/>
              <a:buNone/>
              <a:defRPr sz="900"/>
            </a:lvl6pPr>
            <a:lvl7pPr marL="3200400" lvl="6" indent="-228600" algn="l">
              <a:lnSpc>
                <a:spcPct val="90000"/>
              </a:lnSpc>
              <a:spcBef>
                <a:spcPts val="500"/>
              </a:spcBef>
              <a:spcAft>
                <a:spcPts val="0"/>
              </a:spcAft>
              <a:buClr>
                <a:schemeClr val="dk1"/>
              </a:buClr>
              <a:buSzPts val="900"/>
              <a:buNone/>
              <a:defRPr sz="900"/>
            </a:lvl7pPr>
            <a:lvl8pPr marL="3657600" lvl="7" indent="-228600" algn="l">
              <a:lnSpc>
                <a:spcPct val="90000"/>
              </a:lnSpc>
              <a:spcBef>
                <a:spcPts val="500"/>
              </a:spcBef>
              <a:spcAft>
                <a:spcPts val="0"/>
              </a:spcAft>
              <a:buClr>
                <a:schemeClr val="dk1"/>
              </a:buClr>
              <a:buSzPts val="900"/>
              <a:buNone/>
              <a:defRPr sz="900"/>
            </a:lvl8pPr>
            <a:lvl9pPr marL="4114800" lvl="8" indent="-228600" algn="l">
              <a:lnSpc>
                <a:spcPct val="90000"/>
              </a:lnSpc>
              <a:spcBef>
                <a:spcPts val="500"/>
              </a:spcBef>
              <a:spcAft>
                <a:spcPts val="0"/>
              </a:spcAft>
              <a:buClr>
                <a:schemeClr val="dk1"/>
              </a:buClr>
              <a:buSzPts val="900"/>
              <a:buNone/>
              <a:defRPr sz="900"/>
            </a:lvl9pPr>
          </a:lstStyle>
          <a:p>
            <a:endParaRPr/>
          </a:p>
        </p:txBody>
      </p:sp>
      <p:sp>
        <p:nvSpPr>
          <p:cNvPr id="31" name="Google Shape;31;p7"/>
          <p:cNvSpPr txBox="1">
            <a:spLocks noGrp="1"/>
          </p:cNvSpPr>
          <p:nvPr>
            <p:ph type="body" idx="2"/>
          </p:nvPr>
        </p:nvSpPr>
        <p:spPr>
          <a:xfrm>
            <a:off x="3460237" y="731520"/>
            <a:ext cx="5009393" cy="5257800"/>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rgbClr val="3A3838"/>
              </a:buClr>
              <a:buSzPts val="2800"/>
              <a:buChar char="•"/>
              <a:defRPr>
                <a:solidFill>
                  <a:srgbClr val="3A3838"/>
                </a:solidFill>
              </a:defRPr>
            </a:lvl1pPr>
            <a:lvl2pPr marL="914400" lvl="1" indent="-381000" algn="l">
              <a:lnSpc>
                <a:spcPct val="90000"/>
              </a:lnSpc>
              <a:spcBef>
                <a:spcPts val="500"/>
              </a:spcBef>
              <a:spcAft>
                <a:spcPts val="0"/>
              </a:spcAft>
              <a:buClr>
                <a:srgbClr val="3A3838"/>
              </a:buClr>
              <a:buSzPts val="2400"/>
              <a:buFont typeface="Courier New"/>
              <a:buChar char="o"/>
              <a:defRPr>
                <a:solidFill>
                  <a:srgbClr val="3A3838"/>
                </a:solidFill>
              </a:defRPr>
            </a:lvl2pPr>
            <a:lvl3pPr marL="1371600" lvl="2" indent="-355600" algn="l">
              <a:lnSpc>
                <a:spcPct val="90000"/>
              </a:lnSpc>
              <a:spcBef>
                <a:spcPts val="500"/>
              </a:spcBef>
              <a:spcAft>
                <a:spcPts val="0"/>
              </a:spcAft>
              <a:buClr>
                <a:srgbClr val="3A3838"/>
              </a:buClr>
              <a:buSzPts val="2000"/>
              <a:buChar char="•"/>
              <a:defRPr>
                <a:solidFill>
                  <a:srgbClr val="3A3838"/>
                </a:solidFill>
              </a:defRPr>
            </a:lvl3pPr>
            <a:lvl4pPr marL="1828800" lvl="3" indent="-342900" algn="l">
              <a:lnSpc>
                <a:spcPct val="90000"/>
              </a:lnSpc>
              <a:spcBef>
                <a:spcPts val="500"/>
              </a:spcBef>
              <a:spcAft>
                <a:spcPts val="0"/>
              </a:spcAft>
              <a:buClr>
                <a:srgbClr val="3A3838"/>
              </a:buClr>
              <a:buSzPts val="1800"/>
              <a:buFont typeface="Courier New"/>
              <a:buChar char="o"/>
              <a:defRPr>
                <a:solidFill>
                  <a:srgbClr val="3A3838"/>
                </a:solidFill>
              </a:defRPr>
            </a:lvl4pPr>
            <a:lvl5pPr marL="2286000" lvl="4" indent="-342900" algn="l">
              <a:lnSpc>
                <a:spcPct val="90000"/>
              </a:lnSpc>
              <a:spcBef>
                <a:spcPts val="500"/>
              </a:spcBef>
              <a:spcAft>
                <a:spcPts val="0"/>
              </a:spcAft>
              <a:buClr>
                <a:srgbClr val="3A3838"/>
              </a:buClr>
              <a:buSzPts val="1800"/>
              <a:buChar char="•"/>
              <a:defRPr>
                <a:solidFill>
                  <a:srgbClr val="3A3838"/>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2">
  <p:cSld name="Title and content 2">
    <p:bg>
      <p:bgPr>
        <a:blipFill>
          <a:blip r:embed="rId2">
            <a:alphaModFix/>
          </a:blip>
          <a:stretch>
            <a:fillRect/>
          </a:stretch>
        </a:blipFill>
        <a:effectLst/>
      </p:bgPr>
    </p:bg>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lstStyle>
            <a:lvl1pPr lvl="0" algn="ctr">
              <a:lnSpc>
                <a:spcPct val="90000"/>
              </a:lnSpc>
              <a:spcBef>
                <a:spcPts val="0"/>
              </a:spcBef>
              <a:spcAft>
                <a:spcPts val="0"/>
              </a:spcAft>
              <a:buClr>
                <a:schemeClr val="lt1"/>
              </a:buClr>
              <a:buSzPts val="3600"/>
              <a:buFont typeface="Cambria"/>
              <a:buNone/>
              <a:defRPr sz="3600" b="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8"/>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Font typeface="Arial"/>
              <a:buChar char="•"/>
              <a:defRPr>
                <a:solidFill>
                  <a:schemeClr val="lt1"/>
                </a:solidFill>
              </a:defRPr>
            </a:lvl1pPr>
            <a:lvl2pPr marL="914400" lvl="1" indent="-381000" algn="l">
              <a:lnSpc>
                <a:spcPct val="90000"/>
              </a:lnSpc>
              <a:spcBef>
                <a:spcPts val="500"/>
              </a:spcBef>
              <a:spcAft>
                <a:spcPts val="0"/>
              </a:spcAft>
              <a:buClr>
                <a:schemeClr val="lt1"/>
              </a:buClr>
              <a:buSzPts val="2400"/>
              <a:buFont typeface="Courier New"/>
              <a:buChar char="o"/>
              <a:defRPr>
                <a:solidFill>
                  <a:schemeClr val="lt1"/>
                </a:solidFill>
              </a:defRPr>
            </a:lvl2pPr>
            <a:lvl3pPr marL="1371600" lvl="2" indent="-355600" algn="l">
              <a:lnSpc>
                <a:spcPct val="90000"/>
              </a:lnSpc>
              <a:spcBef>
                <a:spcPts val="500"/>
              </a:spcBef>
              <a:spcAft>
                <a:spcPts val="0"/>
              </a:spcAft>
              <a:buClr>
                <a:schemeClr val="lt1"/>
              </a:buClr>
              <a:buSzPts val="2000"/>
              <a:buFont typeface="Arial"/>
              <a:buChar char="•"/>
              <a:defRPr>
                <a:solidFill>
                  <a:schemeClr val="lt1"/>
                </a:solidFill>
              </a:defRPr>
            </a:lvl3pPr>
            <a:lvl4pPr marL="1828800" lvl="3" indent="-342900" algn="l">
              <a:lnSpc>
                <a:spcPct val="90000"/>
              </a:lnSpc>
              <a:spcBef>
                <a:spcPts val="500"/>
              </a:spcBef>
              <a:spcAft>
                <a:spcPts val="0"/>
              </a:spcAft>
              <a:buClr>
                <a:schemeClr val="lt1"/>
              </a:buClr>
              <a:buSzPts val="1800"/>
              <a:buFont typeface="Courier New"/>
              <a:buChar char="o"/>
              <a:defRPr>
                <a:solidFill>
                  <a:schemeClr val="lt1"/>
                </a:solidFill>
              </a:defRPr>
            </a:lvl4pPr>
            <a:lvl5pPr marL="2286000" lvl="4" indent="-342900" algn="l">
              <a:lnSpc>
                <a:spcPct val="90000"/>
              </a:lnSpc>
              <a:spcBef>
                <a:spcPts val="500"/>
              </a:spcBef>
              <a:spcAft>
                <a:spcPts val="0"/>
              </a:spcAft>
              <a:buClr>
                <a:schemeClr val="lt1"/>
              </a:buClr>
              <a:buSzPts val="1800"/>
              <a:buFont typeface="Arial"/>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ide-by-side 2">
  <p:cSld name="Side-by-side 2">
    <p:bg>
      <p:bgPr>
        <a:blipFill>
          <a:blip r:embed="rId2">
            <a:alphaModFix/>
          </a:blip>
          <a:stretch>
            <a:fillRect/>
          </a:stretch>
        </a:blipFill>
        <a:effectLst/>
      </p:bgPr>
    </p:bg>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lstStyle>
            <a:lvl1pPr lvl="0" algn="ctr">
              <a:lnSpc>
                <a:spcPct val="90000"/>
              </a:lnSpc>
              <a:spcBef>
                <a:spcPts val="0"/>
              </a:spcBef>
              <a:spcAft>
                <a:spcPts val="0"/>
              </a:spcAft>
              <a:buClr>
                <a:schemeClr val="lt1"/>
              </a:buClr>
              <a:buSzPts val="3600"/>
              <a:buFont typeface="Cambria"/>
              <a:buNone/>
              <a:defRPr sz="3600" b="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9"/>
          <p:cNvSpPr txBox="1">
            <a:spLocks noGrp="1"/>
          </p:cNvSpPr>
          <p:nvPr>
            <p:ph type="body" idx="1"/>
          </p:nvPr>
        </p:nvSpPr>
        <p:spPr>
          <a:xfrm>
            <a:off x="304800" y="1371600"/>
            <a:ext cx="4236720" cy="677334"/>
          </a:xfrm>
          <a:prstGeom prst="rect">
            <a:avLst/>
          </a:prstGeom>
          <a:noFill/>
          <a:ln>
            <a:noFill/>
          </a:ln>
        </p:spPr>
        <p:txBody>
          <a:bodyPr spcFirstLastPara="1" wrap="square" lIns="91425" tIns="45700" rIns="91425" bIns="45700" anchor="ctr" anchorCtr="0"/>
          <a:lstStyle>
            <a:lvl1pPr marL="457200" lvl="0" indent="-228600" algn="ctr">
              <a:lnSpc>
                <a:spcPct val="90000"/>
              </a:lnSpc>
              <a:spcBef>
                <a:spcPts val="1000"/>
              </a:spcBef>
              <a:spcAft>
                <a:spcPts val="0"/>
              </a:spcAft>
              <a:buClr>
                <a:srgbClr val="79B8BD"/>
              </a:buClr>
              <a:buSzPts val="2200"/>
              <a:buNone/>
              <a:defRPr sz="2200" b="0" cap="none">
                <a:solidFill>
                  <a:srgbClr val="79B8BD"/>
                </a:solidFill>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 name="Google Shape;38;p9"/>
          <p:cNvSpPr txBox="1">
            <a:spLocks noGrp="1"/>
          </p:cNvSpPr>
          <p:nvPr>
            <p:ph type="body" idx="2"/>
          </p:nvPr>
        </p:nvSpPr>
        <p:spPr>
          <a:xfrm>
            <a:off x="304800" y="2048934"/>
            <a:ext cx="4236720" cy="3970866"/>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81000" algn="l">
              <a:lnSpc>
                <a:spcPct val="90000"/>
              </a:lnSpc>
              <a:spcBef>
                <a:spcPts val="500"/>
              </a:spcBef>
              <a:spcAft>
                <a:spcPts val="0"/>
              </a:spcAft>
              <a:buClr>
                <a:schemeClr val="lt1"/>
              </a:buClr>
              <a:buSzPts val="2400"/>
              <a:buFont typeface="Courier New"/>
              <a:buChar char="o"/>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Font typeface="Courier New"/>
              <a:buChar char="o"/>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9"/>
          <p:cNvSpPr txBox="1">
            <a:spLocks noGrp="1"/>
          </p:cNvSpPr>
          <p:nvPr>
            <p:ph type="body" idx="3"/>
          </p:nvPr>
        </p:nvSpPr>
        <p:spPr>
          <a:xfrm>
            <a:off x="4648200" y="1371600"/>
            <a:ext cx="4236720" cy="677334"/>
          </a:xfrm>
          <a:prstGeom prst="rect">
            <a:avLst/>
          </a:prstGeom>
          <a:noFill/>
          <a:ln>
            <a:noFill/>
          </a:ln>
        </p:spPr>
        <p:txBody>
          <a:bodyPr spcFirstLastPara="1" wrap="square" lIns="91425" tIns="45700" rIns="91425" bIns="45700" anchor="ctr" anchorCtr="0"/>
          <a:lstStyle>
            <a:lvl1pPr marL="457200" lvl="0" indent="-228600" algn="ctr">
              <a:lnSpc>
                <a:spcPct val="90000"/>
              </a:lnSpc>
              <a:spcBef>
                <a:spcPts val="1000"/>
              </a:spcBef>
              <a:spcAft>
                <a:spcPts val="0"/>
              </a:spcAft>
              <a:buClr>
                <a:srgbClr val="79B8BD"/>
              </a:buClr>
              <a:buSzPts val="2200"/>
              <a:buNone/>
              <a:defRPr sz="2200" b="0" cap="none">
                <a:solidFill>
                  <a:srgbClr val="79B8BD"/>
                </a:solidFill>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9"/>
          <p:cNvSpPr txBox="1">
            <a:spLocks noGrp="1"/>
          </p:cNvSpPr>
          <p:nvPr>
            <p:ph type="body" idx="4"/>
          </p:nvPr>
        </p:nvSpPr>
        <p:spPr>
          <a:xfrm>
            <a:off x="4648200" y="2048934"/>
            <a:ext cx="4236720" cy="3970866"/>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81000" algn="l">
              <a:lnSpc>
                <a:spcPct val="90000"/>
              </a:lnSpc>
              <a:spcBef>
                <a:spcPts val="500"/>
              </a:spcBef>
              <a:spcAft>
                <a:spcPts val="0"/>
              </a:spcAft>
              <a:buClr>
                <a:schemeClr val="lt1"/>
              </a:buClr>
              <a:buSzPts val="2400"/>
              <a:buFont typeface="Courier New"/>
              <a:buChar char="o"/>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Font typeface="Courier New"/>
              <a:buChar char="o"/>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2">
  <p:cSld name="Content with caption 2">
    <p:bg>
      <p:bgPr>
        <a:blipFill>
          <a:blip r:embed="rId2">
            <a:alphaModFix/>
          </a:blip>
          <a:stretch>
            <a:fillRect/>
          </a:stretch>
        </a:blipFill>
        <a:effectLst/>
      </p:bgPr>
    </p:bg>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460237" y="731520"/>
            <a:ext cx="5009393" cy="5257800"/>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a:solidFill>
                  <a:schemeClr val="lt1"/>
                </a:solidFill>
              </a:defRPr>
            </a:lvl1pPr>
            <a:lvl2pPr marL="914400" lvl="1" indent="-381000" algn="l">
              <a:lnSpc>
                <a:spcPct val="90000"/>
              </a:lnSpc>
              <a:spcBef>
                <a:spcPts val="500"/>
              </a:spcBef>
              <a:spcAft>
                <a:spcPts val="0"/>
              </a:spcAft>
              <a:buClr>
                <a:schemeClr val="lt1"/>
              </a:buClr>
              <a:buSzPts val="2400"/>
              <a:buChar char="o"/>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Char char="o"/>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0"/>
          <p:cNvSpPr txBox="1">
            <a:spLocks noGrp="1"/>
          </p:cNvSpPr>
          <p:nvPr>
            <p:ph type="title"/>
          </p:nvPr>
        </p:nvSpPr>
        <p:spPr>
          <a:xfrm>
            <a:off x="342900" y="1143000"/>
            <a:ext cx="2400300" cy="22860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00757F"/>
              </a:buClr>
              <a:buSzPts val="3200"/>
              <a:buFont typeface="Cambria"/>
              <a:buNone/>
              <a:defRPr sz="3200" b="1">
                <a:solidFill>
                  <a:srgbClr val="00757F"/>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0"/>
          <p:cNvSpPr txBox="1">
            <a:spLocks noGrp="1"/>
          </p:cNvSpPr>
          <p:nvPr>
            <p:ph type="body" idx="2"/>
          </p:nvPr>
        </p:nvSpPr>
        <p:spPr>
          <a:xfrm>
            <a:off x="342900" y="3429000"/>
            <a:ext cx="2400300" cy="261090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3A3838"/>
              </a:buClr>
              <a:buSzPts val="1500"/>
              <a:buNone/>
              <a:defRPr sz="1500">
                <a:solidFill>
                  <a:srgbClr val="3A3838"/>
                </a:solidFill>
              </a:defRPr>
            </a:lvl1pPr>
            <a:lvl2pPr marL="914400" lvl="1" indent="-228600" algn="l">
              <a:lnSpc>
                <a:spcPct val="90000"/>
              </a:lnSpc>
              <a:spcBef>
                <a:spcPts val="500"/>
              </a:spcBef>
              <a:spcAft>
                <a:spcPts val="0"/>
              </a:spcAft>
              <a:buClr>
                <a:schemeClr val="dk1"/>
              </a:buClr>
              <a:buSzPts val="1200"/>
              <a:buNone/>
              <a:defRPr sz="1200"/>
            </a:lvl2pPr>
            <a:lvl3pPr marL="1371600" lvl="2" indent="-228600" algn="l">
              <a:lnSpc>
                <a:spcPct val="90000"/>
              </a:lnSpc>
              <a:spcBef>
                <a:spcPts val="500"/>
              </a:spcBef>
              <a:spcAft>
                <a:spcPts val="0"/>
              </a:spcAft>
              <a:buClr>
                <a:schemeClr val="dk1"/>
              </a:buClr>
              <a:buSzPts val="1000"/>
              <a:buNone/>
              <a:defRPr sz="1000"/>
            </a:lvl3pPr>
            <a:lvl4pPr marL="1828800" lvl="3" indent="-228600" algn="l">
              <a:lnSpc>
                <a:spcPct val="90000"/>
              </a:lnSpc>
              <a:spcBef>
                <a:spcPts val="500"/>
              </a:spcBef>
              <a:spcAft>
                <a:spcPts val="0"/>
              </a:spcAft>
              <a:buClr>
                <a:schemeClr val="dk1"/>
              </a:buClr>
              <a:buSzPts val="900"/>
              <a:buNone/>
              <a:defRPr sz="900"/>
            </a:lvl4pPr>
            <a:lvl5pPr marL="2286000" lvl="4" indent="-228600" algn="l">
              <a:lnSpc>
                <a:spcPct val="90000"/>
              </a:lnSpc>
              <a:spcBef>
                <a:spcPts val="500"/>
              </a:spcBef>
              <a:spcAft>
                <a:spcPts val="0"/>
              </a:spcAft>
              <a:buClr>
                <a:schemeClr val="dk1"/>
              </a:buClr>
              <a:buSzPts val="900"/>
              <a:buNone/>
              <a:defRPr sz="900"/>
            </a:lvl5pPr>
            <a:lvl6pPr marL="2743200" lvl="5" indent="-228600" algn="l">
              <a:lnSpc>
                <a:spcPct val="90000"/>
              </a:lnSpc>
              <a:spcBef>
                <a:spcPts val="500"/>
              </a:spcBef>
              <a:spcAft>
                <a:spcPts val="0"/>
              </a:spcAft>
              <a:buClr>
                <a:schemeClr val="dk1"/>
              </a:buClr>
              <a:buSzPts val="900"/>
              <a:buNone/>
              <a:defRPr sz="900"/>
            </a:lvl6pPr>
            <a:lvl7pPr marL="3200400" lvl="6" indent="-228600" algn="l">
              <a:lnSpc>
                <a:spcPct val="90000"/>
              </a:lnSpc>
              <a:spcBef>
                <a:spcPts val="500"/>
              </a:spcBef>
              <a:spcAft>
                <a:spcPts val="0"/>
              </a:spcAft>
              <a:buClr>
                <a:schemeClr val="dk1"/>
              </a:buClr>
              <a:buSzPts val="900"/>
              <a:buNone/>
              <a:defRPr sz="900"/>
            </a:lvl7pPr>
            <a:lvl8pPr marL="3657600" lvl="7" indent="-228600" algn="l">
              <a:lnSpc>
                <a:spcPct val="90000"/>
              </a:lnSpc>
              <a:spcBef>
                <a:spcPts val="500"/>
              </a:spcBef>
              <a:spcAft>
                <a:spcPts val="0"/>
              </a:spcAft>
              <a:buClr>
                <a:schemeClr val="dk1"/>
              </a:buClr>
              <a:buSzPts val="900"/>
              <a:buNone/>
              <a:defRPr sz="900"/>
            </a:lvl8pPr>
            <a:lvl9pPr marL="4114800" lvl="8" indent="-228600" algn="l">
              <a:lnSpc>
                <a:spcPct val="90000"/>
              </a:lnSpc>
              <a:spcBef>
                <a:spcPts val="500"/>
              </a:spcBef>
              <a:spcAft>
                <a:spcPts val="0"/>
              </a:spcAft>
              <a:buClr>
                <a:schemeClr val="dk1"/>
              </a:buClr>
              <a:buSzPts val="900"/>
              <a:buNone/>
              <a:defRPr sz="9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2">
  <p:cSld name="Section header 2">
    <p:bg>
      <p:bgPr>
        <a:blipFill>
          <a:blip r:embed="rId2">
            <a:alphaModFix/>
          </a:blip>
          <a:stretch>
            <a:fillRect/>
          </a:stretch>
        </a:blipFill>
        <a:effectLst/>
      </p:bgPr>
    </p:bg>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800100" y="1166275"/>
            <a:ext cx="7543800" cy="3566160"/>
          </a:xfrm>
          <a:prstGeom prst="rect">
            <a:avLst/>
          </a:prstGeom>
          <a:noFill/>
          <a:ln>
            <a:noFill/>
          </a:ln>
        </p:spPr>
        <p:txBody>
          <a:bodyPr spcFirstLastPara="1" wrap="square" lIns="91425" tIns="45700" rIns="91425" bIns="45700" anchor="b" anchorCtr="0"/>
          <a:lstStyle>
            <a:lvl1pPr lvl="0" algn="ctr">
              <a:lnSpc>
                <a:spcPct val="85000"/>
              </a:lnSpc>
              <a:spcBef>
                <a:spcPts val="0"/>
              </a:spcBef>
              <a:spcAft>
                <a:spcPts val="0"/>
              </a:spcAft>
              <a:buClr>
                <a:schemeClr val="lt1"/>
              </a:buClr>
              <a:buSzPts val="6000"/>
              <a:buFont typeface="Cambria"/>
              <a:buNone/>
              <a:defRPr sz="6000"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mbria"/>
              <a:buNone/>
              <a:defRPr sz="4400" b="0" i="0" u="none" strike="noStrike" cap="none">
                <a:solidFill>
                  <a:schemeClr val="dk1"/>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Courier New"/>
              <a:buChar char="o"/>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Courier New"/>
              <a:buChar char="o"/>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6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acls-algorithms.com/pediatric-advanced-life-support/pediatric-shock-overview-part-1/septic-shock/"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www.medscape.org/viewarticle/876833" TargetMode="External"/><Relationship Id="rId5" Type="http://schemas.openxmlformats.org/officeDocument/2006/relationships/hyperlink" Target="https://www.ncbi.nlm.nih.gov/pubmed/22075805" TargetMode="External"/><Relationship Id="rId4" Type="http://schemas.openxmlformats.org/officeDocument/2006/relationships/hyperlink" Target="https://www.pedsurglibrary.com/apsa/view/Pediatric-Surgery-NaT/829023/all/Cardiovascular_Physiology_and_Shoc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macpeds.com/documents/13LongChap11-septicshock.pdf"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http://www.medscape.com/viewarticle/89974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9.emf"/></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3"/>
          <p:cNvSpPr txBox="1">
            <a:spLocks noGrp="1"/>
          </p:cNvSpPr>
          <p:nvPr>
            <p:ph type="ctrTitle"/>
          </p:nvPr>
        </p:nvSpPr>
        <p:spPr>
          <a:xfrm>
            <a:off x="116076" y="2438400"/>
            <a:ext cx="5065524" cy="280884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lt1"/>
              </a:buClr>
              <a:buSzPts val="6000"/>
              <a:buFont typeface="Cambria"/>
              <a:buNone/>
            </a:pPr>
            <a:r>
              <a:rPr lang="en-US" dirty="0"/>
              <a:t>Pediatric Sepsis Table Top Scenario</a:t>
            </a:r>
            <a:endParaRPr dirty="0"/>
          </a:p>
        </p:txBody>
      </p:sp>
      <p:sp>
        <p:nvSpPr>
          <p:cNvPr id="94" name="Google Shape;94;p23"/>
          <p:cNvSpPr txBox="1">
            <a:spLocks noGrp="1"/>
          </p:cNvSpPr>
          <p:nvPr>
            <p:ph type="subTitle" idx="1"/>
          </p:nvPr>
        </p:nvSpPr>
        <p:spPr>
          <a:xfrm>
            <a:off x="116074" y="5410200"/>
            <a:ext cx="5283359" cy="9905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AEABAB"/>
              </a:buClr>
              <a:buSzPts val="2400"/>
              <a:buNone/>
            </a:pPr>
            <a:r>
              <a:rPr lang="en-US" dirty="0">
                <a:solidFill>
                  <a:schemeClr val="bg1">
                    <a:lumMod val="75000"/>
                  </a:schemeClr>
                </a:solidFill>
              </a:rPr>
              <a:t>Colorado Hospital Association</a:t>
            </a:r>
            <a:endParaRPr dirty="0">
              <a:solidFill>
                <a:schemeClr val="bg1">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124;p28">
            <a:extLst>
              <a:ext uri="{FF2B5EF4-FFF2-40B4-BE49-F238E27FC236}">
                <a16:creationId xmlns:a16="http://schemas.microsoft.com/office/drawing/2014/main" id="{915A322F-3F1F-4BD2-BD44-75EACBAC3469}"/>
              </a:ext>
            </a:extLst>
          </p:cNvPr>
          <p:cNvSpPr txBox="1">
            <a:spLocks/>
          </p:cNvSpPr>
          <p:nvPr/>
        </p:nvSpPr>
        <p:spPr>
          <a:xfrm>
            <a:off x="2956707" y="431220"/>
            <a:ext cx="3462498" cy="86660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4400"/>
              <a:buFont typeface="Cambria"/>
              <a:buNone/>
              <a:defRPr sz="3600" b="0" i="0" u="none" strike="noStrike" cap="none">
                <a:solidFill>
                  <a:schemeClr val="bg2">
                    <a:lumMod val="25000"/>
                  </a:schemeClr>
                </a:solidFill>
                <a:latin typeface="Cambria Math" panose="02040503050406030204" pitchFamily="18" charset="0"/>
                <a:ea typeface="Cambria Math" panose="02040503050406030204" pitchFamily="18" charset="0"/>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3A3838"/>
              </a:buClr>
              <a:buSzPts val="3600"/>
            </a:pPr>
            <a:r>
              <a:rPr lang="en-US" dirty="0"/>
              <a:t>Imaging</a:t>
            </a:r>
          </a:p>
        </p:txBody>
      </p:sp>
      <p:sp>
        <p:nvSpPr>
          <p:cNvPr id="7" name="TextBox 6">
            <a:extLst>
              <a:ext uri="{FF2B5EF4-FFF2-40B4-BE49-F238E27FC236}">
                <a16:creationId xmlns:a16="http://schemas.microsoft.com/office/drawing/2014/main" id="{BCF0EEA4-37DB-45F1-8225-FA5194820DD2}"/>
              </a:ext>
            </a:extLst>
          </p:cNvPr>
          <p:cNvSpPr txBox="1"/>
          <p:nvPr/>
        </p:nvSpPr>
        <p:spPr>
          <a:xfrm>
            <a:off x="562756" y="1747574"/>
            <a:ext cx="4257438" cy="2954655"/>
          </a:xfrm>
          <a:prstGeom prst="rect">
            <a:avLst/>
          </a:prstGeom>
          <a:noFill/>
        </p:spPr>
        <p:txBody>
          <a:bodyPr wrap="square" rtlCol="0">
            <a:spAutoFit/>
          </a:bodyPr>
          <a:lstStyle/>
          <a:p>
            <a:r>
              <a:rPr lang="en-US" sz="2800" b="1" dirty="0">
                <a:latin typeface="Calibri" panose="020F0502020204030204" pitchFamily="34" charset="0"/>
              </a:rPr>
              <a:t>Radiology</a:t>
            </a:r>
          </a:p>
          <a:p>
            <a:endParaRPr lang="en-US" dirty="0">
              <a:latin typeface="Calibri" panose="020F0502020204030204" pitchFamily="34" charset="0"/>
            </a:endParaRPr>
          </a:p>
          <a:p>
            <a:r>
              <a:rPr lang="en-US" sz="2400" dirty="0">
                <a:latin typeface="Calibri" panose="020F0502020204030204" pitchFamily="34" charset="0"/>
              </a:rPr>
              <a:t>Moderate right pleural effusion.  Diffuse hazy infiltrates throughout both lungs with suggestion of more social opacity at the right lung base.  Possible pneumonia.</a:t>
            </a:r>
          </a:p>
        </p:txBody>
      </p:sp>
      <p:pic>
        <p:nvPicPr>
          <p:cNvPr id="8" name="Picture 7">
            <a:extLst>
              <a:ext uri="{FF2B5EF4-FFF2-40B4-BE49-F238E27FC236}">
                <a16:creationId xmlns:a16="http://schemas.microsoft.com/office/drawing/2014/main" id="{8DE352A2-45A0-4A1B-8B1C-754AC65E1D23}"/>
              </a:ext>
            </a:extLst>
          </p:cNvPr>
          <p:cNvPicPr>
            <a:picLocks noChangeAspect="1"/>
          </p:cNvPicPr>
          <p:nvPr/>
        </p:nvPicPr>
        <p:blipFill>
          <a:blip r:embed="rId3"/>
          <a:stretch>
            <a:fillRect/>
          </a:stretch>
        </p:blipFill>
        <p:spPr>
          <a:xfrm>
            <a:off x="5799909" y="1602806"/>
            <a:ext cx="2781335" cy="3888193"/>
          </a:xfrm>
          <a:prstGeom prst="rect">
            <a:avLst/>
          </a:prstGeom>
        </p:spPr>
      </p:pic>
    </p:spTree>
    <p:extLst>
      <p:ext uri="{BB962C8B-B14F-4D97-AF65-F5344CB8AC3E}">
        <p14:creationId xmlns:p14="http://schemas.microsoft.com/office/powerpoint/2010/main" val="3993863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4" name="TextBox 3">
            <a:extLst>
              <a:ext uri="{FF2B5EF4-FFF2-40B4-BE49-F238E27FC236}">
                <a16:creationId xmlns:a16="http://schemas.microsoft.com/office/drawing/2014/main" id="{93FCDFED-07AC-4237-A294-ED8AFC141670}"/>
              </a:ext>
            </a:extLst>
          </p:cNvPr>
          <p:cNvSpPr txBox="1"/>
          <p:nvPr/>
        </p:nvSpPr>
        <p:spPr>
          <a:xfrm>
            <a:off x="6945747" y="3140364"/>
            <a:ext cx="2180774" cy="3149600"/>
          </a:xfrm>
          <a:prstGeom prst="rect">
            <a:avLst/>
          </a:prstGeom>
          <a:solidFill>
            <a:schemeClr val="bg1"/>
          </a:solidFill>
        </p:spPr>
        <p:txBody>
          <a:bodyPr wrap="square" rtlCol="0">
            <a:spAutoFit/>
          </a:bodyPr>
          <a:lstStyle/>
          <a:p>
            <a:endParaRPr lang="en-US" dirty="0"/>
          </a:p>
        </p:txBody>
      </p:sp>
      <p:sp>
        <p:nvSpPr>
          <p:cNvPr id="124" name="Google Shape;124;p28"/>
          <p:cNvSpPr txBox="1">
            <a:spLocks noGrp="1"/>
          </p:cNvSpPr>
          <p:nvPr>
            <p:ph type="title"/>
          </p:nvPr>
        </p:nvSpPr>
        <p:spPr>
          <a:xfrm>
            <a:off x="3185307" y="242790"/>
            <a:ext cx="3462498"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Labs</a:t>
            </a:r>
            <a:endParaRPr dirty="0"/>
          </a:p>
        </p:txBody>
      </p:sp>
      <p:sp>
        <p:nvSpPr>
          <p:cNvPr id="125" name="Google Shape;125;p28"/>
          <p:cNvSpPr txBox="1"/>
          <p:nvPr/>
        </p:nvSpPr>
        <p:spPr>
          <a:xfrm>
            <a:off x="4293138" y="868510"/>
            <a:ext cx="3462498" cy="32316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0" i="0" u="none" strike="noStrike" cap="none" dirty="0">
                <a:solidFill>
                  <a:schemeClr val="dk1"/>
                </a:solidFill>
                <a:latin typeface="Calibri"/>
                <a:ea typeface="Calibri"/>
                <a:cs typeface="Calibri"/>
                <a:sym typeface="Calibri"/>
              </a:rPr>
              <a:t>Drawn in ED</a:t>
            </a:r>
            <a:endParaRPr dirty="0"/>
          </a:p>
        </p:txBody>
      </p:sp>
      <p:graphicFrame>
        <p:nvGraphicFramePr>
          <p:cNvPr id="2" name="Table 1">
            <a:extLst>
              <a:ext uri="{FF2B5EF4-FFF2-40B4-BE49-F238E27FC236}">
                <a16:creationId xmlns:a16="http://schemas.microsoft.com/office/drawing/2014/main" id="{7DA223D5-B418-AA42-BF5E-FE585BA11498}"/>
              </a:ext>
            </a:extLst>
          </p:cNvPr>
          <p:cNvGraphicFramePr>
            <a:graphicFrameLocks noGrp="1"/>
          </p:cNvGraphicFramePr>
          <p:nvPr>
            <p:extLst>
              <p:ext uri="{D42A27DB-BD31-4B8C-83A1-F6EECF244321}">
                <p14:modId xmlns:p14="http://schemas.microsoft.com/office/powerpoint/2010/main" val="3025284479"/>
              </p:ext>
            </p:extLst>
          </p:nvPr>
        </p:nvGraphicFramePr>
        <p:xfrm>
          <a:off x="5118082" y="1308665"/>
          <a:ext cx="3793940" cy="4803229"/>
        </p:xfrm>
        <a:graphic>
          <a:graphicData uri="http://schemas.openxmlformats.org/drawingml/2006/table">
            <a:tbl>
              <a:tblPr firstRow="1" bandRow="1">
                <a:tableStyleId>{5C22544A-7EE6-4342-B048-85BDC9FD1C3A}</a:tableStyleId>
              </a:tblPr>
              <a:tblGrid>
                <a:gridCol w="1494693">
                  <a:extLst>
                    <a:ext uri="{9D8B030D-6E8A-4147-A177-3AD203B41FA5}">
                      <a16:colId xmlns:a16="http://schemas.microsoft.com/office/drawing/2014/main" val="1731798023"/>
                    </a:ext>
                  </a:extLst>
                </a:gridCol>
                <a:gridCol w="756138">
                  <a:extLst>
                    <a:ext uri="{9D8B030D-6E8A-4147-A177-3AD203B41FA5}">
                      <a16:colId xmlns:a16="http://schemas.microsoft.com/office/drawing/2014/main" val="2256724240"/>
                    </a:ext>
                  </a:extLst>
                </a:gridCol>
                <a:gridCol w="1543109">
                  <a:extLst>
                    <a:ext uri="{9D8B030D-6E8A-4147-A177-3AD203B41FA5}">
                      <a16:colId xmlns:a16="http://schemas.microsoft.com/office/drawing/2014/main" val="1909794301"/>
                    </a:ext>
                  </a:extLst>
                </a:gridCol>
              </a:tblGrid>
              <a:tr h="359495">
                <a:tc gridSpan="2">
                  <a:txBody>
                    <a:bodyPr/>
                    <a:lstStyle/>
                    <a:p>
                      <a:r>
                        <a:rPr lang="en-US" sz="1800" dirty="0">
                          <a:latin typeface="Calibri" panose="020F0502020204030204" pitchFamily="34" charset="0"/>
                          <a:cs typeface="Calibri" panose="020F0502020204030204" pitchFamily="34" charset="0"/>
                        </a:rPr>
                        <a:t>Basic Metabolic Panel</a:t>
                      </a:r>
                    </a:p>
                  </a:txBody>
                  <a:tcPr/>
                </a:tc>
                <a:tc hMerge="1">
                  <a:txBody>
                    <a:bodyPr/>
                    <a:lstStyle/>
                    <a:p>
                      <a:endParaRPr lang="en-US" dirty="0"/>
                    </a:p>
                  </a:txBody>
                  <a:tcPr/>
                </a:tc>
                <a:tc>
                  <a:txBody>
                    <a:bodyPr/>
                    <a:lstStyle/>
                    <a:p>
                      <a:r>
                        <a:rPr lang="en-US" sz="1800" dirty="0">
                          <a:latin typeface="Calibri" panose="020F0502020204030204" pitchFamily="34" charset="0"/>
                          <a:cs typeface="Calibri" panose="020F0502020204030204" pitchFamily="34" charset="0"/>
                        </a:rPr>
                        <a:t>Reference Range</a:t>
                      </a:r>
                    </a:p>
                  </a:txBody>
                  <a:tcPr/>
                </a:tc>
                <a:extLst>
                  <a:ext uri="{0D108BD9-81ED-4DB2-BD59-A6C34878D82A}">
                    <a16:rowId xmlns:a16="http://schemas.microsoft.com/office/drawing/2014/main" val="3984991399"/>
                  </a:ext>
                </a:extLst>
              </a:tr>
              <a:tr h="381273">
                <a:tc>
                  <a:txBody>
                    <a:bodyPr/>
                    <a:lstStyle/>
                    <a:p>
                      <a:r>
                        <a:rPr lang="en-US" sz="1800" dirty="0">
                          <a:latin typeface="Calibri" panose="020F0502020204030204" pitchFamily="34" charset="0"/>
                          <a:cs typeface="Calibri" panose="020F0502020204030204" pitchFamily="34" charset="0"/>
                        </a:rPr>
                        <a:t>Glucose</a:t>
                      </a:r>
                    </a:p>
                  </a:txBody>
                  <a:tcPr/>
                </a:tc>
                <a:tc>
                  <a:txBody>
                    <a:bodyPr/>
                    <a:lstStyle/>
                    <a:p>
                      <a:r>
                        <a:rPr lang="en-US" sz="1800" dirty="0">
                          <a:latin typeface="Calibri" panose="020F0502020204030204" pitchFamily="34" charset="0"/>
                          <a:cs typeface="Calibri" panose="020F0502020204030204" pitchFamily="34" charset="0"/>
                        </a:rPr>
                        <a:t>62</a:t>
                      </a:r>
                    </a:p>
                  </a:txBody>
                  <a:tcPr/>
                </a:tc>
                <a:tc>
                  <a:txBody>
                    <a:bodyPr/>
                    <a:lstStyle/>
                    <a:p>
                      <a:r>
                        <a:rPr lang="en-US" sz="1800" dirty="0">
                          <a:latin typeface="Calibri" panose="020F0502020204030204" pitchFamily="34" charset="0"/>
                          <a:cs typeface="Calibri" panose="020F0502020204030204" pitchFamily="34" charset="0"/>
                        </a:rPr>
                        <a:t>60-110 mg/dL</a:t>
                      </a:r>
                    </a:p>
                  </a:txBody>
                  <a:tcPr/>
                </a:tc>
                <a:extLst>
                  <a:ext uri="{0D108BD9-81ED-4DB2-BD59-A6C34878D82A}">
                    <a16:rowId xmlns:a16="http://schemas.microsoft.com/office/drawing/2014/main" val="4106263442"/>
                  </a:ext>
                </a:extLst>
              </a:tr>
              <a:tr h="381273">
                <a:tc>
                  <a:txBody>
                    <a:bodyPr/>
                    <a:lstStyle/>
                    <a:p>
                      <a:r>
                        <a:rPr lang="en-US" sz="1800" dirty="0">
                          <a:latin typeface="Calibri" panose="020F0502020204030204" pitchFamily="34" charset="0"/>
                          <a:cs typeface="Calibri" panose="020F0502020204030204" pitchFamily="34" charset="0"/>
                        </a:rPr>
                        <a:t>Potassium</a:t>
                      </a:r>
                    </a:p>
                  </a:txBody>
                  <a:tcPr/>
                </a:tc>
                <a:tc>
                  <a:txBody>
                    <a:bodyPr/>
                    <a:lstStyle/>
                    <a:p>
                      <a:r>
                        <a:rPr lang="en-US" sz="1800" dirty="0">
                          <a:latin typeface="Calibri" panose="020F0502020204030204" pitchFamily="34" charset="0"/>
                          <a:cs typeface="Calibri" panose="020F0502020204030204" pitchFamily="34" charset="0"/>
                        </a:rPr>
                        <a:t>4.1</a:t>
                      </a:r>
                    </a:p>
                  </a:txBody>
                  <a:tcPr/>
                </a:tc>
                <a:tc>
                  <a:txBody>
                    <a:bodyPr/>
                    <a:lstStyle/>
                    <a:p>
                      <a:r>
                        <a:rPr lang="en-US" sz="1800" dirty="0">
                          <a:latin typeface="Calibri" panose="020F0502020204030204" pitchFamily="34" charset="0"/>
                          <a:cs typeface="Calibri" panose="020F0502020204030204" pitchFamily="34" charset="0"/>
                        </a:rPr>
                        <a:t>3.5-5.2 mmol/L</a:t>
                      </a:r>
                    </a:p>
                  </a:txBody>
                  <a:tcPr/>
                </a:tc>
                <a:extLst>
                  <a:ext uri="{0D108BD9-81ED-4DB2-BD59-A6C34878D82A}">
                    <a16:rowId xmlns:a16="http://schemas.microsoft.com/office/drawing/2014/main" val="272638003"/>
                  </a:ext>
                </a:extLst>
              </a:tr>
              <a:tr h="381273">
                <a:tc>
                  <a:txBody>
                    <a:bodyPr/>
                    <a:lstStyle/>
                    <a:p>
                      <a:r>
                        <a:rPr lang="en-US" sz="1800" dirty="0">
                          <a:latin typeface="Calibri" panose="020F0502020204030204" pitchFamily="34" charset="0"/>
                          <a:cs typeface="Calibri" panose="020F0502020204030204" pitchFamily="34" charset="0"/>
                        </a:rPr>
                        <a:t>Creatinine</a:t>
                      </a:r>
                    </a:p>
                  </a:txBody>
                  <a:tcPr/>
                </a:tc>
                <a:tc>
                  <a:txBody>
                    <a:bodyPr/>
                    <a:lstStyle/>
                    <a:p>
                      <a:r>
                        <a:rPr lang="en-US" sz="1800" dirty="0">
                          <a:latin typeface="Calibri" panose="020F0502020204030204" pitchFamily="34" charset="0"/>
                          <a:cs typeface="Calibri" panose="020F0502020204030204" pitchFamily="34" charset="0"/>
                        </a:rPr>
                        <a:t>0.5</a:t>
                      </a:r>
                    </a:p>
                  </a:txBody>
                  <a:tcPr/>
                </a:tc>
                <a:tc>
                  <a:txBody>
                    <a:bodyPr/>
                    <a:lstStyle/>
                    <a:p>
                      <a:r>
                        <a:rPr lang="en-US" sz="1800" dirty="0">
                          <a:latin typeface="Calibri" panose="020F0502020204030204" pitchFamily="34" charset="0"/>
                          <a:cs typeface="Calibri" panose="020F0502020204030204" pitchFamily="34" charset="0"/>
                        </a:rPr>
                        <a:t>0.5-1.2 mg/dL</a:t>
                      </a:r>
                    </a:p>
                  </a:txBody>
                  <a:tcPr/>
                </a:tc>
                <a:extLst>
                  <a:ext uri="{0D108BD9-81ED-4DB2-BD59-A6C34878D82A}">
                    <a16:rowId xmlns:a16="http://schemas.microsoft.com/office/drawing/2014/main" val="2155864678"/>
                  </a:ext>
                </a:extLst>
              </a:tr>
              <a:tr h="420951">
                <a:tc>
                  <a:txBody>
                    <a:bodyPr/>
                    <a:lstStyle/>
                    <a:p>
                      <a:r>
                        <a:rPr lang="en-US" sz="1800" dirty="0">
                          <a:latin typeface="Calibri" panose="020F0502020204030204" pitchFamily="34" charset="0"/>
                          <a:cs typeface="Calibri" panose="020F0502020204030204" pitchFamily="34" charset="0"/>
                        </a:rPr>
                        <a:t>BUN</a:t>
                      </a:r>
                    </a:p>
                  </a:txBody>
                  <a:tcPr/>
                </a:tc>
                <a:tc>
                  <a:txBody>
                    <a:bodyPr/>
                    <a:lstStyle/>
                    <a:p>
                      <a:r>
                        <a:rPr lang="en-US" sz="1800" dirty="0">
                          <a:solidFill>
                            <a:srgbClr val="FF0000"/>
                          </a:solidFill>
                          <a:latin typeface="Calibri" panose="020F0502020204030204" pitchFamily="34" charset="0"/>
                          <a:cs typeface="Calibri" panose="020F0502020204030204" pitchFamily="34" charset="0"/>
                        </a:rPr>
                        <a:t>26</a:t>
                      </a:r>
                    </a:p>
                  </a:txBody>
                  <a:tcPr/>
                </a:tc>
                <a:tc>
                  <a:txBody>
                    <a:bodyPr/>
                    <a:lstStyle/>
                    <a:p>
                      <a:r>
                        <a:rPr lang="en-US" sz="1800" dirty="0">
                          <a:latin typeface="Calibri" panose="020F0502020204030204" pitchFamily="34" charset="0"/>
                          <a:cs typeface="Calibri" panose="020F0502020204030204" pitchFamily="34" charset="0"/>
                        </a:rPr>
                        <a:t>7-20 mg/dL</a:t>
                      </a:r>
                    </a:p>
                  </a:txBody>
                  <a:tcPr/>
                </a:tc>
                <a:extLst>
                  <a:ext uri="{0D108BD9-81ED-4DB2-BD59-A6C34878D82A}">
                    <a16:rowId xmlns:a16="http://schemas.microsoft.com/office/drawing/2014/main" val="2121435745"/>
                  </a:ext>
                </a:extLst>
              </a:tr>
              <a:tr h="386861">
                <a:tc>
                  <a:txBody>
                    <a:bodyPr/>
                    <a:lstStyle/>
                    <a:p>
                      <a:r>
                        <a:rPr lang="en-US" sz="1800" dirty="0">
                          <a:latin typeface="Calibri" panose="020F0502020204030204" pitchFamily="34" charset="0"/>
                          <a:cs typeface="Calibri" panose="020F0502020204030204" pitchFamily="34" charset="0"/>
                        </a:rPr>
                        <a:t>Lactate</a:t>
                      </a:r>
                    </a:p>
                  </a:txBody>
                  <a:tcPr/>
                </a:tc>
                <a:tc>
                  <a:txBody>
                    <a:bodyPr/>
                    <a:lstStyle/>
                    <a:p>
                      <a:r>
                        <a:rPr lang="en-US" sz="1800" dirty="0">
                          <a:solidFill>
                            <a:srgbClr val="FF0000"/>
                          </a:solidFill>
                          <a:latin typeface="Calibri" panose="020F0502020204030204" pitchFamily="34" charset="0"/>
                          <a:cs typeface="Calibri" panose="020F0502020204030204" pitchFamily="34" charset="0"/>
                        </a:rPr>
                        <a:t>2.2</a:t>
                      </a:r>
                    </a:p>
                  </a:txBody>
                  <a:tcPr/>
                </a:tc>
                <a:tc>
                  <a:txBody>
                    <a:bodyPr/>
                    <a:lstStyle/>
                    <a:p>
                      <a:r>
                        <a:rPr lang="en-US" sz="1800" dirty="0">
                          <a:latin typeface="Calibri" panose="020F0502020204030204" pitchFamily="34" charset="0"/>
                          <a:cs typeface="Calibri" panose="020F0502020204030204" pitchFamily="34" charset="0"/>
                        </a:rPr>
                        <a:t>0-1 mmol/L</a:t>
                      </a:r>
                    </a:p>
                  </a:txBody>
                  <a:tcPr/>
                </a:tc>
                <a:extLst>
                  <a:ext uri="{0D108BD9-81ED-4DB2-BD59-A6C34878D82A}">
                    <a16:rowId xmlns:a16="http://schemas.microsoft.com/office/drawing/2014/main" val="607394911"/>
                  </a:ext>
                </a:extLst>
              </a:tr>
              <a:tr h="404446">
                <a:tc>
                  <a:txBody>
                    <a:bodyPr/>
                    <a:lstStyle/>
                    <a:p>
                      <a:r>
                        <a:rPr lang="en-US" sz="1800" dirty="0">
                          <a:latin typeface="Calibri" panose="020F0502020204030204" pitchFamily="34" charset="0"/>
                          <a:cs typeface="Calibri" panose="020F0502020204030204" pitchFamily="34" charset="0"/>
                        </a:rPr>
                        <a:t>Procalcitonin</a:t>
                      </a:r>
                    </a:p>
                  </a:txBody>
                  <a:tcPr/>
                </a:tc>
                <a:tc>
                  <a:txBody>
                    <a:bodyPr/>
                    <a:lstStyle/>
                    <a:p>
                      <a:r>
                        <a:rPr lang="en-US" sz="1800" dirty="0">
                          <a:latin typeface="Calibri" panose="020F0502020204030204" pitchFamily="34" charset="0"/>
                          <a:cs typeface="Calibri" panose="020F0502020204030204" pitchFamily="34" charset="0"/>
                        </a:rPr>
                        <a:t>&gt;200</a:t>
                      </a:r>
                    </a:p>
                  </a:txBody>
                  <a:tcPr/>
                </a:tc>
                <a:tc>
                  <a:txBody>
                    <a:bodyPr/>
                    <a:lstStyle/>
                    <a:p>
                      <a:r>
                        <a:rPr lang="en-US" sz="1800" dirty="0">
                          <a:latin typeface="Calibri" panose="020F0502020204030204" pitchFamily="34" charset="0"/>
                          <a:cs typeface="Calibri" panose="020F0502020204030204" pitchFamily="34" charset="0"/>
                        </a:rPr>
                        <a:t>0-0.15 ng/mL</a:t>
                      </a:r>
                    </a:p>
                  </a:txBody>
                  <a:tcPr/>
                </a:tc>
                <a:extLst>
                  <a:ext uri="{0D108BD9-81ED-4DB2-BD59-A6C34878D82A}">
                    <a16:rowId xmlns:a16="http://schemas.microsoft.com/office/drawing/2014/main" val="2227331128"/>
                  </a:ext>
                </a:extLst>
              </a:tr>
              <a:tr h="404446">
                <a:tc>
                  <a:txBody>
                    <a:bodyPr/>
                    <a:lstStyle/>
                    <a:p>
                      <a:r>
                        <a:rPr lang="en-US" sz="1800" dirty="0">
                          <a:latin typeface="Calibri" panose="020F0502020204030204" pitchFamily="34" charset="0"/>
                          <a:cs typeface="Calibri" panose="020F0502020204030204" pitchFamily="34" charset="0"/>
                        </a:rPr>
                        <a:t>CRP</a:t>
                      </a:r>
                    </a:p>
                  </a:txBody>
                  <a:tcPr/>
                </a:tc>
                <a:tc>
                  <a:txBody>
                    <a:bodyPr/>
                    <a:lstStyle/>
                    <a:p>
                      <a:r>
                        <a:rPr lang="en-US" sz="1800" dirty="0">
                          <a:solidFill>
                            <a:srgbClr val="FF0000"/>
                          </a:solidFill>
                          <a:latin typeface="Calibri" panose="020F0502020204030204" pitchFamily="34" charset="0"/>
                          <a:cs typeface="Calibri" panose="020F0502020204030204" pitchFamily="34" charset="0"/>
                        </a:rPr>
                        <a:t>17.3</a:t>
                      </a:r>
                    </a:p>
                  </a:txBody>
                  <a:tcPr/>
                </a:tc>
                <a:tc>
                  <a:txBody>
                    <a:bodyPr/>
                    <a:lstStyle/>
                    <a:p>
                      <a:r>
                        <a:rPr lang="en-US" sz="1800" dirty="0">
                          <a:latin typeface="Calibri" panose="020F0502020204030204" pitchFamily="34" charset="0"/>
                          <a:cs typeface="Calibri" panose="020F0502020204030204" pitchFamily="34" charset="0"/>
                        </a:rPr>
                        <a:t>0-1 mg/L</a:t>
                      </a:r>
                    </a:p>
                  </a:txBody>
                  <a:tcPr/>
                </a:tc>
                <a:extLst>
                  <a:ext uri="{0D108BD9-81ED-4DB2-BD59-A6C34878D82A}">
                    <a16:rowId xmlns:a16="http://schemas.microsoft.com/office/drawing/2014/main" val="2765497979"/>
                  </a:ext>
                </a:extLst>
              </a:tr>
              <a:tr h="381273">
                <a:tc>
                  <a:txBody>
                    <a:bodyPr/>
                    <a:lstStyle/>
                    <a:p>
                      <a:r>
                        <a:rPr lang="en-US" sz="1800" dirty="0">
                          <a:latin typeface="Calibri" panose="020F0502020204030204" pitchFamily="34" charset="0"/>
                          <a:cs typeface="Calibri" panose="020F0502020204030204" pitchFamily="34" charset="0"/>
                        </a:rPr>
                        <a:t>pH</a:t>
                      </a:r>
                    </a:p>
                  </a:txBody>
                  <a:tcPr/>
                </a:tc>
                <a:tc>
                  <a:txBody>
                    <a:bodyPr/>
                    <a:lstStyle/>
                    <a:p>
                      <a:r>
                        <a:rPr lang="en-US" sz="1800" dirty="0">
                          <a:solidFill>
                            <a:srgbClr val="FF0000"/>
                          </a:solidFill>
                          <a:latin typeface="Calibri" panose="020F0502020204030204" pitchFamily="34" charset="0"/>
                          <a:cs typeface="Calibri" panose="020F0502020204030204" pitchFamily="34" charset="0"/>
                        </a:rPr>
                        <a:t>7.08</a:t>
                      </a:r>
                    </a:p>
                  </a:txBody>
                  <a:tcPr/>
                </a:tc>
                <a:tc>
                  <a:txBody>
                    <a:bodyPr/>
                    <a:lstStyle/>
                    <a:p>
                      <a:r>
                        <a:rPr lang="en-US" sz="1800" dirty="0">
                          <a:latin typeface="Calibri" panose="020F0502020204030204" pitchFamily="34" charset="0"/>
                          <a:cs typeface="Calibri" panose="020F0502020204030204" pitchFamily="34" charset="0"/>
                        </a:rPr>
                        <a:t>7.35-7.45</a:t>
                      </a:r>
                    </a:p>
                  </a:txBody>
                  <a:tcPr/>
                </a:tc>
                <a:extLst>
                  <a:ext uri="{0D108BD9-81ED-4DB2-BD59-A6C34878D82A}">
                    <a16:rowId xmlns:a16="http://schemas.microsoft.com/office/drawing/2014/main" val="3761263610"/>
                  </a:ext>
                </a:extLst>
              </a:tr>
              <a:tr h="381273">
                <a:tc>
                  <a:txBody>
                    <a:bodyPr/>
                    <a:lstStyle/>
                    <a:p>
                      <a:r>
                        <a:rPr lang="en-US" sz="1800" dirty="0">
                          <a:latin typeface="Calibri" panose="020F0502020204030204" pitchFamily="34" charset="0"/>
                          <a:cs typeface="Calibri" panose="020F0502020204030204" pitchFamily="34" charset="0"/>
                        </a:rPr>
                        <a:t>CO2</a:t>
                      </a:r>
                    </a:p>
                  </a:txBody>
                  <a:tcPr/>
                </a:tc>
                <a:tc>
                  <a:txBody>
                    <a:bodyPr/>
                    <a:lstStyle/>
                    <a:p>
                      <a:r>
                        <a:rPr lang="en-US" sz="1800" dirty="0">
                          <a:solidFill>
                            <a:srgbClr val="FF0000"/>
                          </a:solidFill>
                          <a:latin typeface="Calibri" panose="020F0502020204030204" pitchFamily="34" charset="0"/>
                          <a:cs typeface="Calibri" panose="020F0502020204030204" pitchFamily="34" charset="0"/>
                        </a:rPr>
                        <a:t>62</a:t>
                      </a:r>
                    </a:p>
                  </a:txBody>
                  <a:tcPr/>
                </a:tc>
                <a:tc>
                  <a:txBody>
                    <a:bodyPr/>
                    <a:lstStyle/>
                    <a:p>
                      <a:r>
                        <a:rPr lang="en-US" sz="1800" dirty="0">
                          <a:latin typeface="Calibri" panose="020F0502020204030204" pitchFamily="34" charset="0"/>
                          <a:cs typeface="Calibri" panose="020F0502020204030204" pitchFamily="34" charset="0"/>
                        </a:rPr>
                        <a:t>22-30 mmol/L</a:t>
                      </a:r>
                    </a:p>
                  </a:txBody>
                  <a:tcPr/>
                </a:tc>
                <a:extLst>
                  <a:ext uri="{0D108BD9-81ED-4DB2-BD59-A6C34878D82A}">
                    <a16:rowId xmlns:a16="http://schemas.microsoft.com/office/drawing/2014/main" val="10901320"/>
                  </a:ext>
                </a:extLst>
              </a:tr>
              <a:tr h="381273">
                <a:tc>
                  <a:txBody>
                    <a:bodyPr/>
                    <a:lstStyle/>
                    <a:p>
                      <a:r>
                        <a:rPr lang="en-US" sz="1800" dirty="0">
                          <a:latin typeface="Calibri" panose="020F0502020204030204" pitchFamily="34" charset="0"/>
                          <a:cs typeface="Calibri" panose="020F0502020204030204" pitchFamily="34" charset="0"/>
                        </a:rPr>
                        <a:t>02</a:t>
                      </a:r>
                    </a:p>
                  </a:txBody>
                  <a:tcPr/>
                </a:tc>
                <a:tc>
                  <a:txBody>
                    <a:bodyPr/>
                    <a:lstStyle/>
                    <a:p>
                      <a:r>
                        <a:rPr lang="en-US" sz="1800" dirty="0">
                          <a:solidFill>
                            <a:srgbClr val="FF0000"/>
                          </a:solidFill>
                          <a:latin typeface="Calibri" panose="020F0502020204030204" pitchFamily="34" charset="0"/>
                          <a:cs typeface="Calibri" panose="020F0502020204030204" pitchFamily="34" charset="0"/>
                        </a:rPr>
                        <a:t>21</a:t>
                      </a:r>
                    </a:p>
                  </a:txBody>
                  <a:tcPr/>
                </a:tc>
                <a:tc>
                  <a:txBody>
                    <a:bodyPr/>
                    <a:lstStyle/>
                    <a:p>
                      <a:r>
                        <a:rPr lang="en-US" sz="1800" dirty="0">
                          <a:latin typeface="Calibri" panose="020F0502020204030204" pitchFamily="34" charset="0"/>
                          <a:cs typeface="Calibri" panose="020F0502020204030204" pitchFamily="34" charset="0"/>
                        </a:rPr>
                        <a:t>7-20 mg/dL</a:t>
                      </a:r>
                    </a:p>
                  </a:txBody>
                  <a:tcPr/>
                </a:tc>
                <a:extLst>
                  <a:ext uri="{0D108BD9-81ED-4DB2-BD59-A6C34878D82A}">
                    <a16:rowId xmlns:a16="http://schemas.microsoft.com/office/drawing/2014/main" val="3332386371"/>
                  </a:ext>
                </a:extLst>
              </a:tr>
            </a:tbl>
          </a:graphicData>
        </a:graphic>
      </p:graphicFrame>
      <p:graphicFrame>
        <p:nvGraphicFramePr>
          <p:cNvPr id="3" name="Table 2">
            <a:extLst>
              <a:ext uri="{FF2B5EF4-FFF2-40B4-BE49-F238E27FC236}">
                <a16:creationId xmlns:a16="http://schemas.microsoft.com/office/drawing/2014/main" id="{BAD9EB5E-E774-DF49-A766-D0CC7BBC4BB0}"/>
              </a:ext>
            </a:extLst>
          </p:cNvPr>
          <p:cNvGraphicFramePr>
            <a:graphicFrameLocks noGrp="1"/>
          </p:cNvGraphicFramePr>
          <p:nvPr>
            <p:extLst>
              <p:ext uri="{D42A27DB-BD31-4B8C-83A1-F6EECF244321}">
                <p14:modId xmlns:p14="http://schemas.microsoft.com/office/powerpoint/2010/main" val="3530423490"/>
              </p:ext>
            </p:extLst>
          </p:nvPr>
        </p:nvGraphicFramePr>
        <p:xfrm>
          <a:off x="172437" y="1308665"/>
          <a:ext cx="4823512" cy="2743200"/>
        </p:xfrm>
        <a:graphic>
          <a:graphicData uri="http://schemas.openxmlformats.org/drawingml/2006/table">
            <a:tbl>
              <a:tblPr firstRow="1" bandRow="1">
                <a:tableStyleId>{5C22544A-7EE6-4342-B048-85BDC9FD1C3A}</a:tableStyleId>
              </a:tblPr>
              <a:tblGrid>
                <a:gridCol w="1441865">
                  <a:extLst>
                    <a:ext uri="{9D8B030D-6E8A-4147-A177-3AD203B41FA5}">
                      <a16:colId xmlns:a16="http://schemas.microsoft.com/office/drawing/2014/main" val="3925882346"/>
                    </a:ext>
                  </a:extLst>
                </a:gridCol>
                <a:gridCol w="618836">
                  <a:extLst>
                    <a:ext uri="{9D8B030D-6E8A-4147-A177-3AD203B41FA5}">
                      <a16:colId xmlns:a16="http://schemas.microsoft.com/office/drawing/2014/main" val="2404576076"/>
                    </a:ext>
                  </a:extLst>
                </a:gridCol>
                <a:gridCol w="2762811">
                  <a:extLst>
                    <a:ext uri="{9D8B030D-6E8A-4147-A177-3AD203B41FA5}">
                      <a16:colId xmlns:a16="http://schemas.microsoft.com/office/drawing/2014/main" val="3247688715"/>
                    </a:ext>
                  </a:extLst>
                </a:gridCol>
              </a:tblGrid>
              <a:tr h="401999">
                <a:tc gridSpan="2">
                  <a:txBody>
                    <a:bodyPr/>
                    <a:lstStyle/>
                    <a:p>
                      <a:r>
                        <a:rPr lang="en-US" sz="1800" dirty="0">
                          <a:latin typeface="Calibri" panose="020F0502020204030204" pitchFamily="34" charset="0"/>
                          <a:cs typeface="Calibri" panose="020F0502020204030204" pitchFamily="34" charset="0"/>
                        </a:rPr>
                        <a:t>CBC with differential</a:t>
                      </a:r>
                    </a:p>
                  </a:txBody>
                  <a:tcPr/>
                </a:tc>
                <a:tc hMerge="1">
                  <a:txBody>
                    <a:bodyPr/>
                    <a:lstStyle/>
                    <a:p>
                      <a:endParaRPr lang="en-US" dirty="0"/>
                    </a:p>
                  </a:txBody>
                  <a:tcPr/>
                </a:tc>
                <a:tc>
                  <a:txBody>
                    <a:bodyPr/>
                    <a:lstStyle/>
                    <a:p>
                      <a:r>
                        <a:rPr lang="en-US" sz="1800" dirty="0">
                          <a:latin typeface="Calibri" panose="020F0502020204030204" pitchFamily="34" charset="0"/>
                          <a:cs typeface="Calibri" panose="020F0502020204030204" pitchFamily="34" charset="0"/>
                        </a:rPr>
                        <a:t>Reference Range</a:t>
                      </a:r>
                    </a:p>
                  </a:txBody>
                  <a:tcPr/>
                </a:tc>
                <a:extLst>
                  <a:ext uri="{0D108BD9-81ED-4DB2-BD59-A6C34878D82A}">
                    <a16:rowId xmlns:a16="http://schemas.microsoft.com/office/drawing/2014/main" val="2601912884"/>
                  </a:ext>
                </a:extLst>
              </a:tr>
              <a:tr h="30480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latin typeface="Calibri" panose="020F0502020204030204" pitchFamily="34" charset="0"/>
                          <a:cs typeface="Calibri" panose="020F0502020204030204" pitchFamily="34" charset="0"/>
                        </a:rPr>
                        <a:t>WBC</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solidFill>
                            <a:srgbClr val="FF0000"/>
                          </a:solidFill>
                          <a:latin typeface="Calibri" panose="020F0502020204030204" pitchFamily="34" charset="0"/>
                          <a:cs typeface="Calibri" panose="020F0502020204030204" pitchFamily="34" charset="0"/>
                        </a:rPr>
                        <a:t>1.8</a:t>
                      </a:r>
                    </a:p>
                  </a:txBody>
                  <a:tcPr/>
                </a:tc>
                <a:tc>
                  <a:txBody>
                    <a:bodyPr/>
                    <a:lstStyle/>
                    <a:p>
                      <a:r>
                        <a:rPr lang="en-US" sz="1800" dirty="0">
                          <a:latin typeface="Calibri" panose="020F0502020204030204" pitchFamily="34" charset="0"/>
                          <a:cs typeface="Calibri" panose="020F0502020204030204" pitchFamily="34" charset="0"/>
                        </a:rPr>
                        <a:t>4,500-10,111 K/uL</a:t>
                      </a:r>
                    </a:p>
                  </a:txBody>
                  <a:tcPr/>
                </a:tc>
                <a:extLst>
                  <a:ext uri="{0D108BD9-81ED-4DB2-BD59-A6C34878D82A}">
                    <a16:rowId xmlns:a16="http://schemas.microsoft.com/office/drawing/2014/main" val="2477392865"/>
                  </a:ext>
                </a:extLst>
              </a:tr>
              <a:tr h="339265">
                <a:tc>
                  <a:txBody>
                    <a:bodyPr/>
                    <a:lstStyle/>
                    <a:p>
                      <a:r>
                        <a:rPr lang="en-US" sz="1800" dirty="0">
                          <a:latin typeface="Calibri" panose="020F0502020204030204" pitchFamily="34" charset="0"/>
                          <a:cs typeface="Calibri" panose="020F0502020204030204" pitchFamily="34" charset="0"/>
                        </a:rPr>
                        <a:t>Hemoglobin</a:t>
                      </a:r>
                    </a:p>
                  </a:txBody>
                  <a:tcPr/>
                </a:tc>
                <a:tc>
                  <a:txBody>
                    <a:bodyPr/>
                    <a:lstStyle/>
                    <a:p>
                      <a:r>
                        <a:rPr lang="en-US" sz="1800" dirty="0">
                          <a:solidFill>
                            <a:srgbClr val="FF0000"/>
                          </a:solidFill>
                          <a:latin typeface="Calibri" panose="020F0502020204030204" pitchFamily="34" charset="0"/>
                          <a:cs typeface="Calibri" panose="020F0502020204030204" pitchFamily="34" charset="0"/>
                        </a:rPr>
                        <a:t>12</a:t>
                      </a:r>
                    </a:p>
                  </a:txBody>
                  <a:tcPr/>
                </a:tc>
                <a:tc>
                  <a:txBody>
                    <a:bodyPr/>
                    <a:lstStyle/>
                    <a:p>
                      <a:r>
                        <a:rPr lang="en-US" sz="1800" dirty="0">
                          <a:latin typeface="Calibri" panose="020F0502020204030204" pitchFamily="34" charset="0"/>
                          <a:cs typeface="Calibri" panose="020F0502020204030204" pitchFamily="34" charset="0"/>
                        </a:rPr>
                        <a:t>13.5-16.5 g/dL</a:t>
                      </a:r>
                    </a:p>
                  </a:txBody>
                  <a:tcPr/>
                </a:tc>
                <a:extLst>
                  <a:ext uri="{0D108BD9-81ED-4DB2-BD59-A6C34878D82A}">
                    <a16:rowId xmlns:a16="http://schemas.microsoft.com/office/drawing/2014/main" val="1520010051"/>
                  </a:ext>
                </a:extLst>
              </a:tr>
              <a:tr h="339265">
                <a:tc>
                  <a:txBody>
                    <a:bodyPr/>
                    <a:lstStyle/>
                    <a:p>
                      <a:r>
                        <a:rPr lang="en-US" sz="1800" dirty="0">
                          <a:latin typeface="Calibri" panose="020F0502020204030204" pitchFamily="34" charset="0"/>
                          <a:cs typeface="Calibri" panose="020F0502020204030204" pitchFamily="34" charset="0"/>
                        </a:rPr>
                        <a:t>Hematocrit</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34.4</a:t>
                      </a:r>
                    </a:p>
                  </a:txBody>
                  <a:tcPr/>
                </a:tc>
                <a:tc>
                  <a:txBody>
                    <a:bodyPr/>
                    <a:lstStyle/>
                    <a:p>
                      <a:r>
                        <a:rPr lang="en-US" sz="1800" dirty="0">
                          <a:latin typeface="Calibri" panose="020F0502020204030204" pitchFamily="34" charset="0"/>
                          <a:cs typeface="Calibri" panose="020F0502020204030204" pitchFamily="34" charset="0"/>
                        </a:rPr>
                        <a:t>36.48%</a:t>
                      </a:r>
                    </a:p>
                  </a:txBody>
                  <a:tcPr/>
                </a:tc>
                <a:extLst>
                  <a:ext uri="{0D108BD9-81ED-4DB2-BD59-A6C34878D82A}">
                    <a16:rowId xmlns:a16="http://schemas.microsoft.com/office/drawing/2014/main" val="3564222399"/>
                  </a:ext>
                </a:extLst>
              </a:tr>
              <a:tr h="339265">
                <a:tc>
                  <a:txBody>
                    <a:bodyPr/>
                    <a:lstStyle/>
                    <a:p>
                      <a:r>
                        <a:rPr lang="en-US" sz="1800" dirty="0">
                          <a:latin typeface="Calibri" panose="020F0502020204030204" pitchFamily="34" charset="0"/>
                          <a:cs typeface="Calibri" panose="020F0502020204030204" pitchFamily="34" charset="0"/>
                        </a:rPr>
                        <a:t>Platelets</a:t>
                      </a:r>
                    </a:p>
                  </a:txBody>
                  <a:tcPr/>
                </a:tc>
                <a:tc>
                  <a:txBody>
                    <a:bodyPr/>
                    <a:lstStyle/>
                    <a:p>
                      <a:r>
                        <a:rPr lang="en-US" sz="1800" dirty="0">
                          <a:solidFill>
                            <a:schemeClr val="tx1"/>
                          </a:solidFill>
                          <a:latin typeface="Calibri" panose="020F0502020204030204" pitchFamily="34" charset="0"/>
                          <a:cs typeface="Calibri" panose="020F0502020204030204" pitchFamily="34" charset="0"/>
                        </a:rPr>
                        <a:t>100</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latin typeface="Calibri" panose="020F0502020204030204" pitchFamily="34" charset="0"/>
                          <a:cs typeface="Calibri" panose="020F0502020204030204" pitchFamily="34" charset="0"/>
                        </a:rPr>
                        <a:t>250,000-450,00 uL</a:t>
                      </a:r>
                    </a:p>
                  </a:txBody>
                  <a:tcPr/>
                </a:tc>
                <a:extLst>
                  <a:ext uri="{0D108BD9-81ED-4DB2-BD59-A6C34878D82A}">
                    <a16:rowId xmlns:a16="http://schemas.microsoft.com/office/drawing/2014/main" val="292755358"/>
                  </a:ext>
                </a:extLst>
              </a:tr>
              <a:tr h="339265">
                <a:tc>
                  <a:txBody>
                    <a:bodyPr/>
                    <a:lstStyle/>
                    <a:p>
                      <a:r>
                        <a:rPr lang="en-US" sz="1800" dirty="0">
                          <a:latin typeface="Calibri" panose="020F0502020204030204" pitchFamily="34" charset="0"/>
                          <a:cs typeface="Calibri" panose="020F0502020204030204" pitchFamily="34" charset="0"/>
                        </a:rPr>
                        <a:t>Bands, absolute</a:t>
                      </a:r>
                    </a:p>
                  </a:txBody>
                  <a:tcPr/>
                </a:tc>
                <a:tc>
                  <a:txBody>
                    <a:bodyPr/>
                    <a:lstStyle/>
                    <a:p>
                      <a:r>
                        <a:rPr lang="en-US" sz="1800" dirty="0">
                          <a:latin typeface="Calibri" panose="020F0502020204030204" pitchFamily="34" charset="0"/>
                          <a:cs typeface="Calibri" panose="020F0502020204030204" pitchFamily="34" charset="0"/>
                        </a:rPr>
                        <a:t>0.4</a:t>
                      </a:r>
                    </a:p>
                  </a:txBody>
                  <a:tcPr/>
                </a:tc>
                <a:tc>
                  <a:txBody>
                    <a:bodyPr/>
                    <a:lstStyle/>
                    <a:p>
                      <a:r>
                        <a:rPr lang="en-US" sz="2000" dirty="0">
                          <a:latin typeface="Calibri" panose="020F0502020204030204" pitchFamily="34" charset="0"/>
                          <a:cs typeface="Calibri" panose="020F0502020204030204" pitchFamily="34" charset="0"/>
                        </a:rPr>
                        <a:t>0.0-0.5</a:t>
                      </a:r>
                      <a:r>
                        <a:rPr lang="en-US" sz="1800" dirty="0">
                          <a:latin typeface="Calibri" panose="020F0502020204030204" pitchFamily="34" charset="0"/>
                          <a:cs typeface="Calibri" panose="020F0502020204030204" pitchFamily="34" charset="0"/>
                        </a:rPr>
                        <a:t> K/mcL</a:t>
                      </a:r>
                    </a:p>
                  </a:txBody>
                  <a:tcPr/>
                </a:tc>
                <a:extLst>
                  <a:ext uri="{0D108BD9-81ED-4DB2-BD59-A6C34878D82A}">
                    <a16:rowId xmlns:a16="http://schemas.microsoft.com/office/drawing/2014/main" val="237043732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6"/>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Clinical Scenario</a:t>
            </a:r>
            <a:endParaRPr dirty="0"/>
          </a:p>
        </p:txBody>
      </p:sp>
      <p:sp>
        <p:nvSpPr>
          <p:cNvPr id="3" name="Text Placeholder 2">
            <a:extLst>
              <a:ext uri="{FF2B5EF4-FFF2-40B4-BE49-F238E27FC236}">
                <a16:creationId xmlns:a16="http://schemas.microsoft.com/office/drawing/2014/main" id="{3F2CA2D3-E377-0E43-BE41-516832375493}"/>
              </a:ext>
            </a:extLst>
          </p:cNvPr>
          <p:cNvSpPr>
            <a:spLocks noGrp="1"/>
          </p:cNvSpPr>
          <p:nvPr>
            <p:ph type="body" idx="1"/>
          </p:nvPr>
        </p:nvSpPr>
        <p:spPr>
          <a:xfrm>
            <a:off x="718253" y="1172087"/>
            <a:ext cx="7707493" cy="5036100"/>
          </a:xfrm>
        </p:spPr>
        <p:txBody>
          <a:bodyPr/>
          <a:lstStyle/>
          <a:p>
            <a:pPr marL="0" indent="0">
              <a:buNone/>
            </a:pPr>
            <a:r>
              <a:rPr lang="en-US" dirty="0">
                <a:solidFill>
                  <a:schemeClr val="tx1"/>
                </a:solidFill>
              </a:rPr>
              <a:t>The patient continued to decompensate and was soon intubated. </a:t>
            </a:r>
          </a:p>
          <a:p>
            <a:pPr marL="0" indent="0" algn="just">
              <a:buNone/>
            </a:pPr>
            <a:endParaRPr lang="en-US" sz="1200" dirty="0">
              <a:solidFill>
                <a:schemeClr val="tx1"/>
              </a:solidFill>
            </a:endParaRPr>
          </a:p>
          <a:p>
            <a:pPr marL="50800" indent="0" fontAlgn="t">
              <a:buNone/>
            </a:pPr>
            <a:r>
              <a:rPr lang="en-US" b="1" dirty="0"/>
              <a:t>04:25: BP</a:t>
            </a:r>
            <a:r>
              <a:rPr lang="en-US" dirty="0"/>
              <a:t> 123/78, </a:t>
            </a:r>
            <a:r>
              <a:rPr lang="en-US" b="1" dirty="0"/>
              <a:t>HR </a:t>
            </a:r>
            <a:r>
              <a:rPr lang="en-US" dirty="0"/>
              <a:t>203, </a:t>
            </a:r>
            <a:r>
              <a:rPr lang="en-US" b="1" dirty="0"/>
              <a:t>RR </a:t>
            </a:r>
            <a:r>
              <a:rPr lang="en-US" dirty="0"/>
              <a:t>52, </a:t>
            </a:r>
            <a:r>
              <a:rPr lang="en-US" b="1" dirty="0"/>
              <a:t>SpO2 </a:t>
            </a:r>
            <a:r>
              <a:rPr lang="en-US" dirty="0"/>
              <a:t>94% CPAP</a:t>
            </a:r>
          </a:p>
          <a:p>
            <a:pPr marL="50800" indent="0" fontAlgn="t">
              <a:buNone/>
            </a:pPr>
            <a:r>
              <a:rPr lang="en-US" b="1" dirty="0"/>
              <a:t>05:00: BP</a:t>
            </a:r>
            <a:r>
              <a:rPr lang="en-US" dirty="0"/>
              <a:t> 116/75, </a:t>
            </a:r>
            <a:r>
              <a:rPr lang="en-US" b="1" dirty="0"/>
              <a:t>HR </a:t>
            </a:r>
            <a:r>
              <a:rPr lang="en-US" dirty="0"/>
              <a:t>184, </a:t>
            </a:r>
            <a:r>
              <a:rPr lang="en-US" b="1" dirty="0"/>
              <a:t>RR </a:t>
            </a:r>
            <a:r>
              <a:rPr lang="en-US" dirty="0"/>
              <a:t>54, </a:t>
            </a:r>
            <a:r>
              <a:rPr lang="en-US" b="1" dirty="0"/>
              <a:t>SpO2 </a:t>
            </a:r>
            <a:r>
              <a:rPr lang="en-US" dirty="0"/>
              <a:t>94% CPAP</a:t>
            </a:r>
          </a:p>
          <a:p>
            <a:pPr marL="50800" indent="0" fontAlgn="t">
              <a:buNone/>
            </a:pPr>
            <a:r>
              <a:rPr lang="en-US" b="1" dirty="0"/>
              <a:t>05:30: BP</a:t>
            </a:r>
            <a:r>
              <a:rPr lang="en-US" dirty="0"/>
              <a:t> 115/84, </a:t>
            </a:r>
            <a:r>
              <a:rPr lang="en-US" b="1" dirty="0"/>
              <a:t>HR </a:t>
            </a:r>
            <a:r>
              <a:rPr lang="en-US" dirty="0"/>
              <a:t>188, </a:t>
            </a:r>
            <a:r>
              <a:rPr lang="en-US" b="1" dirty="0"/>
              <a:t>RR </a:t>
            </a:r>
            <a:r>
              <a:rPr lang="en-US" dirty="0"/>
              <a:t>54, </a:t>
            </a:r>
            <a:r>
              <a:rPr lang="en-US" b="1" dirty="0"/>
              <a:t>SpO2 </a:t>
            </a:r>
            <a:r>
              <a:rPr lang="en-US" dirty="0"/>
              <a:t>85%</a:t>
            </a:r>
          </a:p>
          <a:p>
            <a:pPr marL="50800" indent="0" fontAlgn="t">
              <a:buNone/>
            </a:pPr>
            <a:r>
              <a:rPr lang="en-US" dirty="0"/>
              <a:t> 	Intubation, 100% FiO2, </a:t>
            </a:r>
            <a:r>
              <a:rPr lang="en-US" b="1" dirty="0"/>
              <a:t>T</a:t>
            </a:r>
            <a:r>
              <a:rPr lang="en-US" dirty="0"/>
              <a:t> 38.0°C</a:t>
            </a:r>
          </a:p>
          <a:p>
            <a:pPr marL="50800" indent="0" fontAlgn="t">
              <a:buNone/>
            </a:pPr>
            <a:endParaRPr lang="en-US" sz="1000" dirty="0"/>
          </a:p>
          <a:p>
            <a:pPr marL="50800" indent="0" fontAlgn="t">
              <a:buNone/>
            </a:pPr>
            <a:r>
              <a:rPr lang="en-US" dirty="0"/>
              <a:t>Weight: 15 kg</a:t>
            </a:r>
          </a:p>
          <a:p>
            <a:pPr marL="50800" indent="0" fontAlgn="t">
              <a:buNone/>
            </a:pPr>
            <a:endParaRPr lang="en-US" sz="1500" dirty="0"/>
          </a:p>
          <a:p>
            <a:pPr marL="50800" indent="0" algn="ctr" fontAlgn="t">
              <a:buNone/>
            </a:pPr>
            <a:r>
              <a:rPr lang="en-US" sz="3000" b="1" dirty="0">
                <a:solidFill>
                  <a:srgbClr val="00757F"/>
                </a:solidFill>
              </a:rPr>
              <a:t>What interventions do you anticipate now?</a:t>
            </a:r>
          </a:p>
          <a:p>
            <a:pPr marL="50800" indent="0" fontAlgn="t">
              <a:buNone/>
            </a:pPr>
            <a:endParaRPr lang="en-US" dirty="0"/>
          </a:p>
          <a:p>
            <a:pPr marL="0" indent="0" algn="just">
              <a:buNone/>
            </a:pPr>
            <a:endParaRPr lang="en-US" sz="2400" dirty="0">
              <a:solidFill>
                <a:schemeClr val="tx1"/>
              </a:solidFill>
            </a:endParaRPr>
          </a:p>
        </p:txBody>
      </p:sp>
    </p:spTree>
    <p:extLst>
      <p:ext uri="{BB962C8B-B14F-4D97-AF65-F5344CB8AC3E}">
        <p14:creationId xmlns:p14="http://schemas.microsoft.com/office/powerpoint/2010/main" val="473290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6"/>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Clinical Scenario</a:t>
            </a:r>
            <a:endParaRPr dirty="0"/>
          </a:p>
        </p:txBody>
      </p:sp>
      <p:sp>
        <p:nvSpPr>
          <p:cNvPr id="9" name="Text Placeholder 2">
            <a:extLst>
              <a:ext uri="{FF2B5EF4-FFF2-40B4-BE49-F238E27FC236}">
                <a16:creationId xmlns:a16="http://schemas.microsoft.com/office/drawing/2014/main" id="{4192C721-352F-524A-940B-1DE28E21E378}"/>
              </a:ext>
            </a:extLst>
          </p:cNvPr>
          <p:cNvSpPr txBox="1">
            <a:spLocks/>
          </p:cNvSpPr>
          <p:nvPr/>
        </p:nvSpPr>
        <p:spPr>
          <a:xfrm>
            <a:off x="556592" y="1172088"/>
            <a:ext cx="8286962" cy="4625208"/>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838"/>
              </a:buClr>
              <a:buSzPts val="2800"/>
              <a:buFont typeface="Arial"/>
              <a:buChar char="•"/>
              <a:defRPr sz="2800" b="0" i="0" u="none" strike="noStrike" cap="none">
                <a:solidFill>
                  <a:srgbClr val="262626"/>
                </a:solidFill>
                <a:latin typeface="Calibri"/>
                <a:ea typeface="Calibri"/>
                <a:cs typeface="Calibri"/>
                <a:sym typeface="Calibri"/>
              </a:defRPr>
            </a:lvl1pPr>
            <a:lvl2pPr marL="914400" marR="0" lvl="1" indent="-381000" algn="l" rtl="0">
              <a:lnSpc>
                <a:spcPct val="90000"/>
              </a:lnSpc>
              <a:spcBef>
                <a:spcPts val="500"/>
              </a:spcBef>
              <a:spcAft>
                <a:spcPts val="0"/>
              </a:spcAft>
              <a:buClr>
                <a:srgbClr val="262626"/>
              </a:buClr>
              <a:buSzPts val="2400"/>
              <a:buFont typeface="Courier New"/>
              <a:buChar char="o"/>
              <a:defRPr sz="2400" b="0" i="0" u="none" strike="noStrike" cap="none">
                <a:solidFill>
                  <a:srgbClr val="262626"/>
                </a:solidFill>
                <a:latin typeface="Calibri"/>
                <a:ea typeface="Calibri"/>
                <a:cs typeface="Calibri"/>
                <a:sym typeface="Calibri"/>
              </a:defRPr>
            </a:lvl2pPr>
            <a:lvl3pPr marL="1371600" marR="0" lvl="2" indent="-355600" algn="l" rtl="0">
              <a:lnSpc>
                <a:spcPct val="90000"/>
              </a:lnSpc>
              <a:spcBef>
                <a:spcPts val="500"/>
              </a:spcBef>
              <a:spcAft>
                <a:spcPts val="0"/>
              </a:spcAft>
              <a:buClr>
                <a:srgbClr val="262626"/>
              </a:buClr>
              <a:buSzPts val="2000"/>
              <a:buFont typeface="Arial"/>
              <a:buChar char="•"/>
              <a:defRPr sz="2000" b="0" i="0" u="none" strike="noStrike" cap="none">
                <a:solidFill>
                  <a:srgbClr val="262626"/>
                </a:solidFill>
                <a:latin typeface="Calibri"/>
                <a:ea typeface="Calibri"/>
                <a:cs typeface="Calibri"/>
                <a:sym typeface="Calibri"/>
              </a:defRPr>
            </a:lvl3pPr>
            <a:lvl4pPr marL="1828800" marR="0" lvl="3" indent="-342900" algn="l" rtl="0">
              <a:lnSpc>
                <a:spcPct val="90000"/>
              </a:lnSpc>
              <a:spcBef>
                <a:spcPts val="500"/>
              </a:spcBef>
              <a:spcAft>
                <a:spcPts val="0"/>
              </a:spcAft>
              <a:buClr>
                <a:srgbClr val="262626"/>
              </a:buClr>
              <a:buSzPts val="1800"/>
              <a:buFont typeface="Courier New"/>
              <a:buChar char="o"/>
              <a:defRPr sz="1800" b="0" i="0" u="none" strike="noStrike" cap="none">
                <a:solidFill>
                  <a:srgbClr val="262626"/>
                </a:solidFill>
                <a:latin typeface="Calibri"/>
                <a:ea typeface="Calibri"/>
                <a:cs typeface="Calibri"/>
                <a:sym typeface="Calibri"/>
              </a:defRPr>
            </a:lvl4pPr>
            <a:lvl5pPr marL="2286000" marR="0" lvl="4" indent="-342900" algn="l" rtl="0">
              <a:lnSpc>
                <a:spcPct val="90000"/>
              </a:lnSpc>
              <a:spcBef>
                <a:spcPts val="500"/>
              </a:spcBef>
              <a:spcAft>
                <a:spcPts val="0"/>
              </a:spcAft>
              <a:buClr>
                <a:srgbClr val="262626"/>
              </a:buClr>
              <a:buSzPts val="1800"/>
              <a:buFont typeface="Arial"/>
              <a:buChar char="•"/>
              <a:defRPr sz="1800" b="0" i="0" u="none" strike="noStrike" cap="none">
                <a:solidFill>
                  <a:srgbClr val="262626"/>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1" indent="0">
              <a:lnSpc>
                <a:spcPct val="100000"/>
              </a:lnSpc>
              <a:spcBef>
                <a:spcPts val="0"/>
              </a:spcBef>
              <a:buClr>
                <a:schemeClr val="dk1"/>
              </a:buClr>
              <a:buNone/>
            </a:pPr>
            <a:r>
              <a:rPr lang="en-US" sz="2800" dirty="0"/>
              <a:t>Further assessment found that the patient’s neurological status had changed and he was no longer responsive to painful stimuli. He also began to have peaked T-waves on EKG.</a:t>
            </a:r>
            <a:endParaRPr lang="en-US" dirty="0"/>
          </a:p>
          <a:p>
            <a:pPr marL="0" lvl="1" indent="0">
              <a:lnSpc>
                <a:spcPct val="100000"/>
              </a:lnSpc>
              <a:spcBef>
                <a:spcPts val="0"/>
              </a:spcBef>
              <a:buClr>
                <a:schemeClr val="dk1"/>
              </a:buClr>
              <a:buNone/>
            </a:pPr>
            <a:endParaRPr lang="en-US" dirty="0"/>
          </a:p>
          <a:p>
            <a:pPr marL="0" lvl="1" indent="0">
              <a:lnSpc>
                <a:spcPct val="100000"/>
              </a:lnSpc>
              <a:spcBef>
                <a:spcPts val="0"/>
              </a:spcBef>
              <a:spcAft>
                <a:spcPts val="1200"/>
              </a:spcAft>
              <a:buClr>
                <a:schemeClr val="dk1"/>
              </a:buClr>
              <a:buNone/>
            </a:pPr>
            <a:r>
              <a:rPr lang="en-US" sz="2600" b="1" dirty="0"/>
              <a:t>06:30: BP </a:t>
            </a:r>
            <a:r>
              <a:rPr lang="en-US" sz="2600" dirty="0"/>
              <a:t>92/60, </a:t>
            </a:r>
            <a:r>
              <a:rPr lang="en-US" sz="2600" b="1" dirty="0"/>
              <a:t>HR </a:t>
            </a:r>
            <a:r>
              <a:rPr lang="en-US" sz="2600" dirty="0"/>
              <a:t>103, </a:t>
            </a:r>
            <a:r>
              <a:rPr lang="en-US" sz="2600" b="1" dirty="0"/>
              <a:t>RR </a:t>
            </a:r>
            <a:r>
              <a:rPr lang="en-US" sz="2600" dirty="0"/>
              <a:t>36, </a:t>
            </a:r>
            <a:r>
              <a:rPr lang="en-US" sz="2600" b="1" dirty="0"/>
              <a:t>SpO2</a:t>
            </a:r>
            <a:r>
              <a:rPr lang="en-US" sz="2600" dirty="0"/>
              <a:t> 92% Vent 100% FiO2</a:t>
            </a:r>
          </a:p>
          <a:p>
            <a:pPr marL="0" lvl="1" indent="0">
              <a:lnSpc>
                <a:spcPct val="100000"/>
              </a:lnSpc>
              <a:spcBef>
                <a:spcPts val="0"/>
              </a:spcBef>
              <a:spcAft>
                <a:spcPts val="1200"/>
              </a:spcAft>
              <a:buClr>
                <a:schemeClr val="dk1"/>
              </a:buClr>
              <a:buNone/>
            </a:pPr>
            <a:r>
              <a:rPr lang="en-US" sz="2600" b="1" dirty="0"/>
              <a:t>06:45: BP</a:t>
            </a:r>
            <a:r>
              <a:rPr lang="en-US" sz="2600" dirty="0"/>
              <a:t> 70/34, </a:t>
            </a:r>
            <a:r>
              <a:rPr lang="en-US" sz="2600" b="1" dirty="0"/>
              <a:t>HR </a:t>
            </a:r>
            <a:r>
              <a:rPr lang="en-US" sz="2600" dirty="0"/>
              <a:t>117, </a:t>
            </a:r>
            <a:r>
              <a:rPr lang="en-US" sz="2600" b="1" dirty="0"/>
              <a:t>RR </a:t>
            </a:r>
            <a:r>
              <a:rPr lang="en-US" sz="2600" dirty="0"/>
              <a:t>28, </a:t>
            </a:r>
            <a:r>
              <a:rPr lang="en-US" sz="2600" b="1" dirty="0"/>
              <a:t>SpO2</a:t>
            </a:r>
            <a:r>
              <a:rPr lang="en-US" sz="2600" dirty="0"/>
              <a:t> 91% Vent 100% FiO2</a:t>
            </a:r>
          </a:p>
          <a:p>
            <a:pPr marL="0" lvl="1" indent="0">
              <a:lnSpc>
                <a:spcPct val="100000"/>
              </a:lnSpc>
              <a:spcBef>
                <a:spcPts val="0"/>
              </a:spcBef>
              <a:spcAft>
                <a:spcPts val="1200"/>
              </a:spcAft>
              <a:buClr>
                <a:schemeClr val="dk1"/>
              </a:buClr>
              <a:buNone/>
            </a:pPr>
            <a:r>
              <a:rPr lang="en-US" sz="2600" b="1" dirty="0"/>
              <a:t>07:00: BP </a:t>
            </a:r>
            <a:r>
              <a:rPr lang="en-US" sz="2600" dirty="0"/>
              <a:t>89/74, </a:t>
            </a:r>
            <a:r>
              <a:rPr lang="en-US" sz="2600" b="1" dirty="0"/>
              <a:t>HR </a:t>
            </a:r>
            <a:r>
              <a:rPr lang="en-US" sz="2600" dirty="0"/>
              <a:t>183, </a:t>
            </a:r>
            <a:r>
              <a:rPr lang="en-US" sz="2600" b="1" dirty="0"/>
              <a:t>RR </a:t>
            </a:r>
            <a:r>
              <a:rPr lang="en-US" sz="2600" dirty="0"/>
              <a:t>30, </a:t>
            </a:r>
            <a:r>
              <a:rPr lang="en-US" sz="2600" b="1" dirty="0"/>
              <a:t>SpO2 </a:t>
            </a:r>
            <a:r>
              <a:rPr lang="en-US" sz="2600" dirty="0"/>
              <a:t>90% Vent 100% FiO2</a:t>
            </a:r>
          </a:p>
          <a:p>
            <a:pPr marL="0" lvl="1" indent="0">
              <a:lnSpc>
                <a:spcPct val="100000"/>
              </a:lnSpc>
              <a:spcBef>
                <a:spcPts val="0"/>
              </a:spcBef>
              <a:spcAft>
                <a:spcPts val="1200"/>
              </a:spcAft>
              <a:buClr>
                <a:schemeClr val="dk1"/>
              </a:buClr>
              <a:buNone/>
            </a:pPr>
            <a:r>
              <a:rPr lang="en-US" sz="2600" b="1" dirty="0"/>
              <a:t>07:15: BP </a:t>
            </a:r>
            <a:r>
              <a:rPr lang="en-US" sz="2600" dirty="0"/>
              <a:t>71/28, </a:t>
            </a:r>
            <a:r>
              <a:rPr lang="en-US" sz="2600" b="1" dirty="0"/>
              <a:t>HR </a:t>
            </a:r>
            <a:r>
              <a:rPr lang="en-US" sz="2600" dirty="0"/>
              <a:t>159, </a:t>
            </a:r>
            <a:r>
              <a:rPr lang="en-US" sz="2600" b="1" dirty="0"/>
              <a:t>RR </a:t>
            </a:r>
            <a:r>
              <a:rPr lang="en-US" sz="2600" dirty="0"/>
              <a:t>27, </a:t>
            </a:r>
            <a:r>
              <a:rPr lang="en-US" sz="2600" b="1" dirty="0"/>
              <a:t>SpO2 </a:t>
            </a:r>
            <a:r>
              <a:rPr lang="en-US" sz="2600" dirty="0"/>
              <a:t>88%, </a:t>
            </a:r>
            <a:r>
              <a:rPr lang="en-US" sz="2600" b="1" dirty="0"/>
              <a:t>T </a:t>
            </a:r>
            <a:r>
              <a:rPr lang="en-US" sz="2600" dirty="0"/>
              <a:t>35.1°C</a:t>
            </a:r>
          </a:p>
          <a:p>
            <a:pPr marL="457200" lvl="2" indent="0">
              <a:buClr>
                <a:schemeClr val="dk1"/>
              </a:buClr>
              <a:buNone/>
            </a:pPr>
            <a:endParaRPr lang="en-US" sz="2400" dirty="0"/>
          </a:p>
        </p:txBody>
      </p:sp>
    </p:spTree>
    <p:extLst>
      <p:ext uri="{BB962C8B-B14F-4D97-AF65-F5344CB8AC3E}">
        <p14:creationId xmlns:p14="http://schemas.microsoft.com/office/powerpoint/2010/main" val="3030201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9"/>
          <p:cNvSpPr txBox="1">
            <a:spLocks noGrp="1"/>
          </p:cNvSpPr>
          <p:nvPr>
            <p:ph type="title"/>
          </p:nvPr>
        </p:nvSpPr>
        <p:spPr>
          <a:xfrm>
            <a:off x="609841" y="1901952"/>
            <a:ext cx="7924317" cy="2505456"/>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libri"/>
              <a:buNone/>
            </a:pPr>
            <a:r>
              <a:rPr lang="en-US" b="1" dirty="0">
                <a:solidFill>
                  <a:srgbClr val="00757F"/>
                </a:solidFill>
                <a:latin typeface="Calibri"/>
                <a:ea typeface="Calibri"/>
                <a:cs typeface="Calibri"/>
                <a:sym typeface="Calibri"/>
              </a:rPr>
              <a:t>What needs to be done to prepare for this ICU admission or transfer to a higher level of care?</a:t>
            </a:r>
            <a:endParaRPr b="1" dirty="0">
              <a:solidFill>
                <a:srgbClr val="00757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30"/>
          <p:cNvSpPr txBox="1">
            <a:spLocks noGrp="1"/>
          </p:cNvSpPr>
          <p:nvPr>
            <p:ph type="title"/>
          </p:nvPr>
        </p:nvSpPr>
        <p:spPr>
          <a:xfrm>
            <a:off x="2215661" y="554906"/>
            <a:ext cx="6775937" cy="886219"/>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rgbClr val="3A3838"/>
              </a:buClr>
              <a:buSzPts val="3600"/>
              <a:buFont typeface="Cambria"/>
              <a:buNone/>
            </a:pPr>
            <a:r>
              <a:rPr lang="en-US" dirty="0"/>
              <a:t>Preparing for Admission or Transfer</a:t>
            </a:r>
            <a:endParaRPr dirty="0"/>
          </a:p>
        </p:txBody>
      </p:sp>
      <p:sp>
        <p:nvSpPr>
          <p:cNvPr id="136" name="Google Shape;136;p30"/>
          <p:cNvSpPr txBox="1">
            <a:spLocks noGrp="1"/>
          </p:cNvSpPr>
          <p:nvPr>
            <p:ph type="body" idx="1"/>
          </p:nvPr>
        </p:nvSpPr>
        <p:spPr>
          <a:xfrm>
            <a:off x="304800" y="1647623"/>
            <a:ext cx="8686799" cy="447885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600"/>
              </a:spcAft>
              <a:buClr>
                <a:srgbClr val="3A3838"/>
              </a:buClr>
              <a:buSzPts val="2800"/>
              <a:buNone/>
            </a:pPr>
            <a:r>
              <a:rPr lang="en-US" dirty="0"/>
              <a:t>Conduct a sepsis huddle</a:t>
            </a:r>
          </a:p>
          <a:p>
            <a:pPr indent="-457200">
              <a:lnSpc>
                <a:spcPct val="100000"/>
              </a:lnSpc>
              <a:spcBef>
                <a:spcPts val="0"/>
              </a:spcBef>
              <a:spcAft>
                <a:spcPts val="600"/>
              </a:spcAft>
              <a:buSzPts val="2400"/>
              <a:buFont typeface="Arial" panose="020B0604020202020204" pitchFamily="34" charset="0"/>
              <a:buChar char="•"/>
            </a:pPr>
            <a:r>
              <a:rPr lang="en-US" dirty="0"/>
              <a:t>Get the right people in the room</a:t>
            </a:r>
            <a:endParaRPr dirty="0"/>
          </a:p>
          <a:p>
            <a:pPr indent="-457200">
              <a:lnSpc>
                <a:spcPct val="100000"/>
              </a:lnSpc>
              <a:spcBef>
                <a:spcPts val="0"/>
              </a:spcBef>
              <a:spcAft>
                <a:spcPts val="600"/>
              </a:spcAft>
              <a:buSzPts val="2400"/>
              <a:buFont typeface="Arial" panose="020B0604020202020204" pitchFamily="34" charset="0"/>
              <a:buChar char="•"/>
            </a:pPr>
            <a:r>
              <a:rPr lang="en-US" dirty="0"/>
              <a:t>Review history and current status</a:t>
            </a:r>
            <a:endParaRPr dirty="0"/>
          </a:p>
          <a:p>
            <a:pPr indent="-457200">
              <a:lnSpc>
                <a:spcPct val="100000"/>
              </a:lnSpc>
              <a:spcBef>
                <a:spcPts val="0"/>
              </a:spcBef>
              <a:spcAft>
                <a:spcPts val="600"/>
              </a:spcAft>
              <a:buSzPts val="2400"/>
              <a:buFont typeface="Arial" panose="020B0604020202020204" pitchFamily="34" charset="0"/>
              <a:buChar char="•"/>
            </a:pPr>
            <a:r>
              <a:rPr lang="en-US" dirty="0"/>
              <a:t>Discuss where patient is on sepsis continuum</a:t>
            </a:r>
            <a:endParaRPr dirty="0"/>
          </a:p>
          <a:p>
            <a:pPr indent="-457200">
              <a:lnSpc>
                <a:spcPct val="100000"/>
              </a:lnSpc>
              <a:spcBef>
                <a:spcPts val="0"/>
              </a:spcBef>
              <a:spcAft>
                <a:spcPts val="600"/>
              </a:spcAft>
              <a:buFont typeface="Arial" panose="020B0604020202020204" pitchFamily="34" charset="0"/>
              <a:buChar char="•"/>
            </a:pPr>
            <a:r>
              <a:rPr lang="en-US" dirty="0"/>
              <a:t>Review what interventions have been completed </a:t>
            </a:r>
            <a:r>
              <a:rPr lang="en-US" i="1" dirty="0"/>
              <a:t>(review the checklist for completion)</a:t>
            </a:r>
            <a:endParaRPr i="1" dirty="0"/>
          </a:p>
          <a:p>
            <a:pPr indent="-457200">
              <a:lnSpc>
                <a:spcPct val="100000"/>
              </a:lnSpc>
              <a:spcBef>
                <a:spcPts val="0"/>
              </a:spcBef>
              <a:spcAft>
                <a:spcPts val="600"/>
              </a:spcAft>
              <a:buSzPts val="2400"/>
              <a:buFont typeface="Arial" panose="020B0604020202020204" pitchFamily="34" charset="0"/>
              <a:buChar char="•"/>
            </a:pPr>
            <a:r>
              <a:rPr lang="en-US" dirty="0"/>
              <a:t>Identify priorities for when patient arrives</a:t>
            </a:r>
            <a:endParaRPr dirty="0"/>
          </a:p>
          <a:p>
            <a:pPr marL="290513" lvl="1" indent="0" algn="l" rtl="0">
              <a:lnSpc>
                <a:spcPct val="90000"/>
              </a:lnSpc>
              <a:spcBef>
                <a:spcPts val="500"/>
              </a:spcBef>
              <a:spcAft>
                <a:spcPts val="0"/>
              </a:spcAft>
              <a:buSzPts val="24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F37E0F-6F6C-47D6-8660-55B5C9C01608}"/>
              </a:ext>
            </a:extLst>
          </p:cNvPr>
          <p:cNvSpPr>
            <a:spLocks noGrp="1"/>
          </p:cNvSpPr>
          <p:nvPr>
            <p:ph type="title"/>
          </p:nvPr>
        </p:nvSpPr>
        <p:spPr>
          <a:xfrm>
            <a:off x="1920240" y="305485"/>
            <a:ext cx="6733310" cy="866602"/>
          </a:xfrm>
        </p:spPr>
        <p:txBody>
          <a:bodyPr/>
          <a:lstStyle/>
          <a:p>
            <a:r>
              <a:rPr lang="en-US" dirty="0">
                <a:latin typeface="Calibri"/>
                <a:ea typeface="Calibri"/>
                <a:cs typeface="Calibri"/>
                <a:sym typeface="Calibri"/>
              </a:rPr>
              <a:t>Pediatric “Treat Before Transfer” Checklist</a:t>
            </a:r>
            <a:endParaRPr lang="en-US" dirty="0"/>
          </a:p>
        </p:txBody>
      </p:sp>
      <p:sp>
        <p:nvSpPr>
          <p:cNvPr id="6" name="Google Shape;159;p34">
            <a:extLst>
              <a:ext uri="{FF2B5EF4-FFF2-40B4-BE49-F238E27FC236}">
                <a16:creationId xmlns:a16="http://schemas.microsoft.com/office/drawing/2014/main" id="{CFD61C8C-4548-4ACD-96FC-DC7403279422}"/>
              </a:ext>
            </a:extLst>
          </p:cNvPr>
          <p:cNvSpPr txBox="1">
            <a:spLocks/>
          </p:cNvSpPr>
          <p:nvPr/>
        </p:nvSpPr>
        <p:spPr>
          <a:xfrm>
            <a:off x="384098" y="5224559"/>
            <a:ext cx="8375804" cy="1042416"/>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4400"/>
              <a:buFont typeface="Cambria"/>
              <a:buNone/>
              <a:defRPr sz="3600" b="0" i="0" u="none" strike="noStrike" cap="none">
                <a:solidFill>
                  <a:schemeClr val="bg2">
                    <a:lumMod val="25000"/>
                  </a:schemeClr>
                </a:solidFill>
                <a:latin typeface="Cambria Math" panose="02040503050406030204" pitchFamily="18" charset="0"/>
                <a:ea typeface="Cambria Math" panose="02040503050406030204" pitchFamily="18" charset="0"/>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3A3838"/>
              </a:buClr>
              <a:buSzPts val="2800"/>
              <a:buFont typeface="Calibri"/>
              <a:buNone/>
            </a:pPr>
            <a:br>
              <a:rPr lang="en-US" sz="2800" dirty="0">
                <a:latin typeface="Calibri"/>
                <a:ea typeface="Calibri"/>
                <a:cs typeface="Calibri"/>
                <a:sym typeface="Calibri"/>
              </a:rPr>
            </a:br>
            <a:r>
              <a:rPr lang="en-US" sz="2800" b="1" dirty="0">
                <a:solidFill>
                  <a:srgbClr val="00757F"/>
                </a:solidFill>
                <a:latin typeface="Calibri"/>
                <a:ea typeface="Calibri"/>
                <a:cs typeface="Calibri"/>
                <a:sym typeface="Calibri"/>
              </a:rPr>
              <a:t>What can be completed on the checklist?</a:t>
            </a:r>
            <a:endParaRPr lang="en-US" b="1" dirty="0">
              <a:solidFill>
                <a:srgbClr val="00757F"/>
              </a:solidFill>
            </a:endParaRPr>
          </a:p>
        </p:txBody>
      </p:sp>
      <p:graphicFrame>
        <p:nvGraphicFramePr>
          <p:cNvPr id="9" name="Table 8">
            <a:extLst>
              <a:ext uri="{FF2B5EF4-FFF2-40B4-BE49-F238E27FC236}">
                <a16:creationId xmlns:a16="http://schemas.microsoft.com/office/drawing/2014/main" id="{98296925-2271-4C59-8582-48515172CFCE}"/>
              </a:ext>
            </a:extLst>
          </p:cNvPr>
          <p:cNvGraphicFramePr>
            <a:graphicFrameLocks noGrp="1"/>
          </p:cNvGraphicFramePr>
          <p:nvPr>
            <p:extLst>
              <p:ext uri="{D42A27DB-BD31-4B8C-83A1-F6EECF244321}">
                <p14:modId xmlns:p14="http://schemas.microsoft.com/office/powerpoint/2010/main" val="1994244000"/>
              </p:ext>
            </p:extLst>
          </p:nvPr>
        </p:nvGraphicFramePr>
        <p:xfrm>
          <a:off x="857587" y="1287764"/>
          <a:ext cx="7428826" cy="4342326"/>
        </p:xfrm>
        <a:graphic>
          <a:graphicData uri="http://schemas.openxmlformats.org/drawingml/2006/table">
            <a:tbl>
              <a:tblPr/>
              <a:tblGrid>
                <a:gridCol w="6463432">
                  <a:extLst>
                    <a:ext uri="{9D8B030D-6E8A-4147-A177-3AD203B41FA5}">
                      <a16:colId xmlns:a16="http://schemas.microsoft.com/office/drawing/2014/main" val="2850618005"/>
                    </a:ext>
                  </a:extLst>
                </a:gridCol>
                <a:gridCol w="965394">
                  <a:extLst>
                    <a:ext uri="{9D8B030D-6E8A-4147-A177-3AD203B41FA5}">
                      <a16:colId xmlns:a16="http://schemas.microsoft.com/office/drawing/2014/main" val="2082127419"/>
                    </a:ext>
                  </a:extLst>
                </a:gridCol>
              </a:tblGrid>
              <a:tr h="275491">
                <a:tc>
                  <a:txBody>
                    <a:bodyPr/>
                    <a:lstStyle/>
                    <a:p>
                      <a:pPr algn="l" fontAlgn="b"/>
                      <a:r>
                        <a:rPr lang="en-US" sz="1700" b="1" i="0" u="none" strike="noStrike" dirty="0">
                          <a:solidFill>
                            <a:srgbClr val="000000"/>
                          </a:solidFill>
                          <a:effectLst/>
                          <a:latin typeface="Calibri" panose="020F0502020204030204" pitchFamily="34" charset="0"/>
                        </a:rPr>
                        <a:t>Initiate immediately on recognition or suspicion of sepsis</a:t>
                      </a:r>
                    </a:p>
                  </a:txBody>
                  <a:tcPr marL="7064" marR="7064" marT="7064" marB="0" anchor="b">
                    <a:lnL>
                      <a:noFill/>
                    </a:lnL>
                    <a:lnR>
                      <a:noFill/>
                    </a:lnR>
                    <a:lnT>
                      <a:noFill/>
                    </a:lnT>
                    <a:lnB>
                      <a:noFill/>
                    </a:lnB>
                  </a:tcPr>
                </a:tc>
                <a:tc>
                  <a:txBody>
                    <a:bodyPr/>
                    <a:lstStyle/>
                    <a:p>
                      <a:pPr algn="l" fontAlgn="b"/>
                      <a:r>
                        <a:rPr lang="en-US" sz="1700" b="1" i="0" u="none" strike="noStrike" dirty="0">
                          <a:solidFill>
                            <a:srgbClr val="000000"/>
                          </a:solidFill>
                          <a:effectLst/>
                          <a:latin typeface="Calibri" panose="020F0502020204030204" pitchFamily="34" charset="0"/>
                        </a:rPr>
                        <a:t>Start time</a:t>
                      </a:r>
                    </a:p>
                  </a:txBody>
                  <a:tcPr marL="7064" marR="7064" marT="7064" marB="0" anchor="b">
                    <a:lnL>
                      <a:noFill/>
                    </a:lnL>
                    <a:lnR>
                      <a:noFill/>
                    </a:lnR>
                    <a:lnT>
                      <a:noFill/>
                    </a:lnT>
                    <a:lnB>
                      <a:noFill/>
                    </a:lnB>
                  </a:tcPr>
                </a:tc>
                <a:extLst>
                  <a:ext uri="{0D108BD9-81ED-4DB2-BD59-A6C34878D82A}">
                    <a16:rowId xmlns:a16="http://schemas.microsoft.com/office/drawing/2014/main" val="2515402784"/>
                  </a:ext>
                </a:extLst>
              </a:tr>
              <a:tr h="204852">
                <a:tc>
                  <a:txBody>
                    <a:bodyPr/>
                    <a:lstStyle/>
                    <a:p>
                      <a:pPr algn="l" fontAlgn="b"/>
                      <a:endParaRPr lang="en-US" sz="1300" b="0" i="0" u="none" strike="noStrike" dirty="0">
                        <a:solidFill>
                          <a:srgbClr val="000000"/>
                        </a:solidFill>
                        <a:effectLst/>
                        <a:latin typeface="Calibri" panose="020F0502020204030204" pitchFamily="34" charset="0"/>
                      </a:endParaRPr>
                    </a:p>
                  </a:txBody>
                  <a:tcPr marL="7064" marR="7064" marT="706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7064" marR="7064" marT="706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6981087"/>
                  </a:ext>
                </a:extLst>
              </a:tr>
              <a:tr h="275491">
                <a:tc>
                  <a:txBody>
                    <a:bodyPr/>
                    <a:lstStyle/>
                    <a:p>
                      <a:pPr algn="l" fontAlgn="b"/>
                      <a:r>
                        <a:rPr lang="en-US" sz="1700" b="0" i="0" u="none" strike="noStrike" dirty="0">
                          <a:solidFill>
                            <a:srgbClr val="000000"/>
                          </a:solidFill>
                          <a:effectLst/>
                          <a:latin typeface="Calibri" panose="020F0502020204030204" pitchFamily="34" charset="0"/>
                        </a:rPr>
                        <a:t>Administer oxygen, secure airway, intubate if necessary</a:t>
                      </a:r>
                    </a:p>
                  </a:txBody>
                  <a:tcPr marL="7064" marR="7064" marT="70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dirty="0">
                          <a:solidFill>
                            <a:srgbClr val="000000"/>
                          </a:solidFill>
                          <a:effectLst/>
                          <a:latin typeface="Calibri" panose="020F0502020204030204" pitchFamily="34" charset="0"/>
                        </a:rPr>
                        <a:t> </a:t>
                      </a:r>
                    </a:p>
                  </a:txBody>
                  <a:tcPr marL="7064" marR="7064" marT="70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0559079"/>
                  </a:ext>
                </a:extLst>
              </a:tr>
              <a:tr h="275491">
                <a:tc>
                  <a:txBody>
                    <a:bodyPr/>
                    <a:lstStyle/>
                    <a:p>
                      <a:pPr algn="l" fontAlgn="b"/>
                      <a:r>
                        <a:rPr lang="en-US" sz="1700" b="0" i="0" u="none" strike="noStrike" dirty="0">
                          <a:solidFill>
                            <a:srgbClr val="000000"/>
                          </a:solidFill>
                          <a:effectLst/>
                          <a:latin typeface="Calibri" panose="020F0502020204030204" pitchFamily="34" charset="0"/>
                        </a:rPr>
                        <a:t>Vital signs and reassessment of patient every 5 minutes</a:t>
                      </a:r>
                    </a:p>
                  </a:txBody>
                  <a:tcPr marL="7064" marR="7064" marT="70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dirty="0">
                          <a:solidFill>
                            <a:srgbClr val="000000"/>
                          </a:solidFill>
                          <a:effectLst/>
                          <a:latin typeface="Calibri" panose="020F0502020204030204" pitchFamily="34" charset="0"/>
                        </a:rPr>
                        <a:t> </a:t>
                      </a:r>
                    </a:p>
                  </a:txBody>
                  <a:tcPr marL="7064" marR="7064" marT="70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6305927"/>
                  </a:ext>
                </a:extLst>
              </a:tr>
              <a:tr h="0">
                <a:tc>
                  <a:txBody>
                    <a:bodyPr/>
                    <a:lstStyle/>
                    <a:p>
                      <a:pPr algn="l" fontAlgn="b"/>
                      <a:r>
                        <a:rPr lang="en-US" sz="1700" b="0" i="0" u="none" strike="noStrike" dirty="0">
                          <a:solidFill>
                            <a:srgbClr val="000000"/>
                          </a:solidFill>
                          <a:effectLst/>
                          <a:latin typeface="Calibri" panose="020F0502020204030204" pitchFamily="34" charset="0"/>
                        </a:rPr>
                        <a:t>Establish IV/IO access, 2 large bore, if possible</a:t>
                      </a:r>
                    </a:p>
                  </a:txBody>
                  <a:tcPr marL="7064" marR="7064" marT="70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dirty="0">
                          <a:solidFill>
                            <a:srgbClr val="000000"/>
                          </a:solidFill>
                          <a:effectLst/>
                          <a:latin typeface="Calibri" panose="020F0502020204030204" pitchFamily="34" charset="0"/>
                        </a:rPr>
                        <a:t> </a:t>
                      </a:r>
                    </a:p>
                  </a:txBody>
                  <a:tcPr marL="7064" marR="7064" marT="70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7794041"/>
                  </a:ext>
                </a:extLst>
              </a:tr>
              <a:tr h="826472">
                <a:tc>
                  <a:txBody>
                    <a:bodyPr/>
                    <a:lstStyle/>
                    <a:p>
                      <a:pPr algn="l" fontAlgn="t"/>
                      <a:r>
                        <a:rPr lang="en-US" sz="1700" b="0" i="0" u="none" strike="noStrike" dirty="0">
                          <a:solidFill>
                            <a:srgbClr val="000000"/>
                          </a:solidFill>
                          <a:effectLst/>
                          <a:latin typeface="Calibri" panose="020F0502020204030204" pitchFamily="34" charset="0"/>
                        </a:rPr>
                        <a:t>Ensure collection of blood cultures and lactate level (do NOT delay antibiotics &gt;30 minutes if unable to obtain cultures) Labs to consider: UA/urine cx, procalcitonin, CRP, CBC auto, CMP</a:t>
                      </a:r>
                    </a:p>
                  </a:txBody>
                  <a:tcPr marL="7064" marR="7064" marT="70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dirty="0">
                          <a:solidFill>
                            <a:srgbClr val="000000"/>
                          </a:solidFill>
                          <a:effectLst/>
                          <a:latin typeface="Calibri" panose="020F0502020204030204" pitchFamily="34" charset="0"/>
                        </a:rPr>
                        <a:t> </a:t>
                      </a:r>
                    </a:p>
                  </a:txBody>
                  <a:tcPr marL="7064" marR="7064" marT="70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7327112"/>
                  </a:ext>
                </a:extLst>
              </a:tr>
              <a:tr h="819408">
                <a:tc>
                  <a:txBody>
                    <a:bodyPr/>
                    <a:lstStyle/>
                    <a:p>
                      <a:pPr algn="l" fontAlgn="t"/>
                      <a:r>
                        <a:rPr lang="en-US" sz="1700" b="0" i="0" u="none" strike="noStrike" dirty="0">
                          <a:solidFill>
                            <a:srgbClr val="000000"/>
                          </a:solidFill>
                          <a:effectLst/>
                          <a:latin typeface="Calibri" panose="020F0502020204030204" pitchFamily="34" charset="0"/>
                        </a:rPr>
                        <a:t>Administer broad spectrum antibiotics STAT (based on probable source)</a:t>
                      </a:r>
                      <a:br>
                        <a:rPr lang="en-US" sz="1700" b="0" i="0" u="none" strike="noStrike" dirty="0">
                          <a:solidFill>
                            <a:srgbClr val="000000"/>
                          </a:solidFill>
                          <a:effectLst/>
                          <a:latin typeface="Calibri" panose="020F0502020204030204" pitchFamily="34" charset="0"/>
                        </a:rPr>
                      </a:br>
                      <a:r>
                        <a:rPr lang="en-US" sz="1700" b="0" i="0" u="none" strike="noStrike" dirty="0">
                          <a:solidFill>
                            <a:srgbClr val="000000"/>
                          </a:solidFill>
                          <a:effectLst/>
                          <a:latin typeface="Calibri" panose="020F0502020204030204" pitchFamily="34" charset="0"/>
                        </a:rPr>
                        <a:t>* Always give primary agent first. Do not delay transfer for secondary agent infusion; give in route if possible</a:t>
                      </a:r>
                    </a:p>
                  </a:txBody>
                  <a:tcPr marL="7064" marR="7064" marT="70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dirty="0">
                          <a:solidFill>
                            <a:srgbClr val="000000"/>
                          </a:solidFill>
                          <a:effectLst/>
                          <a:latin typeface="Calibri" panose="020F0502020204030204" pitchFamily="34" charset="0"/>
                        </a:rPr>
                        <a:t> </a:t>
                      </a:r>
                    </a:p>
                  </a:txBody>
                  <a:tcPr marL="7064" marR="7064" marT="70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4103512"/>
                  </a:ext>
                </a:extLst>
              </a:tr>
              <a:tr h="1123154">
                <a:tc>
                  <a:txBody>
                    <a:bodyPr/>
                    <a:lstStyle/>
                    <a:p>
                      <a:pPr algn="l" fontAlgn="t"/>
                      <a:r>
                        <a:rPr lang="en-US" sz="1700" b="0" i="0" u="none" strike="noStrike" dirty="0">
                          <a:solidFill>
                            <a:srgbClr val="000000"/>
                          </a:solidFill>
                          <a:effectLst/>
                          <a:latin typeface="Calibri" panose="020F0502020204030204" pitchFamily="34" charset="0"/>
                        </a:rPr>
                        <a:t>If hypo-perfusion present, administer rapid 20ml/kg NS or LR bolus   Repeat x1 if hypo-perfusion is persistent</a:t>
                      </a:r>
                      <a:br>
                        <a:rPr lang="en-US" sz="1700" b="0" i="0" u="none" strike="noStrike" dirty="0">
                          <a:solidFill>
                            <a:srgbClr val="000000"/>
                          </a:solidFill>
                          <a:effectLst/>
                          <a:latin typeface="Calibri" panose="020F0502020204030204" pitchFamily="34" charset="0"/>
                        </a:rPr>
                      </a:br>
                      <a:r>
                        <a:rPr lang="en-US" sz="1700" b="0" i="0" u="none" strike="noStrike" dirty="0">
                          <a:solidFill>
                            <a:srgbClr val="000000"/>
                          </a:solidFill>
                          <a:effectLst/>
                          <a:latin typeface="Calibri" panose="020F0502020204030204" pitchFamily="34" charset="0"/>
                        </a:rPr>
                        <a:t>Signs of hypo-perfusion include: low SBP (see age-based ranges on back), tachycardia, pale skin, delayed capillary refill, mottling</a:t>
                      </a:r>
                    </a:p>
                  </a:txBody>
                  <a:tcPr marL="7064" marR="7064" marT="70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dirty="0">
                          <a:solidFill>
                            <a:srgbClr val="000000"/>
                          </a:solidFill>
                          <a:effectLst/>
                          <a:latin typeface="Calibri" panose="020F0502020204030204" pitchFamily="34" charset="0"/>
                        </a:rPr>
                        <a:t> </a:t>
                      </a:r>
                    </a:p>
                  </a:txBody>
                  <a:tcPr marL="7064" marR="7064" marT="70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1238698"/>
                  </a:ext>
                </a:extLst>
              </a:tr>
              <a:tr h="275491">
                <a:tc>
                  <a:txBody>
                    <a:bodyPr/>
                    <a:lstStyle/>
                    <a:p>
                      <a:pPr algn="l" fontAlgn="t"/>
                      <a:r>
                        <a:rPr lang="en-US" sz="1700" b="1" i="0" u="none" strike="noStrike" dirty="0">
                          <a:solidFill>
                            <a:srgbClr val="000000"/>
                          </a:solidFill>
                          <a:effectLst/>
                          <a:latin typeface="Calibri" panose="020F0502020204030204" pitchFamily="34" charset="0"/>
                        </a:rPr>
                        <a:t>*** Notify accepting facility and transferring service ASAP ***</a:t>
                      </a:r>
                    </a:p>
                  </a:txBody>
                  <a:tcPr marL="7064" marR="7064" marT="70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dirty="0">
                          <a:solidFill>
                            <a:srgbClr val="000000"/>
                          </a:solidFill>
                          <a:effectLst/>
                          <a:latin typeface="Calibri" panose="020F0502020204030204" pitchFamily="34" charset="0"/>
                        </a:rPr>
                        <a:t> </a:t>
                      </a:r>
                    </a:p>
                  </a:txBody>
                  <a:tcPr marL="7064" marR="7064" marT="70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6309448"/>
                  </a:ext>
                </a:extLst>
              </a:tr>
            </a:tbl>
          </a:graphicData>
        </a:graphic>
      </p:graphicFrame>
    </p:spTree>
    <p:extLst>
      <p:ext uri="{BB962C8B-B14F-4D97-AF65-F5344CB8AC3E}">
        <p14:creationId xmlns:p14="http://schemas.microsoft.com/office/powerpoint/2010/main" val="2960557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Scenario</a:t>
            </a:r>
          </a:p>
        </p:txBody>
      </p:sp>
      <p:sp>
        <p:nvSpPr>
          <p:cNvPr id="3" name="Text Placeholder 2"/>
          <p:cNvSpPr>
            <a:spLocks noGrp="1"/>
          </p:cNvSpPr>
          <p:nvPr>
            <p:ph type="body" idx="1"/>
          </p:nvPr>
        </p:nvSpPr>
        <p:spPr>
          <a:xfrm>
            <a:off x="304800" y="1241358"/>
            <a:ext cx="8686799" cy="5015751"/>
          </a:xfrm>
        </p:spPr>
        <p:txBody>
          <a:bodyPr/>
          <a:lstStyle/>
          <a:p>
            <a:pPr marL="50800" indent="0">
              <a:buNone/>
            </a:pPr>
            <a:r>
              <a:rPr lang="en-US" sz="2400" dirty="0"/>
              <a:t>07:30 - Code blue</a:t>
            </a:r>
          </a:p>
          <a:p>
            <a:pPr marL="0" indent="0">
              <a:buNone/>
            </a:pPr>
            <a:r>
              <a:rPr lang="en-US" sz="2400" dirty="0"/>
              <a:t>Outcome:</a:t>
            </a:r>
          </a:p>
          <a:p>
            <a:pPr indent="-457200"/>
            <a:r>
              <a:rPr lang="en-US" sz="2400" dirty="0"/>
              <a:t>Despite multiple interventions to stabilize him and aggressive resuscitation, the patient passed away. </a:t>
            </a:r>
          </a:p>
          <a:p>
            <a:pPr indent="-457200"/>
            <a:r>
              <a:rPr lang="en-US" sz="2400" dirty="0"/>
              <a:t>Post-mortem pathologic exam revealed Group A Strep in his cerebrospinal fluid. That, coupled with the patient’s respiratory compromise suggest overwhelming sepsis related to both a viral and bacterial process.  </a:t>
            </a:r>
          </a:p>
          <a:p>
            <a:pPr indent="-457200"/>
            <a:r>
              <a:rPr lang="en-US" sz="2400" dirty="0"/>
              <a:t>The patient’s final diagnosis was </a:t>
            </a:r>
            <a:r>
              <a:rPr lang="en-US" sz="2400" b="1" dirty="0">
                <a:solidFill>
                  <a:srgbClr val="00757F"/>
                </a:solidFill>
              </a:rPr>
              <a:t>sepsis with septic shock</a:t>
            </a:r>
            <a:r>
              <a:rPr lang="en-US" sz="2400" b="1" dirty="0"/>
              <a:t> </a:t>
            </a:r>
            <a:r>
              <a:rPr lang="en-US" sz="2400" dirty="0"/>
              <a:t>and </a:t>
            </a:r>
            <a:r>
              <a:rPr lang="en-US" sz="2400" b="1" dirty="0">
                <a:solidFill>
                  <a:srgbClr val="00757F"/>
                </a:solidFill>
              </a:rPr>
              <a:t>bacterial meningitis</a:t>
            </a:r>
            <a:r>
              <a:rPr lang="en-US" sz="2400" dirty="0"/>
              <a:t>.</a:t>
            </a:r>
          </a:p>
          <a:p>
            <a:pPr marL="50800" indent="0">
              <a:buNone/>
            </a:pPr>
            <a:endParaRPr lang="en-US" dirty="0"/>
          </a:p>
        </p:txBody>
      </p:sp>
    </p:spTree>
    <p:extLst>
      <p:ext uri="{BB962C8B-B14F-4D97-AF65-F5344CB8AC3E}">
        <p14:creationId xmlns:p14="http://schemas.microsoft.com/office/powerpoint/2010/main" val="697484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9641" y="1929198"/>
            <a:ext cx="6164718" cy="2359338"/>
          </a:xfrm>
        </p:spPr>
        <p:txBody>
          <a:bodyPr/>
          <a:lstStyle/>
          <a:p>
            <a:r>
              <a:rPr lang="en-US" sz="4000" dirty="0"/>
              <a:t>Questions and Discussion</a:t>
            </a:r>
          </a:p>
        </p:txBody>
      </p:sp>
    </p:spTree>
    <p:extLst>
      <p:ext uri="{BB962C8B-B14F-4D97-AF65-F5344CB8AC3E}">
        <p14:creationId xmlns:p14="http://schemas.microsoft.com/office/powerpoint/2010/main" val="1423658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Text Placeholder 2"/>
          <p:cNvSpPr>
            <a:spLocks noGrp="1"/>
          </p:cNvSpPr>
          <p:nvPr>
            <p:ph type="body" idx="1"/>
          </p:nvPr>
        </p:nvSpPr>
        <p:spPr>
          <a:xfrm>
            <a:off x="304800" y="1266062"/>
            <a:ext cx="8686799" cy="4822845"/>
          </a:xfrm>
        </p:spPr>
        <p:txBody>
          <a:bodyPr/>
          <a:lstStyle/>
          <a:p>
            <a:pPr marL="344488" indent="-293688">
              <a:lnSpc>
                <a:spcPct val="100000"/>
              </a:lnSpc>
              <a:spcBef>
                <a:spcPts val="0"/>
              </a:spcBef>
              <a:spcAft>
                <a:spcPts val="600"/>
              </a:spcAft>
              <a:buSzPct val="138000"/>
            </a:pPr>
            <a:r>
              <a:rPr lang="en-US" sz="1600" dirty="0"/>
              <a:t>ACLS-Algorithms (2018).  Pediatric Advanced Life Support Review Septic Shock [website].  Retrieved from </a:t>
            </a:r>
            <a:r>
              <a:rPr lang="en-US" sz="1600" u="sng" dirty="0">
                <a:hlinkClick r:id="rId3"/>
              </a:rPr>
              <a:t>https://acls-algorithms.com/pediatric-advanced-life-support/pediatric-shock-overview-part-1/septic-shock/</a:t>
            </a:r>
            <a:endParaRPr lang="en-US" sz="1600" dirty="0"/>
          </a:p>
          <a:p>
            <a:pPr marL="344488" indent="-293688">
              <a:lnSpc>
                <a:spcPct val="100000"/>
              </a:lnSpc>
              <a:spcBef>
                <a:spcPts val="0"/>
              </a:spcBef>
              <a:spcAft>
                <a:spcPts val="600"/>
              </a:spcAft>
              <a:buSzPct val="138000"/>
            </a:pPr>
            <a:r>
              <a:rPr lang="en-US" sz="1600" dirty="0"/>
              <a:t>Biban, P., Gaffuri, M., Spaggiari, S., Zaglia, F., Serra, A., &amp; Santuz, P. (2012). Early recognition and management of septic shock in children. </a:t>
            </a:r>
            <a:r>
              <a:rPr lang="en-US" sz="1600" i="1" dirty="0"/>
              <a:t>Pediatric reports</a:t>
            </a:r>
            <a:r>
              <a:rPr lang="en-US" sz="1600" dirty="0"/>
              <a:t>, </a:t>
            </a:r>
            <a:r>
              <a:rPr lang="en-US" sz="1600" i="1" dirty="0"/>
              <a:t>4</a:t>
            </a:r>
            <a:r>
              <a:rPr lang="en-US" sz="1600" dirty="0"/>
              <a:t>(1), e13. doi:10.4081/pr.2012.e13</a:t>
            </a:r>
          </a:p>
          <a:p>
            <a:pPr marL="344488" indent="-293688">
              <a:lnSpc>
                <a:spcPct val="100000"/>
              </a:lnSpc>
              <a:spcBef>
                <a:spcPts val="0"/>
              </a:spcBef>
              <a:spcAft>
                <a:spcPts val="600"/>
              </a:spcAft>
              <a:buSzPct val="138000"/>
            </a:pPr>
            <a:r>
              <a:rPr lang="en-US" sz="1600" dirty="0"/>
              <a:t>Cardiovascular Physiology and Shock. (2018). In Waldhausen, J., Powell, D., &amp; Hirschl, R. (Eds.), </a:t>
            </a:r>
            <a:r>
              <a:rPr lang="en-US" sz="1600" i="1" dirty="0"/>
              <a:t>Pediatric Surgery NaT</a:t>
            </a:r>
            <a:r>
              <a:rPr lang="en-US" sz="1600" dirty="0"/>
              <a:t>. Available from </a:t>
            </a:r>
            <a:r>
              <a:rPr lang="en-US" sz="1600" u="sng" dirty="0">
                <a:hlinkClick r:id="rId4"/>
              </a:rPr>
              <a:t>https://www.pedsurglibrary.com/apsa/view/Pediatric-Surgery-NaT/829023/all/Cardiovascular_Physiology_and_Shock</a:t>
            </a:r>
            <a:endParaRPr lang="en-US" sz="1600" dirty="0"/>
          </a:p>
          <a:p>
            <a:pPr marL="344488" indent="-293688">
              <a:lnSpc>
                <a:spcPct val="100000"/>
              </a:lnSpc>
              <a:spcBef>
                <a:spcPts val="0"/>
              </a:spcBef>
              <a:spcAft>
                <a:spcPts val="600"/>
              </a:spcAft>
              <a:buSzPct val="138000"/>
            </a:pPr>
            <a:r>
              <a:rPr lang="en-US" sz="1600" dirty="0"/>
              <a:t>Chiarello P1, M. M. (2016, DEC). </a:t>
            </a:r>
            <a:r>
              <a:rPr lang="en-US" sz="1600" i="1" dirty="0"/>
              <a:t>US National Library of Medicine.</a:t>
            </a:r>
            <a:r>
              <a:rPr lang="en-US" sz="1600" dirty="0"/>
              <a:t> Retrieved from Pubmed.org: </a:t>
            </a:r>
            <a:r>
              <a:rPr lang="en-US" sz="1600" dirty="0">
                <a:hlinkClick r:id="rId5"/>
              </a:rPr>
              <a:t>https://www.ncbi.nlm.nih.gov/pubmed/22075805</a:t>
            </a:r>
            <a:endParaRPr lang="en-US" sz="1600" dirty="0"/>
          </a:p>
          <a:p>
            <a:pPr marL="344488" indent="-293688">
              <a:lnSpc>
                <a:spcPct val="100000"/>
              </a:lnSpc>
              <a:spcBef>
                <a:spcPts val="0"/>
              </a:spcBef>
              <a:spcAft>
                <a:spcPts val="600"/>
              </a:spcAft>
              <a:buSzPct val="138000"/>
            </a:pPr>
            <a:r>
              <a:rPr lang="en-US" sz="1600" dirty="0"/>
              <a:t>Davis AL, Carcillo JA, Aneja RK, Deymann AJ, Lin JC, Nguyen TC, et al. American College of Critical Care Medicine Clinical Practice Parameters for Hemodynamic Support of Pediatric and Neonatal Septic Shock. </a:t>
            </a:r>
            <a:r>
              <a:rPr lang="en-US" sz="1600" i="1" dirty="0"/>
              <a:t>Critical care medicine</a:t>
            </a:r>
            <a:r>
              <a:rPr lang="en-US" sz="1600" dirty="0"/>
              <a:t>. 2017;45(6):1061-1093</a:t>
            </a:r>
          </a:p>
          <a:p>
            <a:pPr marL="344488" indent="-293688">
              <a:lnSpc>
                <a:spcPct val="100000"/>
              </a:lnSpc>
              <a:spcBef>
                <a:spcPts val="0"/>
              </a:spcBef>
              <a:spcAft>
                <a:spcPts val="600"/>
              </a:spcAft>
              <a:buSzPct val="138000"/>
            </a:pPr>
            <a:r>
              <a:rPr lang="en-US" sz="1600" dirty="0"/>
              <a:t>Giuliano Jr, J (Interviewer), Polikoff, L and Weiss, S (Interviewees). (2017). </a:t>
            </a:r>
            <a:r>
              <a:rPr lang="en-US" sz="1600" i="1" dirty="0"/>
              <a:t>Management of Sepsis in the PICU: Biomarker-Based Approaches</a:t>
            </a:r>
            <a:r>
              <a:rPr lang="en-US" sz="1600" dirty="0"/>
              <a:t> [Interview video].  Retrieved from Medscape website: </a:t>
            </a:r>
            <a:r>
              <a:rPr lang="en-US" sz="1600" u="sng" dirty="0">
                <a:hlinkClick r:id="rId6"/>
              </a:rPr>
              <a:t>http://www.Medscape.org/viewarticle/876833</a:t>
            </a:r>
            <a:endParaRPr lang="en-US" sz="1600" dirty="0"/>
          </a:p>
          <a:p>
            <a:pPr marL="0" lvl="0" indent="0">
              <a:spcBef>
                <a:spcPts val="0"/>
              </a:spcBef>
              <a:buNone/>
            </a:pPr>
            <a:endParaRPr lang="en-US" sz="3200" dirty="0"/>
          </a:p>
        </p:txBody>
      </p:sp>
    </p:spTree>
    <p:extLst>
      <p:ext uri="{BB962C8B-B14F-4D97-AF65-F5344CB8AC3E}">
        <p14:creationId xmlns:p14="http://schemas.microsoft.com/office/powerpoint/2010/main" val="1897773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5"/>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Pediatric Sepsis Overview</a:t>
            </a:r>
            <a:endParaRPr dirty="0"/>
          </a:p>
        </p:txBody>
      </p:sp>
      <p:sp>
        <p:nvSpPr>
          <p:cNvPr id="2" name="Text Placeholder 1"/>
          <p:cNvSpPr>
            <a:spLocks noGrp="1"/>
          </p:cNvSpPr>
          <p:nvPr>
            <p:ph type="body" idx="1"/>
          </p:nvPr>
        </p:nvSpPr>
        <p:spPr>
          <a:xfrm>
            <a:off x="304800" y="1287700"/>
            <a:ext cx="8686799" cy="4822845"/>
          </a:xfrm>
        </p:spPr>
        <p:txBody>
          <a:bodyPr/>
          <a:lstStyle/>
          <a:p>
            <a:pPr marL="50800" indent="0">
              <a:lnSpc>
                <a:spcPct val="100000"/>
              </a:lnSpc>
              <a:spcBef>
                <a:spcPts val="0"/>
              </a:spcBef>
              <a:buNone/>
            </a:pPr>
            <a:r>
              <a:rPr lang="en-US" dirty="0"/>
              <a:t>Why is recognition of pediatric sepsis a </a:t>
            </a:r>
            <a:r>
              <a:rPr lang="en-US" b="1" dirty="0">
                <a:solidFill>
                  <a:srgbClr val="00757F"/>
                </a:solidFill>
              </a:rPr>
              <a:t>challenge</a:t>
            </a:r>
            <a:r>
              <a:rPr lang="en-US" dirty="0"/>
              <a:t>?</a:t>
            </a:r>
          </a:p>
          <a:p>
            <a:pPr>
              <a:lnSpc>
                <a:spcPct val="100000"/>
              </a:lnSpc>
              <a:spcBef>
                <a:spcPts val="0"/>
              </a:spcBef>
            </a:pPr>
            <a:r>
              <a:rPr lang="en-US" sz="2600" dirty="0"/>
              <a:t>Needle in haystack effect: Many children have fever and tachycardia</a:t>
            </a:r>
          </a:p>
          <a:p>
            <a:pPr>
              <a:lnSpc>
                <a:spcPct val="100000"/>
              </a:lnSpc>
              <a:spcBef>
                <a:spcPts val="0"/>
              </a:spcBef>
            </a:pPr>
            <a:r>
              <a:rPr lang="en-US" sz="2600" dirty="0"/>
              <a:t>SIRS criteria + suspected infection is not sensitive enough</a:t>
            </a:r>
          </a:p>
          <a:p>
            <a:pPr>
              <a:lnSpc>
                <a:spcPct val="100000"/>
              </a:lnSpc>
              <a:spcBef>
                <a:spcPts val="0"/>
              </a:spcBef>
            </a:pPr>
            <a:r>
              <a:rPr lang="en-US" sz="2600" dirty="0"/>
              <a:t>Children present in compensated shock for a prolonged period</a:t>
            </a:r>
          </a:p>
          <a:p>
            <a:pPr>
              <a:lnSpc>
                <a:spcPct val="100000"/>
              </a:lnSpc>
              <a:spcBef>
                <a:spcPts val="0"/>
              </a:spcBef>
            </a:pPr>
            <a:endParaRPr lang="en-US" sz="2400" dirty="0"/>
          </a:p>
          <a:p>
            <a:pPr marL="50800" indent="0">
              <a:lnSpc>
                <a:spcPct val="100000"/>
              </a:lnSpc>
              <a:spcBef>
                <a:spcPts val="0"/>
              </a:spcBef>
              <a:buNone/>
            </a:pPr>
            <a:r>
              <a:rPr lang="en-US" dirty="0"/>
              <a:t>Why is recognition of pediatric sepsis </a:t>
            </a:r>
            <a:r>
              <a:rPr lang="en-US" b="1" dirty="0">
                <a:solidFill>
                  <a:srgbClr val="00757F"/>
                </a:solidFill>
              </a:rPr>
              <a:t>critical</a:t>
            </a:r>
            <a:r>
              <a:rPr lang="en-US" dirty="0"/>
              <a:t>?</a:t>
            </a:r>
          </a:p>
          <a:p>
            <a:pPr>
              <a:lnSpc>
                <a:spcPct val="100000"/>
              </a:lnSpc>
              <a:spcBef>
                <a:spcPts val="0"/>
              </a:spcBef>
            </a:pPr>
            <a:r>
              <a:rPr lang="en-US" sz="2600" dirty="0"/>
              <a:t>Sepsis time-based bundle of care has shown improved outcomes in multiple studies</a:t>
            </a:r>
          </a:p>
          <a:p>
            <a:pPr>
              <a:lnSpc>
                <a:spcPct val="100000"/>
              </a:lnSpc>
              <a:spcBef>
                <a:spcPts val="0"/>
              </a:spcBef>
            </a:pPr>
            <a:r>
              <a:rPr lang="en-US" sz="2600" dirty="0"/>
              <a:t>Care bundles start with first step of recognition</a:t>
            </a:r>
          </a:p>
          <a:p>
            <a:endParaRPr lang="en-US" sz="2400" dirty="0"/>
          </a:p>
          <a:p>
            <a:endParaRPr lang="en-US" sz="2400" dirty="0"/>
          </a:p>
          <a:p>
            <a:pPr marL="50800" indent="0">
              <a:buNone/>
            </a:pPr>
            <a:endParaRPr lang="en-US" dirty="0"/>
          </a:p>
        </p:txBody>
      </p:sp>
    </p:spTree>
    <p:extLst>
      <p:ext uri="{BB962C8B-B14F-4D97-AF65-F5344CB8AC3E}">
        <p14:creationId xmlns:p14="http://schemas.microsoft.com/office/powerpoint/2010/main" val="984075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Text Placeholder 2"/>
          <p:cNvSpPr>
            <a:spLocks noGrp="1"/>
          </p:cNvSpPr>
          <p:nvPr>
            <p:ph type="body" idx="1"/>
          </p:nvPr>
        </p:nvSpPr>
        <p:spPr>
          <a:xfrm>
            <a:off x="304800" y="1550209"/>
            <a:ext cx="8686799" cy="4472219"/>
          </a:xfrm>
        </p:spPr>
        <p:txBody>
          <a:bodyPr/>
          <a:lstStyle/>
          <a:p>
            <a:pPr marL="346075" indent="-295275">
              <a:lnSpc>
                <a:spcPct val="100000"/>
              </a:lnSpc>
              <a:spcBef>
                <a:spcPts val="0"/>
              </a:spcBef>
              <a:spcAft>
                <a:spcPts val="600"/>
              </a:spcAft>
              <a:buSzPct val="140000"/>
            </a:pPr>
            <a:r>
              <a:rPr lang="en-US" sz="1600" dirty="0"/>
              <a:t>Guzman-Cottrill, J., Cheesebrough, B., Nadel, S., Goldstein, B.  The Systemic Inflammatory Response syndrome (SIRS), Sepsis, and Septic Shock.  Retrieved on August 31, 2018 from </a:t>
            </a:r>
            <a:r>
              <a:rPr lang="en-US" sz="1600" u="sng" dirty="0">
                <a:hlinkClick r:id="rId3"/>
              </a:rPr>
              <a:t>https://www.macpeds.com/documents/13LongChap11-septicshock.pdf</a:t>
            </a:r>
            <a:endParaRPr lang="en-US" sz="1600" dirty="0"/>
          </a:p>
          <a:p>
            <a:pPr marL="346075" indent="-295275">
              <a:lnSpc>
                <a:spcPct val="100000"/>
              </a:lnSpc>
              <a:spcBef>
                <a:spcPts val="0"/>
              </a:spcBef>
              <a:spcAft>
                <a:spcPts val="600"/>
              </a:spcAft>
              <a:buSzPct val="140000"/>
            </a:pPr>
            <a:r>
              <a:rPr lang="en-US" sz="1600" dirty="0"/>
              <a:t>Hirasawa, H., Oda, S., &amp; Nakamura, M. (2009). Blood glucose control in patients with severe sepsis and septic shock. </a:t>
            </a:r>
            <a:r>
              <a:rPr lang="en-US" sz="1600" i="1" dirty="0"/>
              <a:t>World journal of gastroenterology</a:t>
            </a:r>
            <a:r>
              <a:rPr lang="en-US" sz="1600" dirty="0"/>
              <a:t>, </a:t>
            </a:r>
            <a:r>
              <a:rPr lang="en-US" sz="1600" i="1" dirty="0"/>
              <a:t>15</a:t>
            </a:r>
            <a:r>
              <a:rPr lang="en-US" sz="1600" dirty="0"/>
              <a:t>(33), 4132–4136. doi:10.3748/wjg.15.4132</a:t>
            </a:r>
          </a:p>
          <a:p>
            <a:pPr marL="346075" indent="-295275">
              <a:lnSpc>
                <a:spcPct val="100000"/>
              </a:lnSpc>
              <a:spcBef>
                <a:spcPts val="0"/>
              </a:spcBef>
              <a:spcAft>
                <a:spcPts val="600"/>
              </a:spcAft>
              <a:buSzPct val="140000"/>
            </a:pPr>
            <a:r>
              <a:rPr lang="en-US" sz="1600" dirty="0"/>
              <a:t>Hackethal, Veronica, MD.  (July 2018).  Sepsis Survival Higher in Kids with Quick Bundle Completion.  </a:t>
            </a:r>
            <a:r>
              <a:rPr lang="en-US" sz="1600" i="1" dirty="0"/>
              <a:t>Medscape.  </a:t>
            </a:r>
            <a:r>
              <a:rPr lang="en-US" sz="1600" dirty="0"/>
              <a:t>Retrieved from </a:t>
            </a:r>
            <a:r>
              <a:rPr lang="en-US" sz="1600" u="sng" dirty="0">
                <a:hlinkClick r:id="rId4"/>
              </a:rPr>
              <a:t>www.Medscape.com/viewarticle/899743</a:t>
            </a:r>
            <a:endParaRPr lang="en-US" sz="1600" dirty="0"/>
          </a:p>
          <a:p>
            <a:pPr marL="346075" indent="-295275">
              <a:lnSpc>
                <a:spcPct val="100000"/>
              </a:lnSpc>
              <a:spcBef>
                <a:spcPts val="0"/>
              </a:spcBef>
              <a:spcAft>
                <a:spcPts val="600"/>
              </a:spcAft>
              <a:buSzPct val="140000"/>
            </a:pPr>
            <a:r>
              <a:rPr lang="en-US" sz="1600" dirty="0"/>
              <a:t>Jat, K. R., Jhamb, U., &amp; Gupta, V. K. (2011). Serum lactate levels as the predictor of outcome in pediatric septic shock. </a:t>
            </a:r>
            <a:r>
              <a:rPr lang="en-US" sz="1600" i="1" dirty="0"/>
              <a:t>Indian journal of critical care medicine : peer-reviewed, official publication of Indian Society of Critical Care Medicine</a:t>
            </a:r>
            <a:r>
              <a:rPr lang="en-US" sz="1600" dirty="0"/>
              <a:t>, </a:t>
            </a:r>
            <a:r>
              <a:rPr lang="en-US" sz="1600" i="1" dirty="0"/>
              <a:t>15</a:t>
            </a:r>
            <a:r>
              <a:rPr lang="en-US" sz="1600" dirty="0"/>
              <a:t>(2), 102–107. doi:10.4103/0972-5229.83017</a:t>
            </a:r>
          </a:p>
          <a:p>
            <a:pPr marL="346075" indent="-295275">
              <a:lnSpc>
                <a:spcPct val="100000"/>
              </a:lnSpc>
              <a:spcBef>
                <a:spcPts val="0"/>
              </a:spcBef>
              <a:spcAft>
                <a:spcPts val="600"/>
              </a:spcAft>
              <a:buSzPct val="140000"/>
            </a:pPr>
            <a:r>
              <a:rPr lang="en-US" sz="1600" dirty="0"/>
              <a:t>Stoney Brook. (2006, OCT 20). </a:t>
            </a:r>
            <a:r>
              <a:rPr lang="en-US" sz="1600" i="1" dirty="0"/>
              <a:t>Site Collection Documents.</a:t>
            </a:r>
            <a:r>
              <a:rPr lang="en-US" sz="1600" dirty="0"/>
              <a:t> Retrieved from Surviving Sepsis: http://www.survivingsepsis.org/SiteCollectionDocuments/Protocols-Pediatric-ICU-Screening-Tool.pdf From Stoney Brook</a:t>
            </a:r>
          </a:p>
          <a:p>
            <a:pPr marL="346075" indent="-295275">
              <a:lnSpc>
                <a:spcPct val="100000"/>
              </a:lnSpc>
              <a:spcBef>
                <a:spcPts val="0"/>
              </a:spcBef>
              <a:spcAft>
                <a:spcPts val="600"/>
              </a:spcAft>
              <a:buSzPct val="140000"/>
            </a:pPr>
            <a:r>
              <a:rPr lang="en-US" sz="1600" dirty="0"/>
              <a:t>University of California San Francisco Benioff Children's Hospital. (2011, February 10). </a:t>
            </a:r>
            <a:r>
              <a:rPr lang="en-US" sz="1600" i="1" dirty="0"/>
              <a:t>Tests.</a:t>
            </a:r>
            <a:r>
              <a:rPr lang="en-US" sz="1600" dirty="0"/>
              <a:t> Retrieved from C-Reactive Protein: https://www.ucsfbenioffchildrens.org/tests/003356.html</a:t>
            </a:r>
          </a:p>
          <a:p>
            <a:pPr marL="0" indent="0">
              <a:spcBef>
                <a:spcPts val="0"/>
              </a:spcBef>
              <a:buNone/>
            </a:pPr>
            <a:endParaRPr lang="en-US" sz="1000" dirty="0">
              <a:latin typeface="Calibri" panose="020F0502020204030204" pitchFamily="34" charset="0"/>
            </a:endParaRPr>
          </a:p>
          <a:p>
            <a:pPr marL="0" lvl="0" indent="0">
              <a:spcBef>
                <a:spcPts val="0"/>
              </a:spcBef>
              <a:buNone/>
            </a:pPr>
            <a:endParaRPr lang="en-US" sz="3200" dirty="0"/>
          </a:p>
        </p:txBody>
      </p:sp>
    </p:spTree>
    <p:extLst>
      <p:ext uri="{BB962C8B-B14F-4D97-AF65-F5344CB8AC3E}">
        <p14:creationId xmlns:p14="http://schemas.microsoft.com/office/powerpoint/2010/main" val="3049232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Pediatric Sepsis Overview</a:t>
            </a:r>
            <a:endParaRPr dirty="0"/>
          </a:p>
        </p:txBody>
      </p:sp>
      <p:sp>
        <p:nvSpPr>
          <p:cNvPr id="2" name="Text Placeholder 1"/>
          <p:cNvSpPr>
            <a:spLocks noGrp="1"/>
          </p:cNvSpPr>
          <p:nvPr>
            <p:ph idx="1"/>
          </p:nvPr>
        </p:nvSpPr>
        <p:spPr>
          <a:xfrm>
            <a:off x="602561" y="991918"/>
            <a:ext cx="4445876" cy="578068"/>
          </a:xfrm>
        </p:spPr>
        <p:txBody>
          <a:bodyPr/>
          <a:lstStyle/>
          <a:p>
            <a:pPr marL="50800" indent="0">
              <a:buNone/>
            </a:pPr>
            <a:r>
              <a:rPr lang="en-US" sz="2400" dirty="0">
                <a:solidFill>
                  <a:srgbClr val="00757F"/>
                </a:solidFill>
              </a:rPr>
              <a:t>Age Dependent SIRS Criteria</a:t>
            </a:r>
          </a:p>
          <a:p>
            <a:pPr marL="50800" indent="0">
              <a:buNone/>
            </a:pPr>
            <a:endParaRPr lang="en-US" dirty="0">
              <a:solidFill>
                <a:schemeClr val="accent5"/>
              </a:solidFill>
            </a:endParaRPr>
          </a:p>
          <a:p>
            <a:pPr marL="50800" indent="0">
              <a:buNone/>
            </a:pPr>
            <a:endParaRPr lang="en-US" dirty="0"/>
          </a:p>
        </p:txBody>
      </p:sp>
      <p:pic>
        <p:nvPicPr>
          <p:cNvPr id="7" name="Picture 6">
            <a:extLst>
              <a:ext uri="{FF2B5EF4-FFF2-40B4-BE49-F238E27FC236}">
                <a16:creationId xmlns:a16="http://schemas.microsoft.com/office/drawing/2014/main" id="{D5BC4021-BF3E-44F7-9F8E-E477F8D4121F}"/>
              </a:ext>
            </a:extLst>
          </p:cNvPr>
          <p:cNvPicPr>
            <a:picLocks noChangeAspect="1"/>
          </p:cNvPicPr>
          <p:nvPr/>
        </p:nvPicPr>
        <p:blipFill>
          <a:blip r:embed="rId3"/>
          <a:stretch>
            <a:fillRect/>
          </a:stretch>
        </p:blipFill>
        <p:spPr>
          <a:xfrm>
            <a:off x="714672" y="1603883"/>
            <a:ext cx="7938878" cy="2853476"/>
          </a:xfrm>
          <a:prstGeom prst="rect">
            <a:avLst/>
          </a:prstGeom>
        </p:spPr>
      </p:pic>
      <p:pic>
        <p:nvPicPr>
          <p:cNvPr id="9" name="Picture 8">
            <a:extLst>
              <a:ext uri="{FF2B5EF4-FFF2-40B4-BE49-F238E27FC236}">
                <a16:creationId xmlns:a16="http://schemas.microsoft.com/office/drawing/2014/main" id="{44DEC188-86DD-4CED-BC8C-EC8094E64172}"/>
              </a:ext>
            </a:extLst>
          </p:cNvPr>
          <p:cNvPicPr>
            <a:picLocks noChangeAspect="1"/>
          </p:cNvPicPr>
          <p:nvPr/>
        </p:nvPicPr>
        <p:blipFill>
          <a:blip r:embed="rId4"/>
          <a:stretch>
            <a:fillRect/>
          </a:stretch>
        </p:blipFill>
        <p:spPr>
          <a:xfrm>
            <a:off x="1798819" y="4605056"/>
            <a:ext cx="5808093" cy="1660250"/>
          </a:xfrm>
          <a:prstGeom prst="rect">
            <a:avLst/>
          </a:prstGeom>
        </p:spPr>
      </p:pic>
    </p:spTree>
    <p:extLst>
      <p:ext uri="{BB962C8B-B14F-4D97-AF65-F5344CB8AC3E}">
        <p14:creationId xmlns:p14="http://schemas.microsoft.com/office/powerpoint/2010/main" val="3304858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F37E0F-6F6C-47D6-8660-55B5C9C01608}"/>
              </a:ext>
            </a:extLst>
          </p:cNvPr>
          <p:cNvSpPr>
            <a:spLocks noGrp="1"/>
          </p:cNvSpPr>
          <p:nvPr>
            <p:ph type="title"/>
          </p:nvPr>
        </p:nvSpPr>
        <p:spPr/>
        <p:txBody>
          <a:bodyPr/>
          <a:lstStyle/>
          <a:p>
            <a:r>
              <a:rPr lang="en-US" dirty="0"/>
              <a:t>Pediatric Sepsis Recognition</a:t>
            </a:r>
          </a:p>
        </p:txBody>
      </p:sp>
      <p:sp>
        <p:nvSpPr>
          <p:cNvPr id="5" name="Text Placeholder 2">
            <a:extLst>
              <a:ext uri="{FF2B5EF4-FFF2-40B4-BE49-F238E27FC236}">
                <a16:creationId xmlns:a16="http://schemas.microsoft.com/office/drawing/2014/main" id="{2B9B5A31-57F0-4237-8E00-E17924452972}"/>
              </a:ext>
            </a:extLst>
          </p:cNvPr>
          <p:cNvSpPr txBox="1">
            <a:spLocks/>
          </p:cNvSpPr>
          <p:nvPr/>
        </p:nvSpPr>
        <p:spPr>
          <a:xfrm>
            <a:off x="457201" y="1172087"/>
            <a:ext cx="8686799" cy="1087787"/>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bg2">
                  <a:lumMod val="25000"/>
                </a:schemeClr>
              </a:buClr>
              <a:buSzPts val="2800"/>
              <a:buFont typeface="Arial"/>
              <a:buChar char="•"/>
              <a:defRPr sz="2800" b="0" i="0" u="none" strike="noStrike" cap="none">
                <a:solidFill>
                  <a:schemeClr val="tx1">
                    <a:lumMod val="85000"/>
                    <a:lumOff val="15000"/>
                  </a:schemeClr>
                </a:solidFill>
                <a:latin typeface="Calibri"/>
                <a:ea typeface="Calibri"/>
                <a:cs typeface="Calibri"/>
                <a:sym typeface="Calibri"/>
              </a:defRPr>
            </a:lvl1pPr>
            <a:lvl2pPr marL="685800" marR="0" lvl="1" indent="-228600" algn="l" rtl="0">
              <a:lnSpc>
                <a:spcPct val="90000"/>
              </a:lnSpc>
              <a:spcBef>
                <a:spcPts val="500"/>
              </a:spcBef>
              <a:spcAft>
                <a:spcPts val="0"/>
              </a:spcAft>
              <a:buClr>
                <a:schemeClr val="tx1">
                  <a:lumMod val="85000"/>
                  <a:lumOff val="15000"/>
                </a:schemeClr>
              </a:buClr>
              <a:buSzPts val="2400"/>
              <a:buFont typeface="Courier New" panose="02070309020205020404" pitchFamily="49" charset="0"/>
              <a:buChar char="o"/>
              <a:defRPr sz="2400" b="0" i="0" u="none" strike="noStrike" cap="none">
                <a:solidFill>
                  <a:schemeClr val="tx1">
                    <a:lumMod val="85000"/>
                    <a:lumOff val="15000"/>
                  </a:schemeClr>
                </a:solidFill>
                <a:latin typeface="Calibri"/>
                <a:ea typeface="Calibri"/>
                <a:cs typeface="Calibri"/>
                <a:sym typeface="Calibri"/>
              </a:defRPr>
            </a:lvl2pPr>
            <a:lvl3pPr marL="1143000" marR="0" lvl="2" indent="-228600" algn="l" rtl="0">
              <a:lnSpc>
                <a:spcPct val="90000"/>
              </a:lnSpc>
              <a:spcBef>
                <a:spcPts val="500"/>
              </a:spcBef>
              <a:spcAft>
                <a:spcPts val="0"/>
              </a:spcAft>
              <a:buClr>
                <a:schemeClr val="dk1"/>
              </a:buClr>
              <a:buSzPts val="2000"/>
              <a:buFont typeface="Arial" panose="020B0604020202020204" pitchFamily="34" charset="0"/>
              <a:buChar char="•"/>
              <a:defRPr sz="2000" b="0" i="0" u="none" strike="noStrike" cap="none">
                <a:solidFill>
                  <a:schemeClr val="tx1">
                    <a:lumMod val="85000"/>
                    <a:lumOff val="15000"/>
                  </a:schemeClr>
                </a:solidFill>
                <a:latin typeface="Calibri"/>
                <a:ea typeface="Calibri"/>
                <a:cs typeface="Calibri"/>
                <a:sym typeface="Calibri"/>
              </a:defRPr>
            </a:lvl3pPr>
            <a:lvl4pPr marL="1657350" marR="0" lvl="3" indent="-285750" algn="l" rtl="0">
              <a:lnSpc>
                <a:spcPct val="90000"/>
              </a:lnSpc>
              <a:spcBef>
                <a:spcPts val="500"/>
              </a:spcBef>
              <a:spcAft>
                <a:spcPts val="0"/>
              </a:spcAft>
              <a:buClr>
                <a:schemeClr val="dk1"/>
              </a:buClr>
              <a:buSzPts val="1800"/>
              <a:buFont typeface="Courier New" panose="02070309020205020404" pitchFamily="49" charset="0"/>
              <a:buChar char="o"/>
              <a:defRPr sz="1800" b="0" i="0" u="none" strike="noStrike" cap="none">
                <a:solidFill>
                  <a:schemeClr val="tx1">
                    <a:lumMod val="85000"/>
                    <a:lumOff val="15000"/>
                  </a:schemeClr>
                </a:solidFill>
                <a:latin typeface="Calibri"/>
                <a:ea typeface="Calibri"/>
                <a:cs typeface="Calibri"/>
                <a:sym typeface="Calibri"/>
              </a:defRPr>
            </a:lvl4pPr>
            <a:lvl5pPr marL="2057400" marR="0" lvl="4" indent="-228600" algn="l" rtl="0">
              <a:lnSpc>
                <a:spcPct val="90000"/>
              </a:lnSpc>
              <a:spcBef>
                <a:spcPts val="500"/>
              </a:spcBef>
              <a:spcAft>
                <a:spcPts val="0"/>
              </a:spcAft>
              <a:buClr>
                <a:schemeClr val="dk1"/>
              </a:buClr>
              <a:buSzPts val="1800"/>
              <a:buFont typeface="Arial" panose="020B0604020202020204" pitchFamily="34" charset="0"/>
              <a:buChar char="•"/>
              <a:defRPr sz="1800" b="0" i="0" u="none" strike="noStrike" cap="none">
                <a:solidFill>
                  <a:schemeClr val="tx1">
                    <a:lumMod val="85000"/>
                    <a:lumOff val="15000"/>
                  </a:schemeClr>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533400" lvl="1" indent="0" algn="ctr">
              <a:buFont typeface="Courier New" panose="02070309020205020404" pitchFamily="49" charset="0"/>
              <a:buNone/>
            </a:pPr>
            <a:r>
              <a:rPr lang="en-US" b="1" dirty="0"/>
              <a:t>Fever/hypothermia/suspected infection: </a:t>
            </a:r>
          </a:p>
          <a:p>
            <a:pPr marL="533400" lvl="1" indent="0" algn="ctr">
              <a:buFont typeface="Courier New" panose="02070309020205020404" pitchFamily="49" charset="0"/>
              <a:buNone/>
            </a:pPr>
            <a:r>
              <a:rPr lang="en-US" dirty="0"/>
              <a:t>Always ask your team: </a:t>
            </a:r>
            <a:r>
              <a:rPr lang="en-US" b="1" dirty="0"/>
              <a:t>“Is this sepsis?”</a:t>
            </a:r>
          </a:p>
          <a:p>
            <a:pPr marL="533400" lvl="1" indent="0">
              <a:buFont typeface="Courier New" panose="02070309020205020404" pitchFamily="49" charset="0"/>
              <a:buNone/>
            </a:pPr>
            <a:endParaRPr lang="en-US" dirty="0"/>
          </a:p>
          <a:p>
            <a:pPr marL="533400" lvl="1" indent="0">
              <a:buFont typeface="Courier New" panose="02070309020205020404" pitchFamily="49" charset="0"/>
              <a:buNone/>
            </a:pPr>
            <a:endParaRPr lang="en-US" dirty="0"/>
          </a:p>
          <a:p>
            <a:pPr marL="533400" lvl="1" indent="0">
              <a:buFont typeface="Courier New" panose="02070309020205020404" pitchFamily="49" charset="0"/>
              <a:buNone/>
            </a:pPr>
            <a:endParaRPr lang="en-US" dirty="0"/>
          </a:p>
          <a:p>
            <a:pPr marL="533400" lvl="1" indent="0">
              <a:buFont typeface="Courier New" panose="02070309020205020404" pitchFamily="49" charset="0"/>
              <a:buNone/>
            </a:pPr>
            <a:endParaRPr lang="en-US" dirty="0"/>
          </a:p>
        </p:txBody>
      </p:sp>
      <p:pic>
        <p:nvPicPr>
          <p:cNvPr id="7" name="Picture 6">
            <a:extLst>
              <a:ext uri="{FF2B5EF4-FFF2-40B4-BE49-F238E27FC236}">
                <a16:creationId xmlns:a16="http://schemas.microsoft.com/office/drawing/2014/main" id="{562A2879-B647-46C9-8DA1-CA541FE03FC8}"/>
              </a:ext>
            </a:extLst>
          </p:cNvPr>
          <p:cNvPicPr>
            <a:picLocks noChangeAspect="1"/>
          </p:cNvPicPr>
          <p:nvPr/>
        </p:nvPicPr>
        <p:blipFill>
          <a:blip r:embed="rId3"/>
          <a:stretch>
            <a:fillRect/>
          </a:stretch>
        </p:blipFill>
        <p:spPr>
          <a:xfrm>
            <a:off x="363920" y="2373039"/>
            <a:ext cx="8458200" cy="3562350"/>
          </a:xfrm>
          <a:prstGeom prst="rect">
            <a:avLst/>
          </a:prstGeom>
        </p:spPr>
      </p:pic>
    </p:spTree>
    <p:extLst>
      <p:ext uri="{BB962C8B-B14F-4D97-AF65-F5344CB8AC3E}">
        <p14:creationId xmlns:p14="http://schemas.microsoft.com/office/powerpoint/2010/main" val="3356087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F37E0F-6F6C-47D6-8660-55B5C9C01608}"/>
              </a:ext>
            </a:extLst>
          </p:cNvPr>
          <p:cNvSpPr>
            <a:spLocks noGrp="1"/>
          </p:cNvSpPr>
          <p:nvPr>
            <p:ph type="title"/>
          </p:nvPr>
        </p:nvSpPr>
        <p:spPr/>
        <p:txBody>
          <a:bodyPr/>
          <a:lstStyle/>
          <a:p>
            <a:r>
              <a:rPr lang="en-US" dirty="0"/>
              <a:t>Pediatric Sepsis Care Bundle</a:t>
            </a:r>
            <a:br>
              <a:rPr lang="en-US" dirty="0"/>
            </a:br>
            <a:r>
              <a:rPr lang="en-US" sz="2000" dirty="0"/>
              <a:t>American Collage of Critical Care Medicine</a:t>
            </a:r>
            <a:br>
              <a:rPr lang="en-US" sz="2000" dirty="0"/>
            </a:br>
            <a:r>
              <a:rPr lang="en-US" sz="2000" dirty="0"/>
              <a:t> Pediatric Sepsis Guidelines</a:t>
            </a:r>
          </a:p>
        </p:txBody>
      </p:sp>
      <p:graphicFrame>
        <p:nvGraphicFramePr>
          <p:cNvPr id="7" name="Table 6">
            <a:extLst>
              <a:ext uri="{FF2B5EF4-FFF2-40B4-BE49-F238E27FC236}">
                <a16:creationId xmlns:a16="http://schemas.microsoft.com/office/drawing/2014/main" id="{29261F87-74BC-43FB-8F40-B98B1B406C36}"/>
              </a:ext>
            </a:extLst>
          </p:cNvPr>
          <p:cNvGraphicFramePr>
            <a:graphicFrameLocks noGrp="1"/>
          </p:cNvGraphicFramePr>
          <p:nvPr/>
        </p:nvGraphicFramePr>
        <p:xfrm>
          <a:off x="724395" y="1724297"/>
          <a:ext cx="7929155" cy="3618413"/>
        </p:xfrm>
        <a:graphic>
          <a:graphicData uri="http://schemas.openxmlformats.org/drawingml/2006/table">
            <a:tbl>
              <a:tblPr firstRow="1" bandRow="1">
                <a:tableStyleId>{5C22544A-7EE6-4342-B048-85BDC9FD1C3A}</a:tableStyleId>
              </a:tblPr>
              <a:tblGrid>
                <a:gridCol w="3672750">
                  <a:extLst>
                    <a:ext uri="{9D8B030D-6E8A-4147-A177-3AD203B41FA5}">
                      <a16:colId xmlns:a16="http://schemas.microsoft.com/office/drawing/2014/main" val="266114255"/>
                    </a:ext>
                  </a:extLst>
                </a:gridCol>
                <a:gridCol w="4256405">
                  <a:extLst>
                    <a:ext uri="{9D8B030D-6E8A-4147-A177-3AD203B41FA5}">
                      <a16:colId xmlns:a16="http://schemas.microsoft.com/office/drawing/2014/main" val="2088732483"/>
                    </a:ext>
                  </a:extLst>
                </a:gridCol>
              </a:tblGrid>
              <a:tr h="459828">
                <a:tc>
                  <a:txBody>
                    <a:bodyPr/>
                    <a:lstStyle/>
                    <a:p>
                      <a:r>
                        <a:rPr lang="en-US" sz="2200" dirty="0">
                          <a:latin typeface="Calibri" panose="020F0502020204030204" pitchFamily="34" charset="0"/>
                          <a:cs typeface="Calibri" panose="020F0502020204030204" pitchFamily="34" charset="0"/>
                        </a:rPr>
                        <a:t>Bundle Element</a:t>
                      </a:r>
                    </a:p>
                  </a:txBody>
                  <a:tcPr/>
                </a:tc>
                <a:tc>
                  <a:txBody>
                    <a:bodyPr/>
                    <a:lstStyle/>
                    <a:p>
                      <a:r>
                        <a:rPr lang="en-US" sz="2200" dirty="0">
                          <a:latin typeface="Calibri" panose="020F0502020204030204" pitchFamily="34" charset="0"/>
                          <a:cs typeface="Calibri" panose="020F0502020204030204" pitchFamily="34" charset="0"/>
                        </a:rPr>
                        <a:t>Goal of Care</a:t>
                      </a:r>
                    </a:p>
                  </a:txBody>
                  <a:tcPr/>
                </a:tc>
                <a:extLst>
                  <a:ext uri="{0D108BD9-81ED-4DB2-BD59-A6C34878D82A}">
                    <a16:rowId xmlns:a16="http://schemas.microsoft.com/office/drawing/2014/main" val="3867470121"/>
                  </a:ext>
                </a:extLst>
              </a:tr>
              <a:tr h="689743">
                <a:tc>
                  <a:txBody>
                    <a:bodyPr/>
                    <a:lstStyle/>
                    <a:p>
                      <a:r>
                        <a:rPr lang="en-US" sz="1800" dirty="0">
                          <a:latin typeface="Calibri" panose="020F0502020204030204" pitchFamily="34" charset="0"/>
                          <a:cs typeface="Calibri" panose="020F0502020204030204" pitchFamily="34" charset="0"/>
                        </a:rPr>
                        <a:t>Recognition</a:t>
                      </a:r>
                    </a:p>
                  </a:txBody>
                  <a:tcPr/>
                </a:tc>
                <a:tc>
                  <a:txBody>
                    <a:bodyPr/>
                    <a:lstStyle/>
                    <a:p>
                      <a:r>
                        <a:rPr lang="en-US" sz="1800" dirty="0">
                          <a:latin typeface="Calibri" panose="020F0502020204030204" pitchFamily="34" charset="0"/>
                          <a:cs typeface="Calibri" panose="020F0502020204030204" pitchFamily="34" charset="0"/>
                        </a:rPr>
                        <a:t>ASAP and at latest within 5 minutes of organ dysfunction onset</a:t>
                      </a:r>
                    </a:p>
                  </a:txBody>
                  <a:tcPr/>
                </a:tc>
                <a:extLst>
                  <a:ext uri="{0D108BD9-81ED-4DB2-BD59-A6C34878D82A}">
                    <a16:rowId xmlns:a16="http://schemas.microsoft.com/office/drawing/2014/main" val="1386037781"/>
                  </a:ext>
                </a:extLst>
              </a:tr>
              <a:tr h="399613">
                <a:tc>
                  <a:txBody>
                    <a:bodyPr/>
                    <a:lstStyle/>
                    <a:p>
                      <a:r>
                        <a:rPr lang="en-US" sz="1800" dirty="0">
                          <a:latin typeface="Calibri" panose="020F0502020204030204" pitchFamily="34" charset="0"/>
                          <a:cs typeface="Calibri" panose="020F0502020204030204" pitchFamily="34" charset="0"/>
                        </a:rPr>
                        <a:t>Vascular access</a:t>
                      </a:r>
                    </a:p>
                  </a:txBody>
                  <a:tcPr/>
                </a:tc>
                <a:tc>
                  <a:txBody>
                    <a:bodyPr/>
                    <a:lstStyle/>
                    <a:p>
                      <a:r>
                        <a:rPr lang="en-US" sz="1800" dirty="0">
                          <a:latin typeface="Calibri" panose="020F0502020204030204" pitchFamily="34" charset="0"/>
                          <a:cs typeface="Calibri" panose="020F0502020204030204" pitchFamily="34" charset="0"/>
                        </a:rPr>
                        <a:t>Within 5 minutes of recognition</a:t>
                      </a:r>
                    </a:p>
                  </a:txBody>
                  <a:tcPr/>
                </a:tc>
                <a:extLst>
                  <a:ext uri="{0D108BD9-81ED-4DB2-BD59-A6C34878D82A}">
                    <a16:rowId xmlns:a16="http://schemas.microsoft.com/office/drawing/2014/main" val="1333489094"/>
                  </a:ext>
                </a:extLst>
              </a:tr>
              <a:tr h="689743">
                <a:tc>
                  <a:txBody>
                    <a:bodyPr/>
                    <a:lstStyle/>
                    <a:p>
                      <a:r>
                        <a:rPr lang="en-US" sz="1800" dirty="0">
                          <a:latin typeface="Calibri" panose="020F0502020204030204" pitchFamily="34" charset="0"/>
                          <a:cs typeface="Calibri" panose="020F0502020204030204" pitchFamily="34" charset="0"/>
                        </a:rPr>
                        <a:t>Fluid resuscitation</a:t>
                      </a:r>
                    </a:p>
                  </a:txBody>
                  <a:tcPr/>
                </a:tc>
                <a:tc>
                  <a:txBody>
                    <a:bodyPr/>
                    <a:lstStyle/>
                    <a:p>
                      <a:r>
                        <a:rPr lang="en-US" sz="1800" dirty="0">
                          <a:latin typeface="Calibri" panose="020F0502020204030204" pitchFamily="34" charset="0"/>
                          <a:cs typeface="Calibri" panose="020F0502020204030204" pitchFamily="34" charset="0"/>
                        </a:rPr>
                        <a:t>Begins within 10 minutes of recognition</a:t>
                      </a:r>
                    </a:p>
                  </a:txBody>
                  <a:tcPr/>
                </a:tc>
                <a:extLst>
                  <a:ext uri="{0D108BD9-81ED-4DB2-BD59-A6C34878D82A}">
                    <a16:rowId xmlns:a16="http://schemas.microsoft.com/office/drawing/2014/main" val="2375547437"/>
                  </a:ext>
                </a:extLst>
              </a:tr>
              <a:tr h="689743">
                <a:tc>
                  <a:txBody>
                    <a:bodyPr/>
                    <a:lstStyle/>
                    <a:p>
                      <a:r>
                        <a:rPr lang="en-US" sz="1800" dirty="0">
                          <a:latin typeface="Calibri" panose="020F0502020204030204" pitchFamily="34" charset="0"/>
                          <a:cs typeface="Calibri" panose="020F0502020204030204" pitchFamily="34" charset="0"/>
                        </a:rPr>
                        <a:t>Broad-spectrum IV antibiotics</a:t>
                      </a:r>
                    </a:p>
                  </a:txBody>
                  <a:tcPr/>
                </a:tc>
                <a:tc>
                  <a:txBody>
                    <a:bodyPr/>
                    <a:lstStyle/>
                    <a:p>
                      <a:r>
                        <a:rPr lang="en-US" sz="1800" dirty="0">
                          <a:latin typeface="Calibri" panose="020F0502020204030204" pitchFamily="34" charset="0"/>
                          <a:cs typeface="Calibri" panose="020F0502020204030204" pitchFamily="34" charset="0"/>
                        </a:rPr>
                        <a:t>Administered within 60 minutes of recognition</a:t>
                      </a:r>
                    </a:p>
                  </a:txBody>
                  <a:tcPr/>
                </a:tc>
                <a:extLst>
                  <a:ext uri="{0D108BD9-81ED-4DB2-BD59-A6C34878D82A}">
                    <a16:rowId xmlns:a16="http://schemas.microsoft.com/office/drawing/2014/main" val="1623378181"/>
                  </a:ext>
                </a:extLst>
              </a:tr>
              <a:tr h="689743">
                <a:tc>
                  <a:txBody>
                    <a:bodyPr/>
                    <a:lstStyle/>
                    <a:p>
                      <a:r>
                        <a:rPr lang="en-US" sz="1800" dirty="0">
                          <a:latin typeface="Calibri" panose="020F0502020204030204" pitchFamily="34" charset="0"/>
                          <a:cs typeface="Calibri" panose="020F0502020204030204" pitchFamily="34" charset="0"/>
                        </a:rPr>
                        <a:t>Do not tolerate hypotension</a:t>
                      </a:r>
                    </a:p>
                  </a:txBody>
                  <a:tcPr/>
                </a:tc>
                <a:tc>
                  <a:txBody>
                    <a:bodyPr/>
                    <a:lstStyle/>
                    <a:p>
                      <a:r>
                        <a:rPr lang="en-US" sz="1800" dirty="0">
                          <a:latin typeface="Calibri" panose="020F0502020204030204" pitchFamily="34" charset="0"/>
                          <a:cs typeface="Calibri" panose="020F0502020204030204" pitchFamily="34" charset="0"/>
                        </a:rPr>
                        <a:t>Resolution of hypotension within 60 minutes of recognition</a:t>
                      </a:r>
                    </a:p>
                  </a:txBody>
                  <a:tcPr/>
                </a:tc>
                <a:extLst>
                  <a:ext uri="{0D108BD9-81ED-4DB2-BD59-A6C34878D82A}">
                    <a16:rowId xmlns:a16="http://schemas.microsoft.com/office/drawing/2014/main" val="2994070021"/>
                  </a:ext>
                </a:extLst>
              </a:tr>
            </a:tbl>
          </a:graphicData>
        </a:graphic>
      </p:graphicFrame>
    </p:spTree>
    <p:extLst>
      <p:ext uri="{BB962C8B-B14F-4D97-AF65-F5344CB8AC3E}">
        <p14:creationId xmlns:p14="http://schemas.microsoft.com/office/powerpoint/2010/main" val="4291069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5"/>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Pediatric Sepsis Pearls</a:t>
            </a:r>
            <a:endParaRPr dirty="0"/>
          </a:p>
        </p:txBody>
      </p:sp>
      <p:sp>
        <p:nvSpPr>
          <p:cNvPr id="2" name="Text Placeholder 1"/>
          <p:cNvSpPr>
            <a:spLocks noGrp="1"/>
          </p:cNvSpPr>
          <p:nvPr>
            <p:ph type="body" idx="1"/>
          </p:nvPr>
        </p:nvSpPr>
        <p:spPr>
          <a:xfrm>
            <a:off x="378179" y="1382295"/>
            <a:ext cx="8491502" cy="4296130"/>
          </a:xfrm>
        </p:spPr>
        <p:txBody>
          <a:bodyPr/>
          <a:lstStyle/>
          <a:p>
            <a:pPr>
              <a:lnSpc>
                <a:spcPct val="100000"/>
              </a:lnSpc>
              <a:spcBef>
                <a:spcPts val="0"/>
              </a:spcBef>
              <a:spcAft>
                <a:spcPts val="1200"/>
              </a:spcAft>
            </a:pPr>
            <a:r>
              <a:rPr lang="en-US" sz="2400" dirty="0">
                <a:solidFill>
                  <a:schemeClr val="tx1"/>
                </a:solidFill>
              </a:rPr>
              <a:t>Maintain a high level of vigilance: Suspect and evaluate sepsis in patients who seem sicker than average</a:t>
            </a:r>
          </a:p>
          <a:p>
            <a:pPr>
              <a:lnSpc>
                <a:spcPct val="100000"/>
              </a:lnSpc>
              <a:spcBef>
                <a:spcPts val="0"/>
              </a:spcBef>
              <a:spcAft>
                <a:spcPts val="1200"/>
              </a:spcAft>
            </a:pPr>
            <a:r>
              <a:rPr lang="en-US" sz="2400" dirty="0">
                <a:solidFill>
                  <a:schemeClr val="tx1"/>
                </a:solidFill>
              </a:rPr>
              <a:t>Provide aggressive time-based resuscitation according to the pediatric sepsis care bundle</a:t>
            </a:r>
          </a:p>
          <a:p>
            <a:pPr>
              <a:lnSpc>
                <a:spcPct val="100000"/>
              </a:lnSpc>
              <a:spcBef>
                <a:spcPts val="0"/>
              </a:spcBef>
              <a:spcAft>
                <a:spcPts val="1200"/>
              </a:spcAft>
            </a:pPr>
            <a:r>
              <a:rPr lang="en-US" sz="2400" dirty="0">
                <a:solidFill>
                  <a:schemeClr val="tx1"/>
                </a:solidFill>
              </a:rPr>
              <a:t>Do not delay broad-spectrum antibiotics</a:t>
            </a:r>
          </a:p>
          <a:p>
            <a:pPr>
              <a:lnSpc>
                <a:spcPct val="100000"/>
              </a:lnSpc>
              <a:spcBef>
                <a:spcPts val="0"/>
              </a:spcBef>
              <a:spcAft>
                <a:spcPts val="1200"/>
              </a:spcAft>
            </a:pPr>
            <a:r>
              <a:rPr lang="en-US" sz="2400" dirty="0">
                <a:solidFill>
                  <a:schemeClr val="tx1"/>
                </a:solidFill>
              </a:rPr>
              <a:t>Do not tolerate hypotension, treat aggressively</a:t>
            </a:r>
          </a:p>
          <a:p>
            <a:pPr>
              <a:lnSpc>
                <a:spcPct val="100000"/>
              </a:lnSpc>
              <a:spcBef>
                <a:spcPts val="0"/>
              </a:spcBef>
              <a:spcAft>
                <a:spcPts val="1200"/>
              </a:spcAft>
            </a:pPr>
            <a:r>
              <a:rPr lang="en-US" sz="2400" dirty="0">
                <a:solidFill>
                  <a:schemeClr val="tx1"/>
                </a:solidFill>
              </a:rPr>
              <a:t>Look for organ dysfunction in all organ systems</a:t>
            </a:r>
          </a:p>
          <a:p>
            <a:pPr>
              <a:lnSpc>
                <a:spcPct val="100000"/>
              </a:lnSpc>
              <a:spcBef>
                <a:spcPts val="0"/>
              </a:spcBef>
              <a:spcAft>
                <a:spcPts val="1200"/>
              </a:spcAft>
            </a:pPr>
            <a:r>
              <a:rPr lang="en-US" sz="2400" dirty="0">
                <a:solidFill>
                  <a:schemeClr val="tx1"/>
                </a:solidFill>
              </a:rPr>
              <a:t>Determine disposition early</a:t>
            </a:r>
          </a:p>
          <a:p>
            <a:pPr marL="50800" indent="0">
              <a:buNone/>
            </a:pPr>
            <a:endParaRPr lang="en-US" dirty="0"/>
          </a:p>
        </p:txBody>
      </p:sp>
    </p:spTree>
    <p:extLst>
      <p:ext uri="{BB962C8B-B14F-4D97-AF65-F5344CB8AC3E}">
        <p14:creationId xmlns:p14="http://schemas.microsoft.com/office/powerpoint/2010/main" val="1115134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4"/>
          <p:cNvSpPr txBox="1">
            <a:spLocks noGrp="1"/>
          </p:cNvSpPr>
          <p:nvPr>
            <p:ph type="title"/>
          </p:nvPr>
        </p:nvSpPr>
        <p:spPr>
          <a:xfrm>
            <a:off x="822960" y="758952"/>
            <a:ext cx="7543800" cy="356616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chemeClr val="lt1"/>
              </a:buClr>
              <a:buSzPts val="6000"/>
              <a:buFont typeface="Cambria"/>
              <a:buNone/>
            </a:pPr>
            <a:r>
              <a:rPr lang="en-US" dirty="0"/>
              <a:t>Clinical Scenario</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5"/>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Clinical Scenario</a:t>
            </a:r>
            <a:endParaRPr dirty="0"/>
          </a:p>
        </p:txBody>
      </p:sp>
      <p:sp>
        <p:nvSpPr>
          <p:cNvPr id="105" name="Google Shape;105;p25"/>
          <p:cNvSpPr txBox="1">
            <a:spLocks noGrp="1"/>
          </p:cNvSpPr>
          <p:nvPr>
            <p:ph type="body" idx="1"/>
          </p:nvPr>
        </p:nvSpPr>
        <p:spPr>
          <a:xfrm>
            <a:off x="193548" y="1288874"/>
            <a:ext cx="8756904" cy="4280251"/>
          </a:xfrm>
          <a:prstGeom prst="rect">
            <a:avLst/>
          </a:prstGeom>
          <a:noFill/>
          <a:ln>
            <a:noFill/>
          </a:ln>
        </p:spPr>
        <p:txBody>
          <a:bodyPr spcFirstLastPara="1" wrap="square" lIns="91425" tIns="45700" rIns="91425" bIns="45700" anchor="t" anchorCtr="0">
            <a:noAutofit/>
          </a:bodyPr>
          <a:lstStyle/>
          <a:p>
            <a:pPr marL="0" indent="0">
              <a:buNone/>
            </a:pPr>
            <a:r>
              <a:rPr lang="en-US" dirty="0"/>
              <a:t>Three-year-old male arrived in the ED having been sent from his pediatrician’s office with viral bronchiolitis due to human meta-pneumovirus diagnosed 4 days ago by nasal wash. </a:t>
            </a:r>
          </a:p>
          <a:p>
            <a:pPr marL="0" indent="0">
              <a:buNone/>
            </a:pPr>
            <a:endParaRPr lang="en-US" dirty="0"/>
          </a:p>
          <a:p>
            <a:pPr marL="0" indent="0">
              <a:buNone/>
            </a:pPr>
            <a:r>
              <a:rPr lang="en-US" dirty="0"/>
              <a:t>Patient transferred due to </a:t>
            </a:r>
            <a:r>
              <a:rPr lang="en-US" b="1" dirty="0">
                <a:solidFill>
                  <a:srgbClr val="00757F"/>
                </a:solidFill>
              </a:rPr>
              <a:t>severe increased work of breathing</a:t>
            </a:r>
            <a:r>
              <a:rPr lang="en-US" dirty="0"/>
              <a:t>, tachycardia, desaturations (down to 60%, requiring a non-rebreather mask) and high-grade fevers.</a:t>
            </a:r>
          </a:p>
          <a:p>
            <a:pPr marL="0" indent="0" algn="just">
              <a:buNone/>
            </a:pPr>
            <a:endParaRPr lang="en-US" dirty="0"/>
          </a:p>
          <a:p>
            <a:pPr marL="0" indent="0" algn="just">
              <a:buNone/>
            </a:pPr>
            <a:endParaRPr lang="en-US" dirty="0"/>
          </a:p>
          <a:p>
            <a:pPr marL="0" lvl="0" indent="0" algn="l" rtl="0">
              <a:lnSpc>
                <a:spcPct val="90000"/>
              </a:lnSpc>
              <a:spcBef>
                <a:spcPts val="1000"/>
              </a:spcBef>
              <a:spcAft>
                <a:spcPts val="0"/>
              </a:spcAft>
              <a:buSzPts val="2800"/>
              <a:buNone/>
            </a:pPr>
            <a:endParaRPr dirty="0"/>
          </a:p>
        </p:txBody>
      </p:sp>
    </p:spTree>
    <p:extLst>
      <p:ext uri="{BB962C8B-B14F-4D97-AF65-F5344CB8AC3E}">
        <p14:creationId xmlns:p14="http://schemas.microsoft.com/office/powerpoint/2010/main" val="2318965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6"/>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Clinical Scenario</a:t>
            </a:r>
            <a:endParaRPr dirty="0"/>
          </a:p>
        </p:txBody>
      </p:sp>
      <p:sp>
        <p:nvSpPr>
          <p:cNvPr id="112" name="Google Shape;112;p26"/>
          <p:cNvSpPr txBox="1">
            <a:spLocks noGrp="1"/>
          </p:cNvSpPr>
          <p:nvPr>
            <p:ph type="body" idx="1"/>
          </p:nvPr>
        </p:nvSpPr>
        <p:spPr>
          <a:xfrm>
            <a:off x="228600" y="1172087"/>
            <a:ext cx="8686800" cy="5054919"/>
          </a:xfrm>
          <a:prstGeom prst="rect">
            <a:avLst/>
          </a:prstGeom>
          <a:noFill/>
          <a:ln>
            <a:noFill/>
          </a:ln>
        </p:spPr>
        <p:txBody>
          <a:bodyPr spcFirstLastPara="1" wrap="square" lIns="91425" tIns="45700" rIns="91425" bIns="45700" anchor="t" anchorCtr="0">
            <a:noAutofit/>
          </a:bodyPr>
          <a:lstStyle/>
          <a:p>
            <a:pPr marL="0" indent="0">
              <a:buNone/>
            </a:pPr>
            <a:r>
              <a:rPr lang="en-US" dirty="0">
                <a:solidFill>
                  <a:schemeClr val="tx1"/>
                </a:solidFill>
              </a:rPr>
              <a:t>Within hours of admission to the pediatric unit, the patient began experiencing worsening episodes of desaturation.  </a:t>
            </a:r>
          </a:p>
          <a:p>
            <a:pPr marL="0" indent="0" algn="just">
              <a:buNone/>
            </a:pPr>
            <a:endParaRPr lang="en-US" sz="2000" dirty="0"/>
          </a:p>
          <a:p>
            <a:pPr marL="50800" indent="0" fontAlgn="t">
              <a:buNone/>
            </a:pPr>
            <a:r>
              <a:rPr lang="en-US" b="1" dirty="0"/>
              <a:t>03:29: BP</a:t>
            </a:r>
            <a:r>
              <a:rPr lang="en-US" dirty="0"/>
              <a:t> 122/71, </a:t>
            </a:r>
            <a:r>
              <a:rPr lang="en-US" b="1" dirty="0"/>
              <a:t>HR </a:t>
            </a:r>
            <a:r>
              <a:rPr lang="en-US" dirty="0"/>
              <a:t>186, </a:t>
            </a:r>
            <a:r>
              <a:rPr lang="en-US" b="1" dirty="0"/>
              <a:t>RR </a:t>
            </a:r>
            <a:r>
              <a:rPr lang="en-US" dirty="0"/>
              <a:t>32, </a:t>
            </a:r>
            <a:r>
              <a:rPr lang="en-US" b="1" dirty="0"/>
              <a:t>SpO2 </a:t>
            </a:r>
            <a:r>
              <a:rPr lang="en-US" dirty="0"/>
              <a:t>90% RA, </a:t>
            </a:r>
            <a:r>
              <a:rPr lang="en-US" b="1" dirty="0"/>
              <a:t>T</a:t>
            </a:r>
            <a:r>
              <a:rPr lang="en-US" dirty="0"/>
              <a:t> 40.1°C</a:t>
            </a:r>
          </a:p>
          <a:p>
            <a:pPr marL="50800" indent="0" fontAlgn="t">
              <a:buNone/>
            </a:pPr>
            <a:r>
              <a:rPr lang="en-US" b="1" dirty="0"/>
              <a:t>04:00: BP </a:t>
            </a:r>
            <a:r>
              <a:rPr lang="en-US" dirty="0"/>
              <a:t>119/70, </a:t>
            </a:r>
            <a:r>
              <a:rPr lang="en-US" b="1" dirty="0"/>
              <a:t>HR </a:t>
            </a:r>
            <a:r>
              <a:rPr lang="en-US" dirty="0"/>
              <a:t>205, </a:t>
            </a:r>
            <a:r>
              <a:rPr lang="en-US" b="1" dirty="0"/>
              <a:t>RR </a:t>
            </a:r>
            <a:r>
              <a:rPr lang="en-US" dirty="0"/>
              <a:t>31, </a:t>
            </a:r>
            <a:r>
              <a:rPr lang="en-US" b="1" dirty="0"/>
              <a:t>SpO2 </a:t>
            </a:r>
            <a:r>
              <a:rPr lang="en-US" dirty="0"/>
              <a:t>98% 15 L HFNC</a:t>
            </a:r>
          </a:p>
          <a:p>
            <a:pPr marL="50800" indent="0" fontAlgn="t">
              <a:buNone/>
            </a:pPr>
            <a:endParaRPr lang="en-US" sz="2000" dirty="0">
              <a:solidFill>
                <a:schemeClr val="tx1"/>
              </a:solidFill>
            </a:endParaRPr>
          </a:p>
          <a:p>
            <a:pPr marL="50800" indent="0" fontAlgn="t">
              <a:buNone/>
            </a:pPr>
            <a:r>
              <a:rPr lang="en-US" dirty="0">
                <a:solidFill>
                  <a:schemeClr val="tx1"/>
                </a:solidFill>
              </a:rPr>
              <a:t>The patient was switched from heated high flow oxygen to CPAP. </a:t>
            </a:r>
          </a:p>
          <a:p>
            <a:pPr marL="50800" indent="0" algn="ctr" fontAlgn="t">
              <a:buNone/>
            </a:pPr>
            <a:r>
              <a:rPr lang="en-US" sz="3200" b="1" dirty="0">
                <a:solidFill>
                  <a:srgbClr val="00757F"/>
                </a:solidFill>
              </a:rPr>
              <a:t>What do you need to do?</a:t>
            </a:r>
          </a:p>
          <a:p>
            <a:pPr marL="0" lvl="0" indent="0" algn="ctr" rtl="0">
              <a:lnSpc>
                <a:spcPct val="90000"/>
              </a:lnSpc>
              <a:spcBef>
                <a:spcPts val="1000"/>
              </a:spcBef>
              <a:spcAft>
                <a:spcPts val="0"/>
              </a:spcAft>
              <a:buSzPts val="2800"/>
              <a:buNone/>
            </a:pPr>
            <a:endParaRPr sz="3200" dirty="0"/>
          </a:p>
        </p:txBody>
      </p:sp>
    </p:spTree>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deccb816-d66d-47c5-841d-d9f75db01861" xsi:nil="true"/>
    <DT_x0020_reviewed xmlns="deccb816-d66d-47c5-841d-d9f75db01861">false</DT_x0020_reviewe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2F53471BB28F498C50EC22C0F0AEAF" ma:contentTypeVersion="14" ma:contentTypeDescription="Create a new document." ma:contentTypeScope="" ma:versionID="35f67118dfe91744fa49a082e14d8f6b">
  <xsd:schema xmlns:xsd="http://www.w3.org/2001/XMLSchema" xmlns:xs="http://www.w3.org/2001/XMLSchema" xmlns:p="http://schemas.microsoft.com/office/2006/metadata/properties" xmlns:ns2="b7d17d27-7c21-46f2-8ebc-a4358db84241" xmlns:ns3="deccb816-d66d-47c5-841d-d9f75db01861" targetNamespace="http://schemas.microsoft.com/office/2006/metadata/properties" ma:root="true" ma:fieldsID="3d4f304fcb38611d0892d8a3009cdca2" ns2:_="" ns3:_="">
    <xsd:import namespace="b7d17d27-7c21-46f2-8ebc-a4358db84241"/>
    <xsd:import namespace="deccb816-d66d-47c5-841d-d9f75db0186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_Flow_SignoffStatus" minOccurs="0"/>
                <xsd:element ref="ns3:MediaServiceEventHashCode" minOccurs="0"/>
                <xsd:element ref="ns3:MediaServiceGenerationTime" minOccurs="0"/>
                <xsd:element ref="ns3:MediaServiceAutoKeyPoints" minOccurs="0"/>
                <xsd:element ref="ns3:MediaServiceKeyPoints" minOccurs="0"/>
                <xsd:element ref="ns3:DT_x0020_review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d17d27-7c21-46f2-8ebc-a4358db8424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ccb816-d66d-47c5-841d-d9f75db01861"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_Flow_SignoffStatus" ma:index="15" nillable="true" ma:displayName="Sign-off status" ma:internalName="_x0024_Resources_x003a_core_x002c_Signoff_Status_x003b_">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T_x0020_reviewed" ma:index="20" nillable="true" ma:displayName="DT reviewed" ma:default="0" ma:internalName="DT_x0020_review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E684F6-E990-4B8E-8C3B-4952C66F12E5}">
  <ds:schemaRefs>
    <ds:schemaRef ds:uri="http://schemas.microsoft.com/sharepoint/v3/contenttype/forms"/>
  </ds:schemaRefs>
</ds:datastoreItem>
</file>

<file path=customXml/itemProps2.xml><?xml version="1.0" encoding="utf-8"?>
<ds:datastoreItem xmlns:ds="http://schemas.openxmlformats.org/officeDocument/2006/customXml" ds:itemID="{8075139E-1FA5-49A1-9CCC-4966AAFFF536}">
  <ds:schemaRefs>
    <ds:schemaRef ds:uri="deccb816-d66d-47c5-841d-d9f75db0186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b7d17d27-7c21-46f2-8ebc-a4358db84241"/>
    <ds:schemaRef ds:uri="http://www.w3.org/XML/1998/namespace"/>
    <ds:schemaRef ds:uri="http://purl.org/dc/dcmitype/"/>
  </ds:schemaRefs>
</ds:datastoreItem>
</file>

<file path=customXml/itemProps3.xml><?xml version="1.0" encoding="utf-8"?>
<ds:datastoreItem xmlns:ds="http://schemas.openxmlformats.org/officeDocument/2006/customXml" ds:itemID="{4E3A39D4-C946-401D-B896-9196C9B28B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d17d27-7c21-46f2-8ebc-a4358db84241"/>
    <ds:schemaRef ds:uri="deccb816-d66d-47c5-841d-d9f75db018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10307</TotalTime>
  <Words>2226</Words>
  <Application>Microsoft Office PowerPoint</Application>
  <PresentationFormat>On-screen Show (4:3)</PresentationFormat>
  <Paragraphs>250</Paragraphs>
  <Slides>20</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Cambria</vt:lpstr>
      <vt:lpstr>Cambria Math</vt:lpstr>
      <vt:lpstr>Courier New</vt:lpstr>
      <vt:lpstr>1_Office Theme</vt:lpstr>
      <vt:lpstr>Pediatric Sepsis Table Top Scenario</vt:lpstr>
      <vt:lpstr>Pediatric Sepsis Overview</vt:lpstr>
      <vt:lpstr>Pediatric Sepsis Overview</vt:lpstr>
      <vt:lpstr>Pediatric Sepsis Recognition</vt:lpstr>
      <vt:lpstr>Pediatric Sepsis Care Bundle American Collage of Critical Care Medicine  Pediatric Sepsis Guidelines</vt:lpstr>
      <vt:lpstr>Pediatric Sepsis Pearls</vt:lpstr>
      <vt:lpstr>Clinical Scenario</vt:lpstr>
      <vt:lpstr>Clinical Scenario</vt:lpstr>
      <vt:lpstr>Clinical Scenario</vt:lpstr>
      <vt:lpstr>PowerPoint Presentation</vt:lpstr>
      <vt:lpstr>Labs</vt:lpstr>
      <vt:lpstr>Clinical Scenario</vt:lpstr>
      <vt:lpstr>Clinical Scenario</vt:lpstr>
      <vt:lpstr>What needs to be done to prepare for this ICU admission or transfer to a higher level of care?</vt:lpstr>
      <vt:lpstr>Preparing for Admission or Transfer</vt:lpstr>
      <vt:lpstr>Pediatric “Treat Before Transfer” Checklist</vt:lpstr>
      <vt:lpstr>Clinical Scenario</vt:lpstr>
      <vt:lpstr>Questions and Discussion</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Septic Shock</dc:title>
  <dc:creator>Toni Foos</dc:creator>
  <cp:lastModifiedBy>Toni Foos</cp:lastModifiedBy>
  <cp:revision>143</cp:revision>
  <dcterms:modified xsi:type="dcterms:W3CDTF">2019-10-04T13:52:53Z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0x010100DE2F53471BB28F498C50EC22C0F0AEAF</vt:lpwstr>
  </property>
</Properties>
</file>