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66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lene Tad-Y" initials="DT" lastIdx="1" clrIdx="0">
    <p:extLst>
      <p:ext uri="{19B8F6BF-5375-455C-9EA6-DF929625EA0E}">
        <p15:presenceInfo xmlns:p15="http://schemas.microsoft.com/office/powerpoint/2012/main" userId="S::darlene.tad-y@cha.com::12242da2-e943-47cd-bfcf-bd1a472ed226" providerId="AD"/>
      </p:ext>
    </p:extLst>
  </p:cmAuthor>
  <p:cmAuthor id="2" name="John Savage" initials="JS" lastIdx="3" clrIdx="1">
    <p:extLst>
      <p:ext uri="{19B8F6BF-5375-455C-9EA6-DF929625EA0E}">
        <p15:presenceInfo xmlns:p15="http://schemas.microsoft.com/office/powerpoint/2012/main" userId="S::john.savage@cha.com::ea03ee2e-b864-4832-a882-fbea58ff0c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7A5A0-B972-4E81-B153-8AE47F9D4EC9}" v="25" dt="2020-09-17T20:36:54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88" autoAdjust="0"/>
  </p:normalViewPr>
  <p:slideViewPr>
    <p:cSldViewPr snapToGrid="0">
      <p:cViewPr varScale="1">
        <p:scale>
          <a:sx n="88" d="100"/>
          <a:sy n="88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135E-73C1-447A-A409-B5B80F9517D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8788-36B9-49AA-91C9-19494263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Background photo is from HRAC – we have permission to use it.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https://cohealthviz.dphe.state.co.us/t/PSDVIP-MHPPUBLIC/views/DrugOverdoseDashboard/LandingPage?iframeSizedToWindow=true&amp;%3Aembed=y&amp;%3AshowAppBanner=false&amp;%3Adisplay_count=no&amp;%3AshowVizHome=no&amp;%3Aorigin=viz_share_link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08788-36B9-49AA-91C9-19494263DA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statistic is from Don and Darlene’s presentation at the 2019 Opioid Safety Summit.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08788-36B9-49AA-91C9-19494263DA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5823BA-F2AA-48A6-AF6F-B254C529AC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317" y="2860124"/>
            <a:ext cx="5871009" cy="164550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60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/>
              <a:t>Main Headline to go Here</a:t>
            </a:r>
          </a:p>
        </p:txBody>
      </p:sp>
    </p:spTree>
    <p:extLst>
      <p:ext uri="{BB962C8B-B14F-4D97-AF65-F5344CB8AC3E}">
        <p14:creationId xmlns:p14="http://schemas.microsoft.com/office/powerpoint/2010/main" val="3178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586E5D9-5700-4A7C-A8AA-FABA2E2B7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364"/>
            <a:ext cx="11483546" cy="40968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6356EE-F077-4B67-A14D-204B7B82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4" y="440350"/>
            <a:ext cx="8686799" cy="661086"/>
          </a:xfrm>
          <a:noFill/>
        </p:spPr>
        <p:txBody>
          <a:bodyPr anchor="t" anchorCtr="0">
            <a:noAutofit/>
          </a:bodyPr>
          <a:lstStyle>
            <a:lvl1pPr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2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FB53B-C230-4ADE-852F-7CD5A5E8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86694-7917-4321-9208-E96FB214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F9CF-B71C-4AC8-B560-FE30C2FE3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0B055-62BF-4681-B7F2-CCEA0F07E9C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EC74F-D82A-451C-BB45-0E9D7DE4D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FCA63-C760-4B6A-9ED1-9A25AA2A5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52CD-5061-45AD-A88C-3BBCB0FB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healthviz.dphe.state.co.us/t/PSDVIP-MHPPUBLIC/views/DrugOverdoseDashboard/LandingPage?iframeSizedToWindow=true&amp;%3Aembed=y&amp;%3AshowAppBanner=false&amp;%3Adisplay_count=no&amp;%3AshowVizHome=no&amp;%3Aorigin=viz_share_li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1199-E46A-4308-85EB-203EF57B2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42" y="2820019"/>
            <a:ext cx="7202937" cy="1645508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 Medicine ALTO Project Overview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F4B72-5AC9-43A2-8A08-A9CEB2E6E741}"/>
              </a:ext>
            </a:extLst>
          </p:cNvPr>
          <p:cNvSpPr txBox="1">
            <a:spLocks/>
          </p:cNvSpPr>
          <p:nvPr/>
        </p:nvSpPr>
        <p:spPr>
          <a:xfrm>
            <a:off x="147442" y="881507"/>
            <a:ext cx="8686799" cy="1195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Colorado’s Opioid Solution: 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Clinicians United to Resolve the Epidemic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DFACB-D531-4366-A03C-49E07D84E7E4}"/>
              </a:ext>
            </a:extLst>
          </p:cNvPr>
          <p:cNvSpPr txBox="1"/>
          <p:nvPr/>
        </p:nvSpPr>
        <p:spPr>
          <a:xfrm>
            <a:off x="144294" y="6580761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Revised 09/17/2020</a:t>
            </a:r>
          </a:p>
        </p:txBody>
      </p:sp>
    </p:spTree>
    <p:extLst>
      <p:ext uri="{BB962C8B-B14F-4D97-AF65-F5344CB8AC3E}">
        <p14:creationId xmlns:p14="http://schemas.microsoft.com/office/powerpoint/2010/main" val="40449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1D9317-A002-4B4E-B973-C1F66D66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29FC4E-7A85-4FEA-B2F9-BADFBC82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15"/>
          <a:stretch/>
        </p:blipFill>
        <p:spPr>
          <a:xfrm>
            <a:off x="1358689" y="1372342"/>
            <a:ext cx="9474621" cy="4420617"/>
          </a:xfrm>
          <a:prstGeom prst="rect">
            <a:avLst/>
          </a:prstGeom>
        </p:spPr>
      </p:pic>
      <p:sp>
        <p:nvSpPr>
          <p:cNvPr id="5" name="Google Shape;337;p64">
            <a:extLst>
              <a:ext uri="{FF2B5EF4-FFF2-40B4-BE49-F238E27FC236}">
                <a16:creationId xmlns:a16="http://schemas.microsoft.com/office/drawing/2014/main" id="{82B64AFC-92DF-4C75-BF94-CD57D088868C}"/>
              </a:ext>
            </a:extLst>
          </p:cNvPr>
          <p:cNvSpPr txBox="1"/>
          <p:nvPr/>
        </p:nvSpPr>
        <p:spPr>
          <a:xfrm>
            <a:off x="1358689" y="1372342"/>
            <a:ext cx="9301289" cy="4405317"/>
          </a:xfrm>
          <a:prstGeom prst="rect">
            <a:avLst/>
          </a:prstGeom>
          <a:solidFill>
            <a:srgbClr val="4AC7E5">
              <a:alpha val="94902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Update this section with current opioid drug overdose data from the Colorado Department of Public Health and Environment – link </a:t>
            </a:r>
            <a:r>
              <a:rPr lang="en-US" sz="3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here</a:t>
            </a:r>
            <a:endParaRPr lang="en" sz="3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969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42E5A-F877-45C9-9D38-5C995CED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CO’s CURE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3EA86-3715-4CC1-8F23-A16208069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364"/>
            <a:ext cx="8545483" cy="4096860"/>
          </a:xfrm>
        </p:spPr>
        <p:txBody>
          <a:bodyPr/>
          <a:lstStyle/>
          <a:p>
            <a:r>
              <a:rPr lang="en-US" dirty="0"/>
              <a:t>What is CO’s CURE?</a:t>
            </a:r>
          </a:p>
          <a:p>
            <a:pPr lvl="1"/>
            <a:r>
              <a:rPr lang="en-US" dirty="0"/>
              <a:t>The Colorado Opioid Solution: Clinicians United to Resolve the Epidemic</a:t>
            </a:r>
          </a:p>
          <a:p>
            <a:endParaRPr lang="en-US" dirty="0"/>
          </a:p>
          <a:p>
            <a:r>
              <a:rPr lang="en-US" dirty="0"/>
              <a:t>Our shared vision:</a:t>
            </a:r>
          </a:p>
          <a:p>
            <a:pPr lvl="1"/>
            <a:r>
              <a:rPr lang="en-US" dirty="0"/>
              <a:t>All specialty societies of Colorado will work together to develop the nation's first comprehensive, multispecialty medical guidelines to address and resolve the opioid epidemic in Colorado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AC57B-C698-4281-A26B-86F24058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598" y="1858200"/>
            <a:ext cx="227400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Download">
                <a:extLst>
                  <a:ext uri="{FF2B5EF4-FFF2-40B4-BE49-F238E27FC236}">
                    <a16:creationId xmlns:a16="http://schemas.microsoft.com/office/drawing/2014/main" id="{3B4023F1-03C7-4768-840F-8B1CD156D9AF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2885362"/>
                  </p:ext>
                </p:extLst>
              </p:nvPr>
            </p:nvGraphicFramePr>
            <p:xfrm>
              <a:off x="1103603" y="3140705"/>
              <a:ext cx="2084144" cy="244505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84144" cy="24450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am3d:spPr>
                  <am3d:camera>
                    <am3d:pos x="0" y="0" z="6512295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18308" d="1000000"/>
                    <am3d:preTrans dx="0" dy="-18000000" dz="1533"/>
                    <am3d:scale>
                      <am3d:sx n="1000000" d="1000000"/>
                      <am3d:sy n="1000000" d="1000000"/>
                      <am3d:sz n="1000000" d="1000000"/>
                    </am3d:scale>
                    <am3d:rot ax="-246582" ay="1856613" az="-12694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15581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Download">
                <a:extLst>
                  <a:ext uri="{FF2B5EF4-FFF2-40B4-BE49-F238E27FC236}">
                    <a16:creationId xmlns:a16="http://schemas.microsoft.com/office/drawing/2014/main" id="{3B4023F1-03C7-4768-840F-8B1CD156D9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603" y="3140705"/>
                <a:ext cx="2084144" cy="2445055"/>
              </a:xfrm>
              <a:prstGeom prst="rect">
                <a:avLst/>
              </a:prstGeom>
              <a:noFill/>
              <a:ln>
                <a:noFill/>
              </a:ln>
            </p:spPr>
          </p:pic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9AED627-D40F-4A05-A9E9-D0A2B4A1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CO’s CURE Framework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Content Placeholder 3" descr="Download">
                <a:extLst>
                  <a:ext uri="{FF2B5EF4-FFF2-40B4-BE49-F238E27FC236}">
                    <a16:creationId xmlns:a16="http://schemas.microsoft.com/office/drawing/2014/main" id="{0D0674F9-A262-4206-80AC-4CECB58FD7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9010914"/>
                  </p:ext>
                </p:extLst>
              </p:nvPr>
            </p:nvGraphicFramePr>
            <p:xfrm>
              <a:off x="3510730" y="1733511"/>
              <a:ext cx="2158047" cy="235190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58047" cy="2351908"/>
                    </a:xfrm>
                    <a:prstGeom prst="rect">
                      <a:avLst/>
                    </a:prstGeom>
                  </am3d:spPr>
                  <am3d:camera>
                    <am3d:pos x="0" y="0" z="6512295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18308" d="1000000"/>
                    <am3d:preTrans dx="0" dy="-18000000" dz="1533"/>
                    <am3d:scale>
                      <am3d:sx n="1000000" d="1000000"/>
                      <am3d:sy n="1000000" d="1000000"/>
                      <am3d:sz n="1000000" d="1000000"/>
                    </am3d:scale>
                    <am3d:rot ax="-10355482" ay="-1465372" az="-18470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15581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Content Placeholder 3" descr="Download">
                <a:extLst>
                  <a:ext uri="{FF2B5EF4-FFF2-40B4-BE49-F238E27FC236}">
                    <a16:creationId xmlns:a16="http://schemas.microsoft.com/office/drawing/2014/main" id="{0D0674F9-A262-4206-80AC-4CECB58FD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0730" y="1733511"/>
                <a:ext cx="2158047" cy="2351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Content Placeholder 3" descr="Download">
                <a:extLst>
                  <a:ext uri="{FF2B5EF4-FFF2-40B4-BE49-F238E27FC236}">
                    <a16:creationId xmlns:a16="http://schemas.microsoft.com/office/drawing/2014/main" id="{27C44194-9832-45D4-A5A6-7711E99F51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542582"/>
                  </p:ext>
                </p:extLst>
              </p:nvPr>
            </p:nvGraphicFramePr>
            <p:xfrm>
              <a:off x="9228694" y="1733511"/>
              <a:ext cx="2158047" cy="235190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58047" cy="2351908"/>
                    </a:xfrm>
                    <a:prstGeom prst="rect">
                      <a:avLst/>
                    </a:prstGeom>
                  </am3d:spPr>
                  <am3d:camera>
                    <am3d:pos x="0" y="0" z="6512295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18308" d="1000000"/>
                    <am3d:preTrans dx="0" dy="-18000000" dz="1533"/>
                    <am3d:scale>
                      <am3d:sx n="1000000" d="1000000"/>
                      <am3d:sy n="1000000" d="1000000"/>
                      <am3d:sz n="1000000" d="1000000"/>
                    </am3d:scale>
                    <am3d:rot ax="-10355482" ay="-1465372" az="-18470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15581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Content Placeholder 3" descr="Download">
                <a:extLst>
                  <a:ext uri="{FF2B5EF4-FFF2-40B4-BE49-F238E27FC236}">
                    <a16:creationId xmlns:a16="http://schemas.microsoft.com/office/drawing/2014/main" id="{27C44194-9832-45D4-A5A6-7711E99F51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8694" y="1733511"/>
                <a:ext cx="2158047" cy="2351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Content Placeholder 3" descr="Download">
                <a:extLst>
                  <a:ext uri="{FF2B5EF4-FFF2-40B4-BE49-F238E27FC236}">
                    <a16:creationId xmlns:a16="http://schemas.microsoft.com/office/drawing/2014/main" id="{ABCD823F-4499-42A1-B279-6101375643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9012708"/>
                  </p:ext>
                </p:extLst>
              </p:nvPr>
            </p:nvGraphicFramePr>
            <p:xfrm>
              <a:off x="6678931" y="3103485"/>
              <a:ext cx="2084144" cy="244505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84144" cy="2445055"/>
                    </a:xfrm>
                    <a:prstGeom prst="rect">
                      <a:avLst/>
                    </a:prstGeom>
                  </am3d:spPr>
                  <am3d:camera>
                    <am3d:pos x="0" y="0" z="6512295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18308" d="1000000"/>
                    <am3d:preTrans dx="0" dy="-18000000" dz="1533"/>
                    <am3d:scale>
                      <am3d:sx n="1000000" d="1000000"/>
                      <am3d:sy n="1000000" d="1000000"/>
                      <am3d:sz n="1000000" d="1000000"/>
                    </am3d:scale>
                    <am3d:rot ax="-246582" ay="1856613" az="-12694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15581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Content Placeholder 3" descr="Download">
                <a:extLst>
                  <a:ext uri="{FF2B5EF4-FFF2-40B4-BE49-F238E27FC236}">
                    <a16:creationId xmlns:a16="http://schemas.microsoft.com/office/drawing/2014/main" id="{ABCD823F-4499-42A1-B279-6101375643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8931" y="3103485"/>
                <a:ext cx="2084144" cy="24450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408A333-39E3-4B08-8B6A-FA8362CE1B65}"/>
              </a:ext>
            </a:extLst>
          </p:cNvPr>
          <p:cNvSpPr txBox="1"/>
          <p:nvPr/>
        </p:nvSpPr>
        <p:spPr>
          <a:xfrm>
            <a:off x="3690741" y="4132399"/>
            <a:ext cx="208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Increase ALTOs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3AC45-D350-42D2-BBB0-8F05A8527CEE}"/>
              </a:ext>
            </a:extLst>
          </p:cNvPr>
          <p:cNvSpPr txBox="1"/>
          <p:nvPr/>
        </p:nvSpPr>
        <p:spPr>
          <a:xfrm>
            <a:off x="874070" y="2734153"/>
            <a:ext cx="247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Decrease Opioids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65C49-C38C-4873-8B79-D6C5A3D03EDD}"/>
              </a:ext>
            </a:extLst>
          </p:cNvPr>
          <p:cNvSpPr txBox="1"/>
          <p:nvPr/>
        </p:nvSpPr>
        <p:spPr>
          <a:xfrm>
            <a:off x="6766139" y="2734152"/>
            <a:ext cx="208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Reduce Harm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96383-D0D7-41A2-B65C-276E8F5417EA}"/>
              </a:ext>
            </a:extLst>
          </p:cNvPr>
          <p:cNvSpPr txBox="1"/>
          <p:nvPr/>
        </p:nvSpPr>
        <p:spPr>
          <a:xfrm>
            <a:off x="9266069" y="4085419"/>
            <a:ext cx="262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Increase Treatment Opportunities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BB45C42-C4DA-48CB-8837-386A218E0F7D}"/>
              </a:ext>
            </a:extLst>
          </p:cNvPr>
          <p:cNvSpPr/>
          <p:nvPr/>
        </p:nvSpPr>
        <p:spPr>
          <a:xfrm>
            <a:off x="3569368" y="1572126"/>
            <a:ext cx="2269958" cy="1163053"/>
          </a:xfrm>
          <a:custGeom>
            <a:avLst/>
            <a:gdLst>
              <a:gd name="connsiteX0" fmla="*/ 0 w 2269958"/>
              <a:gd name="connsiteY0" fmla="*/ 200527 h 1163053"/>
              <a:gd name="connsiteX1" fmla="*/ 56148 w 2269958"/>
              <a:gd name="connsiteY1" fmla="*/ 1147011 h 1163053"/>
              <a:gd name="connsiteX2" fmla="*/ 505327 w 2269958"/>
              <a:gd name="connsiteY2" fmla="*/ 1114927 h 1163053"/>
              <a:gd name="connsiteX3" fmla="*/ 481264 w 2269958"/>
              <a:gd name="connsiteY3" fmla="*/ 577516 h 1163053"/>
              <a:gd name="connsiteX4" fmla="*/ 1732548 w 2269958"/>
              <a:gd name="connsiteY4" fmla="*/ 529390 h 1163053"/>
              <a:gd name="connsiteX5" fmla="*/ 1740569 w 2269958"/>
              <a:gd name="connsiteY5" fmla="*/ 1163053 h 1163053"/>
              <a:gd name="connsiteX6" fmla="*/ 2269958 w 2269958"/>
              <a:gd name="connsiteY6" fmla="*/ 1163053 h 1163053"/>
              <a:gd name="connsiteX7" fmla="*/ 2221832 w 2269958"/>
              <a:gd name="connsiteY7" fmla="*/ 0 h 1163053"/>
              <a:gd name="connsiteX8" fmla="*/ 0 w 2269958"/>
              <a:gd name="connsiteY8" fmla="*/ 200527 h 11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958" h="1163053">
                <a:moveTo>
                  <a:pt x="0" y="200527"/>
                </a:moveTo>
                <a:lnTo>
                  <a:pt x="56148" y="1147011"/>
                </a:lnTo>
                <a:lnTo>
                  <a:pt x="505327" y="1114927"/>
                </a:lnTo>
                <a:lnTo>
                  <a:pt x="481264" y="577516"/>
                </a:lnTo>
                <a:lnTo>
                  <a:pt x="1732548" y="529390"/>
                </a:lnTo>
                <a:lnTo>
                  <a:pt x="1740569" y="1163053"/>
                </a:lnTo>
                <a:lnTo>
                  <a:pt x="2269958" y="1163053"/>
                </a:lnTo>
                <a:lnTo>
                  <a:pt x="2221832" y="0"/>
                </a:lnTo>
                <a:lnTo>
                  <a:pt x="0" y="200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9DC6C8-6B1D-4804-BE8F-C6F26F2EB140}"/>
              </a:ext>
            </a:extLst>
          </p:cNvPr>
          <p:cNvSpPr/>
          <p:nvPr/>
        </p:nvSpPr>
        <p:spPr>
          <a:xfrm>
            <a:off x="9368280" y="1571099"/>
            <a:ext cx="2269958" cy="1163053"/>
          </a:xfrm>
          <a:custGeom>
            <a:avLst/>
            <a:gdLst>
              <a:gd name="connsiteX0" fmla="*/ 0 w 2269958"/>
              <a:gd name="connsiteY0" fmla="*/ 200527 h 1163053"/>
              <a:gd name="connsiteX1" fmla="*/ 56148 w 2269958"/>
              <a:gd name="connsiteY1" fmla="*/ 1147011 h 1163053"/>
              <a:gd name="connsiteX2" fmla="*/ 505327 w 2269958"/>
              <a:gd name="connsiteY2" fmla="*/ 1114927 h 1163053"/>
              <a:gd name="connsiteX3" fmla="*/ 481264 w 2269958"/>
              <a:gd name="connsiteY3" fmla="*/ 577516 h 1163053"/>
              <a:gd name="connsiteX4" fmla="*/ 1732548 w 2269958"/>
              <a:gd name="connsiteY4" fmla="*/ 529390 h 1163053"/>
              <a:gd name="connsiteX5" fmla="*/ 1740569 w 2269958"/>
              <a:gd name="connsiteY5" fmla="*/ 1163053 h 1163053"/>
              <a:gd name="connsiteX6" fmla="*/ 2269958 w 2269958"/>
              <a:gd name="connsiteY6" fmla="*/ 1163053 h 1163053"/>
              <a:gd name="connsiteX7" fmla="*/ 2221832 w 2269958"/>
              <a:gd name="connsiteY7" fmla="*/ 0 h 1163053"/>
              <a:gd name="connsiteX8" fmla="*/ 0 w 2269958"/>
              <a:gd name="connsiteY8" fmla="*/ 200527 h 11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958" h="1163053">
                <a:moveTo>
                  <a:pt x="0" y="200527"/>
                </a:moveTo>
                <a:lnTo>
                  <a:pt x="56148" y="1147011"/>
                </a:lnTo>
                <a:lnTo>
                  <a:pt x="505327" y="1114927"/>
                </a:lnTo>
                <a:lnTo>
                  <a:pt x="481264" y="577516"/>
                </a:lnTo>
                <a:lnTo>
                  <a:pt x="1732548" y="529390"/>
                </a:lnTo>
                <a:lnTo>
                  <a:pt x="1740569" y="1163053"/>
                </a:lnTo>
                <a:lnTo>
                  <a:pt x="2269958" y="1163053"/>
                </a:lnTo>
                <a:lnTo>
                  <a:pt x="2221832" y="0"/>
                </a:lnTo>
                <a:lnTo>
                  <a:pt x="0" y="200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D22055-43FC-4822-AE0A-F26B3B741391}"/>
              </a:ext>
            </a:extLst>
          </p:cNvPr>
          <p:cNvSpPr/>
          <p:nvPr/>
        </p:nvSpPr>
        <p:spPr>
          <a:xfrm rot="10800000">
            <a:off x="6525384" y="4431692"/>
            <a:ext cx="2269958" cy="1163053"/>
          </a:xfrm>
          <a:custGeom>
            <a:avLst/>
            <a:gdLst>
              <a:gd name="connsiteX0" fmla="*/ 0 w 2269958"/>
              <a:gd name="connsiteY0" fmla="*/ 200527 h 1163053"/>
              <a:gd name="connsiteX1" fmla="*/ 56148 w 2269958"/>
              <a:gd name="connsiteY1" fmla="*/ 1147011 h 1163053"/>
              <a:gd name="connsiteX2" fmla="*/ 505327 w 2269958"/>
              <a:gd name="connsiteY2" fmla="*/ 1114927 h 1163053"/>
              <a:gd name="connsiteX3" fmla="*/ 481264 w 2269958"/>
              <a:gd name="connsiteY3" fmla="*/ 577516 h 1163053"/>
              <a:gd name="connsiteX4" fmla="*/ 1732548 w 2269958"/>
              <a:gd name="connsiteY4" fmla="*/ 529390 h 1163053"/>
              <a:gd name="connsiteX5" fmla="*/ 1740569 w 2269958"/>
              <a:gd name="connsiteY5" fmla="*/ 1163053 h 1163053"/>
              <a:gd name="connsiteX6" fmla="*/ 2269958 w 2269958"/>
              <a:gd name="connsiteY6" fmla="*/ 1163053 h 1163053"/>
              <a:gd name="connsiteX7" fmla="*/ 2221832 w 2269958"/>
              <a:gd name="connsiteY7" fmla="*/ 0 h 1163053"/>
              <a:gd name="connsiteX8" fmla="*/ 0 w 2269958"/>
              <a:gd name="connsiteY8" fmla="*/ 200527 h 11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958" h="1163053">
                <a:moveTo>
                  <a:pt x="0" y="200527"/>
                </a:moveTo>
                <a:lnTo>
                  <a:pt x="56148" y="1147011"/>
                </a:lnTo>
                <a:lnTo>
                  <a:pt x="505327" y="1114927"/>
                </a:lnTo>
                <a:lnTo>
                  <a:pt x="481264" y="577516"/>
                </a:lnTo>
                <a:lnTo>
                  <a:pt x="1732548" y="529390"/>
                </a:lnTo>
                <a:lnTo>
                  <a:pt x="1740569" y="1163053"/>
                </a:lnTo>
                <a:lnTo>
                  <a:pt x="2269958" y="1163053"/>
                </a:lnTo>
                <a:lnTo>
                  <a:pt x="2221832" y="0"/>
                </a:lnTo>
                <a:lnTo>
                  <a:pt x="0" y="200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E2C4CD-E6B5-4AF0-8287-AEE0C8F76170}"/>
              </a:ext>
            </a:extLst>
          </p:cNvPr>
          <p:cNvSpPr/>
          <p:nvPr/>
        </p:nvSpPr>
        <p:spPr>
          <a:xfrm rot="10800000">
            <a:off x="950056" y="4500917"/>
            <a:ext cx="2269958" cy="1163053"/>
          </a:xfrm>
          <a:custGeom>
            <a:avLst/>
            <a:gdLst>
              <a:gd name="connsiteX0" fmla="*/ 0 w 2269958"/>
              <a:gd name="connsiteY0" fmla="*/ 200527 h 1163053"/>
              <a:gd name="connsiteX1" fmla="*/ 56148 w 2269958"/>
              <a:gd name="connsiteY1" fmla="*/ 1147011 h 1163053"/>
              <a:gd name="connsiteX2" fmla="*/ 505327 w 2269958"/>
              <a:gd name="connsiteY2" fmla="*/ 1114927 h 1163053"/>
              <a:gd name="connsiteX3" fmla="*/ 481264 w 2269958"/>
              <a:gd name="connsiteY3" fmla="*/ 577516 h 1163053"/>
              <a:gd name="connsiteX4" fmla="*/ 1732548 w 2269958"/>
              <a:gd name="connsiteY4" fmla="*/ 529390 h 1163053"/>
              <a:gd name="connsiteX5" fmla="*/ 1740569 w 2269958"/>
              <a:gd name="connsiteY5" fmla="*/ 1163053 h 1163053"/>
              <a:gd name="connsiteX6" fmla="*/ 2269958 w 2269958"/>
              <a:gd name="connsiteY6" fmla="*/ 1163053 h 1163053"/>
              <a:gd name="connsiteX7" fmla="*/ 2221832 w 2269958"/>
              <a:gd name="connsiteY7" fmla="*/ 0 h 1163053"/>
              <a:gd name="connsiteX8" fmla="*/ 0 w 2269958"/>
              <a:gd name="connsiteY8" fmla="*/ 200527 h 11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958" h="1163053">
                <a:moveTo>
                  <a:pt x="0" y="200527"/>
                </a:moveTo>
                <a:lnTo>
                  <a:pt x="56148" y="1147011"/>
                </a:lnTo>
                <a:lnTo>
                  <a:pt x="505327" y="1114927"/>
                </a:lnTo>
                <a:lnTo>
                  <a:pt x="481264" y="577516"/>
                </a:lnTo>
                <a:lnTo>
                  <a:pt x="1732548" y="529390"/>
                </a:lnTo>
                <a:lnTo>
                  <a:pt x="1740569" y="1163053"/>
                </a:lnTo>
                <a:lnTo>
                  <a:pt x="2269958" y="1163053"/>
                </a:lnTo>
                <a:lnTo>
                  <a:pt x="2221832" y="0"/>
                </a:lnTo>
                <a:lnTo>
                  <a:pt x="0" y="200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293122-4800-4758-B126-51EF8AE6E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[Organization] is embarking on a coordinated effort to implement the alternatives to opioids (ALTOs) approach in the inpatient setting</a:t>
            </a:r>
          </a:p>
          <a:p>
            <a:pPr>
              <a:lnSpc>
                <a:spcPct val="120000"/>
              </a:lnSpc>
            </a:pPr>
            <a:r>
              <a:rPr lang="en-US" dirty="0"/>
              <a:t>Goal: Reduce the number of opioids administered and prescribed while increasing the number of ALTOs administered and prescribed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AD776-410E-4378-83DD-814C3402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CO’s CURE Hospital Medicine ALTO Project</a:t>
            </a:r>
          </a:p>
        </p:txBody>
      </p:sp>
    </p:spTree>
    <p:extLst>
      <p:ext uri="{BB962C8B-B14F-4D97-AF65-F5344CB8AC3E}">
        <p14:creationId xmlns:p14="http://schemas.microsoft.com/office/powerpoint/2010/main" val="275836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0BAE19-EE75-4014-9CCF-06F64502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mbria" panose="02040503050406030204" pitchFamily="18" charset="0"/>
              </a:rPr>
              <a:t>Opioids prescribed on hospital discharge increase the risk of the patient becoming a long-term opioid user</a:t>
            </a:r>
          </a:p>
          <a:p>
            <a:pPr marL="0" indent="0">
              <a:buNone/>
            </a:pPr>
            <a:endParaRPr lang="en-US" dirty="0">
              <a:ea typeface="Cambria" panose="02040503050406030204" pitchFamily="18" charset="0"/>
            </a:endParaRPr>
          </a:p>
          <a:p>
            <a:r>
              <a:rPr lang="en-US" dirty="0"/>
              <a:t>25% of opioid naïve patients go home with an opioid prescription </a:t>
            </a:r>
          </a:p>
          <a:p>
            <a:endParaRPr lang="en-US" dirty="0"/>
          </a:p>
          <a:p>
            <a:r>
              <a:rPr lang="en-US" dirty="0"/>
              <a:t>The risk of becoming a long-term opioid user is 4% versus 1% if the patient did not get a prescription at discharge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066774-2A30-4411-9C9B-F5F29F96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hospital medicine?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7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F4A3F-4F83-42FC-BEBD-6772FDA16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[Organization’s] hospital medicine teams will be trained in the following subjects:</a:t>
            </a:r>
          </a:p>
          <a:p>
            <a:pPr lvl="1"/>
            <a:r>
              <a:rPr lang="en-US" sz="2600" dirty="0"/>
              <a:t>Treating Pain – Modalities and Opportunities</a:t>
            </a:r>
          </a:p>
          <a:p>
            <a:pPr lvl="1"/>
            <a:r>
              <a:rPr lang="en-US" sz="2600" dirty="0"/>
              <a:t>Alternatives to Opioids – Order Sets and Pathways</a:t>
            </a:r>
          </a:p>
          <a:p>
            <a:pPr lvl="1"/>
            <a:r>
              <a:rPr lang="en-US" sz="2600" dirty="0"/>
              <a:t>Engaging and Empowering Patients</a:t>
            </a:r>
          </a:p>
          <a:p>
            <a:pPr lvl="1"/>
            <a:r>
              <a:rPr lang="en-US" sz="2600" dirty="0"/>
              <a:t>Physiology of Pain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This content will guide and foster long term cultural changes to prescribing practices. Data will be collected and monitored to measure success.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FC33F4-9459-4B2A-B197-9B7C676E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get there?</a:t>
            </a:r>
          </a:p>
        </p:txBody>
      </p:sp>
    </p:spTree>
    <p:extLst>
      <p:ext uri="{BB962C8B-B14F-4D97-AF65-F5344CB8AC3E}">
        <p14:creationId xmlns:p14="http://schemas.microsoft.com/office/powerpoint/2010/main" val="36640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C8CEF7D398F45ADCE6F4AD5692773" ma:contentTypeVersion="10" ma:contentTypeDescription="Create a new document." ma:contentTypeScope="" ma:versionID="3f8b6b703807d99160db225afbf72e66">
  <xsd:schema xmlns:xsd="http://www.w3.org/2001/XMLSchema" xmlns:xs="http://www.w3.org/2001/XMLSchema" xmlns:p="http://schemas.microsoft.com/office/2006/metadata/properties" xmlns:ns2="549d5727-26f1-42fd-ba78-02364615fafe" targetNamespace="http://schemas.microsoft.com/office/2006/metadata/properties" ma:root="true" ma:fieldsID="1de7b393620775aed14cda1b5e8d7606" ns2:_="">
    <xsd:import namespace="549d5727-26f1-42fd-ba78-02364615fa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d5727-26f1-42fd-ba78-02364615f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6AEC1B-A430-4769-988E-1600FF9ACEC7}">
  <ds:schemaRefs>
    <ds:schemaRef ds:uri="http://schemas.openxmlformats.org/package/2006/metadata/core-properties"/>
    <ds:schemaRef ds:uri="549d5727-26f1-42fd-ba78-02364615faf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BF1E95-B87E-4818-91C0-4537F93BE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d5727-26f1-42fd-ba78-02364615fa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AA37C1-C2C2-4B3C-8A02-4E4DA12A8C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352</Words>
  <Application>Microsoft Office PowerPoint</Application>
  <PresentationFormat>Widescreen</PresentationFormat>
  <Paragraphs>39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Hospital Medicine ALTO Project Overview</vt:lpstr>
      <vt:lpstr>Colorado Data</vt:lpstr>
      <vt:lpstr>CO’s CURE</vt:lpstr>
      <vt:lpstr>CO’s CURE Framework</vt:lpstr>
      <vt:lpstr>CO’s CURE Hospital Medicine ALTO Project</vt:lpstr>
      <vt:lpstr>Why hospital medicine? </vt:lpstr>
      <vt:lpstr>How do we get there?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CO’s CURE Hospital Medicine Pilot Overview</dc:title>
  <dc:creator>Ashley Baker</dc:creator>
  <cp:lastModifiedBy>Matthew Bulfer</cp:lastModifiedBy>
  <cp:revision>21</cp:revision>
  <dcterms:created xsi:type="dcterms:W3CDTF">2019-08-07T21:59:23Z</dcterms:created>
  <dcterms:modified xsi:type="dcterms:W3CDTF">2020-09-17T23:53:10Z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0x01010025BC8CEF7D398F45ADCE6F4AD5692773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DT reviewed">
    <vt:bool>false</vt:bool>
  </property>
</Properties>
</file>