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B6B4D-1AA5-402A-9079-4195FA73D283}" v="1" dt="2022-04-15T20:51:20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Denning" userId="8a6f4536-bd74-480f-8ad4-e7ffb9c25ffc" providerId="ADAL" clId="{9DAB6B4D-1AA5-402A-9079-4195FA73D283}"/>
    <pc:docChg chg="modSld">
      <pc:chgData name="Julie Denning" userId="8a6f4536-bd74-480f-8ad4-e7ffb9c25ffc" providerId="ADAL" clId="{9DAB6B4D-1AA5-402A-9079-4195FA73D283}" dt="2022-04-15T20:51:20.830" v="0" actId="5736"/>
      <pc:docMkLst>
        <pc:docMk/>
      </pc:docMkLst>
      <pc:sldChg chg="modSp">
        <pc:chgData name="Julie Denning" userId="8a6f4536-bd74-480f-8ad4-e7ffb9c25ffc" providerId="ADAL" clId="{9DAB6B4D-1AA5-402A-9079-4195FA73D283}" dt="2022-04-15T20:51:20.830" v="0" actId="5736"/>
        <pc:sldMkLst>
          <pc:docMk/>
          <pc:sldMk cId="979292773" sldId="258"/>
        </pc:sldMkLst>
        <pc:graphicFrameChg chg="mod">
          <ac:chgData name="Julie Denning" userId="8a6f4536-bd74-480f-8ad4-e7ffb9c25ffc" providerId="ADAL" clId="{9DAB6B4D-1AA5-402A-9079-4195FA73D283}" dt="2022-04-15T20:51:20.830" v="0" actId="5736"/>
          <ac:graphicFrameMkLst>
            <pc:docMk/>
            <pc:sldMk cId="979292773" sldId="258"/>
            <ac:graphicFrameMk id="4" creationId="{4B6B28C5-D194-4DBB-9D87-474C82D7FD6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F1965-1CF1-453A-A97D-4C2A8FE7D494}" type="doc">
      <dgm:prSet loTypeId="urn:microsoft.com/office/officeart/2005/8/layout/pyramid3" loCatId="pyramid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1278620-C900-4C02-A00D-BC549B706E12}">
      <dgm:prSet custT="1"/>
      <dgm:spPr/>
      <dgm:t>
        <a:bodyPr/>
        <a:lstStyle/>
        <a:p>
          <a:r>
            <a:rPr lang="en-US" sz="2400" dirty="0"/>
            <a:t>Colorado Department of Public Health and Environment (CDPHE)</a:t>
          </a:r>
        </a:p>
      </dgm:t>
    </dgm:pt>
    <dgm:pt modelId="{0BE0FC40-517C-49E6-A9AE-D3205F1FF7A7}" type="parTrans" cxnId="{CEF32DDE-2398-4ACA-9150-C21D929862FE}">
      <dgm:prSet/>
      <dgm:spPr/>
      <dgm:t>
        <a:bodyPr/>
        <a:lstStyle/>
        <a:p>
          <a:endParaRPr lang="en-US"/>
        </a:p>
      </dgm:t>
    </dgm:pt>
    <dgm:pt modelId="{3B3C66C9-1959-4ED7-BB53-F7AA399A5603}" type="sibTrans" cxnId="{CEF32DDE-2398-4ACA-9150-C21D929862FE}">
      <dgm:prSet/>
      <dgm:spPr/>
      <dgm:t>
        <a:bodyPr/>
        <a:lstStyle/>
        <a:p>
          <a:endParaRPr lang="en-US"/>
        </a:p>
      </dgm:t>
    </dgm:pt>
    <dgm:pt modelId="{FE19072C-3027-4C7B-BF9A-052BB3C16783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dirty="0"/>
            <a:t>State government agency</a:t>
          </a:r>
        </a:p>
      </dgm:t>
    </dgm:pt>
    <dgm:pt modelId="{4FB5C0A5-D416-46F0-9FA0-C4B2C728DF41}" type="parTrans" cxnId="{C8DA90C0-98E2-4003-830E-763F3C3071BF}">
      <dgm:prSet/>
      <dgm:spPr/>
      <dgm:t>
        <a:bodyPr/>
        <a:lstStyle/>
        <a:p>
          <a:endParaRPr lang="en-US"/>
        </a:p>
      </dgm:t>
    </dgm:pt>
    <dgm:pt modelId="{CD31BF77-EF28-444D-805B-96AC0D613161}" type="sibTrans" cxnId="{C8DA90C0-98E2-4003-830E-763F3C3071BF}">
      <dgm:prSet/>
      <dgm:spPr/>
      <dgm:t>
        <a:bodyPr/>
        <a:lstStyle/>
        <a:p>
          <a:endParaRPr lang="en-US"/>
        </a:p>
      </dgm:t>
    </dgm:pt>
    <dgm:pt modelId="{7A8FA7B6-78F4-48C2-A2BA-961E13374B6D}">
      <dgm:prSet custT="1"/>
      <dgm:spPr/>
      <dgm:t>
        <a:bodyPr/>
        <a:lstStyle/>
        <a:p>
          <a:r>
            <a:rPr lang="en-US" sz="2400" dirty="0"/>
            <a:t>Health Facilities and Emergency Medical Services Division (HFEMSD)</a:t>
          </a:r>
        </a:p>
      </dgm:t>
    </dgm:pt>
    <dgm:pt modelId="{BA78A575-4FF9-43E2-97D8-976B9E955A63}" type="parTrans" cxnId="{977F36D2-899D-463B-BCF2-6F87CEB75AC5}">
      <dgm:prSet/>
      <dgm:spPr/>
      <dgm:t>
        <a:bodyPr/>
        <a:lstStyle/>
        <a:p>
          <a:endParaRPr lang="en-US"/>
        </a:p>
      </dgm:t>
    </dgm:pt>
    <dgm:pt modelId="{39CA2AB8-15D3-4992-899D-C643D23E7885}" type="sibTrans" cxnId="{977F36D2-899D-463B-BCF2-6F87CEB75AC5}">
      <dgm:prSet/>
      <dgm:spPr/>
      <dgm:t>
        <a:bodyPr/>
        <a:lstStyle/>
        <a:p>
          <a:endParaRPr lang="en-US"/>
        </a:p>
      </dgm:t>
    </dgm:pt>
    <dgm:pt modelId="{7F1C3473-18B3-446B-A2AC-84D4A610BBB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dirty="0"/>
            <a:t>CDPHE division</a:t>
          </a:r>
        </a:p>
      </dgm:t>
    </dgm:pt>
    <dgm:pt modelId="{D7C06714-0A43-49A4-BBF9-65174A898886}" type="parTrans" cxnId="{AEC68041-579D-40EF-821C-FBB59BA989C4}">
      <dgm:prSet/>
      <dgm:spPr/>
      <dgm:t>
        <a:bodyPr/>
        <a:lstStyle/>
        <a:p>
          <a:endParaRPr lang="en-US"/>
        </a:p>
      </dgm:t>
    </dgm:pt>
    <dgm:pt modelId="{B9C1F7C8-AE6C-4E32-975F-00AF9EE3F57D}" type="sibTrans" cxnId="{AEC68041-579D-40EF-821C-FBB59BA989C4}">
      <dgm:prSet/>
      <dgm:spPr/>
      <dgm:t>
        <a:bodyPr/>
        <a:lstStyle/>
        <a:p>
          <a:endParaRPr lang="en-US"/>
        </a:p>
      </dgm:t>
    </dgm:pt>
    <dgm:pt modelId="{E42933B3-0780-4A09-BB64-4E2A828770F8}">
      <dgm:prSet custT="1"/>
      <dgm:spPr/>
      <dgm:t>
        <a:bodyPr/>
        <a:lstStyle/>
        <a:p>
          <a:r>
            <a:rPr lang="en-US" sz="2400" dirty="0"/>
            <a:t>Standards for Hospitals and Health Facilities</a:t>
          </a:r>
        </a:p>
      </dgm:t>
    </dgm:pt>
    <dgm:pt modelId="{CCD7F24A-E8A7-4D33-9D96-7E4A70E1A769}" type="parTrans" cxnId="{76FF7DE8-FABF-44B5-876B-1CF706B1FF77}">
      <dgm:prSet/>
      <dgm:spPr/>
      <dgm:t>
        <a:bodyPr/>
        <a:lstStyle/>
        <a:p>
          <a:endParaRPr lang="en-US"/>
        </a:p>
      </dgm:t>
    </dgm:pt>
    <dgm:pt modelId="{4C5DB05A-EB35-4AF7-A11A-0F6BF18884B4}" type="sibTrans" cxnId="{76FF7DE8-FABF-44B5-876B-1CF706B1FF77}">
      <dgm:prSet/>
      <dgm:spPr/>
      <dgm:t>
        <a:bodyPr/>
        <a:lstStyle/>
        <a:p>
          <a:endParaRPr lang="en-US"/>
        </a:p>
      </dgm:t>
    </dgm:pt>
    <dgm:pt modelId="{76EEDD05-9015-40AA-A4D6-346EABAFE0DF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dirty="0"/>
            <a:t>Regulatory standards overseen by HFEMSD</a:t>
          </a:r>
        </a:p>
      </dgm:t>
    </dgm:pt>
    <dgm:pt modelId="{FBB650CE-DE82-4EDB-85C5-5018BD7C6C96}" type="parTrans" cxnId="{A4F9B609-87BC-41E0-A325-7250269B25CB}">
      <dgm:prSet/>
      <dgm:spPr/>
      <dgm:t>
        <a:bodyPr/>
        <a:lstStyle/>
        <a:p>
          <a:endParaRPr lang="en-US"/>
        </a:p>
      </dgm:t>
    </dgm:pt>
    <dgm:pt modelId="{005A7D53-05D1-4DAB-AAE0-1762B9C8E62C}" type="sibTrans" cxnId="{A4F9B609-87BC-41E0-A325-7250269B25CB}">
      <dgm:prSet/>
      <dgm:spPr/>
      <dgm:t>
        <a:bodyPr/>
        <a:lstStyle/>
        <a:p>
          <a:endParaRPr lang="en-US"/>
        </a:p>
      </dgm:t>
    </dgm:pt>
    <dgm:pt modelId="{934037C2-5C9B-4BBF-ADA4-B8B3984236E8}">
      <dgm:prSet custT="1"/>
      <dgm:spPr/>
      <dgm:t>
        <a:bodyPr/>
        <a:lstStyle/>
        <a:p>
          <a:r>
            <a:rPr lang="en-US" sz="2400" dirty="0"/>
            <a:t>Chapter 4</a:t>
          </a:r>
        </a:p>
      </dgm:t>
    </dgm:pt>
    <dgm:pt modelId="{D2C2A7EC-C998-42BA-B768-13936E0C797C}" type="parTrans" cxnId="{EF726A28-0D79-4A71-A90F-55FFBFE746A0}">
      <dgm:prSet/>
      <dgm:spPr/>
      <dgm:t>
        <a:bodyPr/>
        <a:lstStyle/>
        <a:p>
          <a:endParaRPr lang="en-US"/>
        </a:p>
      </dgm:t>
    </dgm:pt>
    <dgm:pt modelId="{9348952F-E898-4241-ABAC-FEE89A8109C6}" type="sibTrans" cxnId="{EF726A28-0D79-4A71-A90F-55FFBFE746A0}">
      <dgm:prSet/>
      <dgm:spPr/>
      <dgm:t>
        <a:bodyPr/>
        <a:lstStyle/>
        <a:p>
          <a:endParaRPr lang="en-US"/>
        </a:p>
      </dgm:t>
    </dgm:pt>
    <dgm:pt modelId="{A5BCD897-6010-4A4B-84CA-DBFA955D0978}">
      <dgm:prSet custT="1"/>
      <dgm:spPr/>
      <dgm:t>
        <a:bodyPr/>
        <a:lstStyle/>
        <a:p>
          <a:pPr>
            <a:buNone/>
          </a:pPr>
          <a:r>
            <a:rPr lang="en-US" sz="1800" dirty="0"/>
            <a:t>Section that focuses on “General Hospitals”</a:t>
          </a:r>
        </a:p>
      </dgm:t>
    </dgm:pt>
    <dgm:pt modelId="{9959219B-254D-413E-97EF-50E0D34C7C68}" type="parTrans" cxnId="{B42E9D83-A3D4-4E34-8FDA-271E9412C607}">
      <dgm:prSet/>
      <dgm:spPr/>
      <dgm:t>
        <a:bodyPr/>
        <a:lstStyle/>
        <a:p>
          <a:endParaRPr lang="en-US"/>
        </a:p>
      </dgm:t>
    </dgm:pt>
    <dgm:pt modelId="{D0FF9478-440F-42B1-80C1-22219E75CF5E}" type="sibTrans" cxnId="{B42E9D83-A3D4-4E34-8FDA-271E9412C607}">
      <dgm:prSet/>
      <dgm:spPr/>
      <dgm:t>
        <a:bodyPr/>
        <a:lstStyle/>
        <a:p>
          <a:endParaRPr lang="en-US"/>
        </a:p>
      </dgm:t>
    </dgm:pt>
    <dgm:pt modelId="{15694BCA-D3EB-4CD5-B475-8D1C814209DF}">
      <dgm:prSet custT="1"/>
      <dgm:spPr/>
      <dgm:t>
        <a:bodyPr/>
        <a:lstStyle/>
        <a:p>
          <a:pPr>
            <a:buNone/>
          </a:pPr>
          <a:r>
            <a:rPr lang="en-US" sz="1800" dirty="0"/>
            <a:t>(i.e., acute care hospitals)</a:t>
          </a:r>
        </a:p>
      </dgm:t>
    </dgm:pt>
    <dgm:pt modelId="{8C3E7417-99B8-4465-AA61-0F9F02100224}" type="parTrans" cxnId="{5F25288E-496F-46A8-85F9-B22830E09D2A}">
      <dgm:prSet/>
      <dgm:spPr/>
      <dgm:t>
        <a:bodyPr/>
        <a:lstStyle/>
        <a:p>
          <a:endParaRPr lang="en-US"/>
        </a:p>
      </dgm:t>
    </dgm:pt>
    <dgm:pt modelId="{D00AD420-C376-4031-B7AE-A417356D2E5F}" type="sibTrans" cxnId="{5F25288E-496F-46A8-85F9-B22830E09D2A}">
      <dgm:prSet/>
      <dgm:spPr/>
      <dgm:t>
        <a:bodyPr/>
        <a:lstStyle/>
        <a:p>
          <a:endParaRPr lang="en-US"/>
        </a:p>
      </dgm:t>
    </dgm:pt>
    <dgm:pt modelId="{2CB90D41-02A4-4CB1-B6BC-41DF01FEE7DB}" type="pres">
      <dgm:prSet presAssocID="{0E2F1965-1CF1-453A-A97D-4C2A8FE7D494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A549518-C65A-41B9-B0FC-9CF088CE90B8}" type="pres">
      <dgm:prSet presAssocID="{11278620-C900-4C02-A00D-BC549B706E12}" presName="Name8" presStyleCnt="0"/>
      <dgm:spPr/>
    </dgm:pt>
    <dgm:pt modelId="{0B95829A-2665-419E-A569-E7B87D5C6540}" type="pres">
      <dgm:prSet presAssocID="{11278620-C900-4C02-A00D-BC549B706E12}" presName="acctBkgd" presStyleLbl="alignAcc1" presStyleIdx="0" presStyleCnt="4"/>
      <dgm:spPr/>
    </dgm:pt>
    <dgm:pt modelId="{7BA4FBF6-4369-4C65-B591-E65E51BAE70B}" type="pres">
      <dgm:prSet presAssocID="{11278620-C900-4C02-A00D-BC549B706E12}" presName="acctTx" presStyleLbl="alignAcc1" presStyleIdx="0" presStyleCnt="4">
        <dgm:presLayoutVars>
          <dgm:bulletEnabled val="1"/>
        </dgm:presLayoutVars>
      </dgm:prSet>
      <dgm:spPr/>
    </dgm:pt>
    <dgm:pt modelId="{DE31251E-7276-47AB-A394-4800A8981214}" type="pres">
      <dgm:prSet presAssocID="{11278620-C900-4C02-A00D-BC549B706E12}" presName="level" presStyleLbl="node1" presStyleIdx="0" presStyleCnt="4" custScaleX="107646">
        <dgm:presLayoutVars>
          <dgm:chMax val="1"/>
          <dgm:bulletEnabled val="1"/>
        </dgm:presLayoutVars>
      </dgm:prSet>
      <dgm:spPr/>
    </dgm:pt>
    <dgm:pt modelId="{40C30459-D6A5-4E66-B2A4-CB5F0077722E}" type="pres">
      <dgm:prSet presAssocID="{11278620-C900-4C02-A00D-BC549B706E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494CEE-CA20-4F28-AD12-D47F3C0919CC}" type="pres">
      <dgm:prSet presAssocID="{7A8FA7B6-78F4-48C2-A2BA-961E13374B6D}" presName="Name8" presStyleCnt="0"/>
      <dgm:spPr/>
    </dgm:pt>
    <dgm:pt modelId="{68B959B3-BF0F-41C3-A589-7AC1AC1E5E5D}" type="pres">
      <dgm:prSet presAssocID="{7A8FA7B6-78F4-48C2-A2BA-961E13374B6D}" presName="acctBkgd" presStyleLbl="alignAcc1" presStyleIdx="1" presStyleCnt="4"/>
      <dgm:spPr/>
    </dgm:pt>
    <dgm:pt modelId="{23649A9C-9217-48E5-8A25-8AA356C1DD64}" type="pres">
      <dgm:prSet presAssocID="{7A8FA7B6-78F4-48C2-A2BA-961E13374B6D}" presName="acctTx" presStyleLbl="alignAcc1" presStyleIdx="1" presStyleCnt="4">
        <dgm:presLayoutVars>
          <dgm:bulletEnabled val="1"/>
        </dgm:presLayoutVars>
      </dgm:prSet>
      <dgm:spPr/>
    </dgm:pt>
    <dgm:pt modelId="{6357B04B-E004-483E-B7A8-B2C3FD41A8F1}" type="pres">
      <dgm:prSet presAssocID="{7A8FA7B6-78F4-48C2-A2BA-961E13374B6D}" presName="level" presStyleLbl="node1" presStyleIdx="1" presStyleCnt="4" custScaleX="110358">
        <dgm:presLayoutVars>
          <dgm:chMax val="1"/>
          <dgm:bulletEnabled val="1"/>
        </dgm:presLayoutVars>
      </dgm:prSet>
      <dgm:spPr/>
    </dgm:pt>
    <dgm:pt modelId="{3A0728EC-B627-4C1B-A8AD-44243B1F77DB}" type="pres">
      <dgm:prSet presAssocID="{7A8FA7B6-78F4-48C2-A2BA-961E13374B6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E55B72-1CDC-4249-B0FB-0F792FCC1A3B}" type="pres">
      <dgm:prSet presAssocID="{E42933B3-0780-4A09-BB64-4E2A828770F8}" presName="Name8" presStyleCnt="0"/>
      <dgm:spPr/>
    </dgm:pt>
    <dgm:pt modelId="{7B563FE4-4A06-4B99-8D49-76702CABC53F}" type="pres">
      <dgm:prSet presAssocID="{E42933B3-0780-4A09-BB64-4E2A828770F8}" presName="acctBkgd" presStyleLbl="alignAcc1" presStyleIdx="2" presStyleCnt="4"/>
      <dgm:spPr/>
    </dgm:pt>
    <dgm:pt modelId="{ED339464-00CC-41E6-892E-71606CC666C8}" type="pres">
      <dgm:prSet presAssocID="{E42933B3-0780-4A09-BB64-4E2A828770F8}" presName="acctTx" presStyleLbl="alignAcc1" presStyleIdx="2" presStyleCnt="4">
        <dgm:presLayoutVars>
          <dgm:bulletEnabled val="1"/>
        </dgm:presLayoutVars>
      </dgm:prSet>
      <dgm:spPr/>
    </dgm:pt>
    <dgm:pt modelId="{A97E4F0E-48CC-45B8-8404-F2D494FB93CC}" type="pres">
      <dgm:prSet presAssocID="{E42933B3-0780-4A09-BB64-4E2A828770F8}" presName="level" presStyleLbl="node1" presStyleIdx="2" presStyleCnt="4" custScaleX="115305">
        <dgm:presLayoutVars>
          <dgm:chMax val="1"/>
          <dgm:bulletEnabled val="1"/>
        </dgm:presLayoutVars>
      </dgm:prSet>
      <dgm:spPr/>
    </dgm:pt>
    <dgm:pt modelId="{BBB3A5B9-D3C1-413F-875A-A084263656D9}" type="pres">
      <dgm:prSet presAssocID="{E42933B3-0780-4A09-BB64-4E2A828770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421FC05-5901-4EC1-A783-AE11956F3962}" type="pres">
      <dgm:prSet presAssocID="{934037C2-5C9B-4BBF-ADA4-B8B3984236E8}" presName="Name8" presStyleCnt="0"/>
      <dgm:spPr/>
    </dgm:pt>
    <dgm:pt modelId="{BDB7BA04-7E0C-4E8C-8C0D-0FD983E4E87D}" type="pres">
      <dgm:prSet presAssocID="{934037C2-5C9B-4BBF-ADA4-B8B3984236E8}" presName="acctBkgd" presStyleLbl="alignAcc1" presStyleIdx="3" presStyleCnt="4"/>
      <dgm:spPr/>
    </dgm:pt>
    <dgm:pt modelId="{7E1FC303-79D8-4C42-89B3-56F46CF2BAED}" type="pres">
      <dgm:prSet presAssocID="{934037C2-5C9B-4BBF-ADA4-B8B3984236E8}" presName="acctTx" presStyleLbl="alignAcc1" presStyleIdx="3" presStyleCnt="4">
        <dgm:presLayoutVars>
          <dgm:bulletEnabled val="1"/>
        </dgm:presLayoutVars>
      </dgm:prSet>
      <dgm:spPr/>
    </dgm:pt>
    <dgm:pt modelId="{47BEC93F-08DD-4408-B49E-6F3751DEDCFA}" type="pres">
      <dgm:prSet presAssocID="{934037C2-5C9B-4BBF-ADA4-B8B3984236E8}" presName="level" presStyleLbl="node1" presStyleIdx="3" presStyleCnt="4" custScaleX="130223">
        <dgm:presLayoutVars>
          <dgm:chMax val="1"/>
          <dgm:bulletEnabled val="1"/>
        </dgm:presLayoutVars>
      </dgm:prSet>
      <dgm:spPr/>
    </dgm:pt>
    <dgm:pt modelId="{32E2E9E2-ADE2-4EB4-A2EB-A97568F304D3}" type="pres">
      <dgm:prSet presAssocID="{934037C2-5C9B-4BBF-ADA4-B8B3984236E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E43705-3C6B-4352-829C-40B12B3C4FD3}" type="presOf" srcId="{7F1C3473-18B3-446B-A2AC-84D4A610BBBA}" destId="{23649A9C-9217-48E5-8A25-8AA356C1DD64}" srcOrd="1" destOrd="0" presId="urn:microsoft.com/office/officeart/2005/8/layout/pyramid3"/>
    <dgm:cxn modelId="{A4F9B609-87BC-41E0-A325-7250269B25CB}" srcId="{E42933B3-0780-4A09-BB64-4E2A828770F8}" destId="{76EEDD05-9015-40AA-A4D6-346EABAFE0DF}" srcOrd="0" destOrd="0" parTransId="{FBB650CE-DE82-4EDB-85C5-5018BD7C6C96}" sibTransId="{005A7D53-05D1-4DAB-AAE0-1762B9C8E62C}"/>
    <dgm:cxn modelId="{1B09F216-6EE0-4F96-8232-1549D4A4DBE9}" type="presOf" srcId="{FE19072C-3027-4C7B-BF9A-052BB3C16783}" destId="{0B95829A-2665-419E-A569-E7B87D5C6540}" srcOrd="0" destOrd="0" presId="urn:microsoft.com/office/officeart/2005/8/layout/pyramid3"/>
    <dgm:cxn modelId="{EF726A28-0D79-4A71-A90F-55FFBFE746A0}" srcId="{0E2F1965-1CF1-453A-A97D-4C2A8FE7D494}" destId="{934037C2-5C9B-4BBF-ADA4-B8B3984236E8}" srcOrd="3" destOrd="0" parTransId="{D2C2A7EC-C998-42BA-B768-13936E0C797C}" sibTransId="{9348952F-E898-4241-ABAC-FEE89A8109C6}"/>
    <dgm:cxn modelId="{FBAF7930-2C8F-427F-A28F-658C80AF94F4}" type="presOf" srcId="{FE19072C-3027-4C7B-BF9A-052BB3C16783}" destId="{7BA4FBF6-4369-4C65-B591-E65E51BAE70B}" srcOrd="1" destOrd="0" presId="urn:microsoft.com/office/officeart/2005/8/layout/pyramid3"/>
    <dgm:cxn modelId="{AEC68041-579D-40EF-821C-FBB59BA989C4}" srcId="{7A8FA7B6-78F4-48C2-A2BA-961E13374B6D}" destId="{7F1C3473-18B3-446B-A2AC-84D4A610BBBA}" srcOrd="0" destOrd="0" parTransId="{D7C06714-0A43-49A4-BBF9-65174A898886}" sibTransId="{B9C1F7C8-AE6C-4E32-975F-00AF9EE3F57D}"/>
    <dgm:cxn modelId="{AF65E542-0A5A-494C-BD0B-C965E3C99490}" type="presOf" srcId="{15694BCA-D3EB-4CD5-B475-8D1C814209DF}" destId="{7E1FC303-79D8-4C42-89B3-56F46CF2BAED}" srcOrd="1" destOrd="1" presId="urn:microsoft.com/office/officeart/2005/8/layout/pyramid3"/>
    <dgm:cxn modelId="{5A321D55-9A84-44FB-9DB3-918124A289C1}" type="presOf" srcId="{934037C2-5C9B-4BBF-ADA4-B8B3984236E8}" destId="{32E2E9E2-ADE2-4EB4-A2EB-A97568F304D3}" srcOrd="1" destOrd="0" presId="urn:microsoft.com/office/officeart/2005/8/layout/pyramid3"/>
    <dgm:cxn modelId="{9D2C1D58-0B57-4EDD-A670-5B8AAADBACD8}" type="presOf" srcId="{934037C2-5C9B-4BBF-ADA4-B8B3984236E8}" destId="{47BEC93F-08DD-4408-B49E-6F3751DEDCFA}" srcOrd="0" destOrd="0" presId="urn:microsoft.com/office/officeart/2005/8/layout/pyramid3"/>
    <dgm:cxn modelId="{17C3AC5A-216D-4612-91B6-A0386B45C034}" type="presOf" srcId="{76EEDD05-9015-40AA-A4D6-346EABAFE0DF}" destId="{ED339464-00CC-41E6-892E-71606CC666C8}" srcOrd="1" destOrd="0" presId="urn:microsoft.com/office/officeart/2005/8/layout/pyramid3"/>
    <dgm:cxn modelId="{D0F6D97B-5EBC-4C09-A03B-3A03A9F728AE}" type="presOf" srcId="{0E2F1965-1CF1-453A-A97D-4C2A8FE7D494}" destId="{2CB90D41-02A4-4CB1-B6BC-41DF01FEE7DB}" srcOrd="0" destOrd="0" presId="urn:microsoft.com/office/officeart/2005/8/layout/pyramid3"/>
    <dgm:cxn modelId="{141CB182-A9F7-4EB9-BBBA-388EE46A2C13}" type="presOf" srcId="{7F1C3473-18B3-446B-A2AC-84D4A610BBBA}" destId="{68B959B3-BF0F-41C3-A589-7AC1AC1E5E5D}" srcOrd="0" destOrd="0" presId="urn:microsoft.com/office/officeart/2005/8/layout/pyramid3"/>
    <dgm:cxn modelId="{B42E9D83-A3D4-4E34-8FDA-271E9412C607}" srcId="{934037C2-5C9B-4BBF-ADA4-B8B3984236E8}" destId="{A5BCD897-6010-4A4B-84CA-DBFA955D0978}" srcOrd="0" destOrd="0" parTransId="{9959219B-254D-413E-97EF-50E0D34C7C68}" sibTransId="{D0FF9478-440F-42B1-80C1-22219E75CF5E}"/>
    <dgm:cxn modelId="{1FEE2E85-333C-4E95-BE83-73EEC2E5679D}" type="presOf" srcId="{E42933B3-0780-4A09-BB64-4E2A828770F8}" destId="{BBB3A5B9-D3C1-413F-875A-A084263656D9}" srcOrd="1" destOrd="0" presId="urn:microsoft.com/office/officeart/2005/8/layout/pyramid3"/>
    <dgm:cxn modelId="{E4BE3686-12B9-4524-8009-B1C1CA5ABB48}" type="presOf" srcId="{A5BCD897-6010-4A4B-84CA-DBFA955D0978}" destId="{BDB7BA04-7E0C-4E8C-8C0D-0FD983E4E87D}" srcOrd="0" destOrd="0" presId="urn:microsoft.com/office/officeart/2005/8/layout/pyramid3"/>
    <dgm:cxn modelId="{21903C88-4EA7-4135-9D9F-B1B32DA5D728}" type="presOf" srcId="{11278620-C900-4C02-A00D-BC549B706E12}" destId="{DE31251E-7276-47AB-A394-4800A8981214}" srcOrd="0" destOrd="0" presId="urn:microsoft.com/office/officeart/2005/8/layout/pyramid3"/>
    <dgm:cxn modelId="{5F25288E-496F-46A8-85F9-B22830E09D2A}" srcId="{934037C2-5C9B-4BBF-ADA4-B8B3984236E8}" destId="{15694BCA-D3EB-4CD5-B475-8D1C814209DF}" srcOrd="1" destOrd="0" parTransId="{8C3E7417-99B8-4465-AA61-0F9F02100224}" sibTransId="{D00AD420-C376-4031-B7AE-A417356D2E5F}"/>
    <dgm:cxn modelId="{37AF849B-C1F3-4654-B253-6108E6F4E863}" type="presOf" srcId="{7A8FA7B6-78F4-48C2-A2BA-961E13374B6D}" destId="{3A0728EC-B627-4C1B-A8AD-44243B1F77DB}" srcOrd="1" destOrd="0" presId="urn:microsoft.com/office/officeart/2005/8/layout/pyramid3"/>
    <dgm:cxn modelId="{217C37A6-2186-412D-84C2-64D24C38BC84}" type="presOf" srcId="{15694BCA-D3EB-4CD5-B475-8D1C814209DF}" destId="{BDB7BA04-7E0C-4E8C-8C0D-0FD983E4E87D}" srcOrd="0" destOrd="1" presId="urn:microsoft.com/office/officeart/2005/8/layout/pyramid3"/>
    <dgm:cxn modelId="{A25DEBA9-82C4-40A6-B2B2-AF53AB404B31}" type="presOf" srcId="{11278620-C900-4C02-A00D-BC549B706E12}" destId="{40C30459-D6A5-4E66-B2A4-CB5F0077722E}" srcOrd="1" destOrd="0" presId="urn:microsoft.com/office/officeart/2005/8/layout/pyramid3"/>
    <dgm:cxn modelId="{84DE74B8-6EE3-4AE8-AF34-1900C84013A9}" type="presOf" srcId="{76EEDD05-9015-40AA-A4D6-346EABAFE0DF}" destId="{7B563FE4-4A06-4B99-8D49-76702CABC53F}" srcOrd="0" destOrd="0" presId="urn:microsoft.com/office/officeart/2005/8/layout/pyramid3"/>
    <dgm:cxn modelId="{C8DA90C0-98E2-4003-830E-763F3C3071BF}" srcId="{11278620-C900-4C02-A00D-BC549B706E12}" destId="{FE19072C-3027-4C7B-BF9A-052BB3C16783}" srcOrd="0" destOrd="0" parTransId="{4FB5C0A5-D416-46F0-9FA0-C4B2C728DF41}" sibTransId="{CD31BF77-EF28-444D-805B-96AC0D613161}"/>
    <dgm:cxn modelId="{B3E74ED0-CAAD-4C14-B7DD-2C53E112DBFA}" type="presOf" srcId="{A5BCD897-6010-4A4B-84CA-DBFA955D0978}" destId="{7E1FC303-79D8-4C42-89B3-56F46CF2BAED}" srcOrd="1" destOrd="0" presId="urn:microsoft.com/office/officeart/2005/8/layout/pyramid3"/>
    <dgm:cxn modelId="{977F36D2-899D-463B-BCF2-6F87CEB75AC5}" srcId="{0E2F1965-1CF1-453A-A97D-4C2A8FE7D494}" destId="{7A8FA7B6-78F4-48C2-A2BA-961E13374B6D}" srcOrd="1" destOrd="0" parTransId="{BA78A575-4FF9-43E2-97D8-976B9E955A63}" sibTransId="{39CA2AB8-15D3-4992-899D-C643D23E7885}"/>
    <dgm:cxn modelId="{9C9DABDA-58BB-4CC7-A28A-B17BB4607600}" type="presOf" srcId="{7A8FA7B6-78F4-48C2-A2BA-961E13374B6D}" destId="{6357B04B-E004-483E-B7A8-B2C3FD41A8F1}" srcOrd="0" destOrd="0" presId="urn:microsoft.com/office/officeart/2005/8/layout/pyramid3"/>
    <dgm:cxn modelId="{CEF32DDE-2398-4ACA-9150-C21D929862FE}" srcId="{0E2F1965-1CF1-453A-A97D-4C2A8FE7D494}" destId="{11278620-C900-4C02-A00D-BC549B706E12}" srcOrd="0" destOrd="0" parTransId="{0BE0FC40-517C-49E6-A9AE-D3205F1FF7A7}" sibTransId="{3B3C66C9-1959-4ED7-BB53-F7AA399A5603}"/>
    <dgm:cxn modelId="{896FA2E2-5BFE-4641-9D97-353B6FD66B2C}" type="presOf" srcId="{E42933B3-0780-4A09-BB64-4E2A828770F8}" destId="{A97E4F0E-48CC-45B8-8404-F2D494FB93CC}" srcOrd="0" destOrd="0" presId="urn:microsoft.com/office/officeart/2005/8/layout/pyramid3"/>
    <dgm:cxn modelId="{76FF7DE8-FABF-44B5-876B-1CF706B1FF77}" srcId="{0E2F1965-1CF1-453A-A97D-4C2A8FE7D494}" destId="{E42933B3-0780-4A09-BB64-4E2A828770F8}" srcOrd="2" destOrd="0" parTransId="{CCD7F24A-E8A7-4D33-9D96-7E4A70E1A769}" sibTransId="{4C5DB05A-EB35-4AF7-A11A-0F6BF18884B4}"/>
    <dgm:cxn modelId="{6137E644-AC48-4C67-B712-3CC77A891156}" type="presParOf" srcId="{2CB90D41-02A4-4CB1-B6BC-41DF01FEE7DB}" destId="{DA549518-C65A-41B9-B0FC-9CF088CE90B8}" srcOrd="0" destOrd="0" presId="urn:microsoft.com/office/officeart/2005/8/layout/pyramid3"/>
    <dgm:cxn modelId="{91DBC0C2-DAAC-4893-BEE8-BEB540023004}" type="presParOf" srcId="{DA549518-C65A-41B9-B0FC-9CF088CE90B8}" destId="{0B95829A-2665-419E-A569-E7B87D5C6540}" srcOrd="0" destOrd="0" presId="urn:microsoft.com/office/officeart/2005/8/layout/pyramid3"/>
    <dgm:cxn modelId="{DDE91F3C-F895-4ADB-822E-DAF09FF1E561}" type="presParOf" srcId="{DA549518-C65A-41B9-B0FC-9CF088CE90B8}" destId="{7BA4FBF6-4369-4C65-B591-E65E51BAE70B}" srcOrd="1" destOrd="0" presId="urn:microsoft.com/office/officeart/2005/8/layout/pyramid3"/>
    <dgm:cxn modelId="{8E74DE80-467F-4AAD-A706-62CE23F5B66F}" type="presParOf" srcId="{DA549518-C65A-41B9-B0FC-9CF088CE90B8}" destId="{DE31251E-7276-47AB-A394-4800A8981214}" srcOrd="2" destOrd="0" presId="urn:microsoft.com/office/officeart/2005/8/layout/pyramid3"/>
    <dgm:cxn modelId="{5997F2D9-FB5E-4F80-AC8F-A26BDF1E2EF6}" type="presParOf" srcId="{DA549518-C65A-41B9-B0FC-9CF088CE90B8}" destId="{40C30459-D6A5-4E66-B2A4-CB5F0077722E}" srcOrd="3" destOrd="0" presId="urn:microsoft.com/office/officeart/2005/8/layout/pyramid3"/>
    <dgm:cxn modelId="{0960CF3A-7DB7-40AA-A3DE-F9FA97E62B38}" type="presParOf" srcId="{2CB90D41-02A4-4CB1-B6BC-41DF01FEE7DB}" destId="{8C494CEE-CA20-4F28-AD12-D47F3C0919CC}" srcOrd="1" destOrd="0" presId="urn:microsoft.com/office/officeart/2005/8/layout/pyramid3"/>
    <dgm:cxn modelId="{542239DD-7170-4BAB-9AE1-6BCFA76E630B}" type="presParOf" srcId="{8C494CEE-CA20-4F28-AD12-D47F3C0919CC}" destId="{68B959B3-BF0F-41C3-A589-7AC1AC1E5E5D}" srcOrd="0" destOrd="0" presId="urn:microsoft.com/office/officeart/2005/8/layout/pyramid3"/>
    <dgm:cxn modelId="{2542BD3B-75C0-4834-85A0-F89E7E5B0B5D}" type="presParOf" srcId="{8C494CEE-CA20-4F28-AD12-D47F3C0919CC}" destId="{23649A9C-9217-48E5-8A25-8AA356C1DD64}" srcOrd="1" destOrd="0" presId="urn:microsoft.com/office/officeart/2005/8/layout/pyramid3"/>
    <dgm:cxn modelId="{DFE11617-4E39-4183-B927-2699E635F207}" type="presParOf" srcId="{8C494CEE-CA20-4F28-AD12-D47F3C0919CC}" destId="{6357B04B-E004-483E-B7A8-B2C3FD41A8F1}" srcOrd="2" destOrd="0" presId="urn:microsoft.com/office/officeart/2005/8/layout/pyramid3"/>
    <dgm:cxn modelId="{F8582D0B-E818-49CB-A702-0E7129D3B310}" type="presParOf" srcId="{8C494CEE-CA20-4F28-AD12-D47F3C0919CC}" destId="{3A0728EC-B627-4C1B-A8AD-44243B1F77DB}" srcOrd="3" destOrd="0" presId="urn:microsoft.com/office/officeart/2005/8/layout/pyramid3"/>
    <dgm:cxn modelId="{5CC04138-FBAE-4996-A861-C19003803050}" type="presParOf" srcId="{2CB90D41-02A4-4CB1-B6BC-41DF01FEE7DB}" destId="{D7E55B72-1CDC-4249-B0FB-0F792FCC1A3B}" srcOrd="2" destOrd="0" presId="urn:microsoft.com/office/officeart/2005/8/layout/pyramid3"/>
    <dgm:cxn modelId="{4C99D405-7C10-4AA2-AAF3-ED3E0AC0E1EB}" type="presParOf" srcId="{D7E55B72-1CDC-4249-B0FB-0F792FCC1A3B}" destId="{7B563FE4-4A06-4B99-8D49-76702CABC53F}" srcOrd="0" destOrd="0" presId="urn:microsoft.com/office/officeart/2005/8/layout/pyramid3"/>
    <dgm:cxn modelId="{AC942F1F-82B9-4766-B5DF-F2B251F87B25}" type="presParOf" srcId="{D7E55B72-1CDC-4249-B0FB-0F792FCC1A3B}" destId="{ED339464-00CC-41E6-892E-71606CC666C8}" srcOrd="1" destOrd="0" presId="urn:microsoft.com/office/officeart/2005/8/layout/pyramid3"/>
    <dgm:cxn modelId="{903452CB-0F33-49C8-BA4C-9DBCE6372648}" type="presParOf" srcId="{D7E55B72-1CDC-4249-B0FB-0F792FCC1A3B}" destId="{A97E4F0E-48CC-45B8-8404-F2D494FB93CC}" srcOrd="2" destOrd="0" presId="urn:microsoft.com/office/officeart/2005/8/layout/pyramid3"/>
    <dgm:cxn modelId="{CAB01044-90A5-48CA-B187-4CB12AAA2109}" type="presParOf" srcId="{D7E55B72-1CDC-4249-B0FB-0F792FCC1A3B}" destId="{BBB3A5B9-D3C1-413F-875A-A084263656D9}" srcOrd="3" destOrd="0" presId="urn:microsoft.com/office/officeart/2005/8/layout/pyramid3"/>
    <dgm:cxn modelId="{7BDFFDA0-7B88-4BD3-809E-C6AB6AE73129}" type="presParOf" srcId="{2CB90D41-02A4-4CB1-B6BC-41DF01FEE7DB}" destId="{4421FC05-5901-4EC1-A783-AE11956F3962}" srcOrd="3" destOrd="0" presId="urn:microsoft.com/office/officeart/2005/8/layout/pyramid3"/>
    <dgm:cxn modelId="{947213EB-80BB-458C-867A-862F065129FC}" type="presParOf" srcId="{4421FC05-5901-4EC1-A783-AE11956F3962}" destId="{BDB7BA04-7E0C-4E8C-8C0D-0FD983E4E87D}" srcOrd="0" destOrd="0" presId="urn:microsoft.com/office/officeart/2005/8/layout/pyramid3"/>
    <dgm:cxn modelId="{54E8FFB9-9D92-481C-BE71-BC8D90F4125C}" type="presParOf" srcId="{4421FC05-5901-4EC1-A783-AE11956F3962}" destId="{7E1FC303-79D8-4C42-89B3-56F46CF2BAED}" srcOrd="1" destOrd="0" presId="urn:microsoft.com/office/officeart/2005/8/layout/pyramid3"/>
    <dgm:cxn modelId="{3BE35507-1D84-4169-9F75-A4AF46F1B70B}" type="presParOf" srcId="{4421FC05-5901-4EC1-A783-AE11956F3962}" destId="{47BEC93F-08DD-4408-B49E-6F3751DEDCFA}" srcOrd="2" destOrd="0" presId="urn:microsoft.com/office/officeart/2005/8/layout/pyramid3"/>
    <dgm:cxn modelId="{5FC9F828-AD88-4AD1-8C7E-2B5290F3A212}" type="presParOf" srcId="{4421FC05-5901-4EC1-A783-AE11956F3962}" destId="{32E2E9E2-ADE2-4EB4-A2EB-A97568F304D3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5829A-2665-419E-A569-E7B87D5C6540}">
      <dsp:nvSpPr>
        <dsp:cNvPr id="0" name=""/>
        <dsp:cNvSpPr/>
      </dsp:nvSpPr>
      <dsp:spPr>
        <a:xfrm>
          <a:off x="0" y="0"/>
          <a:ext cx="3853368" cy="1242400"/>
        </a:xfrm>
        <a:prstGeom prst="nonIsoscelesTrapezoid">
          <a:avLst>
            <a:gd name="adj1" fmla="val 0"/>
            <a:gd name="adj2" fmla="val 7468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/>
            <a:t>State government agency</a:t>
          </a:r>
        </a:p>
      </dsp:txBody>
      <dsp:txXfrm>
        <a:off x="0" y="0"/>
        <a:ext cx="2925522" cy="1242400"/>
      </dsp:txXfrm>
    </dsp:sp>
    <dsp:sp modelId="{DE31251E-7276-47AB-A394-4800A8981214}">
      <dsp:nvSpPr>
        <dsp:cNvPr id="0" name=""/>
        <dsp:cNvSpPr/>
      </dsp:nvSpPr>
      <dsp:spPr>
        <a:xfrm rot="10800000">
          <a:off x="2925522" y="0"/>
          <a:ext cx="7990312" cy="1242400"/>
        </a:xfrm>
        <a:prstGeom prst="trapezoid">
          <a:avLst>
            <a:gd name="adj" fmla="val 74682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Colorado Department of Public Health and Environment (CDPHE)</a:t>
          </a:r>
        </a:p>
      </dsp:txBody>
      <dsp:txXfrm rot="-10800000">
        <a:off x="4323827" y="0"/>
        <a:ext cx="5193703" cy="1242400"/>
      </dsp:txXfrm>
    </dsp:sp>
    <dsp:sp modelId="{68B959B3-BF0F-41C3-A589-7AC1AC1E5E5D}">
      <dsp:nvSpPr>
        <dsp:cNvPr id="0" name=""/>
        <dsp:cNvSpPr/>
      </dsp:nvSpPr>
      <dsp:spPr>
        <a:xfrm>
          <a:off x="0" y="1242400"/>
          <a:ext cx="4776667" cy="1242400"/>
        </a:xfrm>
        <a:prstGeom prst="nonIsoscelesTrapezoid">
          <a:avLst>
            <a:gd name="adj1" fmla="val 0"/>
            <a:gd name="adj2" fmla="val 7468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/>
            <a:t>CDPHE division</a:t>
          </a:r>
        </a:p>
      </dsp:txBody>
      <dsp:txXfrm>
        <a:off x="0" y="1242400"/>
        <a:ext cx="3848821" cy="1242400"/>
      </dsp:txXfrm>
    </dsp:sp>
    <dsp:sp modelId="{6357B04B-E004-483E-B7A8-B2C3FD41A8F1}">
      <dsp:nvSpPr>
        <dsp:cNvPr id="0" name=""/>
        <dsp:cNvSpPr/>
      </dsp:nvSpPr>
      <dsp:spPr>
        <a:xfrm rot="10800000">
          <a:off x="3848821" y="1242400"/>
          <a:ext cx="6143713" cy="1242400"/>
        </a:xfrm>
        <a:prstGeom prst="trapezoid">
          <a:avLst>
            <a:gd name="adj" fmla="val 74682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 Facilities and Emergency Medical Services Division (HFEMSD)</a:t>
          </a:r>
        </a:p>
      </dsp:txBody>
      <dsp:txXfrm rot="-10800000">
        <a:off x="4923971" y="1242400"/>
        <a:ext cx="3993413" cy="1242400"/>
      </dsp:txXfrm>
    </dsp:sp>
    <dsp:sp modelId="{7B563FE4-4A06-4B99-8D49-76702CABC53F}">
      <dsp:nvSpPr>
        <dsp:cNvPr id="0" name=""/>
        <dsp:cNvSpPr/>
      </dsp:nvSpPr>
      <dsp:spPr>
        <a:xfrm>
          <a:off x="0" y="2484800"/>
          <a:ext cx="5708819" cy="1242400"/>
        </a:xfrm>
        <a:prstGeom prst="nonIsoscelesTrapezoid">
          <a:avLst>
            <a:gd name="adj1" fmla="val 0"/>
            <a:gd name="adj2" fmla="val 7468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/>
            <a:t>Regulatory standards overseen by HFEMSD</a:t>
          </a:r>
        </a:p>
      </dsp:txBody>
      <dsp:txXfrm>
        <a:off x="0" y="2484800"/>
        <a:ext cx="4780973" cy="1242400"/>
      </dsp:txXfrm>
    </dsp:sp>
    <dsp:sp modelId="{A97E4F0E-48CC-45B8-8404-F2D494FB93CC}">
      <dsp:nvSpPr>
        <dsp:cNvPr id="0" name=""/>
        <dsp:cNvSpPr/>
      </dsp:nvSpPr>
      <dsp:spPr>
        <a:xfrm rot="10800000">
          <a:off x="4780973" y="2484800"/>
          <a:ext cx="4279411" cy="1242400"/>
        </a:xfrm>
        <a:prstGeom prst="trapezoid">
          <a:avLst>
            <a:gd name="adj" fmla="val 74682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Standards for Hospitals and Health Facilities</a:t>
          </a:r>
        </a:p>
      </dsp:txBody>
      <dsp:txXfrm rot="-10800000">
        <a:off x="5529870" y="2484800"/>
        <a:ext cx="2781617" cy="1242400"/>
      </dsp:txXfrm>
    </dsp:sp>
    <dsp:sp modelId="{BDB7BA04-7E0C-4E8C-8C0D-0FD983E4E87D}">
      <dsp:nvSpPr>
        <dsp:cNvPr id="0" name=""/>
        <dsp:cNvSpPr/>
      </dsp:nvSpPr>
      <dsp:spPr>
        <a:xfrm>
          <a:off x="0" y="3727200"/>
          <a:ext cx="6640255" cy="1242400"/>
        </a:xfrm>
        <a:prstGeom prst="nonIsoscelesTrapezoid">
          <a:avLst>
            <a:gd name="adj1" fmla="val 0"/>
            <a:gd name="adj2" fmla="val 7468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Section that focuses on “General Hospitals”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(i.e., acute care hospitals)</a:t>
          </a:r>
        </a:p>
      </dsp:txBody>
      <dsp:txXfrm>
        <a:off x="0" y="3727200"/>
        <a:ext cx="5712409" cy="1242400"/>
      </dsp:txXfrm>
    </dsp:sp>
    <dsp:sp modelId="{47BEC93F-08DD-4408-B49E-6F3751DEDCFA}">
      <dsp:nvSpPr>
        <dsp:cNvPr id="0" name=""/>
        <dsp:cNvSpPr/>
      </dsp:nvSpPr>
      <dsp:spPr>
        <a:xfrm rot="10800000">
          <a:off x="5712409" y="3727200"/>
          <a:ext cx="2416537" cy="1242400"/>
        </a:xfrm>
        <a:prstGeom prst="trapezoid">
          <a:avLst>
            <a:gd name="adj" fmla="val 74682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Chapter 4</a:t>
          </a:r>
        </a:p>
      </dsp:txBody>
      <dsp:txXfrm rot="-10800000">
        <a:off x="5712409" y="3727200"/>
        <a:ext cx="2416537" cy="124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AC28-95D5-44FD-9F82-0CE05E199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7DCC3-44F5-46EC-931A-7DE042B22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423E-025C-4142-A8D2-680D850C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1CD7-1698-42B0-BBC6-EC14C5BD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9D8DA-5712-4BEA-8D22-B19441D8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E588-52A3-4D24-BFB7-236DA4A0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B2C71-5C06-4262-A5D4-9783A77FA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B92D-6BBE-4E53-84D3-0D2F2D5F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A46B-9E8A-4005-AB22-8D40A18F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7A95-A979-4A43-A80E-645FCAB6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028FD-18A1-4EAE-B44B-3C6990B3C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DD76B-EA31-4D8D-A052-52516BBD2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47EE-D2AD-4ED2-98DB-312A8A6E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BF3D8-0115-436B-8CFA-8E3E4C63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CB63-05EF-4E59-8871-24278A4E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4DD2-129E-4E3E-925B-0757E0B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0D33C-0F0C-416E-940D-4F43AD86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FB82-20A5-4E14-B9FC-BA12B7C8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CCAC6-F604-41D1-93EC-ECFBDC7A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8BD3A-FEB5-404C-9AAA-961875CE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356D3-F4CD-4F37-A275-848860E2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9F571-9ADC-43ED-A1A6-ACCE2925F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F433E-DDC0-4B18-9823-7233B6B3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A3D8-D980-4753-A7DF-791EB92D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8CDA2-33D8-4E5A-9162-661BA26A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E9BF-3660-4978-BBB7-C206CE9B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A12A-47F4-4679-90AD-F8881D4A5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54D35-8C6E-4912-B66D-257ECC9CF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7C474-DBC0-41C4-8B99-AAEAD4B2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D7490-46C5-47CE-AE0D-DF1EE5EE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32FA0-9F20-42E5-AEAE-AFD570EF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19FD-686D-48A3-ADA1-689391CF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370E-21EC-44D2-858E-03340B31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79107-BDBE-4A0F-B490-FA9C84C7A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6CDF1-020B-4113-98DE-25A46563F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50E41-9DD9-4F47-A8F6-81E5DBA9B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EA629-8CDB-47C4-9D8E-A8977C63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9DCF4-6AB9-4CCF-85F2-F5BFB856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FC072-2708-4186-8E3C-C02757EB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475-BEF3-4286-BCE7-0E0E6117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99AD1-3CE4-4D1E-9864-F9AC577F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26674-C468-4B4B-8F98-A34BEF34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C2823-6E45-4837-9FB6-708001E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BCFB3-3724-4576-96EE-9C7D6099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80CD7-FEC9-4E4C-AB16-2C31063A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AC1D4-EAE0-4B78-8E40-10B6812E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0F0D-0BD8-4A8B-B0C0-57A41175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6E54-08DD-4BFD-81E5-EF82D6764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B6755-729D-4752-8344-AFCDD3049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39ED0-120C-4D4E-97F9-F4C2E96F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E686C-1F6B-4D61-8462-BA7AFD7B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28A46-BB61-45CC-B6E6-6DAE49CA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9CE1-70D7-4838-BB8A-452C2A2F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9F1B9-0260-48E3-AA13-F781F4F40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504DC-4CF9-434F-A167-7932CC2D5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E22BA-C87F-4313-ACCD-6F503958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98619-1815-4497-8936-C98E83D5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6AFD0-AFFD-4910-B090-5AF2B76A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72CD9-E4AA-40EA-9AA5-BC9F5CA3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C3C6A-9378-425E-A6D7-F3D88921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EE5E-2A67-4A2C-988D-4E10CCF7C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A8EA5-ECB9-45C7-8FEA-820B4A92ABD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DC111-DFD4-4AF7-9583-84BF9088B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50AB-0EB7-4B42-9885-A97497E9C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8C22-1593-4A02-B8F2-AFCF3500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dphe.colorado.gov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s.state.co.us/CCR/GenerateRulePdf.do?ruleVersionId=9745&amp;fileName=6%20CCR%201011-1%20Chapter%20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86069EBE-C649-47BF-8A36-C5BF87B6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69" y="5867511"/>
            <a:ext cx="1845964" cy="562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A5324-3E21-4C1F-83EF-86A81B517FDA}"/>
              </a:ext>
            </a:extLst>
          </p:cNvPr>
          <p:cNvSpPr txBox="1"/>
          <p:nvPr/>
        </p:nvSpPr>
        <p:spPr>
          <a:xfrm>
            <a:off x="1962819" y="5977486"/>
            <a:ext cx="782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Presentation prepared by Colorado Hospital Association</a:t>
            </a:r>
          </a:p>
          <a:p>
            <a:pPr algn="r"/>
            <a:r>
              <a:rPr lang="en-US" sz="1400" i="1" dirty="0"/>
              <a:t>(approved for rebranding by member hospitals and health systems)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83DA-0CBB-45AC-9369-1B41BFBC1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2" b="20799"/>
          <a:stretch/>
        </p:blipFill>
        <p:spPr>
          <a:xfrm>
            <a:off x="0" y="0"/>
            <a:ext cx="12192000" cy="2121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50BA4-3328-40A6-ABA3-9D8E90A5A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Chapter 4 Regulations Explained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093D5-6296-4133-9AFD-070C90B1A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239678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166-A54D-4590-8046-671A9FE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Chapter 4 Regulations?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72B-0FAA-4A42-8734-EE37339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Vast set of regulatory standards specific to hospitals</a:t>
            </a:r>
          </a:p>
          <a:p>
            <a:r>
              <a:rPr lang="en-US" sz="2400" dirty="0"/>
              <a:t>Includes 29 sections, covering everything from building and fire safety provisions to patient rights</a:t>
            </a:r>
          </a:p>
          <a:p>
            <a:r>
              <a:rPr lang="en-US" sz="2400" dirty="0"/>
              <a:t>Overseen by a state government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57101-E7F1-4412-BA72-6970EED9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706" y="1690688"/>
            <a:ext cx="4954840" cy="48087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01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6B28C5-D194-4DBB-9D87-474C82D7F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358675"/>
              </p:ext>
            </p:extLst>
          </p:nvPr>
        </p:nvGraphicFramePr>
        <p:xfrm>
          <a:off x="638082" y="1287262"/>
          <a:ext cx="10915835" cy="496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826C9FA-C825-4448-BCD2-DB1D3F862314}"/>
              </a:ext>
            </a:extLst>
          </p:cNvPr>
          <p:cNvSpPr txBox="1">
            <a:spLocks/>
          </p:cNvSpPr>
          <p:nvPr/>
        </p:nvSpPr>
        <p:spPr>
          <a:xfrm>
            <a:off x="590365" y="517525"/>
            <a:ext cx="10915835" cy="45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State Regulatory Oversight in Health Care</a:t>
            </a:r>
          </a:p>
        </p:txBody>
      </p:sp>
    </p:spTree>
    <p:extLst>
      <p:ext uri="{BB962C8B-B14F-4D97-AF65-F5344CB8AC3E}">
        <p14:creationId xmlns:p14="http://schemas.microsoft.com/office/powerpoint/2010/main" val="97929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166-A54D-4590-8046-671A9FE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Revisions to Chapter 4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72B-0FAA-4A42-8734-EE373394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Recent revisions to Chapter 4 regulations focused on Nursing Services section</a:t>
            </a:r>
          </a:p>
          <a:p>
            <a:r>
              <a:rPr lang="en-US" sz="2400" dirty="0"/>
              <a:t>Goal of revisions: </a:t>
            </a:r>
          </a:p>
          <a:p>
            <a:pPr lvl="1"/>
            <a:r>
              <a:rPr lang="en-US" dirty="0"/>
              <a:t>Address workforce challenges while ensuring continued quality in patient care</a:t>
            </a:r>
          </a:p>
          <a:p>
            <a:r>
              <a:rPr lang="en-US" sz="2400" dirty="0"/>
              <a:t>Resulted in significant changes that:</a:t>
            </a:r>
          </a:p>
          <a:p>
            <a:pPr lvl="1"/>
            <a:r>
              <a:rPr lang="en-US" dirty="0"/>
              <a:t>Set a standard for nurse staffing</a:t>
            </a:r>
          </a:p>
          <a:p>
            <a:pPr lvl="1"/>
            <a:r>
              <a:rPr lang="en-US" dirty="0"/>
              <a:t>Ensure the ability of frontline nurses to contribute to decision making through shared governance</a:t>
            </a:r>
          </a:p>
          <a:p>
            <a:pPr lvl="1"/>
            <a:r>
              <a:rPr lang="en-US" dirty="0"/>
              <a:t>Provide flexibility for hospitals to meet unique needs</a:t>
            </a:r>
          </a:p>
        </p:txBody>
      </p:sp>
    </p:spTree>
    <p:extLst>
      <p:ext uri="{BB962C8B-B14F-4D97-AF65-F5344CB8AC3E}">
        <p14:creationId xmlns:p14="http://schemas.microsoft.com/office/powerpoint/2010/main" val="176872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166-A54D-4590-8046-671A9FE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Intention of Recent Chapter 4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72B-0FAA-4A42-8734-EE373394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Empower nurses</a:t>
            </a:r>
          </a:p>
          <a:p>
            <a:r>
              <a:rPr lang="en-US" sz="3600" dirty="0"/>
              <a:t>Set standards</a:t>
            </a:r>
          </a:p>
          <a:p>
            <a:r>
              <a:rPr lang="en-US" sz="3600" dirty="0"/>
              <a:t>Increase oversight</a:t>
            </a:r>
            <a:endParaRPr lang="en-US" sz="4000" dirty="0"/>
          </a:p>
        </p:txBody>
      </p:sp>
      <p:pic>
        <p:nvPicPr>
          <p:cNvPr id="18" name="Picture 17" descr="A picture containing person&#10;&#10;Description automatically generated">
            <a:extLst>
              <a:ext uri="{FF2B5EF4-FFF2-40B4-BE49-F238E27FC236}">
                <a16:creationId xmlns:a16="http://schemas.microsoft.com/office/drawing/2014/main" id="{02ECB552-72D9-4A64-9AB4-3714572E9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12549"/>
          <a:stretch/>
        </p:blipFill>
        <p:spPr>
          <a:xfrm>
            <a:off x="6867706" y="1690688"/>
            <a:ext cx="4954840" cy="48087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36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166-A54D-4590-8046-671A9FE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4 </a:t>
            </a:r>
            <a:r>
              <a:rPr lang="en-US" b="1" u="sng" dirty="0"/>
              <a:t>Empowers Nurses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72B-0FAA-4A42-8734-EE373394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Creates</a:t>
            </a:r>
            <a:r>
              <a:rPr lang="en-US" sz="3200" dirty="0"/>
              <a:t> new rules requiring hospitals to develop and implement a master nurse staffing plan using a staffing committee model with at least 50 percent of the members being frontline nurses</a:t>
            </a:r>
          </a:p>
          <a:p>
            <a:r>
              <a:rPr lang="en-US" sz="3200" u="sng" dirty="0"/>
              <a:t>Requires</a:t>
            </a:r>
            <a:r>
              <a:rPr lang="en-US" sz="3200" dirty="0"/>
              <a:t> nurse leaders to share unit-based master nurse staffing plans with each nursing employee annually</a:t>
            </a:r>
          </a:p>
          <a:p>
            <a:r>
              <a:rPr lang="en-US" sz="3200" u="sng" dirty="0"/>
              <a:t>Provides</a:t>
            </a:r>
            <a:r>
              <a:rPr lang="en-US" sz="3200" dirty="0"/>
              <a:t> an avenue for nursing staff to raise concerns through an anonymous report to CDPHE if they feel that their work environment is unsafe or impacting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16557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166-A54D-4590-8046-671A9FE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4 </a:t>
            </a:r>
            <a:r>
              <a:rPr lang="en-US" b="1" u="sng" dirty="0"/>
              <a:t>Sets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72B-0FAA-4A42-8734-EE37339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11217166" cy="4600411"/>
          </a:xfrm>
        </p:spPr>
        <p:txBody>
          <a:bodyPr>
            <a:noAutofit/>
          </a:bodyPr>
          <a:lstStyle/>
          <a:p>
            <a:r>
              <a:rPr lang="en-US" u="sng" dirty="0"/>
              <a:t>Increases</a:t>
            </a:r>
            <a:r>
              <a:rPr lang="en-US" dirty="0"/>
              <a:t> the minimum staffing requirement to one nurse and one auxiliary staff on duty in each open inpatient care unit and </a:t>
            </a:r>
            <a:r>
              <a:rPr lang="en-US" u="sng" dirty="0"/>
              <a:t>adds</a:t>
            </a:r>
            <a:r>
              <a:rPr lang="en-US" dirty="0"/>
              <a:t> the Emergency Department to the regulation for the first time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Critical Access Hospitals (CAHs) are exempt from these staffing requirements, as CAHs are governed instead by federal staffing regulations (Chapter 4 regulations may still be used as “best practice” guidance for exempt facilities)</a:t>
            </a:r>
          </a:p>
          <a:p>
            <a:r>
              <a:rPr lang="en-US" u="sng" dirty="0"/>
              <a:t>Adds</a:t>
            </a:r>
            <a:r>
              <a:rPr lang="en-US" dirty="0"/>
              <a:t> a requirement that each open inpatient care unit within a hospital must have a 24-hour nurse staffing plan</a:t>
            </a:r>
          </a:p>
          <a:p>
            <a:r>
              <a:rPr lang="en-US" u="sng" dirty="0"/>
              <a:t>Updates</a:t>
            </a:r>
            <a:r>
              <a:rPr lang="en-US" dirty="0"/>
              <a:t> language to require that a master nurse staffing plan includes 24-hour continuous registered nurse coverage, distribution of nursing and auxiliary personnel, and forecasting future needs</a:t>
            </a:r>
          </a:p>
        </p:txBody>
      </p:sp>
    </p:spTree>
    <p:extLst>
      <p:ext uri="{BB962C8B-B14F-4D97-AF65-F5344CB8AC3E}">
        <p14:creationId xmlns:p14="http://schemas.microsoft.com/office/powerpoint/2010/main" val="318963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166-A54D-4590-8046-671A9FE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4 </a:t>
            </a:r>
            <a:r>
              <a:rPr lang="en-US" b="1" u="sng" dirty="0"/>
              <a:t>Increases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72B-0FAA-4A42-8734-EE37339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0021" cy="4351338"/>
          </a:xfrm>
        </p:spPr>
        <p:txBody>
          <a:bodyPr>
            <a:noAutofit/>
          </a:bodyPr>
          <a:lstStyle/>
          <a:p>
            <a:r>
              <a:rPr lang="en-US" sz="3200" u="sng" dirty="0"/>
              <a:t>Requires</a:t>
            </a:r>
            <a:r>
              <a:rPr lang="en-US" sz="3200" dirty="0"/>
              <a:t> that master nurse staffing plans and annual reports on staffing and patient outcomes are provided to CDPHE upon request</a:t>
            </a:r>
          </a:p>
          <a:p>
            <a:r>
              <a:rPr lang="en-US" sz="3200" u="sng" dirty="0"/>
              <a:t>Requires</a:t>
            </a:r>
            <a:r>
              <a:rPr lang="en-US" sz="3200" dirty="0"/>
              <a:t> that an annual report with patient and staff outcomes is made to the hospital governing body on the master nurse staffing plan</a:t>
            </a:r>
          </a:p>
          <a:p>
            <a:r>
              <a:rPr lang="en-US" sz="3200" u="sng" dirty="0"/>
              <a:t>Details</a:t>
            </a:r>
            <a:r>
              <a:rPr lang="en-US" sz="3200" dirty="0"/>
              <a:t> that hospitals found to be out of compliance with statute or regulations will be cited and must take corrective action; further noncompliance or subsequent deficiencies could result in actions against a hospital’s license</a:t>
            </a:r>
          </a:p>
        </p:txBody>
      </p:sp>
    </p:spTree>
    <p:extLst>
      <p:ext uri="{BB962C8B-B14F-4D97-AF65-F5344CB8AC3E}">
        <p14:creationId xmlns:p14="http://schemas.microsoft.com/office/powerpoint/2010/main" val="3871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C166-A54D-4590-8046-671A9FE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Few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072B-0FAA-4A42-8734-EE37339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1"/>
            <a:ext cx="5814848" cy="3762703"/>
          </a:xfrm>
        </p:spPr>
        <p:txBody>
          <a:bodyPr>
            <a:noAutofit/>
          </a:bodyPr>
          <a:lstStyle/>
          <a:p>
            <a:r>
              <a:rPr lang="en-US" dirty="0"/>
              <a:t>Recent revisions are the result of a collaborative effort led by the Colorado Hospital Association, Colorado Nurses Association, Colorado Organization of Nurse Leaders, and CDPHE.</a:t>
            </a:r>
          </a:p>
          <a:p>
            <a:r>
              <a:rPr lang="en-US" dirty="0"/>
              <a:t>While the stakeholder process took place in 2020, the new rules didn’t go into effect until October 2021.</a:t>
            </a:r>
          </a:p>
        </p:txBody>
      </p:sp>
      <p:pic>
        <p:nvPicPr>
          <p:cNvPr id="5" name="Picture 4" descr="A picture containing person, indoor, room, people&#10;&#10;Description automatically generated">
            <a:extLst>
              <a:ext uri="{FF2B5EF4-FFF2-40B4-BE49-F238E27FC236}">
                <a16:creationId xmlns:a16="http://schemas.microsoft.com/office/drawing/2014/main" id="{F205B850-7F6B-4A8F-9193-2CB8DAF4A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/>
          <a:stretch/>
        </p:blipFill>
        <p:spPr>
          <a:xfrm>
            <a:off x="6951789" y="1217721"/>
            <a:ext cx="4954840" cy="4808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2A8A9-23A9-4EAB-9373-17CE7F8D6F06}"/>
              </a:ext>
            </a:extLst>
          </p:cNvPr>
          <p:cNvSpPr txBox="1"/>
          <p:nvPr/>
        </p:nvSpPr>
        <p:spPr>
          <a:xfrm>
            <a:off x="662152" y="5549462"/>
            <a:ext cx="5990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Learn more: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CDPHE website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Chapter 4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542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Chapter 4 Regulations Explained</vt:lpstr>
      <vt:lpstr>What Are Chapter 4 Regulations?</vt:lpstr>
      <vt:lpstr>PowerPoint Presentation</vt:lpstr>
      <vt:lpstr>Recent Revisions to Chapter 4 Regulations</vt:lpstr>
      <vt:lpstr>Intention of Recent Chapter 4 Revisions</vt:lpstr>
      <vt:lpstr>Chapter 4 Empowers Nurses</vt:lpstr>
      <vt:lpstr>Chapter 4 Sets Standards</vt:lpstr>
      <vt:lpstr>Chapter 4 Increases Oversight</vt:lpstr>
      <vt:lpstr>A Few More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Regulations Explained</dc:title>
  <dc:creator>Dan Mager</dc:creator>
  <cp:lastModifiedBy>Julie Denning</cp:lastModifiedBy>
  <cp:revision>3</cp:revision>
  <dcterms:created xsi:type="dcterms:W3CDTF">2022-04-11T18:14:52Z</dcterms:created>
  <dcterms:modified xsi:type="dcterms:W3CDTF">2022-04-15T20:51:29Z</dcterms:modified>
</cp:coreProperties>
</file>